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04" r:id="rId2"/>
    <p:sldId id="256" r:id="rId3"/>
    <p:sldId id="257" r:id="rId4"/>
    <p:sldId id="258" r:id="rId5"/>
    <p:sldId id="260" r:id="rId6"/>
    <p:sldId id="261" r:id="rId7"/>
    <p:sldId id="264" r:id="rId8"/>
    <p:sldId id="265" r:id="rId9"/>
    <p:sldId id="259" r:id="rId10"/>
    <p:sldId id="266" r:id="rId11"/>
    <p:sldId id="267" r:id="rId12"/>
    <p:sldId id="273" r:id="rId13"/>
    <p:sldId id="271" r:id="rId14"/>
    <p:sldId id="270" r:id="rId15"/>
    <p:sldId id="262" r:id="rId16"/>
    <p:sldId id="274" r:id="rId17"/>
    <p:sldId id="281" r:id="rId18"/>
    <p:sldId id="280" r:id="rId19"/>
    <p:sldId id="279" r:id="rId20"/>
    <p:sldId id="275" r:id="rId21"/>
    <p:sldId id="278" r:id="rId22"/>
    <p:sldId id="277" r:id="rId23"/>
    <p:sldId id="276" r:id="rId24"/>
    <p:sldId id="282" r:id="rId25"/>
    <p:sldId id="287" r:id="rId26"/>
    <p:sldId id="286" r:id="rId27"/>
    <p:sldId id="285" r:id="rId28"/>
    <p:sldId id="284" r:id="rId29"/>
    <p:sldId id="283" r:id="rId30"/>
    <p:sldId id="289" r:id="rId31"/>
    <p:sldId id="288" r:id="rId32"/>
    <p:sldId id="290" r:id="rId33"/>
    <p:sldId id="291" r:id="rId34"/>
    <p:sldId id="294" r:id="rId35"/>
    <p:sldId id="293" r:id="rId36"/>
    <p:sldId id="292" r:id="rId37"/>
    <p:sldId id="263" r:id="rId38"/>
    <p:sldId id="295" r:id="rId39"/>
    <p:sldId id="303" r:id="rId40"/>
    <p:sldId id="302" r:id="rId41"/>
    <p:sldId id="301" r:id="rId42"/>
    <p:sldId id="300" r:id="rId43"/>
    <p:sldId id="299" r:id="rId44"/>
    <p:sldId id="298" r:id="rId4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13.12.2017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0193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endParaRPr lang="tr-TR" sz="3000" b="1" dirty="0" smtClean="0">
              <a:solidFill>
                <a:schemeClr val="tx1"/>
              </a:solidFill>
              <a:latin typeface="SohoGothicPro-Light"/>
            </a:endParaRPr>
          </a:p>
          <a:p>
            <a:r>
              <a:rPr lang="tr-TR" sz="3000" b="1" dirty="0" smtClean="0">
                <a:solidFill>
                  <a:schemeClr val="tx1"/>
                </a:solidFill>
                <a:latin typeface="SohoGothicPro-Light"/>
              </a:rPr>
              <a:t>Zikir</a:t>
            </a:r>
            <a:r>
              <a:rPr lang="tr-TR" sz="3000" b="1" dirty="0">
                <a:solidFill>
                  <a:schemeClr val="tx1"/>
                </a:solidFill>
                <a:latin typeface="SohoGothicPro-Light"/>
              </a:rPr>
              <a:t>, müridin sesli veya sessiz, toplu veya tek başına Allah’ı </a:t>
            </a:r>
            <a:r>
              <a:rPr lang="tr-TR" sz="3000" b="1" dirty="0" err="1">
                <a:solidFill>
                  <a:schemeClr val="tx1"/>
                </a:solidFill>
                <a:latin typeface="SohoGothicPro-Light"/>
              </a:rPr>
              <a:t>lafzatullah</a:t>
            </a:r>
            <a:r>
              <a:rPr lang="tr-TR" sz="3000" b="1" dirty="0">
                <a:solidFill>
                  <a:schemeClr val="tx1"/>
                </a:solidFill>
                <a:latin typeface="SohoGothicPro-Light"/>
              </a:rPr>
              <a:t>, kelime-i tevhit veya başka isimlerle tekrar ederek anması Kur’an okuyup dua etmesidir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6261594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r>
              <a:rPr lang="tr-TR" sz="2700" b="1" dirty="0">
                <a:solidFill>
                  <a:schemeClr val="tx1"/>
                </a:solidFill>
                <a:latin typeface="SohoGothicPro-Light"/>
              </a:rPr>
              <a:t>“Ey iman edenler! Allah’ı çokça zikredin. O’nu sabah akşam </a:t>
            </a:r>
            <a:r>
              <a:rPr lang="tr-TR" sz="2700" b="1" dirty="0" err="1">
                <a:solidFill>
                  <a:schemeClr val="tx1"/>
                </a:solidFill>
                <a:latin typeface="SohoGothicPro-Light"/>
              </a:rPr>
              <a:t>tesbih</a:t>
            </a:r>
            <a:r>
              <a:rPr lang="tr-TR" sz="2700" b="1" dirty="0">
                <a:solidFill>
                  <a:schemeClr val="tx1"/>
                </a:solidFill>
                <a:latin typeface="SohoGothicPro-Light"/>
              </a:rPr>
              <a:t> edin.  </a:t>
            </a:r>
            <a:endParaRPr lang="tr-TR" sz="2700" b="1" dirty="0" smtClean="0">
              <a:solidFill>
                <a:schemeClr val="tx1"/>
              </a:solidFill>
              <a:latin typeface="SohoGothicPro-Light"/>
            </a:endParaRPr>
          </a:p>
          <a:p>
            <a:r>
              <a:rPr lang="tr-TR" sz="2700" b="1" dirty="0" smtClean="0">
                <a:solidFill>
                  <a:schemeClr val="tx1"/>
                </a:solidFill>
                <a:latin typeface="SohoGothicPro-Light"/>
              </a:rPr>
              <a:t>“</a:t>
            </a:r>
            <a:r>
              <a:rPr lang="tr-TR" sz="2700" b="1" dirty="0">
                <a:solidFill>
                  <a:schemeClr val="tx1"/>
                </a:solidFill>
                <a:latin typeface="SohoGothicPro-Light"/>
              </a:rPr>
              <a:t>Rabbini içinden yalvararak ve korkarak, yüksek olmayan bir sesle sabah akşam zikret ve gafillerden olma.”  </a:t>
            </a:r>
            <a:endParaRPr lang="tr-TR" sz="2700" b="1" dirty="0" smtClean="0">
              <a:solidFill>
                <a:schemeClr val="tx1"/>
              </a:solidFill>
              <a:latin typeface="SohoGothicPro-Light"/>
            </a:endParaRPr>
          </a:p>
          <a:p>
            <a:r>
              <a:rPr lang="tr-TR" sz="2700" b="1" dirty="0" smtClean="0">
                <a:solidFill>
                  <a:schemeClr val="tx1"/>
                </a:solidFill>
                <a:latin typeface="SohoGothicPro-Light"/>
              </a:rPr>
              <a:t>“</a:t>
            </a:r>
            <a:r>
              <a:rPr lang="tr-TR" sz="2700" b="1" dirty="0">
                <a:solidFill>
                  <a:schemeClr val="tx1"/>
                </a:solidFill>
                <a:latin typeface="SohoGothicPro-Light"/>
              </a:rPr>
              <a:t>Onlar ayakta, oturarak ve yanları üzere yatarken Allah’ı zikrederler</a:t>
            </a:r>
            <a:r>
              <a:rPr lang="tr-TR" sz="2700" b="1" dirty="0" smtClean="0">
                <a:solidFill>
                  <a:schemeClr val="tx1"/>
                </a:solidFill>
                <a:latin typeface="SohoGothicPro-Light"/>
              </a:rPr>
              <a:t>,’’</a:t>
            </a:r>
          </a:p>
          <a:p>
            <a:r>
              <a:rPr lang="tr-TR" sz="2700" b="1" dirty="0" smtClean="0">
                <a:solidFill>
                  <a:schemeClr val="tx1"/>
                </a:solidFill>
                <a:latin typeface="SohoGothicPro-Light"/>
              </a:rPr>
              <a:t>“</a:t>
            </a:r>
            <a:r>
              <a:rPr lang="tr-TR" sz="2700" b="1" dirty="0">
                <a:solidFill>
                  <a:schemeClr val="tx1"/>
                </a:solidFill>
                <a:latin typeface="SohoGothicPro-Light"/>
              </a:rPr>
              <a:t>unuttuğun zaman Rabbini zikret,”  </a:t>
            </a:r>
            <a:endParaRPr lang="tr-TR" sz="2700" b="1" dirty="0" smtClean="0">
              <a:solidFill>
                <a:schemeClr val="tx1"/>
              </a:solidFill>
              <a:latin typeface="SohoGothicPro-Light"/>
            </a:endParaRPr>
          </a:p>
          <a:p>
            <a:r>
              <a:rPr lang="tr-TR" sz="2700" b="1" dirty="0" smtClean="0">
                <a:solidFill>
                  <a:schemeClr val="tx1"/>
                </a:solidFill>
                <a:latin typeface="SohoGothicPro-Light"/>
              </a:rPr>
              <a:t>“</a:t>
            </a:r>
            <a:r>
              <a:rPr lang="tr-TR" sz="2700" b="1" dirty="0">
                <a:solidFill>
                  <a:schemeClr val="tx1"/>
                </a:solidFill>
                <a:latin typeface="SohoGothicPro-Light"/>
              </a:rPr>
              <a:t>bilin ki kalpler ancak Allah’ı anmakla itminana erer” </a:t>
            </a:r>
            <a:endParaRPr lang="tr-TR" sz="2700" b="1" dirty="0" smtClean="0">
              <a:solidFill>
                <a:schemeClr val="tx1"/>
              </a:solidFill>
              <a:latin typeface="SohoGothicPro-Light"/>
            </a:endParaRPr>
          </a:p>
        </p:txBody>
      </p:sp>
    </p:spTree>
    <p:extLst>
      <p:ext uri="{BB962C8B-B14F-4D97-AF65-F5344CB8AC3E}">
        <p14:creationId xmlns:p14="http://schemas.microsoft.com/office/powerpoint/2010/main" val="34034897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r>
              <a:rPr lang="tr-TR" sz="3000" b="1" dirty="0">
                <a:solidFill>
                  <a:schemeClr val="tx1"/>
                </a:solidFill>
                <a:latin typeface="SohoGothicPro-Light"/>
              </a:rPr>
              <a:t>Zikir, ferdi veya toplu yapılmasına göre sessiz (</a:t>
            </a:r>
            <a:r>
              <a:rPr lang="tr-TR" sz="3000" b="1" dirty="0" err="1">
                <a:solidFill>
                  <a:schemeClr val="tx1"/>
                </a:solidFill>
                <a:latin typeface="SohoGothicPro-Light"/>
              </a:rPr>
              <a:t>hafî</a:t>
            </a:r>
            <a:r>
              <a:rPr lang="tr-TR" sz="3000" b="1" dirty="0">
                <a:solidFill>
                  <a:schemeClr val="tx1"/>
                </a:solidFill>
                <a:latin typeface="SohoGothicPro-Light"/>
              </a:rPr>
              <a:t>) ve sesli (</a:t>
            </a:r>
            <a:r>
              <a:rPr lang="tr-TR" sz="3000" b="1" dirty="0" err="1">
                <a:solidFill>
                  <a:schemeClr val="tx1"/>
                </a:solidFill>
                <a:latin typeface="SohoGothicPro-Light"/>
              </a:rPr>
              <a:t>cehrî</a:t>
            </a:r>
            <a:r>
              <a:rPr lang="tr-TR" sz="3000" b="1" dirty="0">
                <a:solidFill>
                  <a:schemeClr val="tx1"/>
                </a:solidFill>
                <a:latin typeface="SohoGothicPro-Light"/>
              </a:rPr>
              <a:t>) </a:t>
            </a:r>
            <a:r>
              <a:rPr lang="tr-TR" sz="3000" b="1" dirty="0" smtClean="0">
                <a:solidFill>
                  <a:schemeClr val="tx1"/>
                </a:solidFill>
                <a:latin typeface="SohoGothicPro-Light"/>
              </a:rPr>
              <a:t>şeklinde </a:t>
            </a:r>
            <a:r>
              <a:rPr lang="tr-TR" sz="3000" b="1" dirty="0">
                <a:solidFill>
                  <a:schemeClr val="tx1"/>
                </a:solidFill>
                <a:latin typeface="SohoGothicPro-Light"/>
              </a:rPr>
              <a:t>kategorize </a:t>
            </a:r>
            <a:r>
              <a:rPr lang="tr-TR" sz="3000" b="1" dirty="0" smtClean="0">
                <a:solidFill>
                  <a:schemeClr val="tx1"/>
                </a:solidFill>
                <a:latin typeface="SohoGothicPro-Light"/>
              </a:rPr>
              <a:t>edilmektedir</a:t>
            </a:r>
          </a:p>
          <a:p>
            <a:r>
              <a:rPr lang="tr-TR" sz="3000" b="1" dirty="0">
                <a:solidFill>
                  <a:schemeClr val="tx1"/>
                </a:solidFill>
                <a:latin typeface="SohoGothicPro-Light"/>
              </a:rPr>
              <a:t>Ferdî olarak yapılan ve “</a:t>
            </a:r>
            <a:r>
              <a:rPr lang="tr-TR" sz="3000" b="1" dirty="0" err="1">
                <a:solidFill>
                  <a:schemeClr val="tx1"/>
                </a:solidFill>
                <a:latin typeface="SohoGothicPro-Light"/>
              </a:rPr>
              <a:t>vird</a:t>
            </a:r>
            <a:r>
              <a:rPr lang="tr-TR" sz="3000" b="1" dirty="0">
                <a:solidFill>
                  <a:schemeClr val="tx1"/>
                </a:solidFill>
                <a:latin typeface="SohoGothicPro-Light"/>
              </a:rPr>
              <a:t>” denilen günlük zikirlerin icra şekli, sayısı müritlerin fıtrat ve kabiliyetlerine göre </a:t>
            </a:r>
            <a:r>
              <a:rPr lang="tr-TR" sz="3000" b="1" dirty="0" err="1">
                <a:solidFill>
                  <a:schemeClr val="tx1"/>
                </a:solidFill>
                <a:latin typeface="SohoGothicPro-Light"/>
              </a:rPr>
              <a:t>mürşid</a:t>
            </a:r>
            <a:r>
              <a:rPr lang="tr-TR" sz="3000" b="1" dirty="0">
                <a:solidFill>
                  <a:schemeClr val="tx1"/>
                </a:solidFill>
                <a:latin typeface="SohoGothicPro-Light"/>
              </a:rPr>
              <a:t> tarafından belirlenir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639923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r>
              <a:rPr lang="tr-TR" sz="2700" b="1" dirty="0" err="1">
                <a:solidFill>
                  <a:schemeClr val="tx1"/>
                </a:solidFill>
                <a:latin typeface="SohoGothicPro-Light"/>
              </a:rPr>
              <a:t>Nakşbendîlik</a:t>
            </a:r>
            <a:r>
              <a:rPr lang="tr-TR" sz="2700" b="1" dirty="0">
                <a:solidFill>
                  <a:schemeClr val="tx1"/>
                </a:solidFill>
                <a:latin typeface="SohoGothicPro-Light"/>
              </a:rPr>
              <a:t> </a:t>
            </a:r>
            <a:r>
              <a:rPr lang="tr-TR" sz="2700" b="1" dirty="0" err="1">
                <a:solidFill>
                  <a:schemeClr val="tx1"/>
                </a:solidFill>
                <a:latin typeface="SohoGothicPro-Light"/>
              </a:rPr>
              <a:t>hafî</a:t>
            </a:r>
            <a:r>
              <a:rPr lang="tr-TR" sz="2700" b="1" dirty="0">
                <a:solidFill>
                  <a:schemeClr val="tx1"/>
                </a:solidFill>
                <a:latin typeface="SohoGothicPro-Light"/>
              </a:rPr>
              <a:t> zikri esas alırken diğer tarikatlar </a:t>
            </a:r>
            <a:r>
              <a:rPr lang="tr-TR" sz="2700" b="1" dirty="0" err="1">
                <a:solidFill>
                  <a:schemeClr val="tx1"/>
                </a:solidFill>
                <a:latin typeface="SohoGothicPro-Light"/>
              </a:rPr>
              <a:t>cehrî</a:t>
            </a:r>
            <a:r>
              <a:rPr lang="tr-TR" sz="2700" b="1" dirty="0">
                <a:solidFill>
                  <a:schemeClr val="tx1"/>
                </a:solidFill>
                <a:latin typeface="SohoGothicPro-Light"/>
              </a:rPr>
              <a:t> zikir yöntemlerini uygularlar. </a:t>
            </a:r>
            <a:endParaRPr lang="tr-TR" sz="2700" b="1" dirty="0" smtClean="0">
              <a:solidFill>
                <a:schemeClr val="tx1"/>
              </a:solidFill>
              <a:latin typeface="SohoGothicPro-Light"/>
            </a:endParaRPr>
          </a:p>
          <a:p>
            <a:r>
              <a:rPr lang="tr-TR" sz="2700" b="1" dirty="0" smtClean="0">
                <a:solidFill>
                  <a:schemeClr val="tx1"/>
                </a:solidFill>
                <a:latin typeface="SohoGothicPro-Light"/>
              </a:rPr>
              <a:t>Mevleviler </a:t>
            </a:r>
            <a:r>
              <a:rPr lang="tr-TR" sz="2700" b="1" dirty="0">
                <a:solidFill>
                  <a:schemeClr val="tx1"/>
                </a:solidFill>
                <a:latin typeface="SohoGothicPro-Light"/>
              </a:rPr>
              <a:t>uyguladıkları </a:t>
            </a:r>
            <a:r>
              <a:rPr lang="tr-TR" sz="2700" b="1" dirty="0" err="1">
                <a:solidFill>
                  <a:schemeClr val="tx1"/>
                </a:solidFill>
                <a:latin typeface="SohoGothicPro-Light"/>
              </a:rPr>
              <a:t>cehrî</a:t>
            </a:r>
            <a:r>
              <a:rPr lang="tr-TR" sz="2700" b="1" dirty="0">
                <a:solidFill>
                  <a:schemeClr val="tx1"/>
                </a:solidFill>
                <a:latin typeface="SohoGothicPro-Light"/>
              </a:rPr>
              <a:t> zikre </a:t>
            </a:r>
            <a:r>
              <a:rPr lang="tr-TR" sz="2700" b="1" dirty="0" err="1">
                <a:solidFill>
                  <a:schemeClr val="tx1"/>
                </a:solidFill>
                <a:latin typeface="SohoGothicPro-Light"/>
              </a:rPr>
              <a:t>semâ</a:t>
            </a:r>
            <a:r>
              <a:rPr lang="tr-TR" sz="2700" b="1" dirty="0">
                <a:solidFill>
                  <a:schemeClr val="tx1"/>
                </a:solidFill>
                <a:latin typeface="SohoGothicPro-Light"/>
              </a:rPr>
              <a:t>,  </a:t>
            </a:r>
            <a:endParaRPr lang="tr-TR" sz="2700" b="1" dirty="0" smtClean="0">
              <a:solidFill>
                <a:schemeClr val="tx1"/>
              </a:solidFill>
              <a:latin typeface="SohoGothicPro-Light"/>
            </a:endParaRPr>
          </a:p>
          <a:p>
            <a:r>
              <a:rPr lang="tr-TR" sz="2700" b="1" dirty="0" smtClean="0">
                <a:solidFill>
                  <a:schemeClr val="tx1"/>
                </a:solidFill>
                <a:latin typeface="SohoGothicPro-Light"/>
              </a:rPr>
              <a:t>Halvetîler </a:t>
            </a:r>
            <a:r>
              <a:rPr lang="tr-TR" sz="2700" b="1" dirty="0" err="1">
                <a:solidFill>
                  <a:schemeClr val="tx1"/>
                </a:solidFill>
                <a:latin typeface="SohoGothicPro-Light"/>
              </a:rPr>
              <a:t>darb</a:t>
            </a:r>
            <a:r>
              <a:rPr lang="tr-TR" sz="2700" b="1" dirty="0">
                <a:solidFill>
                  <a:schemeClr val="tx1"/>
                </a:solidFill>
                <a:latin typeface="SohoGothicPro-Light"/>
              </a:rPr>
              <a:t>-ı </a:t>
            </a:r>
            <a:r>
              <a:rPr lang="tr-TR" sz="2700" b="1" dirty="0" err="1">
                <a:solidFill>
                  <a:schemeClr val="tx1"/>
                </a:solidFill>
                <a:latin typeface="SohoGothicPro-Light"/>
              </a:rPr>
              <a:t>esmâ</a:t>
            </a:r>
            <a:r>
              <a:rPr lang="tr-TR" sz="2700" b="1" dirty="0">
                <a:solidFill>
                  <a:schemeClr val="tx1"/>
                </a:solidFill>
                <a:latin typeface="SohoGothicPro-Light"/>
              </a:rPr>
              <a:t>,  </a:t>
            </a:r>
            <a:endParaRPr lang="tr-TR" sz="2700" b="1" dirty="0" smtClean="0">
              <a:solidFill>
                <a:schemeClr val="tx1"/>
              </a:solidFill>
              <a:latin typeface="SohoGothicPro-Light"/>
            </a:endParaRPr>
          </a:p>
          <a:p>
            <a:r>
              <a:rPr lang="tr-TR" sz="2700" b="1" dirty="0" err="1" smtClean="0">
                <a:solidFill>
                  <a:schemeClr val="tx1"/>
                </a:solidFill>
                <a:latin typeface="SohoGothicPro-Light"/>
              </a:rPr>
              <a:t>Rifai</a:t>
            </a:r>
            <a:r>
              <a:rPr lang="tr-TR" sz="2700" b="1" dirty="0" smtClean="0">
                <a:solidFill>
                  <a:schemeClr val="tx1"/>
                </a:solidFill>
                <a:latin typeface="SohoGothicPro-Light"/>
              </a:rPr>
              <a:t> </a:t>
            </a:r>
            <a:r>
              <a:rPr lang="tr-TR" sz="2700" b="1" dirty="0">
                <a:solidFill>
                  <a:schemeClr val="tx1"/>
                </a:solidFill>
                <a:latin typeface="SohoGothicPro-Light"/>
              </a:rPr>
              <a:t>ve Sadiler </a:t>
            </a:r>
            <a:r>
              <a:rPr lang="tr-TR" sz="2700" b="1" dirty="0" err="1">
                <a:solidFill>
                  <a:schemeClr val="tx1"/>
                </a:solidFill>
                <a:latin typeface="SohoGothicPro-Light"/>
              </a:rPr>
              <a:t>zikr</a:t>
            </a:r>
            <a:r>
              <a:rPr lang="tr-TR" sz="2700" b="1" dirty="0">
                <a:solidFill>
                  <a:schemeClr val="tx1"/>
                </a:solidFill>
                <a:latin typeface="SohoGothicPro-Light"/>
              </a:rPr>
              <a:t>-i kıyam,  </a:t>
            </a:r>
            <a:endParaRPr lang="tr-TR" sz="2700" b="1" dirty="0" smtClean="0">
              <a:solidFill>
                <a:schemeClr val="tx1"/>
              </a:solidFill>
              <a:latin typeface="SohoGothicPro-Light"/>
            </a:endParaRPr>
          </a:p>
          <a:p>
            <a:r>
              <a:rPr lang="tr-TR" sz="2700" b="1" dirty="0" smtClean="0">
                <a:solidFill>
                  <a:schemeClr val="tx1"/>
                </a:solidFill>
                <a:latin typeface="SohoGothicPro-Light"/>
              </a:rPr>
              <a:t>Kadiriler </a:t>
            </a:r>
            <a:r>
              <a:rPr lang="tr-TR" sz="2700" b="1" dirty="0">
                <a:solidFill>
                  <a:schemeClr val="tx1"/>
                </a:solidFill>
                <a:latin typeface="SohoGothicPro-Light"/>
              </a:rPr>
              <a:t>deveran,  </a:t>
            </a:r>
            <a:endParaRPr lang="tr-TR" sz="2700" b="1" dirty="0" smtClean="0">
              <a:solidFill>
                <a:schemeClr val="tx1"/>
              </a:solidFill>
              <a:latin typeface="SohoGothicPro-Light"/>
            </a:endParaRPr>
          </a:p>
          <a:p>
            <a:r>
              <a:rPr lang="tr-TR" sz="2700" b="1" dirty="0" smtClean="0">
                <a:solidFill>
                  <a:schemeClr val="tx1"/>
                </a:solidFill>
                <a:latin typeface="SohoGothicPro-Light"/>
              </a:rPr>
              <a:t>Nakşibendiler </a:t>
            </a:r>
            <a:r>
              <a:rPr lang="tr-TR" sz="2700" b="1" dirty="0" err="1">
                <a:solidFill>
                  <a:schemeClr val="tx1"/>
                </a:solidFill>
                <a:latin typeface="SohoGothicPro-Light"/>
              </a:rPr>
              <a:t>Hatm</a:t>
            </a:r>
            <a:r>
              <a:rPr lang="tr-TR" sz="2700" b="1" dirty="0">
                <a:solidFill>
                  <a:schemeClr val="tx1"/>
                </a:solidFill>
                <a:latin typeface="SohoGothicPro-Light"/>
              </a:rPr>
              <a:t>-i </a:t>
            </a:r>
            <a:r>
              <a:rPr lang="tr-TR" sz="2700" b="1" dirty="0" err="1">
                <a:solidFill>
                  <a:schemeClr val="tx1"/>
                </a:solidFill>
                <a:latin typeface="SohoGothicPro-Light"/>
              </a:rPr>
              <a:t>Hâcegan</a:t>
            </a:r>
            <a:r>
              <a:rPr lang="tr-TR" sz="2700" b="1" dirty="0">
                <a:solidFill>
                  <a:schemeClr val="tx1"/>
                </a:solidFill>
                <a:latin typeface="SohoGothicPro-Light"/>
              </a:rPr>
              <a:t>  adını verirler</a:t>
            </a:r>
            <a:endParaRPr lang="tr-TR" sz="2700" b="1" dirty="0" smtClean="0">
              <a:solidFill>
                <a:schemeClr val="tx1"/>
              </a:solidFill>
              <a:latin typeface="SohoGothicPro-Light"/>
            </a:endParaRPr>
          </a:p>
        </p:txBody>
      </p:sp>
    </p:spTree>
    <p:extLst>
      <p:ext uri="{BB962C8B-B14F-4D97-AF65-F5344CB8AC3E}">
        <p14:creationId xmlns:p14="http://schemas.microsoft.com/office/powerpoint/2010/main" val="24167067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r>
              <a:rPr lang="tr-TR" sz="3000" b="1" dirty="0">
                <a:solidFill>
                  <a:schemeClr val="tx1"/>
                </a:solidFill>
                <a:latin typeface="SohoGothicPro-Light"/>
              </a:rPr>
              <a:t>Tarikatların farklı zikir yöntemlerini </a:t>
            </a:r>
            <a:r>
              <a:rPr lang="tr-TR" sz="3000" b="1" dirty="0" smtClean="0">
                <a:solidFill>
                  <a:schemeClr val="tx1"/>
                </a:solidFill>
                <a:latin typeface="SohoGothicPro-Light"/>
              </a:rPr>
              <a:t>tercih sebepleri: </a:t>
            </a:r>
          </a:p>
          <a:p>
            <a:pPr marL="457200" indent="-457200">
              <a:buFontTx/>
              <a:buChar char="-"/>
            </a:pPr>
            <a:r>
              <a:rPr lang="tr-TR" sz="2800" b="1" dirty="0" smtClean="0">
                <a:solidFill>
                  <a:schemeClr val="tx1"/>
                </a:solidFill>
                <a:latin typeface="SohoGothicPro-Light"/>
              </a:rPr>
              <a:t>kişilerin </a:t>
            </a:r>
            <a:r>
              <a:rPr lang="tr-TR" sz="2800" b="1" dirty="0">
                <a:solidFill>
                  <a:schemeClr val="tx1"/>
                </a:solidFill>
                <a:latin typeface="SohoGothicPro-Light"/>
              </a:rPr>
              <a:t>fıtratı ve manevî yapısı gelmektedir</a:t>
            </a:r>
            <a:r>
              <a:rPr lang="tr-TR" sz="2800" b="1" dirty="0" smtClean="0">
                <a:solidFill>
                  <a:schemeClr val="tx1"/>
                </a:solidFill>
                <a:latin typeface="SohoGothicPro-Light"/>
              </a:rPr>
              <a:t>. </a:t>
            </a:r>
          </a:p>
          <a:p>
            <a:pPr marL="457200" indent="-457200">
              <a:buFontTx/>
              <a:buChar char="-"/>
            </a:pPr>
            <a:r>
              <a:rPr lang="tr-TR" sz="2800" b="1" dirty="0" smtClean="0">
                <a:solidFill>
                  <a:schemeClr val="tx1"/>
                </a:solidFill>
                <a:latin typeface="SohoGothicPro-Light"/>
              </a:rPr>
              <a:t>Yaşanılan </a:t>
            </a:r>
            <a:r>
              <a:rPr lang="tr-TR" sz="2800" b="1" dirty="0">
                <a:solidFill>
                  <a:schemeClr val="tx1"/>
                </a:solidFill>
                <a:latin typeface="SohoGothicPro-Light"/>
              </a:rPr>
              <a:t>coğrafi bölge, kültür, eğitim düzeyi, </a:t>
            </a:r>
            <a:endParaRPr lang="tr-TR" sz="2800" b="1" dirty="0" smtClean="0">
              <a:solidFill>
                <a:schemeClr val="tx1"/>
              </a:solidFill>
              <a:latin typeface="SohoGothicPro-Light"/>
            </a:endParaRPr>
          </a:p>
          <a:p>
            <a:pPr marL="457200" indent="-457200">
              <a:buFontTx/>
              <a:buChar char="-"/>
            </a:pPr>
            <a:r>
              <a:rPr lang="tr-TR" sz="2800" b="1" dirty="0" smtClean="0">
                <a:solidFill>
                  <a:schemeClr val="tx1"/>
                </a:solidFill>
                <a:latin typeface="SohoGothicPro-Light"/>
              </a:rPr>
              <a:t>İslâmiyet’i </a:t>
            </a:r>
            <a:r>
              <a:rPr lang="tr-TR" sz="2800" b="1" dirty="0">
                <a:solidFill>
                  <a:schemeClr val="tx1"/>
                </a:solidFill>
                <a:latin typeface="SohoGothicPro-Light"/>
              </a:rPr>
              <a:t>kabul eden toplumların daha önceki örf, âdet ve gelenekleri. </a:t>
            </a:r>
            <a:endParaRPr lang="tr-TR" sz="2800" b="1" dirty="0" smtClean="0">
              <a:solidFill>
                <a:schemeClr val="tx1"/>
              </a:solidFill>
              <a:latin typeface="SohoGothicPro-Light"/>
            </a:endParaRPr>
          </a:p>
          <a:p>
            <a:pPr marL="457200" indent="-457200">
              <a:buFontTx/>
              <a:buChar char="-"/>
            </a:pPr>
            <a:r>
              <a:rPr lang="tr-TR" sz="2800" b="1" dirty="0" smtClean="0">
                <a:solidFill>
                  <a:schemeClr val="tx1"/>
                </a:solidFill>
                <a:latin typeface="SohoGothicPro-Light"/>
              </a:rPr>
              <a:t>Allah </a:t>
            </a:r>
            <a:r>
              <a:rPr lang="tr-TR" sz="2800" b="1" dirty="0" err="1">
                <a:solidFill>
                  <a:schemeClr val="tx1"/>
                </a:solidFill>
                <a:latin typeface="SohoGothicPro-Light"/>
              </a:rPr>
              <a:t>Rasûlü</a:t>
            </a:r>
            <a:r>
              <a:rPr lang="tr-TR" sz="2800" b="1" dirty="0">
                <a:solidFill>
                  <a:schemeClr val="tx1"/>
                </a:solidFill>
                <a:latin typeface="SohoGothicPro-Light"/>
              </a:rPr>
              <a:t> (s.)’ne atfedilen </a:t>
            </a:r>
            <a:r>
              <a:rPr lang="tr-TR" sz="2800" b="1" dirty="0" err="1" smtClean="0">
                <a:solidFill>
                  <a:schemeClr val="tx1"/>
                </a:solidFill>
                <a:latin typeface="SohoGothicPro-Light"/>
              </a:rPr>
              <a:t>rivâyetler</a:t>
            </a:r>
            <a:r>
              <a:rPr lang="tr-TR" sz="2800" b="1" dirty="0" smtClean="0">
                <a:solidFill>
                  <a:schemeClr val="tx1"/>
                </a:solidFill>
                <a:latin typeface="SohoGothicPro-Light"/>
              </a:rPr>
              <a:t>.</a:t>
            </a:r>
          </a:p>
        </p:txBody>
      </p:sp>
    </p:spTree>
    <p:extLst>
      <p:ext uri="{BB962C8B-B14F-4D97-AF65-F5344CB8AC3E}">
        <p14:creationId xmlns:p14="http://schemas.microsoft.com/office/powerpoint/2010/main" val="11009557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endParaRPr lang="tr-TR" sz="3000" b="1" dirty="0" smtClean="0">
              <a:solidFill>
                <a:schemeClr val="tx1"/>
              </a:solidFill>
              <a:latin typeface="SohoGothicPro-Light"/>
            </a:endParaRPr>
          </a:p>
          <a:p>
            <a:r>
              <a:rPr lang="tr-TR" sz="3000" b="1" dirty="0" smtClean="0">
                <a:solidFill>
                  <a:schemeClr val="tx1"/>
                </a:solidFill>
                <a:latin typeface="SohoGothicPro-Light"/>
              </a:rPr>
              <a:t>Zikirde </a:t>
            </a:r>
            <a:r>
              <a:rPr lang="tr-TR" sz="3000" b="1" dirty="0">
                <a:solidFill>
                  <a:schemeClr val="tx1"/>
                </a:solidFill>
                <a:latin typeface="SohoGothicPro-Light"/>
              </a:rPr>
              <a:t>amaç, Allah’ı anmak ve o düşünce içinde derinleşip yoğunlaşarak O’na yakınlık hissi duymaya çalışmaktır.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143230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300" b="1" dirty="0">
                <a:solidFill>
                  <a:schemeClr val="tx1"/>
                </a:solidFill>
                <a:latin typeface="SohoGothicPro-Light"/>
              </a:rPr>
              <a:t>“Ben kulumun zannı üzereyim. Beni zikrettiği zaman onunla beraberim. Eğer beni kendi içinde zikrederse ben de onu kendi nefsimde zikrederim. Eğer beni topluluk içinde zikrederse onu ondan daha hayırlı bir topluluk içinde zikrederim. O bana bir karış yaklaşırsa ben ona bir kulaç yaklaşırım. O bana bir kulaç yaklaşırsa ben ona iki kulaç yaklaşırım. O bana yürüyerek gelirse ben ona koşarak giderim</a:t>
            </a:r>
            <a:r>
              <a:rPr lang="tr-TR" sz="2300" b="1" dirty="0" smtClean="0">
                <a:solidFill>
                  <a:schemeClr val="tx1"/>
                </a:solidFill>
                <a:latin typeface="SohoGothicPro-Light"/>
              </a:rPr>
              <a:t>.” </a:t>
            </a:r>
          </a:p>
          <a:p>
            <a:r>
              <a:rPr lang="tr-TR" sz="2300" b="1" dirty="0" smtClean="0">
                <a:solidFill>
                  <a:schemeClr val="tx1"/>
                </a:solidFill>
                <a:latin typeface="SohoGothicPro-Light"/>
              </a:rPr>
              <a:t>ferdî </a:t>
            </a:r>
            <a:r>
              <a:rPr lang="tr-TR" sz="2300" b="1" dirty="0">
                <a:solidFill>
                  <a:schemeClr val="tx1"/>
                </a:solidFill>
                <a:latin typeface="SohoGothicPro-Light"/>
              </a:rPr>
              <a:t>ya da toplu olsun her türlü zikrin Allah katında muteber oluşuna işaret </a:t>
            </a:r>
            <a:r>
              <a:rPr lang="tr-TR" sz="2300" b="1" dirty="0" smtClean="0">
                <a:solidFill>
                  <a:schemeClr val="tx1"/>
                </a:solidFill>
                <a:latin typeface="SohoGothicPro-Light"/>
              </a:rPr>
              <a:t>eder. </a:t>
            </a:r>
          </a:p>
        </p:txBody>
      </p:sp>
    </p:spTree>
    <p:extLst>
      <p:ext uri="{BB962C8B-B14F-4D97-AF65-F5344CB8AC3E}">
        <p14:creationId xmlns:p14="http://schemas.microsoft.com/office/powerpoint/2010/main" val="691565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smtClean="0">
                <a:solidFill>
                  <a:schemeClr val="tx1"/>
                </a:solidFill>
                <a:latin typeface="SohoGothicPro-Light"/>
              </a:rPr>
              <a:t>“</a:t>
            </a:r>
            <a:r>
              <a:rPr lang="tr-TR" sz="2800" b="1" dirty="0">
                <a:solidFill>
                  <a:schemeClr val="tx1"/>
                </a:solidFill>
                <a:latin typeface="SohoGothicPro-Light"/>
              </a:rPr>
              <a:t>size amellerinizin en hayırlısını haber vereyim mi? Allah’ı zikretmek…”  </a:t>
            </a:r>
          </a:p>
          <a:p>
            <a:r>
              <a:rPr lang="tr-TR" sz="2800" b="1" dirty="0">
                <a:solidFill>
                  <a:schemeClr val="tx1"/>
                </a:solidFill>
                <a:latin typeface="SohoGothicPro-Light"/>
              </a:rPr>
              <a:t>“Şeytan </a:t>
            </a:r>
            <a:r>
              <a:rPr lang="tr-TR" sz="2800" b="1" dirty="0" err="1">
                <a:solidFill>
                  <a:schemeClr val="tx1"/>
                </a:solidFill>
                <a:latin typeface="SohoGothicPro-Light"/>
              </a:rPr>
              <a:t>Âdemoğlu’nun</a:t>
            </a:r>
            <a:r>
              <a:rPr lang="tr-TR" sz="2800" b="1" dirty="0">
                <a:solidFill>
                  <a:schemeClr val="tx1"/>
                </a:solidFill>
                <a:latin typeface="SohoGothicPro-Light"/>
              </a:rPr>
              <a:t> kalbinin üzerinde devamlı durur. Kul Allah’ı zikrettiği zaman siner kaçar. Gafil olduğu zaman ise vesvese verir</a:t>
            </a:r>
            <a:r>
              <a:rPr lang="tr-TR" sz="2800" b="1" dirty="0" smtClean="0">
                <a:solidFill>
                  <a:schemeClr val="tx1"/>
                </a:solidFill>
                <a:latin typeface="SohoGothicPro-Light"/>
              </a:rPr>
              <a:t>”</a:t>
            </a:r>
          </a:p>
          <a:p>
            <a:r>
              <a:rPr lang="tr-TR" sz="2800" b="1" dirty="0">
                <a:solidFill>
                  <a:schemeClr val="tx1"/>
                </a:solidFill>
                <a:latin typeface="SohoGothicPro-Light"/>
              </a:rPr>
              <a:t>insanın her an </a:t>
            </a:r>
            <a:r>
              <a:rPr lang="tr-TR" sz="2800" b="1" dirty="0" err="1">
                <a:solidFill>
                  <a:schemeClr val="tx1"/>
                </a:solidFill>
                <a:latin typeface="SohoGothicPro-Light"/>
              </a:rPr>
              <a:t>Hakk</a:t>
            </a:r>
            <a:r>
              <a:rPr lang="tr-TR" sz="2800" b="1" dirty="0">
                <a:solidFill>
                  <a:schemeClr val="tx1"/>
                </a:solidFill>
                <a:latin typeface="SohoGothicPro-Light"/>
              </a:rPr>
              <a:t> ile birliktelik farkındalığına ermesinde zikrin önemine dikkat </a:t>
            </a:r>
            <a:r>
              <a:rPr lang="tr-TR" sz="2800" b="1" dirty="0" smtClean="0">
                <a:solidFill>
                  <a:schemeClr val="tx1"/>
                </a:solidFill>
                <a:latin typeface="SohoGothicPro-Light"/>
              </a:rPr>
              <a:t>çekilir. </a:t>
            </a:r>
            <a:r>
              <a:rPr lang="tr-TR" sz="2800" b="1" dirty="0">
                <a:solidFill>
                  <a:schemeClr val="tx1"/>
                </a:solidFill>
                <a:latin typeface="SohoGothicPro-Light"/>
              </a:rPr>
              <a:t>Zira kalp için boşluk anı bulunmamaktadır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6871411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Allah </a:t>
            </a:r>
            <a:r>
              <a:rPr lang="tr-TR" sz="3000" b="1" dirty="0" err="1">
                <a:solidFill>
                  <a:schemeClr val="tx1"/>
                </a:solidFill>
                <a:latin typeface="SohoGothicPro-Light"/>
              </a:rPr>
              <a:t>Rasûlü</a:t>
            </a:r>
            <a:r>
              <a:rPr lang="tr-TR" sz="3000" b="1" dirty="0">
                <a:solidFill>
                  <a:schemeClr val="tx1"/>
                </a:solidFill>
                <a:latin typeface="SohoGothicPro-Light"/>
              </a:rPr>
              <a:t> (s.), Arş-ı </a:t>
            </a:r>
            <a:r>
              <a:rPr lang="tr-TR" sz="3000" b="1" dirty="0" err="1">
                <a:solidFill>
                  <a:schemeClr val="tx1"/>
                </a:solidFill>
                <a:latin typeface="SohoGothicPro-Light"/>
              </a:rPr>
              <a:t>A’zam’dan</a:t>
            </a:r>
            <a:r>
              <a:rPr lang="tr-TR" sz="3000" b="1" dirty="0">
                <a:solidFill>
                  <a:schemeClr val="tx1"/>
                </a:solidFill>
                <a:latin typeface="SohoGothicPro-Light"/>
              </a:rPr>
              <a:t> başka gölgenin bulunmadığı kıyamet gününde yedi sınıf insanın gölgeleneceğini haber vermiş, bunlardan birisinin de “kimsenin bulunmadığı tenha bir yerde Allah’ı zikredip gözyaşı akıtan kimse” olduğunu söylemiştir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990789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 “Rabbini kendi içinden tazarru ile titreyerek ve korkarak zikret. Bilesiniz ki O, haddi aşanları sevmez”  </a:t>
            </a:r>
            <a:r>
              <a:rPr lang="tr-TR" sz="3000" b="1" dirty="0" err="1">
                <a:solidFill>
                  <a:schemeClr val="tx1"/>
                </a:solidFill>
                <a:latin typeface="SohoGothicPro-Light"/>
              </a:rPr>
              <a:t>âyeti</a:t>
            </a:r>
            <a:r>
              <a:rPr lang="tr-TR" sz="3000" b="1" dirty="0">
                <a:solidFill>
                  <a:schemeClr val="tx1"/>
                </a:solidFill>
                <a:latin typeface="SohoGothicPro-Light"/>
              </a:rPr>
              <a:t> ve </a:t>
            </a:r>
            <a:endParaRPr lang="tr-TR" sz="3000" b="1" dirty="0" smtClean="0">
              <a:solidFill>
                <a:schemeClr val="tx1"/>
              </a:solidFill>
              <a:latin typeface="SohoGothicPro-Light"/>
            </a:endParaRPr>
          </a:p>
          <a:p>
            <a:r>
              <a:rPr lang="tr-TR" sz="3000" b="1" dirty="0" smtClean="0">
                <a:solidFill>
                  <a:schemeClr val="tx1"/>
                </a:solidFill>
                <a:latin typeface="SohoGothicPro-Light"/>
              </a:rPr>
              <a:t>“</a:t>
            </a:r>
            <a:r>
              <a:rPr lang="tr-TR" sz="3000" b="1" dirty="0">
                <a:solidFill>
                  <a:schemeClr val="tx1"/>
                </a:solidFill>
                <a:latin typeface="SohoGothicPro-Light"/>
              </a:rPr>
              <a:t>zikrin hayırlısı gizli olanı, rızkın hayırlısı da </a:t>
            </a:r>
            <a:r>
              <a:rPr lang="tr-TR" sz="3000" b="1" dirty="0" err="1">
                <a:solidFill>
                  <a:schemeClr val="tx1"/>
                </a:solidFill>
                <a:latin typeface="SohoGothicPro-Light"/>
              </a:rPr>
              <a:t>kifâyet</a:t>
            </a:r>
            <a:r>
              <a:rPr lang="tr-TR" sz="3000" b="1" dirty="0">
                <a:solidFill>
                  <a:schemeClr val="tx1"/>
                </a:solidFill>
                <a:latin typeface="SohoGothicPro-Light"/>
              </a:rPr>
              <a:t> miktarı olandır”  hadisi, </a:t>
            </a:r>
            <a:r>
              <a:rPr lang="tr-TR" sz="3000" b="1" dirty="0" err="1">
                <a:solidFill>
                  <a:schemeClr val="tx1"/>
                </a:solidFill>
                <a:latin typeface="SohoGothicPro-Light"/>
              </a:rPr>
              <a:t>hafî</a:t>
            </a:r>
            <a:r>
              <a:rPr lang="tr-TR" sz="3000" b="1" dirty="0">
                <a:solidFill>
                  <a:schemeClr val="tx1"/>
                </a:solidFill>
                <a:latin typeface="SohoGothicPro-Light"/>
              </a:rPr>
              <a:t> zikre mesnet kabul edilir.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0058784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a:t>İKİNCİ BÖLÜM</a:t>
            </a:r>
            <a:br>
              <a:rPr lang="tr-TR" sz="4400" b="1" dirty="0"/>
            </a:br>
            <a:r>
              <a:rPr lang="tr-TR" sz="4400" b="1" dirty="0"/>
              <a:t>MANEVÎ EĞİTİME DAİR </a:t>
            </a:r>
            <a:r>
              <a:rPr lang="tr-TR" sz="4400" b="1" dirty="0" smtClean="0"/>
              <a:t>MESELELER</a:t>
            </a:r>
            <a:endParaRPr lang="tr-TR" b="1" dirty="0"/>
          </a:p>
        </p:txBody>
      </p:sp>
      <p:sp>
        <p:nvSpPr>
          <p:cNvPr id="3" name="Alt Başlık 2"/>
          <p:cNvSpPr>
            <a:spLocks noGrp="1"/>
          </p:cNvSpPr>
          <p:nvPr>
            <p:ph type="subTitle" idx="1"/>
          </p:nvPr>
        </p:nvSpPr>
        <p:spPr>
          <a:xfrm>
            <a:off x="1751012" y="2563318"/>
            <a:ext cx="8689976" cy="3761282"/>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7</a:t>
            </a:r>
            <a:r>
              <a:rPr lang="tr-TR" sz="2900" b="1" dirty="0" smtClean="0">
                <a:solidFill>
                  <a:schemeClr val="tx1"/>
                </a:solidFill>
                <a:latin typeface="Arial" panose="020B0604020202020204" pitchFamily="34" charset="0"/>
                <a:cs typeface="Arial" panose="020B0604020202020204" pitchFamily="34" charset="0"/>
              </a:rPr>
              <a:t>.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1. Tarikata girmek isteyene ne tür tavsiyelerde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bulunulabilir?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Zikir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 nelerdir? Bu çeşitlilik neden kaynaklanmaktadır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endParaRPr lang="tr-TR" altLang="tr-TR" sz="2500" b="1" cap="none" dirty="0">
              <a:solidFill>
                <a:schemeClr val="tx1"/>
              </a:solidFill>
              <a:latin typeface="Tw Cen MT" panose="020B0602020104020603"/>
              <a:ea typeface="+mn-ea"/>
              <a:cs typeface="+mn-cs"/>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3. Tarikatlar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cehrî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zikir yöntemlerini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hangi uygulamalarına dayandırırlar?</a:t>
            </a:r>
            <a:endParaRPr lang="tr-TR" altLang="tr-TR" sz="2500" b="1" cap="none" dirty="0">
              <a:solidFill>
                <a:schemeClr val="tx1"/>
              </a:solidFill>
              <a:latin typeface="Tw Cen MT" panose="020B0602020104020603"/>
              <a:ea typeface="+mn-ea"/>
              <a:cs typeface="+mn-cs"/>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4</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verilen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vird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sayısı neye göre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belirlenir?</a:t>
            </a:r>
            <a:endParaRPr lang="tr-TR" altLang="tr-TR" sz="2500" b="1" cap="none" dirty="0">
              <a:solidFill>
                <a:schemeClr val="tx1"/>
              </a:solidFill>
              <a:latin typeface="Tw Cen MT" panose="020B0602020104020603"/>
              <a:ea typeface="+mn-ea"/>
              <a:cs typeface="+mn-cs"/>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smtClean="0">
                <a:solidFill>
                  <a:schemeClr val="tx1"/>
                </a:solidFill>
                <a:latin typeface="SohoGothicPro-Light"/>
              </a:rPr>
              <a:t>“Allah’ın evlerinden birinde, Allah’ın kitabını okumak ve aralarında müzakere etmek için toplanan bir grubun üzerine mutlaka </a:t>
            </a:r>
            <a:r>
              <a:rPr lang="tr-TR" sz="2800" b="1" dirty="0" err="1" smtClean="0">
                <a:solidFill>
                  <a:schemeClr val="tx1"/>
                </a:solidFill>
                <a:latin typeface="SohoGothicPro-Light"/>
              </a:rPr>
              <a:t>sekînet</a:t>
            </a:r>
            <a:r>
              <a:rPr lang="tr-TR" sz="2800" b="1" dirty="0" smtClean="0">
                <a:solidFill>
                  <a:schemeClr val="tx1"/>
                </a:solidFill>
                <a:latin typeface="SohoGothicPro-Light"/>
              </a:rPr>
              <a:t> iner, onları rahmet kaplar ve melekler kuşatır, Allah onları kendi yanındakiler arasında zikreder.”  Burada ilim öğrenmek üzere oluşturulan sohbet meclislerinin de zikir olarak değerlendirildiği söylenebilir.</a:t>
            </a:r>
          </a:p>
        </p:txBody>
      </p:sp>
    </p:spTree>
    <p:extLst>
      <p:ext uri="{BB962C8B-B14F-4D97-AF65-F5344CB8AC3E}">
        <p14:creationId xmlns:p14="http://schemas.microsoft.com/office/powerpoint/2010/main" val="223884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400" b="1" dirty="0">
                <a:solidFill>
                  <a:schemeClr val="tx1"/>
                </a:solidFill>
                <a:latin typeface="SohoGothicPro-Light"/>
              </a:rPr>
              <a:t>“Biz </a:t>
            </a:r>
            <a:r>
              <a:rPr lang="tr-TR" sz="2400" b="1" dirty="0" err="1">
                <a:solidFill>
                  <a:schemeClr val="tx1"/>
                </a:solidFill>
                <a:latin typeface="SohoGothicPro-Light"/>
              </a:rPr>
              <a:t>Rasûlullah</a:t>
            </a:r>
            <a:r>
              <a:rPr lang="tr-TR" sz="2400" b="1" dirty="0">
                <a:solidFill>
                  <a:schemeClr val="tx1"/>
                </a:solidFill>
                <a:latin typeface="SohoGothicPro-Light"/>
              </a:rPr>
              <a:t> (s.)’in huzurunda idik. O: </a:t>
            </a:r>
          </a:p>
          <a:p>
            <a:r>
              <a:rPr lang="tr-TR" sz="2400" b="1" dirty="0">
                <a:solidFill>
                  <a:schemeClr val="tx1"/>
                </a:solidFill>
                <a:latin typeface="SohoGothicPro-Light"/>
              </a:rPr>
              <a:t>-	‘Aranızda yabancı -</a:t>
            </a:r>
            <a:r>
              <a:rPr lang="tr-TR" sz="2400" b="1" dirty="0" err="1">
                <a:solidFill>
                  <a:schemeClr val="tx1"/>
                </a:solidFill>
                <a:latin typeface="SohoGothicPro-Light"/>
              </a:rPr>
              <a:t>Ehl</a:t>
            </a:r>
            <a:r>
              <a:rPr lang="tr-TR" sz="2400" b="1" dirty="0">
                <a:solidFill>
                  <a:schemeClr val="tx1"/>
                </a:solidFill>
                <a:latin typeface="SohoGothicPro-Light"/>
              </a:rPr>
              <a:t>-i Kitap’tan- bir kimse var mı?’ Diye sorunca biz de: </a:t>
            </a:r>
          </a:p>
          <a:p>
            <a:r>
              <a:rPr lang="tr-TR" sz="2400" b="1" dirty="0">
                <a:solidFill>
                  <a:schemeClr val="tx1"/>
                </a:solidFill>
                <a:latin typeface="SohoGothicPro-Light"/>
              </a:rPr>
              <a:t>-	‘Hayır, yok ya </a:t>
            </a:r>
            <a:r>
              <a:rPr lang="tr-TR" sz="2400" b="1" dirty="0" err="1">
                <a:solidFill>
                  <a:schemeClr val="tx1"/>
                </a:solidFill>
                <a:latin typeface="SohoGothicPro-Light"/>
              </a:rPr>
              <a:t>Rasûlallah</a:t>
            </a:r>
            <a:r>
              <a:rPr lang="tr-TR" sz="2400" b="1" dirty="0">
                <a:solidFill>
                  <a:schemeClr val="tx1"/>
                </a:solidFill>
                <a:latin typeface="SohoGothicPro-Light"/>
              </a:rPr>
              <a:t>!’ dedik. Efendimiz kapının kapatılmasını emretti. </a:t>
            </a:r>
          </a:p>
          <a:p>
            <a:r>
              <a:rPr lang="tr-TR" sz="2400" b="1" dirty="0">
                <a:solidFill>
                  <a:schemeClr val="tx1"/>
                </a:solidFill>
                <a:latin typeface="SohoGothicPro-Light"/>
              </a:rPr>
              <a:t>-	‘Ellerinizi kaldırın ve Lâ ilâhe illâllah deyin’ buyurdu. </a:t>
            </a:r>
          </a:p>
          <a:p>
            <a:r>
              <a:rPr lang="tr-TR" sz="2400" b="1" dirty="0">
                <a:solidFill>
                  <a:schemeClr val="tx1"/>
                </a:solidFill>
                <a:latin typeface="SohoGothicPro-Light"/>
              </a:rPr>
              <a:t>Ellerimizi kaldırdık ve öylece bir süre kelime-i </a:t>
            </a:r>
            <a:r>
              <a:rPr lang="tr-TR" sz="2400" b="1" dirty="0" err="1">
                <a:solidFill>
                  <a:schemeClr val="tx1"/>
                </a:solidFill>
                <a:latin typeface="SohoGothicPro-Light"/>
              </a:rPr>
              <a:t>tevhid</a:t>
            </a:r>
            <a:r>
              <a:rPr lang="tr-TR" sz="2400" b="1" dirty="0">
                <a:solidFill>
                  <a:schemeClr val="tx1"/>
                </a:solidFill>
                <a:latin typeface="SohoGothicPro-Light"/>
              </a:rPr>
              <a:t> zikrini </a:t>
            </a:r>
            <a:r>
              <a:rPr lang="tr-TR" sz="2400" b="1" dirty="0" err="1">
                <a:solidFill>
                  <a:schemeClr val="tx1"/>
                </a:solidFill>
                <a:latin typeface="SohoGothicPro-Light"/>
              </a:rPr>
              <a:t>icrâ</a:t>
            </a:r>
            <a:r>
              <a:rPr lang="tr-TR" sz="2400" b="1" dirty="0">
                <a:solidFill>
                  <a:schemeClr val="tx1"/>
                </a:solidFill>
                <a:latin typeface="SohoGothicPro-Light"/>
              </a:rPr>
              <a:t> ettik. </a:t>
            </a:r>
            <a:r>
              <a:rPr lang="tr-TR" sz="2400" b="1" dirty="0" err="1">
                <a:solidFill>
                  <a:schemeClr val="tx1"/>
                </a:solidFill>
                <a:latin typeface="SohoGothicPro-Light"/>
              </a:rPr>
              <a:t>Rasûlullah</a:t>
            </a:r>
            <a:r>
              <a:rPr lang="tr-TR" sz="2400" b="1" dirty="0">
                <a:solidFill>
                  <a:schemeClr val="tx1"/>
                </a:solidFill>
                <a:latin typeface="SohoGothicPro-Light"/>
              </a:rPr>
              <a:t> (s.) ellerini indirince biz de indirdik. </a:t>
            </a:r>
            <a:endParaRPr lang="tr-TR" sz="2400" b="1" dirty="0" smtClean="0">
              <a:solidFill>
                <a:schemeClr val="tx1"/>
              </a:solidFill>
              <a:latin typeface="SohoGothicPro-Light"/>
            </a:endParaRPr>
          </a:p>
        </p:txBody>
      </p:sp>
    </p:spTree>
    <p:extLst>
      <p:ext uri="{BB962C8B-B14F-4D97-AF65-F5344CB8AC3E}">
        <p14:creationId xmlns:p14="http://schemas.microsoft.com/office/powerpoint/2010/main" val="28194335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400" b="1" dirty="0">
                <a:solidFill>
                  <a:schemeClr val="tx1"/>
                </a:solidFill>
                <a:latin typeface="SohoGothicPro-Light"/>
              </a:rPr>
              <a:t>Allah </a:t>
            </a:r>
            <a:r>
              <a:rPr lang="tr-TR" sz="2400" b="1" dirty="0" err="1">
                <a:solidFill>
                  <a:schemeClr val="tx1"/>
                </a:solidFill>
                <a:latin typeface="SohoGothicPro-Light"/>
              </a:rPr>
              <a:t>Rasûlü</a:t>
            </a:r>
            <a:r>
              <a:rPr lang="tr-TR" sz="2400" b="1" dirty="0">
                <a:solidFill>
                  <a:schemeClr val="tx1"/>
                </a:solidFill>
                <a:latin typeface="SohoGothicPro-Light"/>
              </a:rPr>
              <a:t> (s.) zikrin sonunda:</a:t>
            </a:r>
          </a:p>
          <a:p>
            <a:r>
              <a:rPr lang="tr-TR" sz="2400" b="1" dirty="0">
                <a:solidFill>
                  <a:schemeClr val="tx1"/>
                </a:solidFill>
                <a:latin typeface="SohoGothicPro-Light"/>
              </a:rPr>
              <a:t>-	‘Allah'ım sana hamdolsun. Muhakkak Sen beni bu kelime-i tevhidin tebliği ile peygamber olarak gönderdin. Onunla zikretmeyi bana emrettin ve bunun karşılığında da bana cenneti vadettin. Sen verdiğin sözden asla caymazsın’ diye dua etti. Sonra da: </a:t>
            </a:r>
          </a:p>
          <a:p>
            <a:r>
              <a:rPr lang="tr-TR" sz="2400" b="1" dirty="0">
                <a:solidFill>
                  <a:schemeClr val="tx1"/>
                </a:solidFill>
                <a:latin typeface="SohoGothicPro-Light"/>
              </a:rPr>
              <a:t>-	‘Size müjdeler olsun ki </a:t>
            </a:r>
            <a:r>
              <a:rPr lang="tr-TR" sz="2400" b="1" dirty="0" err="1">
                <a:solidFill>
                  <a:schemeClr val="tx1"/>
                </a:solidFill>
                <a:latin typeface="SohoGothicPro-Light"/>
              </a:rPr>
              <a:t>Cenâb</a:t>
            </a:r>
            <a:r>
              <a:rPr lang="tr-TR" sz="2400" b="1" dirty="0">
                <a:solidFill>
                  <a:schemeClr val="tx1"/>
                </a:solidFill>
                <a:latin typeface="SohoGothicPro-Light"/>
              </a:rPr>
              <a:t>-ı </a:t>
            </a:r>
            <a:r>
              <a:rPr lang="tr-TR" sz="2400" b="1" dirty="0" err="1">
                <a:solidFill>
                  <a:schemeClr val="tx1"/>
                </a:solidFill>
                <a:latin typeface="SohoGothicPro-Light"/>
              </a:rPr>
              <a:t>Hakk</a:t>
            </a:r>
            <a:r>
              <a:rPr lang="tr-TR" sz="2400" b="1" dirty="0">
                <a:solidFill>
                  <a:schemeClr val="tx1"/>
                </a:solidFill>
                <a:latin typeface="SohoGothicPro-Light"/>
              </a:rPr>
              <a:t>, hepinizi affetti” buyurdu. </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096314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Allah </a:t>
            </a:r>
            <a:r>
              <a:rPr lang="tr-TR" sz="3000" b="1" dirty="0" err="1">
                <a:solidFill>
                  <a:schemeClr val="tx1"/>
                </a:solidFill>
                <a:latin typeface="SohoGothicPro-Light"/>
              </a:rPr>
              <a:t>Rasûlü</a:t>
            </a:r>
            <a:r>
              <a:rPr lang="tr-TR" sz="3000" b="1" dirty="0">
                <a:solidFill>
                  <a:schemeClr val="tx1"/>
                </a:solidFill>
                <a:latin typeface="SohoGothicPro-Light"/>
              </a:rPr>
              <a:t> (s.):</a:t>
            </a:r>
          </a:p>
          <a:p>
            <a:r>
              <a:rPr lang="tr-TR" sz="3000" b="1" dirty="0">
                <a:solidFill>
                  <a:schemeClr val="tx1"/>
                </a:solidFill>
                <a:latin typeface="SohoGothicPro-Light"/>
              </a:rPr>
              <a:t>-	“Cennet bahçelerine uğradığınız zaman oradan istifade ediniz” buyurur. </a:t>
            </a:r>
          </a:p>
          <a:p>
            <a:r>
              <a:rPr lang="tr-TR" sz="3000" b="1" dirty="0">
                <a:solidFill>
                  <a:schemeClr val="tx1"/>
                </a:solidFill>
                <a:latin typeface="SohoGothicPro-Light"/>
              </a:rPr>
              <a:t>-	“Cennet bahçeleri nedir?” diye sorulduğunda,</a:t>
            </a:r>
          </a:p>
          <a:p>
            <a:r>
              <a:rPr lang="tr-TR" sz="3000" b="1" dirty="0">
                <a:solidFill>
                  <a:schemeClr val="tx1"/>
                </a:solidFill>
                <a:latin typeface="SohoGothicPro-Light"/>
              </a:rPr>
              <a:t>-	“Zikir meclisleri” diye cevap verir. </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552152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400" b="1" dirty="0">
                <a:solidFill>
                  <a:schemeClr val="tx1"/>
                </a:solidFill>
                <a:latin typeface="SohoGothicPro-Light"/>
              </a:rPr>
              <a:t>Allah </a:t>
            </a:r>
            <a:r>
              <a:rPr lang="tr-TR" sz="2400" b="1" dirty="0" err="1">
                <a:solidFill>
                  <a:schemeClr val="tx1"/>
                </a:solidFill>
                <a:latin typeface="SohoGothicPro-Light"/>
              </a:rPr>
              <a:t>Rasûlü</a:t>
            </a:r>
            <a:r>
              <a:rPr lang="tr-TR" sz="2400" b="1" dirty="0">
                <a:solidFill>
                  <a:schemeClr val="tx1"/>
                </a:solidFill>
                <a:latin typeface="SohoGothicPro-Light"/>
              </a:rPr>
              <a:t> (s.) bir gün halka halinde oturan </a:t>
            </a:r>
            <a:r>
              <a:rPr lang="tr-TR" sz="2400" b="1" dirty="0" err="1">
                <a:solidFill>
                  <a:schemeClr val="tx1"/>
                </a:solidFill>
                <a:latin typeface="SohoGothicPro-Light"/>
              </a:rPr>
              <a:t>Ashâbının</a:t>
            </a:r>
            <a:r>
              <a:rPr lang="tr-TR" sz="2400" b="1" dirty="0">
                <a:solidFill>
                  <a:schemeClr val="tx1"/>
                </a:solidFill>
                <a:latin typeface="SohoGothicPro-Light"/>
              </a:rPr>
              <a:t> yanına varır. Onlara niçin böyle oturduklarını sorar. Onlar da kendilerine başta İslam olmak üzere pek çok nimet veren Allah’ı zikretmek için bir araya geldiklerini” söylerler. Allah </a:t>
            </a:r>
            <a:r>
              <a:rPr lang="tr-TR" sz="2400" b="1" dirty="0" err="1">
                <a:solidFill>
                  <a:schemeClr val="tx1"/>
                </a:solidFill>
                <a:latin typeface="SohoGothicPro-Light"/>
              </a:rPr>
              <a:t>Rasûlü</a:t>
            </a:r>
            <a:r>
              <a:rPr lang="tr-TR" sz="2400" b="1" dirty="0">
                <a:solidFill>
                  <a:schemeClr val="tx1"/>
                </a:solidFill>
                <a:latin typeface="SohoGothicPro-Light"/>
              </a:rPr>
              <a:t> (s.) tekrar: </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8090031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400" b="1" dirty="0">
                <a:solidFill>
                  <a:schemeClr val="tx1"/>
                </a:solidFill>
                <a:latin typeface="SohoGothicPro-Light"/>
              </a:rPr>
              <a:t>-	“Siz gerçekten sadece Allah’ı zikretmek için mi toplandınız?” diye sorunca sahabeler,</a:t>
            </a:r>
          </a:p>
          <a:p>
            <a:r>
              <a:rPr lang="tr-TR" sz="2400" b="1" dirty="0">
                <a:solidFill>
                  <a:schemeClr val="tx1"/>
                </a:solidFill>
                <a:latin typeface="SohoGothicPro-Light"/>
              </a:rPr>
              <a:t>-	“Vallahi sadece bu maksatla bir araya geldik” diye yemin ettiler. Allah </a:t>
            </a:r>
            <a:r>
              <a:rPr lang="tr-TR" sz="2400" b="1" dirty="0" err="1">
                <a:solidFill>
                  <a:schemeClr val="tx1"/>
                </a:solidFill>
                <a:latin typeface="SohoGothicPro-Light"/>
              </a:rPr>
              <a:t>Rasûlü</a:t>
            </a:r>
            <a:r>
              <a:rPr lang="tr-TR" sz="2400" b="1" dirty="0">
                <a:solidFill>
                  <a:schemeClr val="tx1"/>
                </a:solidFill>
                <a:latin typeface="SohoGothicPro-Light"/>
              </a:rPr>
              <a:t> (s.), </a:t>
            </a:r>
          </a:p>
          <a:p>
            <a:r>
              <a:rPr lang="tr-TR" sz="2400" b="1" dirty="0">
                <a:solidFill>
                  <a:schemeClr val="tx1"/>
                </a:solidFill>
                <a:latin typeface="SohoGothicPro-Light"/>
              </a:rPr>
              <a:t>-	“Israrla sormam sizi itham ettiğim için değildi. </a:t>
            </a:r>
            <a:r>
              <a:rPr lang="tr-TR" sz="2400" b="1" dirty="0" err="1">
                <a:solidFill>
                  <a:schemeClr val="tx1"/>
                </a:solidFill>
                <a:latin typeface="SohoGothicPro-Light"/>
              </a:rPr>
              <a:t>Cebrâil</a:t>
            </a:r>
            <a:r>
              <a:rPr lang="tr-TR" sz="2400" b="1" dirty="0">
                <a:solidFill>
                  <a:schemeClr val="tx1"/>
                </a:solidFill>
                <a:latin typeface="SohoGothicPro-Light"/>
              </a:rPr>
              <a:t> bana, ‘Allah’ın sizlerle meleklerine karşı iftihar ettiğini haber verince ben de sizin tam olarak ne ile meşgul olduğunuzu anlamak istedim” buyurdu.</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1571349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700" b="1" dirty="0" err="1">
                <a:solidFill>
                  <a:schemeClr val="tx1"/>
                </a:solidFill>
                <a:latin typeface="SohoGothicPro-Light"/>
              </a:rPr>
              <a:t>Âlûsî</a:t>
            </a:r>
            <a:r>
              <a:rPr lang="tr-TR" sz="2700" b="1" dirty="0">
                <a:solidFill>
                  <a:schemeClr val="tx1"/>
                </a:solidFill>
                <a:latin typeface="SohoGothicPro-Light"/>
              </a:rPr>
              <a:t>, </a:t>
            </a:r>
            <a:r>
              <a:rPr lang="tr-TR" sz="2700" b="1" dirty="0" err="1">
                <a:solidFill>
                  <a:schemeClr val="tx1"/>
                </a:solidFill>
                <a:latin typeface="SohoGothicPro-Light"/>
              </a:rPr>
              <a:t>Rûhu’l-meânî’de</a:t>
            </a:r>
            <a:r>
              <a:rPr lang="tr-TR" sz="2700" b="1" dirty="0">
                <a:solidFill>
                  <a:schemeClr val="tx1"/>
                </a:solidFill>
                <a:latin typeface="SohoGothicPro-Light"/>
              </a:rPr>
              <a:t> konuyla ilgili şöyle bir hadise nakletmektedir: </a:t>
            </a:r>
            <a:r>
              <a:rPr lang="tr-TR" sz="2700" b="1" dirty="0" err="1">
                <a:solidFill>
                  <a:schemeClr val="tx1"/>
                </a:solidFill>
                <a:latin typeface="SohoGothicPro-Light"/>
              </a:rPr>
              <a:t>İbn</a:t>
            </a:r>
            <a:r>
              <a:rPr lang="tr-TR" sz="2700" b="1" dirty="0">
                <a:solidFill>
                  <a:schemeClr val="tx1"/>
                </a:solidFill>
                <a:latin typeface="SohoGothicPro-Light"/>
              </a:rPr>
              <a:t> Ömer ve </a:t>
            </a:r>
            <a:r>
              <a:rPr lang="tr-TR" sz="2700" b="1" dirty="0" err="1">
                <a:solidFill>
                  <a:schemeClr val="tx1"/>
                </a:solidFill>
                <a:latin typeface="SohoGothicPro-Light"/>
              </a:rPr>
              <a:t>Urve</a:t>
            </a:r>
            <a:r>
              <a:rPr lang="tr-TR" sz="2700" b="1" dirty="0">
                <a:solidFill>
                  <a:schemeClr val="tx1"/>
                </a:solidFill>
                <a:latin typeface="SohoGothicPro-Light"/>
              </a:rPr>
              <a:t> b. </a:t>
            </a:r>
            <a:r>
              <a:rPr lang="tr-TR" sz="2700" b="1" dirty="0" err="1">
                <a:solidFill>
                  <a:schemeClr val="tx1"/>
                </a:solidFill>
                <a:latin typeface="SohoGothicPro-Light"/>
              </a:rPr>
              <a:t>Zübeyr</a:t>
            </a:r>
            <a:r>
              <a:rPr lang="tr-TR" sz="2700" b="1" dirty="0">
                <a:solidFill>
                  <a:schemeClr val="tx1"/>
                </a:solidFill>
                <a:latin typeface="SohoGothicPro-Light"/>
              </a:rPr>
              <a:t> bir grupla birlikte bayram günü musallaya çıkıp Allah’ı zikretmeye başladılar. İçlerinden bazıları “onlar Allah’ı ayakta ve oturarak zikrederler”  buyurmuyor mu diyerek zikir için ayağa kalktılar. Onlar böyle yaparak </a:t>
            </a:r>
            <a:r>
              <a:rPr lang="tr-TR" sz="2700" b="1" dirty="0" err="1">
                <a:solidFill>
                  <a:schemeClr val="tx1"/>
                </a:solidFill>
                <a:latin typeface="SohoGothicPro-Light"/>
              </a:rPr>
              <a:t>âyetin</a:t>
            </a:r>
            <a:r>
              <a:rPr lang="tr-TR" sz="2700" b="1" dirty="0">
                <a:solidFill>
                  <a:schemeClr val="tx1"/>
                </a:solidFill>
                <a:latin typeface="SohoGothicPro-Light"/>
              </a:rPr>
              <a:t> ayakta zikretmeye de işaret ettiğini göstermek istemişlerdir</a:t>
            </a:r>
            <a:endParaRPr lang="tr-TR" sz="2700" b="1" dirty="0" smtClean="0">
              <a:solidFill>
                <a:schemeClr val="tx1"/>
              </a:solidFill>
              <a:latin typeface="SohoGothicPro-Light"/>
            </a:endParaRPr>
          </a:p>
        </p:txBody>
      </p:sp>
    </p:spTree>
    <p:extLst>
      <p:ext uri="{BB962C8B-B14F-4D97-AF65-F5344CB8AC3E}">
        <p14:creationId xmlns:p14="http://schemas.microsoft.com/office/powerpoint/2010/main" val="4155606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err="1">
                <a:solidFill>
                  <a:schemeClr val="tx1"/>
                </a:solidFill>
                <a:latin typeface="SohoGothicPro-Light"/>
              </a:rPr>
              <a:t>İbn</a:t>
            </a:r>
            <a:r>
              <a:rPr lang="tr-TR" sz="3000" b="1" dirty="0">
                <a:solidFill>
                  <a:schemeClr val="tx1"/>
                </a:solidFill>
                <a:latin typeface="SohoGothicPro-Light"/>
              </a:rPr>
              <a:t> Abbas’tan </a:t>
            </a:r>
            <a:r>
              <a:rPr lang="tr-TR" sz="3000" b="1" dirty="0" err="1">
                <a:solidFill>
                  <a:schemeClr val="tx1"/>
                </a:solidFill>
                <a:latin typeface="SohoGothicPro-Light"/>
              </a:rPr>
              <a:t>rivâyet</a:t>
            </a:r>
            <a:r>
              <a:rPr lang="tr-TR" sz="3000" b="1" dirty="0">
                <a:solidFill>
                  <a:schemeClr val="tx1"/>
                </a:solidFill>
                <a:latin typeface="SohoGothicPro-Light"/>
              </a:rPr>
              <a:t> edildiğine göre farz namazları bitirdikten sonra zikirde sesi yükseltmek </a:t>
            </a:r>
            <a:r>
              <a:rPr lang="tr-TR" sz="3000" b="1" dirty="0" err="1">
                <a:solidFill>
                  <a:schemeClr val="tx1"/>
                </a:solidFill>
                <a:latin typeface="SohoGothicPro-Light"/>
              </a:rPr>
              <a:t>Rasûlullah</a:t>
            </a:r>
            <a:r>
              <a:rPr lang="tr-TR" sz="3000" b="1" dirty="0">
                <a:solidFill>
                  <a:schemeClr val="tx1"/>
                </a:solidFill>
                <a:latin typeface="SohoGothicPro-Light"/>
              </a:rPr>
              <a:t> (s.) zamanında vardır.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063070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a:solidFill>
                  <a:schemeClr val="tx1"/>
                </a:solidFill>
                <a:latin typeface="SohoGothicPro-Light"/>
              </a:rPr>
              <a:t>“Bir gün seferde </a:t>
            </a:r>
            <a:r>
              <a:rPr lang="tr-TR" sz="2800" b="1" dirty="0" err="1">
                <a:solidFill>
                  <a:schemeClr val="tx1"/>
                </a:solidFill>
                <a:latin typeface="SohoGothicPro-Light"/>
              </a:rPr>
              <a:t>Rasûlullah</a:t>
            </a:r>
            <a:r>
              <a:rPr lang="tr-TR" sz="2800" b="1" dirty="0">
                <a:solidFill>
                  <a:schemeClr val="tx1"/>
                </a:solidFill>
                <a:latin typeface="SohoGothicPro-Light"/>
              </a:rPr>
              <a:t> (s.) ile birlikteydik. İnsanlar sesli olarak tekbir getirmeye başladılar. Bunun üzerine </a:t>
            </a:r>
            <a:r>
              <a:rPr lang="tr-TR" sz="2800" b="1" dirty="0" err="1">
                <a:solidFill>
                  <a:schemeClr val="tx1"/>
                </a:solidFill>
                <a:latin typeface="SohoGothicPro-Light"/>
              </a:rPr>
              <a:t>Rasûlullah</a:t>
            </a:r>
            <a:r>
              <a:rPr lang="tr-TR" sz="2800" b="1" dirty="0">
                <a:solidFill>
                  <a:schemeClr val="tx1"/>
                </a:solidFill>
                <a:latin typeface="SohoGothicPro-Light"/>
              </a:rPr>
              <a:t> (s.) şöyle buyurdu:</a:t>
            </a:r>
          </a:p>
          <a:p>
            <a:r>
              <a:rPr lang="tr-TR" sz="2800" b="1" dirty="0">
                <a:solidFill>
                  <a:schemeClr val="tx1"/>
                </a:solidFill>
                <a:latin typeface="SohoGothicPro-Light"/>
              </a:rPr>
              <a:t>-	Kendinize acıyın. Siz ne sağıra ne de </a:t>
            </a:r>
            <a:r>
              <a:rPr lang="tr-TR" sz="2800" b="1" dirty="0" err="1">
                <a:solidFill>
                  <a:schemeClr val="tx1"/>
                </a:solidFill>
                <a:latin typeface="SohoGothicPro-Light"/>
              </a:rPr>
              <a:t>gaib</a:t>
            </a:r>
            <a:r>
              <a:rPr lang="tr-TR" sz="2800" b="1" dirty="0">
                <a:solidFill>
                  <a:schemeClr val="tx1"/>
                </a:solidFill>
                <a:latin typeface="SohoGothicPro-Light"/>
              </a:rPr>
              <a:t> olana dua ediyorsunuz. Sizi gören ve işiten Zat’a dua ediyorsunuz. O sizinle beraberdir. Dua ettiğiniz Zat, birinize bineğinizin boynundan daha yakındır.” </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4506208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a:solidFill>
                  <a:schemeClr val="tx1"/>
                </a:solidFill>
                <a:latin typeface="SohoGothicPro-Light"/>
              </a:rPr>
              <a:t>“Cehrî zikir pek çok nasla sabittir. Bu hususta hiçbir şüphe yoktur. Ancak bu hadiste </a:t>
            </a:r>
            <a:r>
              <a:rPr lang="tr-TR" sz="2800" b="1" dirty="0" err="1">
                <a:solidFill>
                  <a:schemeClr val="tx1"/>
                </a:solidFill>
                <a:latin typeface="SohoGothicPro-Light"/>
              </a:rPr>
              <a:t>cehrî</a:t>
            </a:r>
            <a:r>
              <a:rPr lang="tr-TR" sz="2800" b="1" dirty="0">
                <a:solidFill>
                  <a:schemeClr val="tx1"/>
                </a:solidFill>
                <a:latin typeface="SohoGothicPro-Light"/>
              </a:rPr>
              <a:t> zikirde aşırı gitmek bahis konusudur. Bazı kimseler sadece bununla Allah’a daha yakın olunacağına inanıyorlar. Onlara göre zikrin faydası yalnızca bununla elde edilir. Bu sebeple onlar başkalarının rahatsız olup olmamasına hiç dikkat etmezler. </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273055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	Kendisinin yeterli dini bilgisinin olup olmadığı,</a:t>
            </a:r>
          </a:p>
          <a:p>
            <a:r>
              <a:rPr lang="tr-TR" sz="3000" b="1" dirty="0">
                <a:solidFill>
                  <a:schemeClr val="tx1"/>
                </a:solidFill>
                <a:latin typeface="SohoGothicPro-Light"/>
              </a:rPr>
              <a:t>-	Neden böyle bir ihtiyaç hissettiği,</a:t>
            </a:r>
          </a:p>
          <a:p>
            <a:r>
              <a:rPr lang="tr-TR" sz="3000" b="1" dirty="0">
                <a:solidFill>
                  <a:schemeClr val="tx1"/>
                </a:solidFill>
                <a:latin typeface="SohoGothicPro-Light"/>
              </a:rPr>
              <a:t>-	İntisap etmeyi düşündüğü tarikatı ve temsilcisini liyakat açısından araştırıp araştırmadığı,</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690415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a:solidFill>
                  <a:schemeClr val="tx1"/>
                </a:solidFill>
                <a:latin typeface="SohoGothicPro-Light"/>
              </a:rPr>
              <a:t>Cehrî zikrin mubah olması, başkalarına eziyet vermeme ve fesada sebep olmama şartı ile kayıtlıdır. Eğer eziyet ve fesat söz konusu ise insanlardan uzak yerlere gitmek gerekir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528755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2800" b="1" dirty="0">
                <a:solidFill>
                  <a:schemeClr val="tx1"/>
                </a:solidFill>
                <a:latin typeface="SohoGothicPro-Light"/>
              </a:rPr>
              <a:t>‘Siz ne sağıra ne de </a:t>
            </a:r>
            <a:r>
              <a:rPr lang="tr-TR" sz="2800" b="1" dirty="0" err="1">
                <a:solidFill>
                  <a:schemeClr val="tx1"/>
                </a:solidFill>
                <a:latin typeface="SohoGothicPro-Light"/>
              </a:rPr>
              <a:t>gaib</a:t>
            </a:r>
            <a:r>
              <a:rPr lang="tr-TR" sz="2800" b="1" dirty="0">
                <a:solidFill>
                  <a:schemeClr val="tx1"/>
                </a:solidFill>
                <a:latin typeface="SohoGothicPro-Light"/>
              </a:rPr>
              <a:t> olana dua ediyorsunuz’ ifadesinin illetini incelediğimizde bu hadiste </a:t>
            </a:r>
            <a:r>
              <a:rPr lang="tr-TR" sz="2800" b="1" dirty="0" err="1">
                <a:solidFill>
                  <a:schemeClr val="tx1"/>
                </a:solidFill>
                <a:latin typeface="SohoGothicPro-Light"/>
              </a:rPr>
              <a:t>varid</a:t>
            </a:r>
            <a:r>
              <a:rPr lang="tr-TR" sz="2800" b="1" dirty="0">
                <a:solidFill>
                  <a:schemeClr val="tx1"/>
                </a:solidFill>
                <a:latin typeface="SohoGothicPro-Light"/>
              </a:rPr>
              <a:t> olan nehiyden maksadın yakınlık itikadını elde etmek olduğu söylenebilir.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910845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Mevlevilerin </a:t>
            </a:r>
            <a:r>
              <a:rPr lang="tr-TR" sz="3000" b="1" dirty="0" err="1">
                <a:solidFill>
                  <a:schemeClr val="tx1"/>
                </a:solidFill>
                <a:latin typeface="SohoGothicPro-Light"/>
              </a:rPr>
              <a:t>cehrî</a:t>
            </a:r>
            <a:r>
              <a:rPr lang="tr-TR" sz="3000" b="1" dirty="0">
                <a:solidFill>
                  <a:schemeClr val="tx1"/>
                </a:solidFill>
                <a:latin typeface="SohoGothicPro-Light"/>
              </a:rPr>
              <a:t> zikir şekli olan </a:t>
            </a:r>
            <a:r>
              <a:rPr lang="tr-TR" sz="3000" b="1" dirty="0" err="1">
                <a:solidFill>
                  <a:schemeClr val="tx1"/>
                </a:solidFill>
                <a:latin typeface="SohoGothicPro-Light"/>
              </a:rPr>
              <a:t>semâın</a:t>
            </a:r>
            <a:r>
              <a:rPr lang="tr-TR" sz="3000" b="1" dirty="0">
                <a:solidFill>
                  <a:schemeClr val="tx1"/>
                </a:solidFill>
                <a:latin typeface="SohoGothicPro-Light"/>
              </a:rPr>
              <a:t> kelime anlamı olan “dinlemek” ten hareketle Allah </a:t>
            </a:r>
            <a:r>
              <a:rPr lang="tr-TR" sz="3000" b="1" dirty="0" err="1">
                <a:solidFill>
                  <a:schemeClr val="tx1"/>
                </a:solidFill>
                <a:latin typeface="SohoGothicPro-Light"/>
              </a:rPr>
              <a:t>Rasûlü</a:t>
            </a:r>
            <a:r>
              <a:rPr lang="tr-TR" sz="3000" b="1" dirty="0">
                <a:solidFill>
                  <a:schemeClr val="tx1"/>
                </a:solidFill>
                <a:latin typeface="SohoGothicPro-Light"/>
              </a:rPr>
              <a:t> (s.)’nün güzel sesle okunan Kur’an-ı Kerim’i  ve cariyenin söylediği şarkıyı dinlemesine,  Habeşli bir grubun </a:t>
            </a:r>
            <a:r>
              <a:rPr lang="tr-TR" sz="3000" b="1" dirty="0" err="1">
                <a:solidFill>
                  <a:schemeClr val="tx1"/>
                </a:solidFill>
                <a:latin typeface="SohoGothicPro-Light"/>
              </a:rPr>
              <a:t>Mescid</a:t>
            </a:r>
            <a:r>
              <a:rPr lang="tr-TR" sz="3000" b="1" dirty="0">
                <a:solidFill>
                  <a:schemeClr val="tx1"/>
                </a:solidFill>
                <a:latin typeface="SohoGothicPro-Light"/>
              </a:rPr>
              <a:t>-i Nebî’de icra ettikleri raksı Hz. </a:t>
            </a:r>
            <a:r>
              <a:rPr lang="tr-TR" sz="3000" b="1" dirty="0" err="1">
                <a:solidFill>
                  <a:schemeClr val="tx1"/>
                </a:solidFill>
                <a:latin typeface="SohoGothicPro-Light"/>
              </a:rPr>
              <a:t>Aişe</a:t>
            </a:r>
            <a:r>
              <a:rPr lang="tr-TR" sz="3000" b="1" dirty="0">
                <a:solidFill>
                  <a:schemeClr val="tx1"/>
                </a:solidFill>
                <a:latin typeface="SohoGothicPro-Light"/>
              </a:rPr>
              <a:t> ile birlikte seyretmesine  dair </a:t>
            </a:r>
            <a:r>
              <a:rPr lang="tr-TR" sz="3000" b="1" dirty="0" err="1" smtClean="0">
                <a:solidFill>
                  <a:schemeClr val="tx1"/>
                </a:solidFill>
                <a:latin typeface="SohoGothicPro-Light"/>
              </a:rPr>
              <a:t>rivâyetler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1507190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smtClean="0">
                <a:solidFill>
                  <a:schemeClr val="tx1"/>
                </a:solidFill>
                <a:latin typeface="SohoGothicPro-Light"/>
              </a:rPr>
              <a:t>Hz</a:t>
            </a:r>
            <a:r>
              <a:rPr lang="tr-TR" sz="3000" b="1" dirty="0">
                <a:solidFill>
                  <a:schemeClr val="tx1"/>
                </a:solidFill>
                <a:latin typeface="SohoGothicPro-Light"/>
              </a:rPr>
              <a:t>. Ali’ye “(</a:t>
            </a:r>
            <a:r>
              <a:rPr lang="tr-TR" sz="3000" b="1" dirty="0" err="1">
                <a:solidFill>
                  <a:schemeClr val="tx1"/>
                </a:solidFill>
                <a:latin typeface="SohoGothicPro-Light"/>
              </a:rPr>
              <a:t>Yâ</a:t>
            </a:r>
            <a:r>
              <a:rPr lang="tr-TR" sz="3000" b="1" dirty="0">
                <a:solidFill>
                  <a:schemeClr val="tx1"/>
                </a:solidFill>
                <a:latin typeface="SohoGothicPro-Light"/>
              </a:rPr>
              <a:t> Ali!) Sen benden, ben de sendenim”  deyince Hz. Ali’nin sevincinden sallanıp </a:t>
            </a:r>
            <a:r>
              <a:rPr lang="tr-TR" sz="3000" b="1" dirty="0" err="1">
                <a:solidFill>
                  <a:schemeClr val="tx1"/>
                </a:solidFill>
                <a:latin typeface="SohoGothicPro-Light"/>
              </a:rPr>
              <a:t>raksetmesi</a:t>
            </a:r>
            <a:r>
              <a:rPr lang="tr-TR" sz="3000" b="1" dirty="0">
                <a:solidFill>
                  <a:schemeClr val="tx1"/>
                </a:solidFill>
                <a:latin typeface="SohoGothicPro-Light"/>
              </a:rPr>
              <a:t>, yine Cafer-i </a:t>
            </a:r>
            <a:r>
              <a:rPr lang="tr-TR" sz="3000" b="1" dirty="0" err="1">
                <a:solidFill>
                  <a:schemeClr val="tx1"/>
                </a:solidFill>
                <a:latin typeface="SohoGothicPro-Light"/>
              </a:rPr>
              <a:t>Tayyâr’a</a:t>
            </a:r>
            <a:r>
              <a:rPr lang="tr-TR" sz="3000" b="1" dirty="0">
                <a:solidFill>
                  <a:schemeClr val="tx1"/>
                </a:solidFill>
                <a:latin typeface="SohoGothicPro-Light"/>
              </a:rPr>
              <a:t> “Sen hem yaratılış hem de ahlâk bakımından bana benziyorsun”  diye iltifat edince Cafer-i </a:t>
            </a:r>
            <a:r>
              <a:rPr lang="tr-TR" sz="3000" b="1" dirty="0" err="1">
                <a:solidFill>
                  <a:schemeClr val="tx1"/>
                </a:solidFill>
                <a:latin typeface="SohoGothicPro-Light"/>
              </a:rPr>
              <a:t>Tayyâr’ın</a:t>
            </a:r>
            <a:r>
              <a:rPr lang="tr-TR" sz="3000" b="1" dirty="0">
                <a:solidFill>
                  <a:schemeClr val="tx1"/>
                </a:solidFill>
                <a:latin typeface="SohoGothicPro-Light"/>
              </a:rPr>
              <a:t> </a:t>
            </a:r>
            <a:r>
              <a:rPr lang="tr-TR" sz="3000" b="1" dirty="0" err="1">
                <a:solidFill>
                  <a:schemeClr val="tx1"/>
                </a:solidFill>
                <a:latin typeface="SohoGothicPro-Light"/>
              </a:rPr>
              <a:t>raksetmesi</a:t>
            </a:r>
            <a:r>
              <a:rPr lang="tr-TR" sz="3000" b="1" dirty="0">
                <a:solidFill>
                  <a:schemeClr val="tx1"/>
                </a:solidFill>
                <a:latin typeface="SohoGothicPro-Light"/>
              </a:rPr>
              <a:t>  </a:t>
            </a:r>
            <a:r>
              <a:rPr lang="tr-TR" sz="3000" b="1" dirty="0" err="1">
                <a:solidFill>
                  <a:schemeClr val="tx1"/>
                </a:solidFill>
                <a:latin typeface="SohoGothicPro-Light"/>
              </a:rPr>
              <a:t>semâya</a:t>
            </a:r>
            <a:r>
              <a:rPr lang="tr-TR" sz="3000" b="1" dirty="0">
                <a:solidFill>
                  <a:schemeClr val="tx1"/>
                </a:solidFill>
                <a:latin typeface="SohoGothicPro-Light"/>
              </a:rPr>
              <a:t> delil gösterilmektedir.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180959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endParaRPr lang="tr-TR" sz="3000" b="1" dirty="0" smtClean="0">
              <a:solidFill>
                <a:schemeClr val="tx1"/>
              </a:solidFill>
              <a:latin typeface="SohoGothicPro-Light"/>
            </a:endParaRPr>
          </a:p>
          <a:p>
            <a:r>
              <a:rPr lang="tr-TR" sz="3000" b="1" dirty="0" smtClean="0">
                <a:solidFill>
                  <a:schemeClr val="tx1"/>
                </a:solidFill>
                <a:latin typeface="SohoGothicPro-Light"/>
              </a:rPr>
              <a:t>Bedenin </a:t>
            </a:r>
            <a:r>
              <a:rPr lang="tr-TR" sz="3000" b="1" dirty="0">
                <a:solidFill>
                  <a:schemeClr val="tx1"/>
                </a:solidFill>
                <a:latin typeface="SohoGothicPro-Light"/>
              </a:rPr>
              <a:t>zikre ritim tutmasının bir diğer nedeni müzik olup </a:t>
            </a:r>
            <a:r>
              <a:rPr lang="tr-TR" sz="3000" b="1" dirty="0" err="1">
                <a:solidFill>
                  <a:schemeClr val="tx1"/>
                </a:solidFill>
                <a:latin typeface="SohoGothicPro-Light"/>
              </a:rPr>
              <a:t>cehrî</a:t>
            </a:r>
            <a:r>
              <a:rPr lang="tr-TR" sz="3000" b="1" dirty="0">
                <a:solidFill>
                  <a:schemeClr val="tx1"/>
                </a:solidFill>
                <a:latin typeface="SohoGothicPro-Light"/>
              </a:rPr>
              <a:t> zikir konusunda bir diğer tartışma konusu, müzik ve enstrüman kullanımıdır.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565048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Müziğin birey ve toplum psikolojisi üzerinde etkisi bulunmaktadır. Müziğe uygun ritim tutma, insan doğasında vardır. Dinde müziğin yeri konusundaki genel kanaat, bedii arzuları uyandırıyorsa caiz olduğu, bedihi ve şehevi yöne </a:t>
            </a:r>
            <a:r>
              <a:rPr lang="tr-TR" sz="3000" b="1" dirty="0" err="1">
                <a:solidFill>
                  <a:schemeClr val="tx1"/>
                </a:solidFill>
                <a:latin typeface="SohoGothicPro-Light"/>
              </a:rPr>
              <a:t>hitab</a:t>
            </a:r>
            <a:r>
              <a:rPr lang="tr-TR" sz="3000" b="1" dirty="0">
                <a:solidFill>
                  <a:schemeClr val="tx1"/>
                </a:solidFill>
                <a:latin typeface="SohoGothicPro-Light"/>
              </a:rPr>
              <a:t> ediyorsa ise caiz olmadığı yönündedir.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2946900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2"/>
            <a:ext cx="8689976" cy="1454849"/>
          </a:xfrm>
        </p:spPr>
        <p:txBody>
          <a:bodyPr>
            <a:noAutofit/>
          </a:bodyPr>
          <a:lstStyle/>
          <a:p>
            <a:r>
              <a:rPr lang="tr-TR" sz="3000" b="1" cap="all" dirty="0">
                <a:solidFill>
                  <a:schemeClr val="tx1"/>
                </a:solidFill>
                <a:cs typeface="Arial" panose="020B0604020202020204" pitchFamily="34" charset="0"/>
              </a:rPr>
              <a:t>Tarikatlar </a:t>
            </a:r>
            <a:r>
              <a:rPr lang="tr-TR" sz="3000" b="1" cap="all" dirty="0" err="1">
                <a:solidFill>
                  <a:schemeClr val="tx1"/>
                </a:solidFill>
                <a:cs typeface="Arial" panose="020B0604020202020204" pitchFamily="34" charset="0"/>
              </a:rPr>
              <a:t>cehrî</a:t>
            </a:r>
            <a:r>
              <a:rPr lang="tr-TR" sz="3000" b="1" cap="all" dirty="0">
                <a:solidFill>
                  <a:schemeClr val="tx1"/>
                </a:solidFill>
                <a:cs typeface="Arial" panose="020B0604020202020204" pitchFamily="34" charset="0"/>
              </a:rPr>
              <a:t> ve </a:t>
            </a:r>
            <a:r>
              <a:rPr lang="tr-TR" sz="3000" b="1" cap="all" dirty="0" err="1">
                <a:solidFill>
                  <a:schemeClr val="tx1"/>
                </a:solidFill>
                <a:cs typeface="Arial" panose="020B0604020202020204" pitchFamily="34" charset="0"/>
              </a:rPr>
              <a:t>hafî</a:t>
            </a:r>
            <a:r>
              <a:rPr lang="tr-TR" sz="3000" b="1" cap="all" dirty="0">
                <a:solidFill>
                  <a:schemeClr val="tx1"/>
                </a:solidFill>
                <a:cs typeface="Arial" panose="020B0604020202020204" pitchFamily="34" charset="0"/>
              </a:rPr>
              <a:t> zikir yöntemlerini Allah </a:t>
            </a:r>
            <a:r>
              <a:rPr lang="tr-TR" sz="3000" b="1" cap="all" dirty="0" err="1">
                <a:solidFill>
                  <a:schemeClr val="tx1"/>
                </a:solidFill>
                <a:cs typeface="Arial" panose="020B0604020202020204" pitchFamily="34" charset="0"/>
              </a:rPr>
              <a:t>Rasûlü</a:t>
            </a:r>
            <a:r>
              <a:rPr lang="tr-TR" sz="3000" b="1" cap="all" dirty="0">
                <a:solidFill>
                  <a:schemeClr val="tx1"/>
                </a:solidFill>
                <a:cs typeface="Arial" panose="020B0604020202020204" pitchFamily="34" charset="0"/>
              </a:rPr>
              <a:t> (s.)’nün hangi uygulamalarına dayandırırlar?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err="1">
                <a:solidFill>
                  <a:schemeClr val="tx1"/>
                </a:solidFill>
                <a:latin typeface="SohoGothicPro-Light"/>
              </a:rPr>
              <a:t>Cüneyd</a:t>
            </a:r>
            <a:r>
              <a:rPr lang="tr-TR" sz="3000" b="1" dirty="0">
                <a:solidFill>
                  <a:schemeClr val="tx1"/>
                </a:solidFill>
                <a:latin typeface="SohoGothicPro-Light"/>
              </a:rPr>
              <a:t> ve </a:t>
            </a:r>
            <a:r>
              <a:rPr lang="tr-TR" sz="3000" b="1" dirty="0" err="1">
                <a:solidFill>
                  <a:schemeClr val="tx1"/>
                </a:solidFill>
                <a:latin typeface="SohoGothicPro-Light"/>
              </a:rPr>
              <a:t>Zünnûn</a:t>
            </a:r>
            <a:r>
              <a:rPr lang="tr-TR" sz="3000" b="1" dirty="0">
                <a:solidFill>
                  <a:schemeClr val="tx1"/>
                </a:solidFill>
                <a:latin typeface="SohoGothicPro-Light"/>
              </a:rPr>
              <a:t>, dinlemek anlamındaki </a:t>
            </a:r>
            <a:r>
              <a:rPr lang="tr-TR" sz="3000" b="1" dirty="0" err="1">
                <a:solidFill>
                  <a:schemeClr val="tx1"/>
                </a:solidFill>
                <a:latin typeface="SohoGothicPro-Light"/>
              </a:rPr>
              <a:t>semaı</a:t>
            </a:r>
            <a:r>
              <a:rPr lang="tr-TR" sz="3000" b="1" dirty="0">
                <a:solidFill>
                  <a:schemeClr val="tx1"/>
                </a:solidFill>
                <a:latin typeface="SohoGothicPro-Light"/>
              </a:rPr>
              <a:t> üçe </a:t>
            </a:r>
            <a:r>
              <a:rPr lang="tr-TR" sz="3000" b="1" dirty="0" smtClean="0">
                <a:solidFill>
                  <a:schemeClr val="tx1"/>
                </a:solidFill>
                <a:latin typeface="SohoGothicPro-Light"/>
              </a:rPr>
              <a:t>ayırmışlardır: </a:t>
            </a:r>
            <a:r>
              <a:rPr lang="tr-TR" sz="3000" b="1" dirty="0">
                <a:solidFill>
                  <a:schemeClr val="tx1"/>
                </a:solidFill>
                <a:latin typeface="SohoGothicPro-Light"/>
              </a:rPr>
              <a:t>Avamın, </a:t>
            </a:r>
            <a:r>
              <a:rPr lang="tr-TR" sz="3000" b="1" dirty="0" err="1" smtClean="0">
                <a:solidFill>
                  <a:schemeClr val="tx1"/>
                </a:solidFill>
                <a:latin typeface="SohoGothicPro-Light"/>
              </a:rPr>
              <a:t>zahidlerin</a:t>
            </a:r>
            <a:r>
              <a:rPr lang="tr-TR" sz="3000" b="1" dirty="0" smtClean="0">
                <a:solidFill>
                  <a:schemeClr val="tx1"/>
                </a:solidFill>
                <a:latin typeface="SohoGothicPro-Light"/>
              </a:rPr>
              <a:t> </a:t>
            </a:r>
            <a:r>
              <a:rPr lang="tr-TR" sz="3000" b="1" dirty="0">
                <a:solidFill>
                  <a:schemeClr val="tx1"/>
                </a:solidFill>
                <a:latin typeface="SohoGothicPro-Light"/>
              </a:rPr>
              <a:t>ve havassın </a:t>
            </a:r>
            <a:r>
              <a:rPr lang="tr-TR" sz="3000" b="1" dirty="0" err="1">
                <a:solidFill>
                  <a:schemeClr val="tx1"/>
                </a:solidFill>
                <a:latin typeface="SohoGothicPro-Light"/>
              </a:rPr>
              <a:t>semaı</a:t>
            </a:r>
            <a:r>
              <a:rPr lang="tr-TR" sz="3000" b="1" dirty="0" smtClean="0">
                <a:solidFill>
                  <a:schemeClr val="tx1"/>
                </a:solidFill>
                <a:latin typeface="SohoGothicPro-Light"/>
              </a:rPr>
              <a:t>...</a:t>
            </a:r>
          </a:p>
          <a:p>
            <a:r>
              <a:rPr lang="tr-TR" sz="3000" b="1" dirty="0" smtClean="0">
                <a:solidFill>
                  <a:schemeClr val="tx1"/>
                </a:solidFill>
                <a:latin typeface="SohoGothicPro-Light"/>
              </a:rPr>
              <a:t> </a:t>
            </a:r>
            <a:r>
              <a:rPr lang="tr-TR" sz="3000" b="1" dirty="0">
                <a:solidFill>
                  <a:schemeClr val="tx1"/>
                </a:solidFill>
                <a:latin typeface="SohoGothicPro-Light"/>
              </a:rPr>
              <a:t>İlâhî neşeden haberi olmayan için </a:t>
            </a:r>
            <a:r>
              <a:rPr lang="tr-TR" sz="3000" b="1" dirty="0" err="1">
                <a:solidFill>
                  <a:schemeClr val="tx1"/>
                </a:solidFill>
                <a:latin typeface="SohoGothicPro-Light"/>
              </a:rPr>
              <a:t>semaı</a:t>
            </a:r>
            <a:r>
              <a:rPr lang="tr-TR" sz="3000" b="1" dirty="0">
                <a:solidFill>
                  <a:schemeClr val="tx1"/>
                </a:solidFill>
                <a:latin typeface="SohoGothicPro-Light"/>
              </a:rPr>
              <a:t> uygun görmezken </a:t>
            </a:r>
            <a:r>
              <a:rPr lang="tr-TR" sz="3000" b="1" dirty="0" err="1">
                <a:solidFill>
                  <a:schemeClr val="tx1"/>
                </a:solidFill>
                <a:latin typeface="SohoGothicPro-Light"/>
              </a:rPr>
              <a:t>riyazat</a:t>
            </a:r>
            <a:r>
              <a:rPr lang="tr-TR" sz="3000" b="1" dirty="0">
                <a:solidFill>
                  <a:schemeClr val="tx1"/>
                </a:solidFill>
                <a:latin typeface="SohoGothicPro-Light"/>
              </a:rPr>
              <a:t> ve </a:t>
            </a:r>
            <a:r>
              <a:rPr lang="tr-TR" sz="3000" b="1" dirty="0" err="1">
                <a:solidFill>
                  <a:schemeClr val="tx1"/>
                </a:solidFill>
                <a:latin typeface="SohoGothicPro-Light"/>
              </a:rPr>
              <a:t>mücâhede</a:t>
            </a:r>
            <a:r>
              <a:rPr lang="tr-TR" sz="3000" b="1" dirty="0">
                <a:solidFill>
                  <a:schemeClr val="tx1"/>
                </a:solidFill>
                <a:latin typeface="SohoGothicPro-Light"/>
              </a:rPr>
              <a:t> ehli için mubah, kalplerin ihyası için ariflerin yaptığı sema ise </a:t>
            </a:r>
            <a:r>
              <a:rPr lang="tr-TR" sz="3000" b="1" dirty="0" err="1">
                <a:solidFill>
                  <a:schemeClr val="tx1"/>
                </a:solidFill>
                <a:latin typeface="SohoGothicPro-Light"/>
              </a:rPr>
              <a:t>müstahsen</a:t>
            </a:r>
            <a:r>
              <a:rPr lang="tr-TR" sz="3000" b="1" dirty="0">
                <a:solidFill>
                  <a:schemeClr val="tx1"/>
                </a:solidFill>
                <a:latin typeface="SohoGothicPro-Light"/>
              </a:rPr>
              <a:t> kabul edilmiştir.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444588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Zikrin belli sayıda periyodik olarak yapılmasına “</a:t>
            </a:r>
            <a:r>
              <a:rPr lang="tr-TR" sz="3000" b="1" dirty="0" err="1">
                <a:solidFill>
                  <a:schemeClr val="tx1"/>
                </a:solidFill>
                <a:latin typeface="SohoGothicPro-Light"/>
              </a:rPr>
              <a:t>vird</a:t>
            </a:r>
            <a:r>
              <a:rPr lang="tr-TR" sz="3000" b="1" dirty="0">
                <a:solidFill>
                  <a:schemeClr val="tx1"/>
                </a:solidFill>
                <a:latin typeface="SohoGothicPro-Light"/>
              </a:rPr>
              <a:t>” adı verilmiştir. </a:t>
            </a:r>
            <a:endParaRPr lang="tr-TR" sz="3000" b="1" dirty="0" smtClean="0">
              <a:solidFill>
                <a:schemeClr val="tx1"/>
              </a:solidFill>
              <a:latin typeface="SohoGothicPro-Light"/>
            </a:endParaRPr>
          </a:p>
          <a:p>
            <a:r>
              <a:rPr lang="tr-TR" sz="3000" b="1" dirty="0" smtClean="0">
                <a:solidFill>
                  <a:schemeClr val="tx1"/>
                </a:solidFill>
                <a:latin typeface="SohoGothicPro-Light"/>
              </a:rPr>
              <a:t>Tarikatlarda </a:t>
            </a:r>
            <a:r>
              <a:rPr lang="tr-TR" sz="3000" b="1" dirty="0">
                <a:solidFill>
                  <a:schemeClr val="tx1"/>
                </a:solidFill>
                <a:latin typeface="SohoGothicPro-Light"/>
              </a:rPr>
              <a:t>müritlere belli sayıda zikretmesi için verilen evrat, onların daimi zikre alışmasını sağlamak için eğitim amaçlı bir uygulamadır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103316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Tarikatlar, günlük belli sayıdaki zikir uygulamasını Allah </a:t>
            </a:r>
            <a:r>
              <a:rPr lang="tr-TR" sz="3000" b="1" dirty="0" err="1">
                <a:solidFill>
                  <a:schemeClr val="tx1"/>
                </a:solidFill>
                <a:latin typeface="SohoGothicPro-Light"/>
              </a:rPr>
              <a:t>Rasûlü</a:t>
            </a:r>
            <a:r>
              <a:rPr lang="tr-TR" sz="3000" b="1" dirty="0">
                <a:solidFill>
                  <a:schemeClr val="tx1"/>
                </a:solidFill>
                <a:latin typeface="SohoGothicPro-Light"/>
              </a:rPr>
              <a:t> (s.) dönemiyle </a:t>
            </a:r>
            <a:r>
              <a:rPr lang="tr-TR" sz="3000" b="1" dirty="0" smtClean="0">
                <a:solidFill>
                  <a:schemeClr val="tx1"/>
                </a:solidFill>
                <a:latin typeface="SohoGothicPro-Light"/>
              </a:rPr>
              <a:t>irtibatlandırırlar</a:t>
            </a:r>
            <a:r>
              <a:rPr lang="tr-TR" sz="3000" b="1" dirty="0">
                <a:solidFill>
                  <a:schemeClr val="tx1"/>
                </a:solidFill>
                <a:latin typeface="SohoGothicPro-Light"/>
              </a:rPr>
              <a:t>:</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2593783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smtClean="0">
                <a:solidFill>
                  <a:schemeClr val="tx1"/>
                </a:solidFill>
                <a:latin typeface="SohoGothicPro-Light"/>
              </a:rPr>
              <a:t>- Allah </a:t>
            </a:r>
            <a:r>
              <a:rPr lang="tr-TR" sz="3000" b="1" dirty="0" err="1">
                <a:solidFill>
                  <a:schemeClr val="tx1"/>
                </a:solidFill>
                <a:latin typeface="SohoGothicPro-Light"/>
              </a:rPr>
              <a:t>Rasûlü</a:t>
            </a:r>
            <a:r>
              <a:rPr lang="tr-TR" sz="3000" b="1" dirty="0">
                <a:solidFill>
                  <a:schemeClr val="tx1"/>
                </a:solidFill>
                <a:latin typeface="SohoGothicPro-Light"/>
              </a:rPr>
              <a:t> (s.)’nün günde yetmiş veya yüz defa </a:t>
            </a:r>
            <a:r>
              <a:rPr lang="tr-TR" sz="3000" b="1" dirty="0" err="1">
                <a:solidFill>
                  <a:schemeClr val="tx1"/>
                </a:solidFill>
                <a:latin typeface="SohoGothicPro-Light"/>
              </a:rPr>
              <a:t>tevbe</a:t>
            </a:r>
            <a:r>
              <a:rPr lang="tr-TR" sz="3000" b="1" dirty="0">
                <a:solidFill>
                  <a:schemeClr val="tx1"/>
                </a:solidFill>
                <a:latin typeface="SohoGothicPro-Light"/>
              </a:rPr>
              <a:t> ve istiğfarda bulunduğuna dair </a:t>
            </a:r>
            <a:r>
              <a:rPr lang="tr-TR" sz="3000" b="1" dirty="0" err="1">
                <a:solidFill>
                  <a:schemeClr val="tx1"/>
                </a:solidFill>
                <a:latin typeface="SohoGothicPro-Light"/>
              </a:rPr>
              <a:t>rivâyetler</a:t>
            </a:r>
            <a:r>
              <a:rPr lang="tr-TR" sz="3000" b="1" dirty="0">
                <a:solidFill>
                  <a:schemeClr val="tx1"/>
                </a:solidFill>
                <a:latin typeface="SohoGothicPro-Light"/>
              </a:rPr>
              <a:t>, </a:t>
            </a:r>
            <a:endParaRPr lang="tr-TR" sz="3000" b="1" dirty="0" smtClean="0">
              <a:solidFill>
                <a:schemeClr val="tx1"/>
              </a:solidFill>
              <a:latin typeface="SohoGothicPro-Light"/>
            </a:endParaRPr>
          </a:p>
          <a:p>
            <a:r>
              <a:rPr lang="tr-TR" sz="3000" b="1" dirty="0" smtClean="0">
                <a:solidFill>
                  <a:schemeClr val="tx1"/>
                </a:solidFill>
                <a:latin typeface="SohoGothicPro-Light"/>
              </a:rPr>
              <a:t>- </a:t>
            </a:r>
            <a:r>
              <a:rPr lang="tr-TR" sz="3000" b="1" dirty="0" err="1" smtClean="0">
                <a:solidFill>
                  <a:schemeClr val="tx1"/>
                </a:solidFill>
                <a:latin typeface="SohoGothicPro-Light"/>
              </a:rPr>
              <a:t>Ashâbı’na</a:t>
            </a:r>
            <a:r>
              <a:rPr lang="tr-TR" sz="3000" b="1" dirty="0" smtClean="0">
                <a:solidFill>
                  <a:schemeClr val="tx1"/>
                </a:solidFill>
                <a:latin typeface="SohoGothicPro-Light"/>
              </a:rPr>
              <a:t> </a:t>
            </a:r>
            <a:r>
              <a:rPr lang="tr-TR" sz="3000" b="1" dirty="0">
                <a:solidFill>
                  <a:schemeClr val="tx1"/>
                </a:solidFill>
                <a:latin typeface="SohoGothicPro-Light"/>
              </a:rPr>
              <a:t>namazın sonundaki sayılı </a:t>
            </a:r>
            <a:r>
              <a:rPr lang="tr-TR" sz="3000" b="1" dirty="0" err="1">
                <a:solidFill>
                  <a:schemeClr val="tx1"/>
                </a:solidFill>
                <a:latin typeface="SohoGothicPro-Light"/>
              </a:rPr>
              <a:t>tesbihatı</a:t>
            </a:r>
            <a:r>
              <a:rPr lang="tr-TR" sz="3000" b="1" dirty="0">
                <a:solidFill>
                  <a:schemeClr val="tx1"/>
                </a:solidFill>
                <a:latin typeface="SohoGothicPro-Light"/>
              </a:rPr>
              <a:t> öğütlemesi,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4683925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	Seçtiği tarikatın kendi meşrebine, fıtratına uygunluğu,</a:t>
            </a:r>
          </a:p>
          <a:p>
            <a:r>
              <a:rPr lang="tr-TR" sz="3000" b="1" dirty="0">
                <a:solidFill>
                  <a:schemeClr val="tx1"/>
                </a:solidFill>
                <a:latin typeface="SohoGothicPro-Light"/>
              </a:rPr>
              <a:t>-	Tarikata girmenin beraberinde getirdiği sorumluluklar konusundaki malumatı</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3234752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smtClean="0">
                <a:solidFill>
                  <a:schemeClr val="tx1"/>
                </a:solidFill>
                <a:latin typeface="SohoGothicPro-Light"/>
              </a:rPr>
              <a:t>- Ebû </a:t>
            </a:r>
            <a:r>
              <a:rPr lang="tr-TR" sz="3000" b="1" dirty="0" err="1">
                <a:solidFill>
                  <a:schemeClr val="tx1"/>
                </a:solidFill>
                <a:latin typeface="SohoGothicPro-Light"/>
              </a:rPr>
              <a:t>Tâlib’in</a:t>
            </a:r>
            <a:r>
              <a:rPr lang="tr-TR" sz="3000" b="1" dirty="0">
                <a:solidFill>
                  <a:schemeClr val="tx1"/>
                </a:solidFill>
                <a:latin typeface="SohoGothicPro-Light"/>
              </a:rPr>
              <a:t> kızı </a:t>
            </a:r>
            <a:r>
              <a:rPr lang="tr-TR" sz="3000" b="1" dirty="0" err="1">
                <a:solidFill>
                  <a:schemeClr val="tx1"/>
                </a:solidFill>
                <a:latin typeface="SohoGothicPro-Light"/>
              </a:rPr>
              <a:t>Ümmühâni</a:t>
            </a:r>
            <a:r>
              <a:rPr lang="tr-TR" sz="3000" b="1" dirty="0">
                <a:solidFill>
                  <a:schemeClr val="tx1"/>
                </a:solidFill>
                <a:latin typeface="SohoGothicPro-Light"/>
              </a:rPr>
              <a:t> (</a:t>
            </a:r>
            <a:r>
              <a:rPr lang="tr-TR" sz="3000" b="1" dirty="0" err="1">
                <a:solidFill>
                  <a:schemeClr val="tx1"/>
                </a:solidFill>
                <a:latin typeface="SohoGothicPro-Light"/>
              </a:rPr>
              <a:t>r.a.hâ</a:t>
            </a:r>
            <a:r>
              <a:rPr lang="tr-TR" sz="3000" b="1" dirty="0">
                <a:solidFill>
                  <a:schemeClr val="tx1"/>
                </a:solidFill>
                <a:latin typeface="SohoGothicPro-Light"/>
              </a:rPr>
              <a:t>)’</a:t>
            </a:r>
            <a:r>
              <a:rPr lang="tr-TR" sz="3000" b="1" dirty="0" err="1">
                <a:solidFill>
                  <a:schemeClr val="tx1"/>
                </a:solidFill>
                <a:latin typeface="SohoGothicPro-Light"/>
              </a:rPr>
              <a:t>yı</a:t>
            </a:r>
            <a:r>
              <a:rPr lang="tr-TR" sz="3000" b="1" dirty="0">
                <a:solidFill>
                  <a:schemeClr val="tx1"/>
                </a:solidFill>
                <a:latin typeface="SohoGothicPro-Light"/>
              </a:rPr>
              <a:t> ziyaretinde, yaşlılığından ötürü oturduğu yerden yapabileceği bir amel tavsiyesi istediğinde, “yüz kere </a:t>
            </a:r>
            <a:r>
              <a:rPr lang="tr-TR" sz="3000" b="1" dirty="0" err="1">
                <a:solidFill>
                  <a:schemeClr val="tx1"/>
                </a:solidFill>
                <a:latin typeface="SohoGothicPro-Light"/>
              </a:rPr>
              <a:t>Subhanallah</a:t>
            </a:r>
            <a:r>
              <a:rPr lang="tr-TR" sz="3000" b="1" dirty="0">
                <a:solidFill>
                  <a:schemeClr val="tx1"/>
                </a:solidFill>
                <a:latin typeface="SohoGothicPro-Light"/>
              </a:rPr>
              <a:t> de, yüz kere elhamdülillah de, yüz kere de La ilahe illallah de”  ifadesi,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2341609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endParaRPr lang="tr-TR" sz="3000" b="1" dirty="0" smtClean="0">
              <a:solidFill>
                <a:schemeClr val="tx1"/>
              </a:solidFill>
              <a:latin typeface="SohoGothicPro-Light"/>
            </a:endParaRPr>
          </a:p>
          <a:p>
            <a:r>
              <a:rPr lang="tr-TR" sz="3000" b="1" dirty="0" smtClean="0">
                <a:solidFill>
                  <a:schemeClr val="tx1"/>
                </a:solidFill>
                <a:latin typeface="SohoGothicPro-Light"/>
              </a:rPr>
              <a:t>- Sa’d </a:t>
            </a:r>
            <a:r>
              <a:rPr lang="tr-TR" sz="3000" b="1" dirty="0">
                <a:solidFill>
                  <a:schemeClr val="tx1"/>
                </a:solidFill>
                <a:latin typeface="SohoGothicPro-Light"/>
              </a:rPr>
              <a:t>b. </a:t>
            </a:r>
            <a:r>
              <a:rPr lang="tr-TR" sz="3000" b="1" dirty="0" err="1">
                <a:solidFill>
                  <a:schemeClr val="tx1"/>
                </a:solidFill>
                <a:latin typeface="SohoGothicPro-Light"/>
              </a:rPr>
              <a:t>Ebi</a:t>
            </a:r>
            <a:r>
              <a:rPr lang="tr-TR" sz="3000" b="1" dirty="0">
                <a:solidFill>
                  <a:schemeClr val="tx1"/>
                </a:solidFill>
                <a:latin typeface="SohoGothicPro-Light"/>
              </a:rPr>
              <a:t> </a:t>
            </a:r>
            <a:r>
              <a:rPr lang="tr-TR" sz="3000" b="1" dirty="0" err="1">
                <a:solidFill>
                  <a:schemeClr val="tx1"/>
                </a:solidFill>
                <a:latin typeface="SohoGothicPro-Light"/>
              </a:rPr>
              <a:t>Vakkâs’ın</a:t>
            </a:r>
            <a:r>
              <a:rPr lang="tr-TR" sz="3000" b="1" dirty="0">
                <a:solidFill>
                  <a:schemeClr val="tx1"/>
                </a:solidFill>
                <a:latin typeface="SohoGothicPro-Light"/>
              </a:rPr>
              <a:t> Allah </a:t>
            </a:r>
            <a:r>
              <a:rPr lang="tr-TR" sz="3000" b="1" dirty="0" err="1">
                <a:solidFill>
                  <a:schemeClr val="tx1"/>
                </a:solidFill>
                <a:latin typeface="SohoGothicPro-Light"/>
              </a:rPr>
              <a:t>Rasûlü</a:t>
            </a:r>
            <a:r>
              <a:rPr lang="tr-TR" sz="3000" b="1" dirty="0">
                <a:solidFill>
                  <a:schemeClr val="tx1"/>
                </a:solidFill>
                <a:latin typeface="SohoGothicPro-Light"/>
              </a:rPr>
              <a:t> (s.)’le birlikte bir kadının yanına geldiğinde kadının önünde (bir </a:t>
            </a:r>
            <a:r>
              <a:rPr lang="tr-TR" sz="3000" b="1" dirty="0" err="1">
                <a:solidFill>
                  <a:schemeClr val="tx1"/>
                </a:solidFill>
                <a:latin typeface="SohoGothicPro-Light"/>
              </a:rPr>
              <a:t>rivâyete</a:t>
            </a:r>
            <a:r>
              <a:rPr lang="tr-TR" sz="3000" b="1" dirty="0">
                <a:solidFill>
                  <a:schemeClr val="tx1"/>
                </a:solidFill>
                <a:latin typeface="SohoGothicPro-Light"/>
              </a:rPr>
              <a:t> dört bin kadar) hurma çekirdekleri ve çakıl taşlarıyla </a:t>
            </a:r>
            <a:r>
              <a:rPr lang="tr-TR" sz="3000" b="1" dirty="0" err="1">
                <a:solidFill>
                  <a:schemeClr val="tx1"/>
                </a:solidFill>
                <a:latin typeface="SohoGothicPro-Light"/>
              </a:rPr>
              <a:t>tesbih</a:t>
            </a:r>
            <a:r>
              <a:rPr lang="tr-TR" sz="3000" b="1" dirty="0">
                <a:solidFill>
                  <a:schemeClr val="tx1"/>
                </a:solidFill>
                <a:latin typeface="SohoGothicPro-Light"/>
              </a:rPr>
              <a:t> çekmesine  dair </a:t>
            </a:r>
            <a:r>
              <a:rPr lang="tr-TR" sz="3000" b="1" dirty="0" err="1">
                <a:solidFill>
                  <a:schemeClr val="tx1"/>
                </a:solidFill>
                <a:latin typeface="SohoGothicPro-Light"/>
              </a:rPr>
              <a:t>rivâyetler</a:t>
            </a:r>
            <a:r>
              <a:rPr lang="tr-TR" sz="3000" b="1" dirty="0">
                <a:solidFill>
                  <a:schemeClr val="tx1"/>
                </a:solidFill>
                <a:latin typeface="SohoGothicPro-Light"/>
              </a:rPr>
              <a:t> sayılı zikre delil gösterilmektedir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0495545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err="1">
                <a:solidFill>
                  <a:schemeClr val="tx1"/>
                </a:solidFill>
                <a:latin typeface="SohoGothicPro-Light"/>
              </a:rPr>
              <a:t>Mürşid</a:t>
            </a:r>
            <a:r>
              <a:rPr lang="tr-TR" sz="3000" b="1" dirty="0">
                <a:solidFill>
                  <a:schemeClr val="tx1"/>
                </a:solidFill>
                <a:latin typeface="SohoGothicPro-Light"/>
              </a:rPr>
              <a:t>, </a:t>
            </a:r>
            <a:r>
              <a:rPr lang="tr-TR" sz="3000" b="1" dirty="0" err="1">
                <a:solidFill>
                  <a:schemeClr val="tx1"/>
                </a:solidFill>
                <a:latin typeface="SohoGothicPro-Light"/>
              </a:rPr>
              <a:t>sâliki</a:t>
            </a:r>
            <a:r>
              <a:rPr lang="tr-TR" sz="3000" b="1" dirty="0">
                <a:solidFill>
                  <a:schemeClr val="tx1"/>
                </a:solidFill>
                <a:latin typeface="SohoGothicPro-Light"/>
              </a:rPr>
              <a:t> daimî zikre alıştırmak için onun fıtratını, </a:t>
            </a:r>
            <a:r>
              <a:rPr lang="tr-TR" sz="3000" b="1" dirty="0" err="1">
                <a:solidFill>
                  <a:schemeClr val="tx1"/>
                </a:solidFill>
                <a:latin typeface="SohoGothicPro-Light"/>
              </a:rPr>
              <a:t>rûhî</a:t>
            </a:r>
            <a:r>
              <a:rPr lang="tr-TR" sz="3000" b="1" dirty="0">
                <a:solidFill>
                  <a:schemeClr val="tx1"/>
                </a:solidFill>
                <a:latin typeface="SohoGothicPro-Light"/>
              </a:rPr>
              <a:t> kabiliyetini, manevî durumunu göz önünde bulundurarak belli sayıda </a:t>
            </a:r>
            <a:r>
              <a:rPr lang="tr-TR" sz="3000" b="1" dirty="0" err="1">
                <a:solidFill>
                  <a:schemeClr val="tx1"/>
                </a:solidFill>
                <a:latin typeface="SohoGothicPro-Light"/>
              </a:rPr>
              <a:t>vird</a:t>
            </a:r>
            <a:r>
              <a:rPr lang="tr-TR" sz="3000" b="1" dirty="0">
                <a:solidFill>
                  <a:schemeClr val="tx1"/>
                </a:solidFill>
                <a:latin typeface="SohoGothicPro-Light"/>
              </a:rPr>
              <a:t> vermektedir. </a:t>
            </a:r>
          </a:p>
        </p:txBody>
      </p:sp>
    </p:spTree>
    <p:extLst>
      <p:ext uri="{BB962C8B-B14F-4D97-AF65-F5344CB8AC3E}">
        <p14:creationId xmlns:p14="http://schemas.microsoft.com/office/powerpoint/2010/main" val="3784239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Bu şekilde geliştirilecek konsantrasyon yeteneği, en faziletli virdi ve en kâmil amel olan namazda huşûyu da beraberinde getirecektir</a:t>
            </a: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979730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304948"/>
          </a:xfrm>
        </p:spPr>
        <p:txBody>
          <a:bodyPr>
            <a:noAutofit/>
          </a:bodyPr>
          <a:lstStyle/>
          <a:p>
            <a:r>
              <a:rPr lang="tr-TR" sz="3200" b="1" cap="all" dirty="0">
                <a:solidFill>
                  <a:schemeClr val="tx1"/>
                </a:solidFill>
                <a:cs typeface="Arial" panose="020B0604020202020204" pitchFamily="34" charset="0"/>
              </a:rPr>
              <a:t>Tarikatlarda </a:t>
            </a:r>
            <a:r>
              <a:rPr lang="tr-TR" sz="3200" b="1" cap="all" dirty="0" err="1">
                <a:solidFill>
                  <a:schemeClr val="tx1"/>
                </a:solidFill>
                <a:cs typeface="Arial" panose="020B0604020202020204" pitchFamily="34" charset="0"/>
              </a:rPr>
              <a:t>sâlike</a:t>
            </a:r>
            <a:r>
              <a:rPr lang="tr-TR" sz="3200" b="1" cap="all" dirty="0">
                <a:solidFill>
                  <a:schemeClr val="tx1"/>
                </a:solidFill>
                <a:cs typeface="Arial" panose="020B0604020202020204" pitchFamily="34" charset="0"/>
              </a:rPr>
              <a:t> verilen </a:t>
            </a:r>
            <a:r>
              <a:rPr lang="tr-TR" sz="3200" b="1" cap="all" dirty="0" err="1">
                <a:solidFill>
                  <a:schemeClr val="tx1"/>
                </a:solidFill>
                <a:cs typeface="Arial" panose="020B0604020202020204" pitchFamily="34" charset="0"/>
              </a:rPr>
              <a:t>vird</a:t>
            </a:r>
            <a:r>
              <a:rPr lang="tr-TR" sz="3200" b="1" cap="all" dirty="0">
                <a:solidFill>
                  <a:schemeClr val="tx1"/>
                </a:solidFill>
                <a:cs typeface="Arial" panose="020B0604020202020204" pitchFamily="34" charset="0"/>
              </a:rPr>
              <a:t> sayısı neye göre belirlenir?</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err="1">
                <a:solidFill>
                  <a:schemeClr val="tx1"/>
                </a:solidFill>
                <a:latin typeface="SohoGothicPro-Light"/>
              </a:rPr>
              <a:t>Mürşid</a:t>
            </a:r>
            <a:r>
              <a:rPr lang="tr-TR" sz="3000" b="1" dirty="0">
                <a:solidFill>
                  <a:schemeClr val="tx1"/>
                </a:solidFill>
                <a:latin typeface="SohoGothicPro-Light"/>
              </a:rPr>
              <a:t>, </a:t>
            </a:r>
            <a:r>
              <a:rPr lang="tr-TR" sz="3000" b="1" dirty="0" err="1">
                <a:solidFill>
                  <a:schemeClr val="tx1"/>
                </a:solidFill>
                <a:latin typeface="SohoGothicPro-Light"/>
              </a:rPr>
              <a:t>sâlikin</a:t>
            </a:r>
            <a:r>
              <a:rPr lang="tr-TR" sz="3000" b="1" dirty="0">
                <a:solidFill>
                  <a:schemeClr val="tx1"/>
                </a:solidFill>
                <a:latin typeface="SohoGothicPro-Light"/>
              </a:rPr>
              <a:t> bu evradı icra ederken </a:t>
            </a:r>
            <a:r>
              <a:rPr lang="tr-TR" sz="3000" b="1" dirty="0" smtClean="0">
                <a:solidFill>
                  <a:schemeClr val="tx1"/>
                </a:solidFill>
                <a:latin typeface="SohoGothicPro-Light"/>
              </a:rPr>
              <a:t>- yaşadığı </a:t>
            </a:r>
            <a:r>
              <a:rPr lang="tr-TR" sz="3000" b="1" dirty="0">
                <a:solidFill>
                  <a:schemeClr val="tx1"/>
                </a:solidFill>
                <a:latin typeface="SohoGothicPro-Light"/>
              </a:rPr>
              <a:t>ruh haline, </a:t>
            </a:r>
            <a:endParaRPr lang="tr-TR" sz="3000" b="1" dirty="0" smtClean="0">
              <a:solidFill>
                <a:schemeClr val="tx1"/>
              </a:solidFill>
              <a:latin typeface="SohoGothicPro-Light"/>
            </a:endParaRPr>
          </a:p>
          <a:p>
            <a:pPr marL="457200" indent="-457200">
              <a:buFontTx/>
              <a:buChar char="-"/>
            </a:pPr>
            <a:r>
              <a:rPr lang="tr-TR" sz="3000" b="1" dirty="0" smtClean="0">
                <a:solidFill>
                  <a:schemeClr val="tx1"/>
                </a:solidFill>
                <a:latin typeface="SohoGothicPro-Light"/>
              </a:rPr>
              <a:t>anlattığı </a:t>
            </a:r>
            <a:r>
              <a:rPr lang="tr-TR" sz="3000" b="1" dirty="0">
                <a:solidFill>
                  <a:schemeClr val="tx1"/>
                </a:solidFill>
                <a:latin typeface="SohoGothicPro-Light"/>
              </a:rPr>
              <a:t>rüyalara göre </a:t>
            </a:r>
            <a:r>
              <a:rPr lang="tr-TR" sz="3000" b="1" dirty="0" err="1">
                <a:solidFill>
                  <a:schemeClr val="tx1"/>
                </a:solidFill>
                <a:latin typeface="SohoGothicPro-Light"/>
              </a:rPr>
              <a:t>vird</a:t>
            </a:r>
            <a:r>
              <a:rPr lang="tr-TR" sz="3000" b="1" dirty="0">
                <a:solidFill>
                  <a:schemeClr val="tx1"/>
                </a:solidFill>
                <a:latin typeface="SohoGothicPro-Light"/>
              </a:rPr>
              <a:t> sayısını değiştirebilmektedir. </a:t>
            </a:r>
            <a:endParaRPr lang="tr-TR" sz="3000" b="1" dirty="0" smtClean="0">
              <a:solidFill>
                <a:schemeClr val="tx1"/>
              </a:solidFill>
              <a:latin typeface="SohoGothicPro-Light"/>
            </a:endParaRPr>
          </a:p>
          <a:p>
            <a:r>
              <a:rPr lang="tr-TR" sz="3000" b="1" dirty="0" smtClean="0">
                <a:solidFill>
                  <a:schemeClr val="tx1"/>
                </a:solidFill>
                <a:latin typeface="SohoGothicPro-Light"/>
              </a:rPr>
              <a:t>Bu </a:t>
            </a:r>
            <a:r>
              <a:rPr lang="tr-TR" sz="3000" b="1" dirty="0">
                <a:solidFill>
                  <a:schemeClr val="tx1"/>
                </a:solidFill>
                <a:latin typeface="SohoGothicPro-Light"/>
              </a:rPr>
              <a:t>bakımdan belli sayıda günlük virdi yerine getirmek isteyenlerin bunu bir şeyhin gözetiminde icra etmesi önerilir.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556393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bireyin helal ve haramı bilecek düzeyde asgari eğitim alması farz-ı </a:t>
            </a:r>
            <a:r>
              <a:rPr lang="tr-TR" sz="3000" b="1" dirty="0" err="1">
                <a:solidFill>
                  <a:schemeClr val="tx1"/>
                </a:solidFill>
                <a:latin typeface="SohoGothicPro-Light"/>
              </a:rPr>
              <a:t>ayndır</a:t>
            </a:r>
            <a:r>
              <a:rPr lang="tr-TR" sz="3000" b="1" dirty="0">
                <a:solidFill>
                  <a:schemeClr val="tx1"/>
                </a:solidFill>
                <a:latin typeface="SohoGothicPro-Light"/>
              </a:rPr>
              <a:t>. </a:t>
            </a:r>
            <a:endParaRPr lang="tr-TR" sz="3000" b="1" dirty="0" smtClean="0">
              <a:solidFill>
                <a:schemeClr val="tx1"/>
              </a:solidFill>
              <a:latin typeface="SohoGothicPro-Light"/>
            </a:endParaRPr>
          </a:p>
          <a:p>
            <a:r>
              <a:rPr lang="tr-TR" sz="3000" b="1" dirty="0" smtClean="0">
                <a:solidFill>
                  <a:schemeClr val="tx1"/>
                </a:solidFill>
                <a:latin typeface="SohoGothicPro-Light"/>
              </a:rPr>
              <a:t>“(</a:t>
            </a:r>
            <a:r>
              <a:rPr lang="tr-TR" sz="3000" b="1" dirty="0">
                <a:solidFill>
                  <a:schemeClr val="tx1"/>
                </a:solidFill>
                <a:latin typeface="SohoGothicPro-Light"/>
              </a:rPr>
              <a:t>Yahudiler) Allah’ı bırakıp hahamlarını; (Hıristiyanlar ise) rahiplerini ve Meryem oğlu Mesih’i Rab edindiler. Oysa bunlar da ancak, bir olan Allah’a ibadet etmekle </a:t>
            </a:r>
            <a:r>
              <a:rPr lang="tr-TR" sz="3000" b="1" dirty="0" err="1">
                <a:solidFill>
                  <a:schemeClr val="tx1"/>
                </a:solidFill>
                <a:latin typeface="SohoGothicPro-Light"/>
              </a:rPr>
              <a:t>emrolunmuşlardır</a:t>
            </a:r>
            <a:r>
              <a:rPr lang="tr-TR" sz="3000" b="1" dirty="0">
                <a:solidFill>
                  <a:schemeClr val="tx1"/>
                </a:solidFill>
                <a:latin typeface="SohoGothicPro-Light"/>
              </a:rPr>
              <a:t>” </a:t>
            </a:r>
            <a:r>
              <a:rPr lang="tr-TR" sz="3000" b="1" dirty="0" err="1">
                <a:solidFill>
                  <a:schemeClr val="tx1"/>
                </a:solidFill>
                <a:latin typeface="SohoGothicPro-Light"/>
              </a:rPr>
              <a:t>Tevbe</a:t>
            </a:r>
            <a:r>
              <a:rPr lang="tr-TR" sz="3000" b="1" dirty="0">
                <a:solidFill>
                  <a:schemeClr val="tx1"/>
                </a:solidFill>
                <a:latin typeface="SohoGothicPro-Light"/>
              </a:rPr>
              <a:t> </a:t>
            </a:r>
            <a:r>
              <a:rPr lang="tr-TR" sz="3000" b="1" dirty="0" err="1" smtClean="0">
                <a:solidFill>
                  <a:schemeClr val="tx1"/>
                </a:solidFill>
                <a:latin typeface="SohoGothicPro-Light"/>
              </a:rPr>
              <a:t>Sûresi</a:t>
            </a:r>
            <a:r>
              <a:rPr lang="tr-TR" sz="3000" b="1" dirty="0" smtClean="0">
                <a:solidFill>
                  <a:schemeClr val="tx1"/>
                </a:solidFill>
                <a:latin typeface="SohoGothicPro-Light"/>
              </a:rPr>
              <a:t>, 31 </a:t>
            </a:r>
          </a:p>
        </p:txBody>
      </p:sp>
    </p:spTree>
    <p:extLst>
      <p:ext uri="{BB962C8B-B14F-4D97-AF65-F5344CB8AC3E}">
        <p14:creationId xmlns:p14="http://schemas.microsoft.com/office/powerpoint/2010/main" val="73838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smtClean="0">
                <a:solidFill>
                  <a:schemeClr val="tx1"/>
                </a:solidFill>
                <a:latin typeface="SohoGothicPro-Light"/>
              </a:rPr>
              <a:t>“</a:t>
            </a:r>
            <a:r>
              <a:rPr lang="tr-TR" sz="3000" b="1" dirty="0">
                <a:solidFill>
                  <a:schemeClr val="tx1"/>
                </a:solidFill>
                <a:latin typeface="SohoGothicPro-Light"/>
              </a:rPr>
              <a:t>muhaddis </a:t>
            </a:r>
            <a:r>
              <a:rPr lang="tr-TR" sz="3000" b="1" dirty="0" err="1">
                <a:solidFill>
                  <a:schemeClr val="tx1"/>
                </a:solidFill>
                <a:latin typeface="SohoGothicPro-Light"/>
              </a:rPr>
              <a:t>sûfî</a:t>
            </a:r>
            <a:r>
              <a:rPr lang="tr-TR" sz="3000" b="1" dirty="0">
                <a:solidFill>
                  <a:schemeClr val="tx1"/>
                </a:solidFill>
                <a:latin typeface="SohoGothicPro-Light"/>
              </a:rPr>
              <a:t> ol, </a:t>
            </a:r>
            <a:r>
              <a:rPr lang="tr-TR" sz="3000" b="1" dirty="0" err="1">
                <a:solidFill>
                  <a:schemeClr val="tx1"/>
                </a:solidFill>
                <a:latin typeface="SohoGothicPro-Light"/>
              </a:rPr>
              <a:t>sûfî</a:t>
            </a:r>
            <a:r>
              <a:rPr lang="tr-TR" sz="3000" b="1" dirty="0">
                <a:solidFill>
                  <a:schemeClr val="tx1"/>
                </a:solidFill>
                <a:latin typeface="SohoGothicPro-Light"/>
              </a:rPr>
              <a:t> muhaddis olma” </a:t>
            </a:r>
            <a:r>
              <a:rPr lang="tr-TR" sz="3000" b="1" dirty="0" err="1" smtClean="0">
                <a:solidFill>
                  <a:schemeClr val="tx1"/>
                </a:solidFill>
                <a:latin typeface="SohoGothicPro-Light"/>
              </a:rPr>
              <a:t>cüneyd</a:t>
            </a:r>
            <a:r>
              <a:rPr lang="tr-TR" sz="3000" b="1" dirty="0" smtClean="0">
                <a:solidFill>
                  <a:schemeClr val="tx1"/>
                </a:solidFill>
                <a:latin typeface="SohoGothicPro-Light"/>
              </a:rPr>
              <a:t>-i bağdadi</a:t>
            </a:r>
          </a:p>
          <a:p>
            <a:r>
              <a:rPr lang="tr-TR" sz="3000" b="1" dirty="0">
                <a:solidFill>
                  <a:schemeClr val="tx1"/>
                </a:solidFill>
                <a:latin typeface="SohoGothicPro-Light"/>
              </a:rPr>
              <a:t>“tasavvuf bir evdir, kapısı şeriattır.” </a:t>
            </a:r>
            <a:r>
              <a:rPr lang="tr-TR" sz="3000" b="1" dirty="0" err="1">
                <a:solidFill>
                  <a:schemeClr val="tx1"/>
                </a:solidFill>
                <a:latin typeface="SohoGothicPro-Light"/>
              </a:rPr>
              <a:t>Cüneyd</a:t>
            </a:r>
            <a:r>
              <a:rPr lang="tr-TR" sz="3000" b="1" dirty="0">
                <a:solidFill>
                  <a:schemeClr val="tx1"/>
                </a:solidFill>
                <a:latin typeface="SohoGothicPro-Light"/>
              </a:rPr>
              <a:t>-i </a:t>
            </a:r>
            <a:r>
              <a:rPr lang="tr-TR" sz="3000" b="1" dirty="0" err="1">
                <a:solidFill>
                  <a:schemeClr val="tx1"/>
                </a:solidFill>
                <a:latin typeface="SohoGothicPro-Light"/>
              </a:rPr>
              <a:t>Bağdâdî</a:t>
            </a:r>
            <a:endParaRPr lang="tr-TR" sz="3000" b="1" dirty="0">
              <a:solidFill>
                <a:schemeClr val="tx1"/>
              </a:solidFill>
              <a:latin typeface="SohoGothicPro-Light"/>
            </a:endParaRPr>
          </a:p>
          <a:p>
            <a:r>
              <a:rPr lang="tr-TR" sz="3000" b="1" dirty="0">
                <a:solidFill>
                  <a:schemeClr val="tx1"/>
                </a:solidFill>
                <a:latin typeface="SohoGothicPro-Light"/>
              </a:rPr>
              <a:t>“tarikat, </a:t>
            </a:r>
            <a:r>
              <a:rPr lang="tr-TR" sz="3000" b="1" dirty="0" err="1">
                <a:solidFill>
                  <a:schemeClr val="tx1"/>
                </a:solidFill>
                <a:latin typeface="SohoGothicPro-Light"/>
              </a:rPr>
              <a:t>ayn</a:t>
            </a:r>
            <a:r>
              <a:rPr lang="tr-TR" sz="3000" b="1" dirty="0">
                <a:solidFill>
                  <a:schemeClr val="tx1"/>
                </a:solidFill>
                <a:latin typeface="SohoGothicPro-Light"/>
              </a:rPr>
              <a:t>-ı şeriat; şeriat </a:t>
            </a:r>
            <a:r>
              <a:rPr lang="tr-TR" sz="3000" b="1" dirty="0" err="1">
                <a:solidFill>
                  <a:schemeClr val="tx1"/>
                </a:solidFill>
                <a:latin typeface="SohoGothicPro-Light"/>
              </a:rPr>
              <a:t>ayn</a:t>
            </a:r>
            <a:r>
              <a:rPr lang="tr-TR" sz="3000" b="1" dirty="0">
                <a:solidFill>
                  <a:schemeClr val="tx1"/>
                </a:solidFill>
                <a:latin typeface="SohoGothicPro-Light"/>
              </a:rPr>
              <a:t>-ı tarikattır. Aralarındaki  fark lafızdan ibarettir” Ahmet er-</a:t>
            </a:r>
            <a:r>
              <a:rPr lang="tr-TR" sz="3000" b="1" dirty="0" err="1">
                <a:solidFill>
                  <a:schemeClr val="tx1"/>
                </a:solidFill>
                <a:latin typeface="SohoGothicPro-Light"/>
              </a:rPr>
              <a:t>Rifai</a:t>
            </a:r>
            <a:endParaRPr lang="tr-TR" sz="3000" b="1" dirty="0">
              <a:solidFill>
                <a:schemeClr val="tx1"/>
              </a:solidFill>
              <a:latin typeface="SohoGothicPro-Light"/>
            </a:endParaRPr>
          </a:p>
          <a:p>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311507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Yunus Emre örneğinde olduğu gibi helâl ve haramı bilmenin ötesinde dini eğitim alma imkânı bulamayanlar da olabilmektedir. </a:t>
            </a:r>
            <a:r>
              <a:rPr lang="tr-TR" sz="3000" b="1" dirty="0" err="1">
                <a:solidFill>
                  <a:schemeClr val="tx1"/>
                </a:solidFill>
                <a:latin typeface="SohoGothicPro-Light"/>
              </a:rPr>
              <a:t>Müteşerri</a:t>
            </a:r>
            <a:r>
              <a:rPr lang="tr-TR" sz="3000" b="1" dirty="0">
                <a:solidFill>
                  <a:schemeClr val="tx1"/>
                </a:solidFill>
                <a:latin typeface="SohoGothicPro-Light"/>
              </a:rPr>
              <a:t> tarikatlarda mürşit ya da mürebbiler, müritlerin dini eğitimlerini de üstlenmekte, </a:t>
            </a:r>
            <a:r>
              <a:rPr lang="tr-TR" sz="3000" b="1" dirty="0" err="1">
                <a:solidFill>
                  <a:schemeClr val="tx1"/>
                </a:solidFill>
                <a:latin typeface="SohoGothicPro-Light"/>
              </a:rPr>
              <a:t>hattâ</a:t>
            </a:r>
            <a:r>
              <a:rPr lang="tr-TR" sz="3000" b="1" dirty="0">
                <a:solidFill>
                  <a:schemeClr val="tx1"/>
                </a:solidFill>
                <a:latin typeface="SohoGothicPro-Light"/>
              </a:rPr>
              <a:t> kabiliyetine göre sanat ve edebiyatta gelişmelerine yardımcı olmaktadırlar.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120498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Tarikata girmek isteyene ne tür tavsiyelerde </a:t>
            </a:r>
            <a:r>
              <a:rPr lang="tr-TR" sz="3600" b="1" cap="all" dirty="0" smtClean="0">
                <a:solidFill>
                  <a:schemeClr val="tx1"/>
                </a:solidFill>
                <a:cs typeface="Arial" panose="020B0604020202020204" pitchFamily="34" charset="0"/>
              </a:rPr>
              <a:t>bulunulabilir?</a:t>
            </a:r>
            <a:endParaRPr lang="tr-TR" sz="3600" b="1" cap="all" dirty="0">
              <a:solidFill>
                <a:schemeClr val="tx1"/>
              </a:solidFill>
              <a:cs typeface="Arial" panose="020B0604020202020204" pitchFamily="34" charset="0"/>
            </a:endParaRP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a:t>
            </a:r>
            <a:r>
              <a:rPr lang="tr-TR" sz="3000" b="1" dirty="0" err="1">
                <a:solidFill>
                  <a:schemeClr val="tx1"/>
                </a:solidFill>
                <a:latin typeface="SohoGothicPro-Light"/>
              </a:rPr>
              <a:t>Fıkıhsız</a:t>
            </a:r>
            <a:r>
              <a:rPr lang="tr-TR" sz="3000" b="1" dirty="0">
                <a:solidFill>
                  <a:schemeClr val="tx1"/>
                </a:solidFill>
                <a:latin typeface="SohoGothicPro-Light"/>
              </a:rPr>
              <a:t> bir tasavvuf </a:t>
            </a:r>
            <a:r>
              <a:rPr lang="tr-TR" sz="3000" b="1" dirty="0" err="1">
                <a:solidFill>
                  <a:schemeClr val="tx1"/>
                </a:solidFill>
                <a:latin typeface="SohoGothicPro-Light"/>
              </a:rPr>
              <a:t>zındıklığa</a:t>
            </a:r>
            <a:r>
              <a:rPr lang="tr-TR" sz="3000" b="1" dirty="0">
                <a:solidFill>
                  <a:schemeClr val="tx1"/>
                </a:solidFill>
                <a:latin typeface="SohoGothicPro-Light"/>
              </a:rPr>
              <a:t>, </a:t>
            </a:r>
            <a:r>
              <a:rPr lang="tr-TR" sz="3000" b="1" dirty="0" err="1">
                <a:solidFill>
                  <a:schemeClr val="tx1"/>
                </a:solidFill>
                <a:latin typeface="SohoGothicPro-Light"/>
              </a:rPr>
              <a:t>tasavvufsuz</a:t>
            </a:r>
            <a:r>
              <a:rPr lang="tr-TR" sz="3000" b="1" dirty="0">
                <a:solidFill>
                  <a:schemeClr val="tx1"/>
                </a:solidFill>
                <a:latin typeface="SohoGothicPro-Light"/>
              </a:rPr>
              <a:t> fıkıh </a:t>
            </a:r>
            <a:r>
              <a:rPr lang="tr-TR" sz="3000" b="1" dirty="0" err="1">
                <a:solidFill>
                  <a:schemeClr val="tx1"/>
                </a:solidFill>
                <a:latin typeface="SohoGothicPro-Light"/>
              </a:rPr>
              <a:t>fasıklığa</a:t>
            </a:r>
            <a:r>
              <a:rPr lang="tr-TR" sz="3000" b="1" dirty="0">
                <a:solidFill>
                  <a:schemeClr val="tx1"/>
                </a:solidFill>
                <a:latin typeface="SohoGothicPro-Light"/>
              </a:rPr>
              <a:t> götürür” ifadesinin tasavvuf deyimleri arasında yerini alması, zahir ve bâtın ilminin birbirinin alternatifi değil, birbirlerini tamamlayan bir bütün olarak algılanmasının tezahürüdür.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2078757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00016"/>
          </a:xfrm>
        </p:spPr>
        <p:txBody>
          <a:bodyPr>
            <a:normAutofit/>
          </a:bodyPr>
          <a:lstStyle/>
          <a:p>
            <a:r>
              <a:rPr lang="tr-TR" sz="3600" b="1" cap="all" dirty="0">
                <a:solidFill>
                  <a:schemeClr val="tx1"/>
                </a:solidFill>
                <a:cs typeface="Arial" panose="020B0604020202020204" pitchFamily="34" charset="0"/>
              </a:rPr>
              <a:t>Zikir çeşitleri nelerdir? Bu çeşitlilik neden kaynaklanmaktadır?</a:t>
            </a:r>
          </a:p>
        </p:txBody>
      </p:sp>
      <p:sp>
        <p:nvSpPr>
          <p:cNvPr id="3" name="Alt Başlık 2"/>
          <p:cNvSpPr>
            <a:spLocks noGrp="1"/>
          </p:cNvSpPr>
          <p:nvPr>
            <p:ph type="subTitle" idx="1"/>
          </p:nvPr>
        </p:nvSpPr>
        <p:spPr>
          <a:xfrm>
            <a:off x="1751012" y="1738859"/>
            <a:ext cx="8689976" cy="4750841"/>
          </a:xfrm>
        </p:spPr>
        <p:txBody>
          <a:bodyPr>
            <a:noAutofit/>
          </a:bodyPr>
          <a:lstStyle/>
          <a:p>
            <a:endParaRPr lang="tr-TR" sz="3000" b="1" dirty="0" smtClean="0">
              <a:solidFill>
                <a:schemeClr val="tx1"/>
              </a:solidFill>
              <a:latin typeface="SohoGothicPro-Light"/>
            </a:endParaRPr>
          </a:p>
          <a:p>
            <a:r>
              <a:rPr lang="tr-TR" sz="3000" b="1" dirty="0" smtClean="0">
                <a:solidFill>
                  <a:schemeClr val="tx1"/>
                </a:solidFill>
                <a:latin typeface="SohoGothicPro-Light"/>
              </a:rPr>
              <a:t>Zikir </a:t>
            </a:r>
            <a:r>
              <a:rPr lang="tr-TR" sz="3000" b="1" dirty="0">
                <a:solidFill>
                  <a:schemeClr val="tx1"/>
                </a:solidFill>
                <a:latin typeface="SohoGothicPro-Light"/>
              </a:rPr>
              <a:t>hatırlamak, zihinde tutmak, yâd etmek, unutmamak ve anmak anlamındadır.  </a:t>
            </a:r>
            <a:endParaRPr lang="tr-TR" sz="3000" b="1" dirty="0" smtClean="0">
              <a:solidFill>
                <a:schemeClr val="tx1"/>
              </a:solidFill>
              <a:latin typeface="SohoGothicPro-Light"/>
            </a:endParaRPr>
          </a:p>
          <a:p>
            <a:r>
              <a:rPr lang="tr-TR" sz="3000" b="1" dirty="0" smtClean="0">
                <a:solidFill>
                  <a:schemeClr val="tx1"/>
                </a:solidFill>
                <a:latin typeface="SohoGothicPro-Light"/>
              </a:rPr>
              <a:t>Zikir </a:t>
            </a:r>
            <a:r>
              <a:rPr lang="tr-TR" sz="3000" b="1" dirty="0">
                <a:solidFill>
                  <a:schemeClr val="tx1"/>
                </a:solidFill>
                <a:latin typeface="SohoGothicPro-Light"/>
              </a:rPr>
              <a:t>kelimesi türevleri ile birlikte Kur’an-ı Kerim’de iki yüz elliden fazla yerde geçmekte olup “Kur’an”  ve “namaz”  </a:t>
            </a:r>
            <a:r>
              <a:rPr lang="tr-TR" sz="3000" b="1" dirty="0" err="1">
                <a:solidFill>
                  <a:schemeClr val="tx1"/>
                </a:solidFill>
                <a:latin typeface="SohoGothicPro-Light"/>
              </a:rPr>
              <a:t>mânâsında</a:t>
            </a:r>
            <a:r>
              <a:rPr lang="tr-TR" sz="3000" b="1" dirty="0">
                <a:solidFill>
                  <a:schemeClr val="tx1"/>
                </a:solidFill>
                <a:latin typeface="SohoGothicPro-Light"/>
              </a:rPr>
              <a:t> da kullanılmıştır.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4153980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322</TotalTime>
  <Words>2002</Words>
  <Application>Microsoft Office PowerPoint</Application>
  <PresentationFormat>Geniş ekran</PresentationFormat>
  <Paragraphs>141</Paragraphs>
  <Slides>44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44</vt:i4>
      </vt:variant>
    </vt:vector>
  </HeadingPairs>
  <TitlesOfParts>
    <vt:vector size="52" baseType="lpstr">
      <vt:lpstr>Arial</vt:lpstr>
      <vt:lpstr>Calibri</vt:lpstr>
      <vt:lpstr>Century Gothic</vt:lpstr>
      <vt:lpstr>SohoGothicPro-Light</vt:lpstr>
      <vt:lpstr>Times New Roman</vt:lpstr>
      <vt:lpstr>Tw Cen MT</vt:lpstr>
      <vt:lpstr>Wingdings 3</vt:lpstr>
      <vt:lpstr>İyon</vt:lpstr>
      <vt:lpstr>TASAVVUF I  VI. YARIYIL BAHAR DÖNEMİ</vt:lpstr>
      <vt:lpstr>TASAVVUF I  İKİNCİ BÖLÜM MANEVÎ EĞİTİME DAİR MESELELER</vt:lpstr>
      <vt:lpstr>Tarikata girmek isteyene ne tür tavsiyelerde bulunulabilir?</vt:lpstr>
      <vt:lpstr>Tarikata girmek isteyene ne tür tavsiyelerde bulunulabilir?</vt:lpstr>
      <vt:lpstr>Tarikata girmek isteyene ne tür tavsiyelerde bulunulabilir?</vt:lpstr>
      <vt:lpstr>Tarikata girmek isteyene ne tür tavsiyelerde bulunulabilir?</vt:lpstr>
      <vt:lpstr>Tarikata girmek isteyene ne tür tavsiyelerde bulunulabilir?</vt:lpstr>
      <vt:lpstr>Tarikata girmek isteyene ne tür tavsiyelerde bulunulabilir?</vt:lpstr>
      <vt:lpstr>Zikir çeşitleri nelerdir? Bu çeşitlilik neden kaynaklanmaktadır?</vt:lpstr>
      <vt:lpstr>Zikir çeşitleri nelerdir? Bu çeşitlilik neden kaynaklanmaktadır?</vt:lpstr>
      <vt:lpstr>Zikir çeşitleri nelerdir? Bu çeşitlilik neden kaynaklanmaktadır?</vt:lpstr>
      <vt:lpstr>Zikir çeşitleri nelerdir? Bu çeşitlilik neden kaynaklanmaktadır?</vt:lpstr>
      <vt:lpstr>Zikir çeşitleri nelerdir? Bu çeşitlilik neden kaynaklanmaktadır?</vt:lpstr>
      <vt:lpstr>Zikir çeşitleri nelerdir? Bu çeşitlilik neden kaynaklanmaktadır?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 cehrî ve hafî zikir yöntemlerini Allah Rasûlü (s.)’nün hangi uygulamalarına dayandırırlar?</vt:lpstr>
      <vt:lpstr>Tarikatlarda sâlike verilen vird sayısı neye göre belirlenir?</vt:lpstr>
      <vt:lpstr>Tarikatlarda sâlike verilen vird sayısı neye göre belirlenir?</vt:lpstr>
      <vt:lpstr>Tarikatlarda sâlike verilen vird sayısı neye göre belirlenir?</vt:lpstr>
      <vt:lpstr>Tarikatlarda sâlike verilen vird sayısı neye göre belirlenir?</vt:lpstr>
      <vt:lpstr>Tarikatlarda sâlike verilen vird sayısı neye göre belirlenir?</vt:lpstr>
      <vt:lpstr>Tarikatlarda sâlike verilen vird sayısı neye göre belirlenir?</vt:lpstr>
      <vt:lpstr>Tarikatlarda sâlike verilen vird sayısı neye göre belirlenir?</vt:lpstr>
      <vt:lpstr>Tarikatlarda sâlike verilen vird sayısı neye göre belirlenir?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40</cp:revision>
  <dcterms:created xsi:type="dcterms:W3CDTF">2017-02-25T18:57:10Z</dcterms:created>
  <dcterms:modified xsi:type="dcterms:W3CDTF">2017-12-13T12:48:17Z</dcterms:modified>
</cp:coreProperties>
</file>