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68" r:id="rId3"/>
    <p:sldId id="269" r:id="rId4"/>
    <p:sldId id="260" r:id="rId5"/>
    <p:sldId id="264" r:id="rId6"/>
    <p:sldId id="263" r:id="rId7"/>
    <p:sldId id="262" r:id="rId8"/>
    <p:sldId id="265" r:id="rId9"/>
    <p:sldId id="261" r:id="rId10"/>
    <p:sldId id="266" r:id="rId11"/>
    <p:sldId id="267"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6" autoAdjust="0"/>
  </p:normalViewPr>
  <p:slideViewPr>
    <p:cSldViewPr>
      <p:cViewPr varScale="1">
        <p:scale>
          <a:sx n="75" d="100"/>
          <a:sy n="75" d="100"/>
        </p:scale>
        <p:origin x="-1236"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tr-TR" smtClean="0"/>
              <a:t>Asıl başlık stili için tıklatın</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a:xfrm>
            <a:off x="1174044" y="5357592"/>
            <a:ext cx="5034845" cy="365125"/>
          </a:xfrm>
        </p:spPr>
        <p:txBody>
          <a:bodyPr/>
          <a:lstStyle/>
          <a:p>
            <a:endParaRPr lang="tr-TR"/>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tr-TR" smtClean="0"/>
              <a:t>Asıl başlık stili için tıklatın</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15.04.2021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5" name="Date Placeholder 4"/>
          <p:cNvSpPr>
            <a:spLocks noGrp="1"/>
          </p:cNvSpPr>
          <p:nvPr>
            <p:ph type="dt" sz="half" idx="10"/>
          </p:nvPr>
        </p:nvSpPr>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1298448" y="2121407"/>
            <a:ext cx="3200400" cy="360273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A23720DD-5B6D-40BF-8493-A6B52D484E6B}" type="datetimeFigureOut">
              <a:rPr lang="tr-TR" smtClean="0"/>
              <a:t>15.04.2021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
        <p:nvSpPr>
          <p:cNvPr id="11" name="Content Placeholder 10"/>
          <p:cNvSpPr>
            <a:spLocks noGrp="1"/>
          </p:cNvSpPr>
          <p:nvPr>
            <p:ph sz="quarter" idx="13"/>
          </p:nvPr>
        </p:nvSpPr>
        <p:spPr>
          <a:xfrm>
            <a:off x="1298448" y="2944368"/>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15.04.2021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15.04.2021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tr-TR" smtClean="0"/>
              <a:t>Asıl başlık stili için tıklatın</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1698" y="5885672"/>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54" y="5829261"/>
            <a:ext cx="3522607" cy="365125"/>
          </a:xfrm>
        </p:spPr>
        <p:txBody>
          <a:bodyPr/>
          <a:lstStyle/>
          <a:p>
            <a:endParaRPr lang="tr-TR"/>
          </a:p>
        </p:txBody>
      </p:sp>
      <p:sp>
        <p:nvSpPr>
          <p:cNvPr id="7" name="Slide Number Placeholder 6"/>
          <p:cNvSpPr>
            <a:spLocks noGrp="1"/>
          </p:cNvSpPr>
          <p:nvPr>
            <p:ph type="sldNum" sz="quarter" idx="12"/>
          </p:nvPr>
        </p:nvSpPr>
        <p:spPr>
          <a:xfrm rot="60000">
            <a:off x="7557313" y="5896961"/>
            <a:ext cx="554023" cy="365125"/>
          </a:xfrm>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tr-TR" smtClean="0"/>
              <a:t>Asıl başlık stili için tıklatın</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rot="60000">
            <a:off x="6345936" y="5888737"/>
            <a:ext cx="1213821" cy="365125"/>
          </a:xfrm>
        </p:spPr>
        <p:txBody>
          <a:bodyPr/>
          <a:lstStyle/>
          <a:p>
            <a:fld id="{A23720DD-5B6D-40BF-8493-A6B52D484E6B}" type="datetimeFigureOut">
              <a:rPr lang="tr-TR" smtClean="0"/>
              <a:t>15.04.2021</a:t>
            </a:fld>
            <a:endParaRPr lang="tr-TR"/>
          </a:p>
        </p:txBody>
      </p:sp>
      <p:sp>
        <p:nvSpPr>
          <p:cNvPr id="6" name="Footer Placeholder 5"/>
          <p:cNvSpPr>
            <a:spLocks noGrp="1"/>
          </p:cNvSpPr>
          <p:nvPr>
            <p:ph type="ftr" sz="quarter" idx="11"/>
          </p:nvPr>
        </p:nvSpPr>
        <p:spPr>
          <a:xfrm rot="-60000">
            <a:off x="914569" y="5831037"/>
            <a:ext cx="3319043" cy="365125"/>
          </a:xfrm>
        </p:spPr>
        <p:txBody>
          <a:bodyPr/>
          <a:lstStyle/>
          <a:p>
            <a:endParaRPr lang="tr-TR"/>
          </a:p>
        </p:txBody>
      </p:sp>
      <p:sp>
        <p:nvSpPr>
          <p:cNvPr id="7" name="Slide Number Placeholder 6"/>
          <p:cNvSpPr>
            <a:spLocks noGrp="1"/>
          </p:cNvSpPr>
          <p:nvPr>
            <p:ph type="sldNum" sz="quarter" idx="12"/>
          </p:nvPr>
        </p:nvSpPr>
        <p:spPr>
          <a:xfrm rot="60000">
            <a:off x="7562089" y="5900026"/>
            <a:ext cx="554023" cy="365125"/>
          </a:xfrm>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23720DD-5B6D-40BF-8493-A6B52D484E6B}" type="datetimeFigureOut">
              <a:rPr lang="tr-TR" smtClean="0"/>
              <a:t>15.04.2021</a:t>
            </a:fld>
            <a:endParaRPr lang="tr-TR"/>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tr-TR"/>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fontScale="90000"/>
          </a:bodyPr>
          <a:lstStyle/>
          <a:p>
            <a:r>
              <a:rPr lang="tr-TR" dirty="0" smtClean="0"/>
              <a:t>ERKEN MÜDAHALE İLE İLGİLİ TANIM VE KAVRAMLAR</a:t>
            </a:r>
            <a:endParaRPr lang="tr-TR" dirty="0"/>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28345237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6. Erken </a:t>
            </a:r>
            <a:r>
              <a:rPr lang="tr-TR" dirty="0"/>
              <a:t>müdahale sadece bir başlangıçtır. Sağlanan destekler şu an olmasına </a:t>
            </a:r>
            <a:r>
              <a:rPr lang="tr-TR" dirty="0" smtClean="0"/>
              <a:t>rağmen çocuğun </a:t>
            </a:r>
            <a:r>
              <a:rPr lang="tr-TR" dirty="0"/>
              <a:t>geleceği de hesaba katılmalıdır (</a:t>
            </a:r>
            <a:r>
              <a:rPr lang="tr-TR" dirty="0" err="1"/>
              <a:t>Karoly</a:t>
            </a:r>
            <a:r>
              <a:rPr lang="tr-TR" dirty="0"/>
              <a:t> vd., 2005; </a:t>
            </a:r>
            <a:r>
              <a:rPr lang="tr-TR" dirty="0" err="1"/>
              <a:t>Statham</a:t>
            </a:r>
            <a:r>
              <a:rPr lang="tr-TR" dirty="0"/>
              <a:t> ve </a:t>
            </a:r>
            <a:r>
              <a:rPr lang="tr-TR" dirty="0" err="1"/>
              <a:t>Biehal</a:t>
            </a:r>
            <a:r>
              <a:rPr lang="tr-TR" dirty="0"/>
              <a:t>, </a:t>
            </a:r>
            <a:r>
              <a:rPr lang="tr-TR" dirty="0" smtClean="0"/>
              <a:t>2005; </a:t>
            </a:r>
            <a:r>
              <a:rPr lang="tr-TR" dirty="0" err="1" smtClean="0"/>
              <a:t>Waldman</a:t>
            </a:r>
            <a:r>
              <a:rPr lang="tr-TR" dirty="0"/>
              <a:t>, 2008’den akt. </a:t>
            </a:r>
            <a:r>
              <a:rPr lang="en-US" dirty="0" err="1"/>
              <a:t>Bayhan</a:t>
            </a:r>
            <a:r>
              <a:rPr lang="en-US" dirty="0"/>
              <a:t>, 2018</a:t>
            </a:r>
            <a:r>
              <a:rPr lang="tr-TR" dirty="0" smtClean="0"/>
              <a:t>).</a:t>
            </a:r>
            <a:endParaRPr lang="tr-TR" dirty="0"/>
          </a:p>
        </p:txBody>
      </p:sp>
    </p:spTree>
    <p:extLst>
      <p:ext uri="{BB962C8B-B14F-4D97-AF65-F5344CB8AC3E}">
        <p14:creationId xmlns:p14="http://schemas.microsoft.com/office/powerpoint/2010/main" val="1813666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0"/>
            <a:ext cx="8229600" cy="4709120"/>
          </a:xfrm>
        </p:spPr>
        <p:txBody>
          <a:bodyPr>
            <a:normAutofit fontScale="55000" lnSpcReduction="20000"/>
          </a:bodyPr>
          <a:lstStyle/>
          <a:p>
            <a:pPr algn="just"/>
            <a:r>
              <a:rPr lang="en-US" dirty="0" err="1"/>
              <a:t>Bagnato</a:t>
            </a:r>
            <a:r>
              <a:rPr lang="en-US" dirty="0"/>
              <a:t>, S. J. (2007). Authentic assessment </a:t>
            </a:r>
            <a:r>
              <a:rPr lang="en-US" dirty="0" smtClean="0"/>
              <a:t>for</a:t>
            </a:r>
            <a:r>
              <a:rPr lang="tr-TR" dirty="0" smtClean="0"/>
              <a:t> </a:t>
            </a:r>
            <a:r>
              <a:rPr lang="en-US" dirty="0" smtClean="0"/>
              <a:t>early </a:t>
            </a:r>
            <a:r>
              <a:rPr lang="en-US" dirty="0"/>
              <a:t>childhood intervention: Best practices. Guilford Press. </a:t>
            </a:r>
            <a:endParaRPr lang="tr-TR" dirty="0" smtClean="0"/>
          </a:p>
          <a:p>
            <a:pPr algn="just"/>
            <a:r>
              <a:rPr lang="en-US" dirty="0" err="1" smtClean="0"/>
              <a:t>Bayhan</a:t>
            </a:r>
            <a:r>
              <a:rPr lang="en-US" dirty="0"/>
              <a:t>, P. (2018). </a:t>
            </a:r>
            <a:r>
              <a:rPr lang="en-US" dirty="0" err="1"/>
              <a:t>Erken</a:t>
            </a:r>
            <a:r>
              <a:rPr lang="en-US" dirty="0"/>
              <a:t> </a:t>
            </a:r>
            <a:r>
              <a:rPr lang="en-US" dirty="0" err="1"/>
              <a:t>Müdahaleye</a:t>
            </a:r>
            <a:r>
              <a:rPr lang="en-US" dirty="0"/>
              <a:t> </a:t>
            </a:r>
            <a:r>
              <a:rPr lang="en-US" dirty="0" err="1"/>
              <a:t>Genel</a:t>
            </a:r>
            <a:r>
              <a:rPr lang="en-US" dirty="0"/>
              <a:t> </a:t>
            </a:r>
            <a:r>
              <a:rPr lang="en-US" dirty="0" err="1"/>
              <a:t>Bakış</a:t>
            </a:r>
            <a:r>
              <a:rPr lang="en-US" dirty="0"/>
              <a:t>. In P. </a:t>
            </a:r>
            <a:r>
              <a:rPr lang="en-US" dirty="0" err="1"/>
              <a:t>Bayhan</a:t>
            </a:r>
            <a:r>
              <a:rPr lang="en-US" dirty="0"/>
              <a:t> (Ed.). </a:t>
            </a:r>
            <a:r>
              <a:rPr lang="en-US" dirty="0" err="1"/>
              <a:t>Erken</a:t>
            </a:r>
            <a:r>
              <a:rPr lang="en-US" dirty="0"/>
              <a:t> </a:t>
            </a:r>
            <a:r>
              <a:rPr lang="en-US" dirty="0" err="1"/>
              <a:t>Müdahale</a:t>
            </a:r>
            <a:r>
              <a:rPr lang="en-US" dirty="0"/>
              <a:t> </a:t>
            </a:r>
            <a:r>
              <a:rPr lang="en-US" dirty="0" err="1"/>
              <a:t>İçinde</a:t>
            </a:r>
            <a:r>
              <a:rPr lang="en-US" dirty="0"/>
              <a:t>. Ankara: </a:t>
            </a:r>
            <a:r>
              <a:rPr lang="en-US" dirty="0" err="1"/>
              <a:t>Hedef</a:t>
            </a:r>
            <a:r>
              <a:rPr lang="en-US" dirty="0"/>
              <a:t> </a:t>
            </a:r>
            <a:r>
              <a:rPr lang="en-US" dirty="0" err="1"/>
              <a:t>Yayıncılık</a:t>
            </a:r>
            <a:r>
              <a:rPr lang="en-US" dirty="0"/>
              <a:t>. </a:t>
            </a:r>
            <a:endParaRPr lang="tr-TR" dirty="0"/>
          </a:p>
          <a:p>
            <a:pPr algn="just"/>
            <a:r>
              <a:rPr lang="en-US" dirty="0" err="1"/>
              <a:t>Cesur</a:t>
            </a:r>
            <a:r>
              <a:rPr lang="en-US" dirty="0"/>
              <a:t>, E. ve Yıldız </a:t>
            </a:r>
            <a:r>
              <a:rPr lang="en-US" dirty="0" err="1"/>
              <a:t>Bıçakcı</a:t>
            </a:r>
            <a:r>
              <a:rPr lang="en-US" dirty="0"/>
              <a:t>, M. (2018). </a:t>
            </a:r>
            <a:r>
              <a:rPr lang="en-US" dirty="0" err="1"/>
              <a:t>İşitme</a:t>
            </a:r>
            <a:r>
              <a:rPr lang="en-US" dirty="0"/>
              <a:t> </a:t>
            </a:r>
            <a:r>
              <a:rPr lang="en-US" dirty="0" err="1"/>
              <a:t>Yetersizliği</a:t>
            </a:r>
            <a:r>
              <a:rPr lang="en-US" dirty="0"/>
              <a:t> Olan </a:t>
            </a:r>
            <a:r>
              <a:rPr lang="en-US" dirty="0" err="1"/>
              <a:t>Bebeğin</a:t>
            </a:r>
            <a:r>
              <a:rPr lang="en-US" dirty="0"/>
              <a:t> </a:t>
            </a:r>
            <a:r>
              <a:rPr lang="en-US" dirty="0" err="1"/>
              <a:t>Gelişiminde</a:t>
            </a:r>
            <a:r>
              <a:rPr lang="en-US" dirty="0"/>
              <a:t> </a:t>
            </a:r>
            <a:r>
              <a:rPr lang="en-US" dirty="0" err="1"/>
              <a:t>Erken</a:t>
            </a:r>
            <a:r>
              <a:rPr lang="en-US" dirty="0"/>
              <a:t> </a:t>
            </a:r>
            <a:r>
              <a:rPr lang="en-US" dirty="0" err="1"/>
              <a:t>Müdahale</a:t>
            </a:r>
            <a:r>
              <a:rPr lang="en-US" dirty="0"/>
              <a:t> </a:t>
            </a:r>
            <a:r>
              <a:rPr lang="en-US" dirty="0" err="1"/>
              <a:t>Programının</a:t>
            </a:r>
            <a:r>
              <a:rPr lang="en-US" dirty="0"/>
              <a:t> </a:t>
            </a:r>
            <a:r>
              <a:rPr lang="en-US" dirty="0" err="1"/>
              <a:t>Etkisi</a:t>
            </a:r>
            <a:r>
              <a:rPr lang="en-US" dirty="0"/>
              <a:t>, </a:t>
            </a:r>
            <a:r>
              <a:rPr lang="en-US" dirty="0" err="1"/>
              <a:t>Jass</a:t>
            </a:r>
            <a:r>
              <a:rPr lang="en-US" dirty="0"/>
              <a:t> Studies-The Journal of Academic Social Science Studies, </a:t>
            </a:r>
            <a:r>
              <a:rPr lang="en-US" dirty="0" err="1" smtClean="0"/>
              <a:t>Doi</a:t>
            </a:r>
            <a:r>
              <a:rPr lang="tr-TR" dirty="0" smtClean="0"/>
              <a:t> </a:t>
            </a:r>
            <a:r>
              <a:rPr lang="en-US" dirty="0" err="1" smtClean="0"/>
              <a:t>number:http</a:t>
            </a:r>
            <a:r>
              <a:rPr lang="en-US" dirty="0"/>
              <a:t>://dx.doi.org/10.9761/JASSS7824, Number: 72 Autumn III 2018, p. 503-520</a:t>
            </a:r>
            <a:r>
              <a:rPr lang="en-US" dirty="0" smtClean="0"/>
              <a:t>.</a:t>
            </a:r>
            <a:endParaRPr lang="tr-TR" dirty="0" smtClean="0"/>
          </a:p>
          <a:p>
            <a:pPr algn="just"/>
            <a:r>
              <a:rPr lang="en-US" dirty="0" err="1" smtClean="0"/>
              <a:t>Dunst</a:t>
            </a:r>
            <a:r>
              <a:rPr lang="en-US" dirty="0"/>
              <a:t>, C. J. &amp; </a:t>
            </a:r>
            <a:r>
              <a:rPr lang="en-US" dirty="0" err="1"/>
              <a:t>Trivette</a:t>
            </a:r>
            <a:r>
              <a:rPr lang="en-US" dirty="0"/>
              <a:t>, C. M. (1997). </a:t>
            </a:r>
            <a:r>
              <a:rPr lang="en-US" dirty="0" smtClean="0"/>
              <a:t>Early</a:t>
            </a:r>
            <a:r>
              <a:rPr lang="tr-TR" dirty="0" smtClean="0"/>
              <a:t> </a:t>
            </a:r>
            <a:r>
              <a:rPr lang="en-US" dirty="0" smtClean="0"/>
              <a:t>intervention </a:t>
            </a:r>
            <a:r>
              <a:rPr lang="en-US" dirty="0"/>
              <a:t>with young at-risk children and their families. In R. </a:t>
            </a:r>
            <a:r>
              <a:rPr lang="en-US" dirty="0" err="1"/>
              <a:t>Ammerman</a:t>
            </a:r>
            <a:r>
              <a:rPr lang="en-US" dirty="0"/>
              <a:t> &amp; M. </a:t>
            </a:r>
            <a:r>
              <a:rPr lang="en-US" dirty="0" err="1"/>
              <a:t>Hersen</a:t>
            </a:r>
            <a:r>
              <a:rPr lang="en-US" dirty="0"/>
              <a:t> (</a:t>
            </a:r>
            <a:r>
              <a:rPr lang="en-US" dirty="0" err="1"/>
              <a:t>Eds</a:t>
            </a:r>
            <a:r>
              <a:rPr lang="en-US" dirty="0"/>
              <a:t>), Handbook </a:t>
            </a:r>
            <a:r>
              <a:rPr lang="en-US" dirty="0" smtClean="0"/>
              <a:t>of</a:t>
            </a:r>
            <a:r>
              <a:rPr lang="tr-TR" dirty="0" smtClean="0"/>
              <a:t> </a:t>
            </a:r>
            <a:r>
              <a:rPr lang="en-US" dirty="0" smtClean="0"/>
              <a:t>prevention </a:t>
            </a:r>
            <a:r>
              <a:rPr lang="en-US" dirty="0"/>
              <a:t>and treatment with </a:t>
            </a:r>
            <a:r>
              <a:rPr lang="en-US" dirty="0" smtClean="0"/>
              <a:t>children</a:t>
            </a:r>
            <a:r>
              <a:rPr lang="tr-TR" dirty="0" smtClean="0"/>
              <a:t> </a:t>
            </a:r>
            <a:r>
              <a:rPr lang="en-US" dirty="0" smtClean="0"/>
              <a:t>and </a:t>
            </a:r>
            <a:r>
              <a:rPr lang="en-US" dirty="0"/>
              <a:t>adolescents: Intervention in the </a:t>
            </a:r>
            <a:r>
              <a:rPr lang="en-US" dirty="0" smtClean="0"/>
              <a:t>real</a:t>
            </a:r>
            <a:r>
              <a:rPr lang="tr-TR" dirty="0" smtClean="0"/>
              <a:t> </a:t>
            </a:r>
            <a:r>
              <a:rPr lang="en-US" dirty="0" smtClean="0"/>
              <a:t>world</a:t>
            </a:r>
            <a:r>
              <a:rPr lang="en-US" dirty="0"/>
              <a:t>. New York: Wiley</a:t>
            </a:r>
            <a:r>
              <a:rPr lang="en-US" dirty="0" smtClean="0"/>
              <a:t>.</a:t>
            </a:r>
            <a:endParaRPr lang="tr-TR" dirty="0" smtClean="0"/>
          </a:p>
          <a:p>
            <a:pPr algn="just"/>
            <a:r>
              <a:rPr lang="en-US" dirty="0"/>
              <a:t>Feldman, M. A. (2004). What is early intervention? In M.A. Feldman (Ed.), Early intervention: The essential readings. </a:t>
            </a:r>
            <a:r>
              <a:rPr lang="en-US" dirty="0" smtClean="0"/>
              <a:t>John</a:t>
            </a:r>
            <a:r>
              <a:rPr lang="tr-TR" dirty="0" smtClean="0"/>
              <a:t> </a:t>
            </a:r>
            <a:r>
              <a:rPr lang="en-US" dirty="0" smtClean="0"/>
              <a:t>Wiley </a:t>
            </a:r>
            <a:r>
              <a:rPr lang="en-US" dirty="0"/>
              <a:t>&amp; Sons. </a:t>
            </a:r>
            <a:endParaRPr lang="tr-TR" dirty="0" smtClean="0"/>
          </a:p>
          <a:p>
            <a:pPr algn="just"/>
            <a:r>
              <a:rPr lang="en-US" dirty="0" err="1"/>
              <a:t>Guralnick</a:t>
            </a:r>
            <a:r>
              <a:rPr lang="en-US" dirty="0"/>
              <a:t>, M. J. (1997). Effectiveness of </a:t>
            </a:r>
            <a:r>
              <a:rPr lang="en-US" dirty="0" smtClean="0"/>
              <a:t>early</a:t>
            </a:r>
            <a:r>
              <a:rPr lang="tr-TR" dirty="0" smtClean="0"/>
              <a:t> </a:t>
            </a:r>
            <a:r>
              <a:rPr lang="en-US" dirty="0" smtClean="0"/>
              <a:t>intervention </a:t>
            </a:r>
            <a:r>
              <a:rPr lang="en-US" dirty="0"/>
              <a:t>for vulnerable </a:t>
            </a:r>
            <a:r>
              <a:rPr lang="en-US" dirty="0" smtClean="0"/>
              <a:t>children:</a:t>
            </a:r>
            <a:r>
              <a:rPr lang="tr-TR" dirty="0" smtClean="0"/>
              <a:t> </a:t>
            </a:r>
            <a:r>
              <a:rPr lang="en-US" dirty="0" smtClean="0"/>
              <a:t>A </a:t>
            </a:r>
            <a:r>
              <a:rPr lang="en-US" dirty="0"/>
              <a:t>developmental perspective. American Journal on Mental </a:t>
            </a:r>
            <a:r>
              <a:rPr lang="en-US" dirty="0" smtClean="0"/>
              <a:t>Retardation,</a:t>
            </a:r>
            <a:r>
              <a:rPr lang="tr-TR" dirty="0" smtClean="0"/>
              <a:t> </a:t>
            </a:r>
            <a:r>
              <a:rPr lang="en-US" dirty="0" smtClean="0"/>
              <a:t>102(4</a:t>
            </a:r>
            <a:r>
              <a:rPr lang="en-US" dirty="0"/>
              <a:t>): 319-345.</a:t>
            </a:r>
            <a:endParaRPr lang="tr-TR" dirty="0" smtClean="0"/>
          </a:p>
          <a:p>
            <a:pPr algn="just"/>
            <a:r>
              <a:rPr lang="tr-TR" dirty="0" err="1" smtClean="0"/>
              <a:t>Karoly</a:t>
            </a:r>
            <a:r>
              <a:rPr lang="tr-TR" dirty="0"/>
              <a:t>, L. </a:t>
            </a:r>
            <a:r>
              <a:rPr lang="tr-TR" dirty="0" err="1"/>
              <a:t>Kilburn</a:t>
            </a:r>
            <a:r>
              <a:rPr lang="tr-TR" dirty="0"/>
              <a:t>, M. ve </a:t>
            </a:r>
            <a:r>
              <a:rPr lang="tr-TR" dirty="0" err="1"/>
              <a:t>Cannon</a:t>
            </a:r>
            <a:r>
              <a:rPr lang="tr-TR" dirty="0"/>
              <a:t>. J. (2005). </a:t>
            </a:r>
            <a:r>
              <a:rPr lang="tr-TR" dirty="0" smtClean="0"/>
              <a:t>Early Childhood </a:t>
            </a:r>
            <a:r>
              <a:rPr lang="tr-TR" dirty="0" err="1"/>
              <a:t>Interventions</a:t>
            </a:r>
            <a:r>
              <a:rPr lang="tr-TR" dirty="0"/>
              <a:t> </a:t>
            </a:r>
            <a:r>
              <a:rPr lang="tr-TR" dirty="0" err="1"/>
              <a:t>Proven</a:t>
            </a:r>
            <a:r>
              <a:rPr lang="tr-TR" dirty="0"/>
              <a:t> </a:t>
            </a:r>
            <a:r>
              <a:rPr lang="tr-TR" dirty="0" err="1" smtClean="0"/>
              <a:t>Results</a:t>
            </a:r>
            <a:r>
              <a:rPr lang="tr-TR" dirty="0" smtClean="0"/>
              <a:t>, </a:t>
            </a:r>
            <a:r>
              <a:rPr lang="tr-TR" dirty="0" err="1" smtClean="0"/>
              <a:t>Future</a:t>
            </a:r>
            <a:r>
              <a:rPr lang="tr-TR" dirty="0" smtClean="0"/>
              <a:t> </a:t>
            </a:r>
            <a:r>
              <a:rPr lang="tr-TR" dirty="0" err="1"/>
              <a:t>Promise</a:t>
            </a:r>
            <a:r>
              <a:rPr lang="tr-TR" dirty="0"/>
              <a:t>. http://</a:t>
            </a:r>
            <a:r>
              <a:rPr lang="tr-TR" dirty="0" smtClean="0"/>
              <a:t>www.rand.org/pubs/ </a:t>
            </a:r>
            <a:r>
              <a:rPr lang="tr-TR" dirty="0" err="1" smtClean="0"/>
              <a:t>monographs</a:t>
            </a:r>
            <a:r>
              <a:rPr lang="tr-TR" dirty="0" smtClean="0"/>
              <a:t>/MG341</a:t>
            </a:r>
            <a:r>
              <a:rPr lang="tr-TR" dirty="0"/>
              <a:t>/. Erişim Tarihi: 3 </a:t>
            </a:r>
            <a:r>
              <a:rPr lang="tr-TR" dirty="0" smtClean="0"/>
              <a:t>Ağustos 2009</a:t>
            </a:r>
            <a:r>
              <a:rPr lang="tr-TR" dirty="0"/>
              <a:t>.</a:t>
            </a:r>
            <a:endParaRPr lang="tr-TR" dirty="0" smtClean="0"/>
          </a:p>
          <a:p>
            <a:pPr algn="just"/>
            <a:r>
              <a:rPr lang="en-US" dirty="0" err="1" smtClean="0"/>
              <a:t>Keilty</a:t>
            </a:r>
            <a:r>
              <a:rPr lang="en-US" dirty="0"/>
              <a:t>, B. (2010). The Early Intervention </a:t>
            </a:r>
            <a:r>
              <a:rPr lang="en-US" dirty="0" smtClean="0"/>
              <a:t>Guidebook</a:t>
            </a:r>
            <a:r>
              <a:rPr lang="tr-TR" dirty="0" smtClean="0"/>
              <a:t> </a:t>
            </a:r>
            <a:r>
              <a:rPr lang="en-US" dirty="0" smtClean="0"/>
              <a:t>for </a:t>
            </a:r>
            <a:r>
              <a:rPr lang="en-US" dirty="0"/>
              <a:t>Families and Professionals: Partnering </a:t>
            </a:r>
            <a:r>
              <a:rPr lang="en-US" dirty="0" smtClean="0"/>
              <a:t>for</a:t>
            </a:r>
            <a:r>
              <a:rPr lang="tr-TR" dirty="0" smtClean="0"/>
              <a:t> </a:t>
            </a:r>
            <a:r>
              <a:rPr lang="en-US" dirty="0" smtClean="0"/>
              <a:t>Success</a:t>
            </a:r>
            <a:r>
              <a:rPr lang="en-US" dirty="0"/>
              <a:t>. New York: Teachers College Press.</a:t>
            </a:r>
            <a:endParaRPr lang="tr-TR" dirty="0" smtClean="0"/>
          </a:p>
          <a:p>
            <a:pPr algn="just"/>
            <a:r>
              <a:rPr lang="en-US" dirty="0"/>
              <a:t>Mahoney, G. ve </a:t>
            </a:r>
            <a:r>
              <a:rPr lang="en-US" dirty="0" err="1"/>
              <a:t>Wiggers</a:t>
            </a:r>
            <a:r>
              <a:rPr lang="en-US" dirty="0"/>
              <a:t>, B. (2007). The Role </a:t>
            </a:r>
            <a:r>
              <a:rPr lang="en-US" dirty="0" smtClean="0"/>
              <a:t>of</a:t>
            </a:r>
            <a:r>
              <a:rPr lang="tr-TR" dirty="0" smtClean="0"/>
              <a:t> </a:t>
            </a:r>
            <a:r>
              <a:rPr lang="en-US" dirty="0" smtClean="0"/>
              <a:t>Parents </a:t>
            </a:r>
            <a:r>
              <a:rPr lang="en-US" dirty="0"/>
              <a:t>in Early Intervention: Implications </a:t>
            </a:r>
            <a:r>
              <a:rPr lang="en-US" dirty="0" smtClean="0"/>
              <a:t>for</a:t>
            </a:r>
            <a:r>
              <a:rPr lang="tr-TR" dirty="0" smtClean="0"/>
              <a:t> </a:t>
            </a:r>
            <a:r>
              <a:rPr lang="en-US" dirty="0" smtClean="0"/>
              <a:t>Social </a:t>
            </a:r>
            <a:r>
              <a:rPr lang="en-US" dirty="0"/>
              <a:t>Work. Children &amp;School, 29 (1), 7-15</a:t>
            </a:r>
            <a:r>
              <a:rPr lang="en-US" dirty="0" smtClean="0"/>
              <a:t>.</a:t>
            </a:r>
            <a:endParaRPr lang="tr-TR" dirty="0" smtClean="0"/>
          </a:p>
          <a:p>
            <a:pPr algn="just"/>
            <a:r>
              <a:rPr lang="en-US" dirty="0" smtClean="0"/>
              <a:t>Statham</a:t>
            </a:r>
            <a:r>
              <a:rPr lang="en-US" dirty="0"/>
              <a:t>, J. ve </a:t>
            </a:r>
            <a:r>
              <a:rPr lang="en-US" dirty="0" err="1"/>
              <a:t>Biehal</a:t>
            </a:r>
            <a:r>
              <a:rPr lang="en-US" dirty="0"/>
              <a:t>, N. (2005). Supporting </a:t>
            </a:r>
            <a:r>
              <a:rPr lang="en-US" dirty="0" smtClean="0"/>
              <a:t>Families,</a:t>
            </a:r>
            <a:r>
              <a:rPr lang="tr-TR" dirty="0" smtClean="0"/>
              <a:t> </a:t>
            </a:r>
            <a:r>
              <a:rPr lang="en-US" dirty="0" smtClean="0"/>
              <a:t>ECM </a:t>
            </a:r>
            <a:r>
              <a:rPr lang="en-US" dirty="0"/>
              <a:t>Research Briefing. http://</a:t>
            </a:r>
            <a:r>
              <a:rPr lang="en-US" dirty="0" smtClean="0"/>
              <a:t>www.rip.org.uk/publications/ecm_detail.asp?pub_id=31</a:t>
            </a:r>
            <a:r>
              <a:rPr lang="en-US" dirty="0"/>
              <a:t>. </a:t>
            </a:r>
            <a:r>
              <a:rPr lang="en-US" dirty="0" err="1" smtClean="0"/>
              <a:t>Erişim</a:t>
            </a:r>
            <a:r>
              <a:rPr lang="tr-TR" dirty="0" smtClean="0"/>
              <a:t> </a:t>
            </a:r>
            <a:r>
              <a:rPr lang="en-US" dirty="0" err="1" smtClean="0"/>
              <a:t>Tarihi</a:t>
            </a:r>
            <a:r>
              <a:rPr lang="en-US" dirty="0"/>
              <a:t>: 3/8/09</a:t>
            </a:r>
            <a:r>
              <a:rPr lang="en-US" dirty="0" smtClean="0"/>
              <a:t>.</a:t>
            </a:r>
            <a:endParaRPr lang="tr-TR" dirty="0" smtClean="0"/>
          </a:p>
          <a:p>
            <a:pPr algn="just"/>
            <a:r>
              <a:rPr lang="en-US" dirty="0"/>
              <a:t>Waldman, J (2008). Narrowing the Gap – Summary </a:t>
            </a:r>
            <a:r>
              <a:rPr lang="en-US" dirty="0" smtClean="0"/>
              <a:t>of</a:t>
            </a:r>
            <a:r>
              <a:rPr lang="tr-TR" dirty="0" smtClean="0"/>
              <a:t> </a:t>
            </a:r>
            <a:r>
              <a:rPr lang="en-US" dirty="0" smtClean="0"/>
              <a:t>Research </a:t>
            </a:r>
            <a:r>
              <a:rPr lang="en-US" dirty="0"/>
              <a:t>Messages. NFER: Slough.</a:t>
            </a:r>
            <a:endParaRPr lang="tr-TR" dirty="0"/>
          </a:p>
        </p:txBody>
      </p:sp>
    </p:spTree>
    <p:extLst>
      <p:ext uri="{BB962C8B-B14F-4D97-AF65-F5344CB8AC3E}">
        <p14:creationId xmlns:p14="http://schemas.microsoft.com/office/powerpoint/2010/main" val="1255873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Erken </a:t>
            </a:r>
            <a:r>
              <a:rPr lang="tr-TR" dirty="0" smtClean="0"/>
              <a:t>Müdahale</a:t>
            </a:r>
            <a:endParaRPr lang="tr-TR" dirty="0"/>
          </a:p>
        </p:txBody>
      </p:sp>
      <p:sp>
        <p:nvSpPr>
          <p:cNvPr id="3" name="İçerik Yer Tutucusu 2"/>
          <p:cNvSpPr>
            <a:spLocks noGrp="1"/>
          </p:cNvSpPr>
          <p:nvPr>
            <p:ph idx="1"/>
          </p:nvPr>
        </p:nvSpPr>
        <p:spPr/>
        <p:txBody>
          <a:bodyPr/>
          <a:lstStyle/>
          <a:p>
            <a:pPr algn="just"/>
            <a:r>
              <a:rPr lang="tr-TR" dirty="0"/>
              <a:t>Erken müdahale programları risk durumunun saptanması ve bebek için oluşabilecek olumsuzlukların minimuma indirilmesi açısından bebeğin yararına etkili bir çalışma sistemi sunan programlardır (</a:t>
            </a:r>
            <a:r>
              <a:rPr lang="tr-TR" dirty="0" err="1"/>
              <a:t>Dunst</a:t>
            </a:r>
            <a:r>
              <a:rPr lang="tr-TR" dirty="0"/>
              <a:t> ve </a:t>
            </a:r>
            <a:r>
              <a:rPr lang="tr-TR" dirty="0" err="1"/>
              <a:t>Trivette</a:t>
            </a:r>
            <a:r>
              <a:rPr lang="tr-TR" dirty="0"/>
              <a:t>, 1997; </a:t>
            </a:r>
            <a:r>
              <a:rPr lang="tr-TR" dirty="0" err="1"/>
              <a:t>Feldman</a:t>
            </a:r>
            <a:r>
              <a:rPr lang="tr-TR" dirty="0"/>
              <a:t>, 2004; </a:t>
            </a:r>
            <a:r>
              <a:rPr lang="tr-TR" dirty="0" err="1"/>
              <a:t>Guralnick</a:t>
            </a:r>
            <a:r>
              <a:rPr lang="tr-TR" dirty="0"/>
              <a:t>, </a:t>
            </a:r>
            <a:r>
              <a:rPr lang="tr-TR" dirty="0" smtClean="0"/>
              <a:t>1997’den akt. </a:t>
            </a:r>
            <a:r>
              <a:rPr lang="en-US" dirty="0" err="1" smtClean="0"/>
              <a:t>Cesur</a:t>
            </a:r>
            <a:r>
              <a:rPr lang="tr-TR" dirty="0" smtClean="0"/>
              <a:t> </a:t>
            </a:r>
            <a:r>
              <a:rPr lang="en-US" dirty="0" smtClean="0"/>
              <a:t>ve </a:t>
            </a:r>
            <a:r>
              <a:rPr lang="en-US" dirty="0"/>
              <a:t>Yıldız </a:t>
            </a:r>
            <a:r>
              <a:rPr lang="en-US" dirty="0" err="1"/>
              <a:t>Bıçakcı</a:t>
            </a:r>
            <a:r>
              <a:rPr lang="en-US" dirty="0"/>
              <a:t>, </a:t>
            </a:r>
            <a:r>
              <a:rPr lang="en-US" dirty="0" smtClean="0"/>
              <a:t>2018</a:t>
            </a:r>
            <a:r>
              <a:rPr lang="tr-TR" dirty="0" smtClean="0"/>
              <a:t>). </a:t>
            </a:r>
            <a:endParaRPr lang="tr-TR" dirty="0"/>
          </a:p>
        </p:txBody>
      </p:sp>
    </p:spTree>
    <p:extLst>
      <p:ext uri="{BB962C8B-B14F-4D97-AF65-F5344CB8AC3E}">
        <p14:creationId xmlns:p14="http://schemas.microsoft.com/office/powerpoint/2010/main" val="2450655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E</a:t>
            </a:r>
            <a:r>
              <a:rPr lang="tr-TR" dirty="0" smtClean="0"/>
              <a:t>rken </a:t>
            </a:r>
            <a:r>
              <a:rPr lang="tr-TR" dirty="0"/>
              <a:t>çocukluk döneminde risk altında bulunan bebekleri belirleme, fiziksel, bilişsel, dil, motor, sosyal ve duygusal sınırlılıkları en aza indirgeyerek bebeklerin gelişimlerine destek olmak için oluşturulan ve uygulanan tüm programlar erken müdahale kapsamında değerlendirilmektedir (</a:t>
            </a:r>
            <a:r>
              <a:rPr lang="tr-TR" dirty="0" err="1"/>
              <a:t>Bagnato</a:t>
            </a:r>
            <a:r>
              <a:rPr lang="tr-TR" dirty="0"/>
              <a:t>, </a:t>
            </a:r>
            <a:r>
              <a:rPr lang="tr-TR" dirty="0" smtClean="0"/>
              <a:t>2007</a:t>
            </a:r>
            <a:r>
              <a:rPr lang="tr-TR" dirty="0"/>
              <a:t>’den akt. </a:t>
            </a:r>
            <a:r>
              <a:rPr lang="en-US" dirty="0" err="1"/>
              <a:t>Cesur</a:t>
            </a:r>
            <a:r>
              <a:rPr lang="tr-TR" dirty="0"/>
              <a:t> </a:t>
            </a:r>
            <a:r>
              <a:rPr lang="en-US" dirty="0"/>
              <a:t>ve Yıldız </a:t>
            </a:r>
            <a:r>
              <a:rPr lang="en-US" dirty="0" err="1"/>
              <a:t>Bıçakcı</a:t>
            </a:r>
            <a:r>
              <a:rPr lang="en-US" dirty="0"/>
              <a:t>, 2018</a:t>
            </a:r>
            <a:r>
              <a:rPr lang="tr-TR" dirty="0" smtClean="0"/>
              <a:t>). </a:t>
            </a:r>
            <a:endParaRPr lang="tr-TR" dirty="0"/>
          </a:p>
        </p:txBody>
      </p:sp>
    </p:spTree>
    <p:extLst>
      <p:ext uri="{BB962C8B-B14F-4D97-AF65-F5344CB8AC3E}">
        <p14:creationId xmlns:p14="http://schemas.microsoft.com/office/powerpoint/2010/main" val="2683781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Erken Müdahalede Kavramlar</a:t>
            </a:r>
            <a:endParaRPr lang="tr-TR" dirty="0"/>
          </a:p>
        </p:txBody>
      </p:sp>
      <p:sp>
        <p:nvSpPr>
          <p:cNvPr id="3" name="İçerik Yer Tutucusu 2"/>
          <p:cNvSpPr>
            <a:spLocks noGrp="1"/>
          </p:cNvSpPr>
          <p:nvPr>
            <p:ph idx="1"/>
          </p:nvPr>
        </p:nvSpPr>
        <p:spPr/>
        <p:txBody>
          <a:bodyPr>
            <a:normAutofit/>
          </a:bodyPr>
          <a:lstStyle/>
          <a:p>
            <a:pPr algn="just"/>
            <a:r>
              <a:rPr lang="tr-TR" dirty="0"/>
              <a:t>Erken müdahalenin nasıl yürütüleceğine rehberlik yapan ve erken müdahalenin temelini oluşturan </a:t>
            </a:r>
            <a:r>
              <a:rPr lang="tr-TR" b="1" dirty="0"/>
              <a:t>altı kavram </a:t>
            </a:r>
            <a:r>
              <a:rPr lang="tr-TR" dirty="0" smtClean="0"/>
              <a:t>vardır (</a:t>
            </a:r>
            <a:r>
              <a:rPr lang="en-US" dirty="0" err="1" smtClean="0"/>
              <a:t>Bayhan</a:t>
            </a:r>
            <a:r>
              <a:rPr lang="en-US" dirty="0"/>
              <a:t>, </a:t>
            </a:r>
            <a:r>
              <a:rPr lang="en-US" dirty="0" smtClean="0"/>
              <a:t>2018)</a:t>
            </a:r>
            <a:r>
              <a:rPr lang="tr-TR" dirty="0" smtClean="0"/>
              <a:t>:</a:t>
            </a:r>
            <a:endParaRPr lang="tr-TR" dirty="0"/>
          </a:p>
        </p:txBody>
      </p:sp>
    </p:spTree>
    <p:extLst>
      <p:ext uri="{BB962C8B-B14F-4D97-AF65-F5344CB8AC3E}">
        <p14:creationId xmlns:p14="http://schemas.microsoft.com/office/powerpoint/2010/main" val="1542896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endParaRPr lang="tr-TR" sz="3200" dirty="0"/>
          </a:p>
        </p:txBody>
      </p:sp>
      <p:sp>
        <p:nvSpPr>
          <p:cNvPr id="3" name="İçerik Yer Tutucusu 2"/>
          <p:cNvSpPr>
            <a:spLocks noGrp="1"/>
          </p:cNvSpPr>
          <p:nvPr>
            <p:ph idx="1"/>
          </p:nvPr>
        </p:nvSpPr>
        <p:spPr/>
        <p:txBody>
          <a:bodyPr/>
          <a:lstStyle/>
          <a:p>
            <a:pPr marL="0" indent="0" algn="just">
              <a:buNone/>
            </a:pPr>
            <a:r>
              <a:rPr lang="tr-TR" dirty="0" smtClean="0"/>
              <a:t>1. Çocuklar</a:t>
            </a:r>
            <a:r>
              <a:rPr lang="tr-TR" dirty="0"/>
              <a:t>, kendi ailelerinde ve yaşadıkları toplumda gördükleri günlük deneyimleri içerisinde meraklarını, aktif keşfetme duygularını ve içten gelen coşkularını </a:t>
            </a:r>
            <a:r>
              <a:rPr lang="tr-TR" dirty="0" smtClean="0"/>
              <a:t>kullanarak </a:t>
            </a:r>
            <a:r>
              <a:rPr lang="tr-TR" dirty="0"/>
              <a:t>öğrenir ve gelişir (</a:t>
            </a:r>
            <a:r>
              <a:rPr lang="tr-TR" dirty="0" err="1"/>
              <a:t>Karoly</a:t>
            </a:r>
            <a:r>
              <a:rPr lang="tr-TR" dirty="0"/>
              <a:t> vd., 2005; </a:t>
            </a:r>
            <a:r>
              <a:rPr lang="tr-TR" dirty="0" err="1"/>
              <a:t>Statham</a:t>
            </a:r>
            <a:r>
              <a:rPr lang="tr-TR" dirty="0"/>
              <a:t> ve </a:t>
            </a:r>
            <a:r>
              <a:rPr lang="tr-TR" dirty="0" err="1"/>
              <a:t>Biehal</a:t>
            </a:r>
            <a:r>
              <a:rPr lang="tr-TR" dirty="0"/>
              <a:t>, 2005; </a:t>
            </a:r>
            <a:r>
              <a:rPr lang="tr-TR" dirty="0" err="1"/>
              <a:t>Waldman</a:t>
            </a:r>
            <a:r>
              <a:rPr lang="tr-TR" dirty="0"/>
              <a:t>, 2008’den akt. </a:t>
            </a:r>
            <a:r>
              <a:rPr lang="en-US" dirty="0" err="1"/>
              <a:t>Bayhan</a:t>
            </a:r>
            <a:r>
              <a:rPr lang="en-US" dirty="0"/>
              <a:t>, 2018</a:t>
            </a:r>
            <a:r>
              <a:rPr lang="tr-TR" dirty="0" smtClean="0"/>
              <a:t>).</a:t>
            </a:r>
            <a:endParaRPr lang="tr-TR" dirty="0"/>
          </a:p>
        </p:txBody>
      </p:sp>
    </p:spTree>
    <p:extLst>
      <p:ext uri="{BB962C8B-B14F-4D97-AF65-F5344CB8AC3E}">
        <p14:creationId xmlns:p14="http://schemas.microsoft.com/office/powerpoint/2010/main" val="39702831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2. Çocuklar ailenin bir parçasıdır</a:t>
            </a:r>
            <a:r>
              <a:rPr lang="tr-TR" dirty="0" smtClean="0"/>
              <a:t>. Ailenin </a:t>
            </a:r>
            <a:r>
              <a:rPr lang="tr-TR" dirty="0"/>
              <a:t>amaçları, değerleri ve gereksinimleri çocuğun</a:t>
            </a:r>
          </a:p>
          <a:p>
            <a:pPr marL="0" indent="0" algn="just">
              <a:buNone/>
            </a:pPr>
            <a:r>
              <a:rPr lang="tr-TR" dirty="0"/>
              <a:t>amaçları, değerleri ve gereksinimleridir (</a:t>
            </a:r>
            <a:r>
              <a:rPr lang="tr-TR" dirty="0" err="1"/>
              <a:t>Karoly</a:t>
            </a:r>
            <a:r>
              <a:rPr lang="tr-TR" dirty="0"/>
              <a:t> vd., 2005; </a:t>
            </a:r>
            <a:r>
              <a:rPr lang="tr-TR" dirty="0" err="1"/>
              <a:t>Mahoney</a:t>
            </a:r>
            <a:r>
              <a:rPr lang="tr-TR" dirty="0"/>
              <a:t> ve </a:t>
            </a:r>
            <a:r>
              <a:rPr lang="tr-TR" dirty="0" err="1" smtClean="0"/>
              <a:t>Wiggers</a:t>
            </a:r>
            <a:r>
              <a:rPr lang="tr-TR" dirty="0" smtClean="0"/>
              <a:t>, 2007</a:t>
            </a:r>
            <a:r>
              <a:rPr lang="tr-TR" dirty="0"/>
              <a:t>; </a:t>
            </a:r>
            <a:r>
              <a:rPr lang="tr-TR" dirty="0" err="1"/>
              <a:t>Statham</a:t>
            </a:r>
            <a:r>
              <a:rPr lang="tr-TR" dirty="0"/>
              <a:t> ve </a:t>
            </a:r>
            <a:r>
              <a:rPr lang="tr-TR" dirty="0" err="1"/>
              <a:t>Biehal</a:t>
            </a:r>
            <a:r>
              <a:rPr lang="tr-TR" dirty="0"/>
              <a:t>, 2005; </a:t>
            </a:r>
            <a:r>
              <a:rPr lang="tr-TR" dirty="0" err="1"/>
              <a:t>Waldman</a:t>
            </a:r>
            <a:r>
              <a:rPr lang="tr-TR" dirty="0"/>
              <a:t>, 2008’den akt. </a:t>
            </a:r>
            <a:r>
              <a:rPr lang="en-US" dirty="0" err="1"/>
              <a:t>Bayhan</a:t>
            </a:r>
            <a:r>
              <a:rPr lang="en-US" dirty="0"/>
              <a:t>, 2018</a:t>
            </a:r>
            <a:r>
              <a:rPr lang="tr-TR" dirty="0" smtClean="0"/>
              <a:t>).</a:t>
            </a:r>
            <a:endParaRPr lang="tr-TR" dirty="0"/>
          </a:p>
        </p:txBody>
      </p:sp>
    </p:spTree>
    <p:extLst>
      <p:ext uri="{BB962C8B-B14F-4D97-AF65-F5344CB8AC3E}">
        <p14:creationId xmlns:p14="http://schemas.microsoft.com/office/powerpoint/2010/main" val="196684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3. Çocuklar diğer insanlarla ya da keşfetmek zorunda oldukları nesnelerle olan </a:t>
            </a:r>
            <a:r>
              <a:rPr lang="tr-TR" dirty="0" smtClean="0"/>
              <a:t>etkileşim </a:t>
            </a:r>
            <a:r>
              <a:rPr lang="tr-TR" dirty="0"/>
              <a:t>çeşitlerini çevre aracılığıyla </a:t>
            </a:r>
            <a:r>
              <a:rPr lang="tr-TR" dirty="0" smtClean="0"/>
              <a:t>öğrenir (</a:t>
            </a:r>
            <a:r>
              <a:rPr lang="en-US" dirty="0" err="1" smtClean="0"/>
              <a:t>Bayhan</a:t>
            </a:r>
            <a:r>
              <a:rPr lang="en-US" dirty="0"/>
              <a:t>, </a:t>
            </a:r>
            <a:r>
              <a:rPr lang="en-US" dirty="0" smtClean="0"/>
              <a:t>2018</a:t>
            </a:r>
            <a:r>
              <a:rPr lang="tr-TR" dirty="0" smtClean="0"/>
              <a:t>).</a:t>
            </a:r>
            <a:endParaRPr lang="tr-TR" dirty="0"/>
          </a:p>
        </p:txBody>
      </p:sp>
    </p:spTree>
    <p:extLst>
      <p:ext uri="{BB962C8B-B14F-4D97-AF65-F5344CB8AC3E}">
        <p14:creationId xmlns:p14="http://schemas.microsoft.com/office/powerpoint/2010/main" val="2340834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lgn="just"/>
            <a:r>
              <a:rPr lang="tr-TR" dirty="0"/>
              <a:t>4. Aileler ve toplum küçük çocuklar için birçok öğrenme fırsatı sunar. Erken </a:t>
            </a:r>
            <a:r>
              <a:rPr lang="tr-TR" dirty="0" smtClean="0"/>
              <a:t>müdahale aracılar </a:t>
            </a:r>
            <a:r>
              <a:rPr lang="tr-TR" dirty="0"/>
              <a:t>için değil aileler ve toplumlar için bir destektir (</a:t>
            </a:r>
            <a:r>
              <a:rPr lang="en-US" dirty="0" err="1"/>
              <a:t>Bayhan</a:t>
            </a:r>
            <a:r>
              <a:rPr lang="en-US" dirty="0"/>
              <a:t>, 2018</a:t>
            </a:r>
            <a:r>
              <a:rPr lang="tr-TR" dirty="0"/>
              <a:t>).</a:t>
            </a:r>
          </a:p>
          <a:p>
            <a:pPr marL="0" indent="0" algn="just">
              <a:buNone/>
            </a:pPr>
            <a:endParaRPr lang="tr-TR" dirty="0"/>
          </a:p>
        </p:txBody>
      </p:sp>
    </p:spTree>
    <p:extLst>
      <p:ext uri="{BB962C8B-B14F-4D97-AF65-F5344CB8AC3E}">
        <p14:creationId xmlns:p14="http://schemas.microsoft.com/office/powerpoint/2010/main" val="24668655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5. Aileler için birçok kaynak vardır, ancak bu kaynaklara ulaşmak ve kaynakları </a:t>
            </a:r>
            <a:r>
              <a:rPr lang="tr-TR" dirty="0" smtClean="0"/>
              <a:t>sürdürmek </a:t>
            </a:r>
            <a:r>
              <a:rPr lang="tr-TR" dirty="0"/>
              <a:t>bir koordinasyon gerektirir (</a:t>
            </a:r>
            <a:r>
              <a:rPr lang="tr-TR" dirty="0" err="1"/>
              <a:t>Keilty</a:t>
            </a:r>
            <a:r>
              <a:rPr lang="tr-TR" dirty="0"/>
              <a:t>, </a:t>
            </a:r>
            <a:r>
              <a:rPr lang="tr-TR" dirty="0" smtClean="0"/>
              <a:t>2010’dan </a:t>
            </a:r>
            <a:r>
              <a:rPr lang="tr-TR" dirty="0"/>
              <a:t>akt. </a:t>
            </a:r>
            <a:r>
              <a:rPr lang="en-US" dirty="0" err="1"/>
              <a:t>Bayhan</a:t>
            </a:r>
            <a:r>
              <a:rPr lang="en-US" dirty="0"/>
              <a:t>, 2018</a:t>
            </a:r>
            <a:r>
              <a:rPr lang="tr-TR" dirty="0" smtClean="0"/>
              <a:t>).</a:t>
            </a:r>
            <a:endParaRPr lang="tr-TR" dirty="0"/>
          </a:p>
        </p:txBody>
      </p:sp>
    </p:spTree>
    <p:extLst>
      <p:ext uri="{BB962C8B-B14F-4D97-AF65-F5344CB8AC3E}">
        <p14:creationId xmlns:p14="http://schemas.microsoft.com/office/powerpoint/2010/main" val="99210534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Raptiye">
  <a:themeElements>
    <a:clrScheme name="Raptiye">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Raptiye">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aptiye">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348</TotalTime>
  <Words>715</Words>
  <Application>Microsoft Office PowerPoint</Application>
  <PresentationFormat>Ekran Gösterisi (4:3)</PresentationFormat>
  <Paragraphs>26</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Raptiye</vt:lpstr>
      <vt:lpstr>ERKEN MÜDAHALE İLE İLGİLİ TANIM VE KAVRAMLAR</vt:lpstr>
      <vt:lpstr>Erken Müdahale</vt:lpstr>
      <vt:lpstr>PowerPoint Sunusu</vt:lpstr>
      <vt:lpstr>Erken Müdahalede Kavramlar</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Erken müdahale ile ilgili tanım ve kavramlar</dc:title>
  <dc:creator>AYÇA</dc:creator>
  <cp:lastModifiedBy>Ayçin Köycekaş</cp:lastModifiedBy>
  <cp:revision>23</cp:revision>
  <dcterms:created xsi:type="dcterms:W3CDTF">2021-04-10T13:29:01Z</dcterms:created>
  <dcterms:modified xsi:type="dcterms:W3CDTF">2021-04-15T03:53:36Z</dcterms:modified>
</cp:coreProperties>
</file>