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AFDD"/>
    <a:srgbClr val="AA3AAD"/>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13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2555776" y="188640"/>
            <a:ext cx="6275040" cy="780696"/>
          </a:xfrm>
        </p:spPr>
        <p:txBody>
          <a:bodyPr>
            <a:normAutofit/>
          </a:bodyPr>
          <a:lstStyle>
            <a:lvl1pPr algn="ctr">
              <a:defRPr sz="3600" baseline="0"/>
            </a:lvl1pPr>
          </a:lstStyle>
          <a:p>
            <a:r>
              <a:rPr kumimoji="0" lang="tr-TR" dirty="0" smtClean="0"/>
              <a:t>Kamu Yönetimi ve Sosyal Hizmet</a:t>
            </a:r>
            <a:endParaRPr kumimoji="0" lang="en-US" dirty="0"/>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pic>
        <p:nvPicPr>
          <p:cNvPr id="33798" name="Picture 6" descr="Related image"/>
          <p:cNvPicPr>
            <a:picLocks noChangeAspect="1" noChangeArrowheads="1"/>
          </p:cNvPicPr>
          <p:nvPr userDrawn="1"/>
        </p:nvPicPr>
        <p:blipFill>
          <a:blip r:embed="rId2" cstate="print"/>
          <a:srcRect/>
          <a:stretch>
            <a:fillRect/>
          </a:stretch>
        </p:blipFill>
        <p:spPr bwMode="auto">
          <a:xfrm>
            <a:off x="251520" y="188640"/>
            <a:ext cx="1919490" cy="10801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530352" y="1490480"/>
            <a:ext cx="7772400" cy="1362456"/>
          </a:xfrm>
          <a:noFill/>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0" cap="none" baseline="0" dirty="0">
                <a:ln w="635">
                  <a:noFill/>
                </a:ln>
                <a:solidFill>
                  <a:srgbClr val="002060"/>
                </a:solidFill>
                <a:effectLst>
                  <a:outerShdw blurRad="38100" dist="25400" dir="5400000" algn="tl" rotWithShape="0">
                    <a:srgbClr val="000000">
                      <a:alpha val="43000"/>
                    </a:srgbClr>
                  </a:outerShdw>
                </a:effectLst>
                <a:latin typeface="+mj-lt"/>
                <a:ea typeface="+mj-ea"/>
                <a:cs typeface="+mj-cs"/>
              </a:defRPr>
            </a:lvl1pPr>
          </a:lstStyle>
          <a:p>
            <a:r>
              <a:rPr kumimoji="0" lang="tr-TR" dirty="0" smtClean="0"/>
              <a:t>Kamu Yönetimi ve Sosyal Hizmet</a:t>
            </a:r>
            <a:endParaRPr kumimoji="0" lang="en-US" dirty="0"/>
          </a:p>
        </p:txBody>
      </p:sp>
      <p:sp>
        <p:nvSpPr>
          <p:cNvPr id="3" name="2 Metin Yer Tutucusu"/>
          <p:cNvSpPr>
            <a:spLocks noGrp="1"/>
          </p:cNvSpPr>
          <p:nvPr>
            <p:ph type="body" idx="1" hasCustomPrompt="1"/>
          </p:nvPr>
        </p:nvSpPr>
        <p:spPr>
          <a:xfrm>
            <a:off x="530352" y="3719488"/>
            <a:ext cx="7772400" cy="1509712"/>
          </a:xfrm>
        </p:spPr>
        <p:txBody>
          <a:bodyPr lIns="45720" rIns="45720" anchor="t"/>
          <a:lstStyle>
            <a:lvl1pPr marL="0" indent="0" algn="ctr">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dirty="0" smtClean="0"/>
              <a:t>Dr. Özkan LEBLEBİCİ</a:t>
            </a:r>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
        <p:nvSpPr>
          <p:cNvPr id="5" name="4 Başlık"/>
          <p:cNvSpPr>
            <a:spLocks noGrp="1"/>
          </p:cNvSpPr>
          <p:nvPr>
            <p:ph type="title" hasCustomPrompt="1"/>
          </p:nvPr>
        </p:nvSpPr>
        <p:spPr>
          <a:xfrm>
            <a:off x="1979712" y="476672"/>
            <a:ext cx="6537920" cy="648072"/>
          </a:xfrm>
        </p:spPr>
        <p:txBody>
          <a:bodyPr>
            <a:normAutofit/>
          </a:bodyPr>
          <a:lstStyle>
            <a:lvl1pPr algn="ctr">
              <a:defRPr sz="3200" b="1">
                <a:solidFill>
                  <a:srgbClr val="002060"/>
                </a:solidFill>
              </a:defRPr>
            </a:lvl1pPr>
          </a:lstStyle>
          <a:p>
            <a:r>
              <a:rPr lang="tr-TR" dirty="0" smtClean="0"/>
              <a:t>Sivil Toplum Örgütleri</a:t>
            </a:r>
            <a:endParaRPr lang="tr-TR" dirty="0"/>
          </a:p>
        </p:txBody>
      </p:sp>
      <p:pic>
        <p:nvPicPr>
          <p:cNvPr id="6" name="Picture 2" descr="Image result for ankara üniversitesi logo"/>
          <p:cNvPicPr>
            <a:picLocks noChangeAspect="1" noChangeArrowheads="1"/>
          </p:cNvPicPr>
          <p:nvPr userDrawn="1"/>
        </p:nvPicPr>
        <p:blipFill>
          <a:blip r:embed="rId2" cstate="print"/>
          <a:srcRect/>
          <a:stretch>
            <a:fillRect/>
          </a:stretch>
        </p:blipFill>
        <p:spPr bwMode="auto">
          <a:xfrm>
            <a:off x="179512" y="188640"/>
            <a:ext cx="1440159" cy="107873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BE6839-661B-41A6-84D6-1AD33D3876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EBCCC1-49AE-4BD0-A4E2-F066203A4D98}" type="datetimeFigureOut">
              <a:rPr lang="tr-TR" smtClean="0"/>
              <a:pPr/>
              <a:t>28.4.2020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BE6839-661B-41A6-84D6-1AD33D3876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1670943"/>
            <a:ext cx="7056784" cy="965969"/>
          </a:xfrm>
          <a:noFill/>
        </p:spPr>
        <p:txBody>
          <a:bodyPr>
            <a:noAutofit/>
          </a:bodyPr>
          <a:lstStyle/>
          <a:p>
            <a:pPr algn="ctr"/>
            <a:r>
              <a:rPr lang="tr-TR" sz="4400" b="1" dirty="0" smtClean="0">
                <a:solidFill>
                  <a:srgbClr val="00B050"/>
                </a:solidFill>
                <a:latin typeface="Arial Black" pitchFamily="34" charset="0"/>
              </a:rPr>
              <a:t>Genel Ekonomi</a:t>
            </a:r>
            <a:br>
              <a:rPr lang="tr-TR" sz="4400" b="1" dirty="0" smtClean="0">
                <a:solidFill>
                  <a:srgbClr val="00B050"/>
                </a:solidFill>
                <a:latin typeface="Arial Black" pitchFamily="34" charset="0"/>
              </a:rPr>
            </a:br>
            <a:r>
              <a:rPr lang="tr-TR" sz="4400" dirty="0" smtClean="0">
                <a:solidFill>
                  <a:srgbClr val="00B050"/>
                </a:solidFill>
                <a:latin typeface="Arial Black" pitchFamily="34" charset="0"/>
              </a:rPr>
              <a:t>1</a:t>
            </a:r>
            <a:endParaRPr lang="tr-TR" sz="4400" b="1" dirty="0">
              <a:solidFill>
                <a:srgbClr val="00B050"/>
              </a:solidFill>
              <a:latin typeface="Arial Black" pitchFamily="34" charset="0"/>
            </a:endParaRPr>
          </a:p>
        </p:txBody>
      </p:sp>
      <p:sp>
        <p:nvSpPr>
          <p:cNvPr id="3" name="2 Alt Başlık"/>
          <p:cNvSpPr>
            <a:spLocks noGrp="1"/>
          </p:cNvSpPr>
          <p:nvPr>
            <p:ph type="subTitle" idx="1"/>
          </p:nvPr>
        </p:nvSpPr>
        <p:spPr>
          <a:xfrm>
            <a:off x="1483568" y="2852936"/>
            <a:ext cx="6400800" cy="1752600"/>
          </a:xfrm>
        </p:spPr>
        <p:txBody>
          <a:bodyPr>
            <a:normAutofit/>
          </a:bodyPr>
          <a:lstStyle/>
          <a:p>
            <a:endParaRPr lang="tr-TR" b="1" i="1" dirty="0" smtClean="0">
              <a:solidFill>
                <a:schemeClr val="bg1"/>
              </a:solidFill>
            </a:endParaRPr>
          </a:p>
          <a:p>
            <a:endParaRPr lang="tr-TR" b="1" i="1" dirty="0" smtClean="0">
              <a:solidFill>
                <a:schemeClr val="bg1"/>
              </a:solidFill>
            </a:endParaRPr>
          </a:p>
          <a:p>
            <a:pPr algn="ctr"/>
            <a:r>
              <a:rPr lang="tr-TR" b="1" dirty="0" smtClean="0">
                <a:solidFill>
                  <a:srgbClr val="002060"/>
                </a:solidFill>
              </a:rPr>
              <a:t>Dr. Özkan LEBLEBİCİ</a:t>
            </a:r>
            <a:endParaRPr lang="tr-TR" b="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1259632" y="1844824"/>
            <a:ext cx="6696744"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Ekonomik Sistemler</a:t>
            </a:r>
          </a:p>
          <a:p>
            <a:pPr>
              <a:lnSpc>
                <a:spcPct val="150000"/>
              </a:lnSpc>
            </a:pPr>
            <a:r>
              <a:rPr lang="tr-TR" sz="2400" dirty="0" smtClean="0">
                <a:latin typeface="Cambria" pitchFamily="18" charset="0"/>
              </a:rPr>
              <a:t>1. Geleneksel sistemler</a:t>
            </a:r>
          </a:p>
          <a:p>
            <a:pPr>
              <a:lnSpc>
                <a:spcPct val="150000"/>
              </a:lnSpc>
            </a:pPr>
            <a:r>
              <a:rPr lang="tr-TR" sz="2400" dirty="0" smtClean="0">
                <a:latin typeface="Cambria" pitchFamily="18" charset="0"/>
              </a:rPr>
              <a:t>2. Kumanda sistemleri</a:t>
            </a:r>
          </a:p>
          <a:p>
            <a:pPr>
              <a:lnSpc>
                <a:spcPct val="150000"/>
              </a:lnSpc>
            </a:pPr>
            <a:r>
              <a:rPr lang="tr-TR" sz="2400" dirty="0" smtClean="0">
                <a:latin typeface="Cambria" pitchFamily="18" charset="0"/>
              </a:rPr>
              <a:t>3. Piyasa sistemleri</a:t>
            </a:r>
          </a:p>
          <a:p>
            <a:pPr>
              <a:lnSpc>
                <a:spcPct val="150000"/>
              </a:lnSpc>
            </a:pPr>
            <a:r>
              <a:rPr lang="tr-TR" sz="2400" dirty="0" smtClean="0">
                <a:latin typeface="Cambria" pitchFamily="18" charset="0"/>
              </a:rPr>
              <a:t>4. Karma sistemler</a:t>
            </a:r>
          </a:p>
          <a:p>
            <a:pPr>
              <a:lnSpc>
                <a:spcPct val="150000"/>
              </a:lnSpc>
            </a:pPr>
            <a:r>
              <a:rPr lang="tr-TR" sz="2400" dirty="0" smtClean="0">
                <a:latin typeface="Cambria" pitchFamily="18" charset="0"/>
              </a:rPr>
              <a:t> (Parasız, 2000: 16)</a:t>
            </a:r>
            <a:endParaRPr lang="tr-TR" sz="2400" dirty="0">
              <a:latin typeface="Cambria"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23528" y="1844824"/>
            <a:ext cx="8640960"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Kaynakça;</a:t>
            </a:r>
            <a:endParaRPr lang="tr-TR" sz="2400" dirty="0" smtClean="0">
              <a:latin typeface="Cambria" pitchFamily="18" charset="0"/>
            </a:endParaRPr>
          </a:p>
          <a:p>
            <a:pPr>
              <a:lnSpc>
                <a:spcPct val="150000"/>
              </a:lnSpc>
            </a:pPr>
            <a:r>
              <a:rPr lang="tr-TR" sz="2400" dirty="0" err="1" smtClean="0">
                <a:latin typeface="Cambria" pitchFamily="18" charset="0"/>
              </a:rPr>
              <a:t>Üstünel</a:t>
            </a:r>
            <a:r>
              <a:rPr lang="tr-TR" sz="2400" dirty="0" smtClean="0">
                <a:latin typeface="Cambria" pitchFamily="18" charset="0"/>
              </a:rPr>
              <a:t>, Besim, Ekonominin Temelleri, Ofset, (5. Basım), İstanbul, 1987.</a:t>
            </a:r>
          </a:p>
          <a:p>
            <a:pPr>
              <a:lnSpc>
                <a:spcPct val="150000"/>
              </a:lnSpc>
            </a:pPr>
            <a:r>
              <a:rPr lang="tr-TR" sz="2400" dirty="0" err="1" smtClean="0">
                <a:latin typeface="Cambria" pitchFamily="18" charset="0"/>
              </a:rPr>
              <a:t>Ertek</a:t>
            </a:r>
            <a:r>
              <a:rPr lang="tr-TR" sz="2400" dirty="0" smtClean="0">
                <a:latin typeface="Cambria" pitchFamily="18" charset="0"/>
              </a:rPr>
              <a:t>, Tümay, Temel Ekonomi, Beta, (2. Basım), 	İstanbul, 2007.</a:t>
            </a:r>
          </a:p>
          <a:p>
            <a:pPr>
              <a:lnSpc>
                <a:spcPct val="150000"/>
              </a:lnSpc>
            </a:pPr>
            <a:r>
              <a:rPr lang="tr-TR" sz="2400" dirty="0" smtClean="0">
                <a:latin typeface="Cambria" pitchFamily="18" charset="0"/>
              </a:rPr>
              <a:t>Parasız, İlker, İktisada Giriş, Ezgi </a:t>
            </a:r>
            <a:r>
              <a:rPr lang="tr-TR" sz="2400" dirty="0" err="1" smtClean="0">
                <a:latin typeface="Cambria" pitchFamily="18" charset="0"/>
              </a:rPr>
              <a:t>Kitabevi</a:t>
            </a:r>
            <a:r>
              <a:rPr lang="tr-TR" sz="2400" dirty="0" smtClean="0">
                <a:latin typeface="Cambria" pitchFamily="18" charset="0"/>
              </a:rPr>
              <a:t>, (6. Basım), Bursa, 2000.</a:t>
            </a:r>
            <a:endParaRPr lang="tr-TR" sz="2400" dirty="0" smtClean="0">
              <a:latin typeface="Cambri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83568" y="1988840"/>
            <a:ext cx="7848872"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Ekonomi, insanların yaşamlarını nasıl sürdüreceklerini, yiyecek, barınak, giyecek ve bu dünyanın diğer nimetlerini ve konforlarını nasıl elde edeceklerini inceler. Ekonomi, insanların karşılaştıkları sorunların neler olduğunun ve bu sorunların hafifletilebilme yollarının bir incelemesidir. (Parasız, 2000: 5)</a:t>
            </a:r>
            <a:endParaRPr lang="tr-TR" sz="2400" dirty="0">
              <a:latin typeface="Cambr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83568" y="5949280"/>
            <a:ext cx="7848872" cy="646331"/>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(Parasız, 2000: 13)</a:t>
            </a:r>
            <a:endParaRPr lang="tr-TR" sz="2400" dirty="0">
              <a:latin typeface="Cambria" pitchFamily="18" charset="0"/>
            </a:endParaRPr>
          </a:p>
        </p:txBody>
      </p:sp>
      <p:sp>
        <p:nvSpPr>
          <p:cNvPr id="5" name="Text Box 3"/>
          <p:cNvSpPr txBox="1">
            <a:spLocks noChangeArrowheads="1"/>
          </p:cNvSpPr>
          <p:nvPr/>
        </p:nvSpPr>
        <p:spPr bwMode="auto">
          <a:xfrm>
            <a:off x="1043608" y="1556792"/>
            <a:ext cx="2871936" cy="577787"/>
          </a:xfrm>
          <a:prstGeom prst="rect">
            <a:avLst/>
          </a:prstGeom>
          <a:noFill/>
          <a:ln w="9525">
            <a:noFill/>
            <a:miter lim="800000"/>
            <a:headEnd/>
            <a:tailEnd/>
          </a:ln>
        </p:spPr>
        <p:txBody>
          <a:bodyPr wrap="square">
            <a:spAutoFit/>
          </a:bodyPr>
          <a:lstStyle/>
          <a:p>
            <a:pPr algn="ctr">
              <a:lnSpc>
                <a:spcPct val="150000"/>
              </a:lnSpc>
            </a:pPr>
            <a:r>
              <a:rPr lang="tr-TR" sz="2400" dirty="0" smtClean="0">
                <a:latin typeface="Cambria" pitchFamily="18" charset="0"/>
              </a:rPr>
              <a:t>MALLAR</a:t>
            </a:r>
            <a:endParaRPr lang="tr-TR" sz="2400" dirty="0">
              <a:latin typeface="Cambria" pitchFamily="18" charset="0"/>
            </a:endParaRPr>
          </a:p>
        </p:txBody>
      </p:sp>
      <p:cxnSp>
        <p:nvCxnSpPr>
          <p:cNvPr id="7" name="6 Düz Bağlayıcı"/>
          <p:cNvCxnSpPr/>
          <p:nvPr/>
        </p:nvCxnSpPr>
        <p:spPr>
          <a:xfrm>
            <a:off x="539552" y="2348880"/>
            <a:ext cx="432048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9 Düz Bağlayıcı"/>
          <p:cNvCxnSpPr/>
          <p:nvPr/>
        </p:nvCxnSpPr>
        <p:spPr>
          <a:xfrm>
            <a:off x="539552" y="2348880"/>
            <a:ext cx="0" cy="28803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10 Düz Bağlayıcı"/>
          <p:cNvCxnSpPr/>
          <p:nvPr/>
        </p:nvCxnSpPr>
        <p:spPr>
          <a:xfrm>
            <a:off x="4860032" y="2348880"/>
            <a:ext cx="0" cy="28803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11 Düz Bağlayıcı"/>
          <p:cNvCxnSpPr/>
          <p:nvPr/>
        </p:nvCxnSpPr>
        <p:spPr>
          <a:xfrm>
            <a:off x="2771800" y="3356992"/>
            <a:ext cx="432048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2771800" y="3356992"/>
            <a:ext cx="0" cy="28803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13 Düz Bağlayıcı"/>
          <p:cNvCxnSpPr/>
          <p:nvPr/>
        </p:nvCxnSpPr>
        <p:spPr>
          <a:xfrm>
            <a:off x="7092280" y="3356992"/>
            <a:ext cx="0" cy="28803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Text Box 3"/>
          <p:cNvSpPr txBox="1">
            <a:spLocks noChangeArrowheads="1"/>
          </p:cNvSpPr>
          <p:nvPr/>
        </p:nvSpPr>
        <p:spPr bwMode="auto">
          <a:xfrm>
            <a:off x="3419872" y="2707197"/>
            <a:ext cx="2871936" cy="584775"/>
          </a:xfrm>
          <a:prstGeom prst="rect">
            <a:avLst/>
          </a:prstGeom>
          <a:noFill/>
          <a:ln w="9525">
            <a:noFill/>
            <a:miter lim="800000"/>
            <a:headEnd/>
            <a:tailEnd/>
          </a:ln>
        </p:spPr>
        <p:txBody>
          <a:bodyPr wrap="square">
            <a:spAutoFit/>
          </a:bodyPr>
          <a:lstStyle/>
          <a:p>
            <a:pPr algn="ctr"/>
            <a:r>
              <a:rPr lang="tr-TR" sz="1600" dirty="0" smtClean="0">
                <a:latin typeface="Cambria" pitchFamily="18" charset="0"/>
              </a:rPr>
              <a:t>Nadir (Kıt) Mallar</a:t>
            </a:r>
          </a:p>
          <a:p>
            <a:pPr algn="ctr"/>
            <a:r>
              <a:rPr lang="tr-TR" sz="1600" dirty="0" smtClean="0">
                <a:latin typeface="Cambria" pitchFamily="18" charset="0"/>
              </a:rPr>
              <a:t>(İktisadi Mallar)</a:t>
            </a:r>
          </a:p>
        </p:txBody>
      </p:sp>
      <p:sp>
        <p:nvSpPr>
          <p:cNvPr id="16" name="Text Box 3"/>
          <p:cNvSpPr txBox="1">
            <a:spLocks noChangeArrowheads="1"/>
          </p:cNvSpPr>
          <p:nvPr/>
        </p:nvSpPr>
        <p:spPr bwMode="auto">
          <a:xfrm>
            <a:off x="-108520" y="2708920"/>
            <a:ext cx="1944216" cy="338554"/>
          </a:xfrm>
          <a:prstGeom prst="rect">
            <a:avLst/>
          </a:prstGeom>
          <a:noFill/>
          <a:ln w="9525">
            <a:noFill/>
            <a:miter lim="800000"/>
            <a:headEnd/>
            <a:tailEnd/>
          </a:ln>
        </p:spPr>
        <p:txBody>
          <a:bodyPr wrap="square">
            <a:spAutoFit/>
          </a:bodyPr>
          <a:lstStyle/>
          <a:p>
            <a:pPr algn="ctr"/>
            <a:r>
              <a:rPr lang="tr-TR" sz="1600" dirty="0" smtClean="0">
                <a:latin typeface="Cambria" pitchFamily="18" charset="0"/>
              </a:rPr>
              <a:t>Serbest Mallar</a:t>
            </a:r>
          </a:p>
        </p:txBody>
      </p:sp>
      <p:sp>
        <p:nvSpPr>
          <p:cNvPr id="17" name="Text Box 3"/>
          <p:cNvSpPr txBox="1">
            <a:spLocks noChangeArrowheads="1"/>
          </p:cNvSpPr>
          <p:nvPr/>
        </p:nvSpPr>
        <p:spPr bwMode="auto">
          <a:xfrm>
            <a:off x="1835696" y="3810526"/>
            <a:ext cx="1944216" cy="338554"/>
          </a:xfrm>
          <a:prstGeom prst="rect">
            <a:avLst/>
          </a:prstGeom>
          <a:noFill/>
          <a:ln w="9525">
            <a:noFill/>
            <a:miter lim="800000"/>
            <a:headEnd/>
            <a:tailEnd/>
          </a:ln>
        </p:spPr>
        <p:txBody>
          <a:bodyPr wrap="square">
            <a:spAutoFit/>
          </a:bodyPr>
          <a:lstStyle/>
          <a:p>
            <a:pPr algn="ctr"/>
            <a:r>
              <a:rPr lang="tr-TR" sz="1600" dirty="0" smtClean="0">
                <a:latin typeface="Cambria" pitchFamily="18" charset="0"/>
              </a:rPr>
              <a:t>Hazır Mallar</a:t>
            </a:r>
          </a:p>
        </p:txBody>
      </p:sp>
      <p:sp>
        <p:nvSpPr>
          <p:cNvPr id="18" name="Text Box 3"/>
          <p:cNvSpPr txBox="1">
            <a:spLocks noChangeArrowheads="1"/>
          </p:cNvSpPr>
          <p:nvPr/>
        </p:nvSpPr>
        <p:spPr bwMode="auto">
          <a:xfrm>
            <a:off x="6228184" y="3810526"/>
            <a:ext cx="2376264" cy="584775"/>
          </a:xfrm>
          <a:prstGeom prst="rect">
            <a:avLst/>
          </a:prstGeom>
          <a:noFill/>
          <a:ln w="9525">
            <a:noFill/>
            <a:miter lim="800000"/>
            <a:headEnd/>
            <a:tailEnd/>
          </a:ln>
        </p:spPr>
        <p:txBody>
          <a:bodyPr wrap="square">
            <a:spAutoFit/>
          </a:bodyPr>
          <a:lstStyle/>
          <a:p>
            <a:pPr algn="ctr"/>
            <a:r>
              <a:rPr lang="tr-TR" sz="1600" dirty="0" smtClean="0">
                <a:latin typeface="Cambria" pitchFamily="18" charset="0"/>
              </a:rPr>
              <a:t>İnsanlarca Üretilen Mallar</a:t>
            </a:r>
          </a:p>
        </p:txBody>
      </p:sp>
      <p:cxnSp>
        <p:nvCxnSpPr>
          <p:cNvPr id="19" name="18 Düz Bağlayıcı"/>
          <p:cNvCxnSpPr/>
          <p:nvPr/>
        </p:nvCxnSpPr>
        <p:spPr>
          <a:xfrm>
            <a:off x="4427984" y="4509120"/>
            <a:ext cx="432048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19 Düz Bağlayıcı"/>
          <p:cNvCxnSpPr/>
          <p:nvPr/>
        </p:nvCxnSpPr>
        <p:spPr>
          <a:xfrm>
            <a:off x="4427984" y="4509120"/>
            <a:ext cx="0" cy="28803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20 Düz Bağlayıcı"/>
          <p:cNvCxnSpPr/>
          <p:nvPr/>
        </p:nvCxnSpPr>
        <p:spPr>
          <a:xfrm>
            <a:off x="8748464" y="4509120"/>
            <a:ext cx="0" cy="28803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2" name="Text Box 3"/>
          <p:cNvSpPr txBox="1">
            <a:spLocks noChangeArrowheads="1"/>
          </p:cNvSpPr>
          <p:nvPr/>
        </p:nvSpPr>
        <p:spPr bwMode="auto">
          <a:xfrm>
            <a:off x="3419872" y="4962654"/>
            <a:ext cx="1944216" cy="584775"/>
          </a:xfrm>
          <a:prstGeom prst="rect">
            <a:avLst/>
          </a:prstGeom>
          <a:noFill/>
          <a:ln w="9525">
            <a:noFill/>
            <a:miter lim="800000"/>
            <a:headEnd/>
            <a:tailEnd/>
          </a:ln>
        </p:spPr>
        <p:txBody>
          <a:bodyPr wrap="square">
            <a:spAutoFit/>
          </a:bodyPr>
          <a:lstStyle/>
          <a:p>
            <a:pPr algn="ctr"/>
            <a:r>
              <a:rPr lang="tr-TR" sz="1600" dirty="0" smtClean="0">
                <a:latin typeface="Cambria" pitchFamily="18" charset="0"/>
              </a:rPr>
              <a:t>Üretim Malları</a:t>
            </a:r>
          </a:p>
          <a:p>
            <a:pPr algn="ctr"/>
            <a:r>
              <a:rPr lang="tr-TR" sz="1600" dirty="0" smtClean="0">
                <a:latin typeface="Cambria" pitchFamily="18" charset="0"/>
              </a:rPr>
              <a:t>(Ara Mallar)</a:t>
            </a:r>
          </a:p>
        </p:txBody>
      </p:sp>
      <p:sp>
        <p:nvSpPr>
          <p:cNvPr id="23" name="Text Box 3"/>
          <p:cNvSpPr txBox="1">
            <a:spLocks noChangeArrowheads="1"/>
          </p:cNvSpPr>
          <p:nvPr/>
        </p:nvSpPr>
        <p:spPr bwMode="auto">
          <a:xfrm>
            <a:off x="7236296" y="4962654"/>
            <a:ext cx="1944216" cy="338554"/>
          </a:xfrm>
          <a:prstGeom prst="rect">
            <a:avLst/>
          </a:prstGeom>
          <a:noFill/>
          <a:ln w="9525">
            <a:noFill/>
            <a:miter lim="800000"/>
            <a:headEnd/>
            <a:tailEnd/>
          </a:ln>
        </p:spPr>
        <p:txBody>
          <a:bodyPr wrap="square">
            <a:spAutoFit/>
          </a:bodyPr>
          <a:lstStyle/>
          <a:p>
            <a:pPr algn="ctr"/>
            <a:r>
              <a:rPr lang="tr-TR" sz="1600" dirty="0" smtClean="0">
                <a:latin typeface="Cambria" pitchFamily="18" charset="0"/>
              </a:rPr>
              <a:t>Tüketim Malları</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11560" y="1484784"/>
            <a:ext cx="7848872"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Ekonominin Amaçları</a:t>
            </a:r>
          </a:p>
          <a:p>
            <a:pPr>
              <a:lnSpc>
                <a:spcPct val="150000"/>
              </a:lnSpc>
            </a:pPr>
            <a:r>
              <a:rPr lang="tr-TR" sz="2400" dirty="0" smtClean="0">
                <a:latin typeface="Cambria" pitchFamily="18" charset="0"/>
              </a:rPr>
              <a:t>1. Yüksek istihdam düzeyine ulaşma</a:t>
            </a:r>
          </a:p>
          <a:p>
            <a:pPr>
              <a:lnSpc>
                <a:spcPct val="150000"/>
              </a:lnSpc>
            </a:pPr>
            <a:r>
              <a:rPr lang="tr-TR" sz="2400" dirty="0" smtClean="0">
                <a:latin typeface="Cambria" pitchFamily="18" charset="0"/>
              </a:rPr>
              <a:t>2. Ortalama fiyat  düzeyi istikrarının sağlanması</a:t>
            </a:r>
          </a:p>
          <a:p>
            <a:pPr>
              <a:lnSpc>
                <a:spcPct val="150000"/>
              </a:lnSpc>
            </a:pPr>
            <a:r>
              <a:rPr lang="tr-TR" sz="2400" dirty="0" smtClean="0">
                <a:latin typeface="Cambria" pitchFamily="18" charset="0"/>
              </a:rPr>
              <a:t>3. Etkinlik (kaynakların etkin kullanımı)</a:t>
            </a:r>
          </a:p>
          <a:p>
            <a:pPr>
              <a:lnSpc>
                <a:spcPct val="150000"/>
              </a:lnSpc>
            </a:pPr>
            <a:r>
              <a:rPr lang="tr-TR" sz="2400" dirty="0" smtClean="0">
                <a:latin typeface="Cambria" pitchFamily="18" charset="0"/>
              </a:rPr>
              <a:t>4. Gelirin daha adil dağılımı</a:t>
            </a:r>
          </a:p>
          <a:p>
            <a:pPr>
              <a:lnSpc>
                <a:spcPct val="150000"/>
              </a:lnSpc>
            </a:pPr>
            <a:r>
              <a:rPr lang="tr-TR" sz="2400" dirty="0" smtClean="0">
                <a:latin typeface="Cambria" pitchFamily="18" charset="0"/>
              </a:rPr>
              <a:t>5. Ekonomik büyüme ve prodüktivite</a:t>
            </a:r>
          </a:p>
          <a:p>
            <a:pPr>
              <a:lnSpc>
                <a:spcPct val="150000"/>
              </a:lnSpc>
            </a:pPr>
            <a:r>
              <a:rPr lang="tr-TR" sz="2400" dirty="0" smtClean="0">
                <a:latin typeface="Cambria" pitchFamily="18" charset="0"/>
              </a:rPr>
              <a:t>6. Ekonomide serbestliğin sağlanması</a:t>
            </a:r>
          </a:p>
          <a:p>
            <a:pPr>
              <a:lnSpc>
                <a:spcPct val="150000"/>
              </a:lnSpc>
            </a:pPr>
            <a:r>
              <a:rPr lang="tr-TR" sz="2400" dirty="0" smtClean="0">
                <a:latin typeface="Cambria" pitchFamily="18" charset="0"/>
              </a:rPr>
              <a:t> (Parasız, 2000: 6-8)</a:t>
            </a:r>
            <a:endParaRPr lang="tr-TR" sz="2400" dirty="0">
              <a:latin typeface="Cambri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11560" y="1956896"/>
            <a:ext cx="7848872"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EKONOMİNİN TEMEL PRENSİPLERİ</a:t>
            </a:r>
          </a:p>
          <a:p>
            <a:pPr>
              <a:lnSpc>
                <a:spcPct val="150000"/>
              </a:lnSpc>
            </a:pPr>
            <a:r>
              <a:rPr lang="tr-TR" sz="2400" dirty="0" smtClean="0">
                <a:latin typeface="Cambria" pitchFamily="18" charset="0"/>
              </a:rPr>
              <a:t>İnsanların Kararları İle İlgili Prensipler</a:t>
            </a:r>
          </a:p>
          <a:p>
            <a:pPr>
              <a:lnSpc>
                <a:spcPct val="150000"/>
              </a:lnSpc>
            </a:pPr>
            <a:r>
              <a:rPr lang="tr-TR" sz="2400" dirty="0" smtClean="0">
                <a:latin typeface="Cambria" pitchFamily="18" charset="0"/>
              </a:rPr>
              <a:t>1. İnsanların sürekli değiş-tokuş içinde olmaları</a:t>
            </a:r>
          </a:p>
          <a:p>
            <a:pPr>
              <a:lnSpc>
                <a:spcPct val="150000"/>
              </a:lnSpc>
            </a:pPr>
            <a:r>
              <a:rPr lang="tr-TR" sz="2400" dirty="0" smtClean="0">
                <a:latin typeface="Cambria" pitchFamily="18" charset="0"/>
              </a:rPr>
              <a:t>2. Bir şeyin maliyetinin onun için vazgeçilen şey olması</a:t>
            </a:r>
          </a:p>
          <a:p>
            <a:pPr>
              <a:lnSpc>
                <a:spcPct val="150000"/>
              </a:lnSpc>
            </a:pPr>
            <a:r>
              <a:rPr lang="tr-TR" sz="2400" dirty="0" smtClean="0">
                <a:latin typeface="Cambria" pitchFamily="18" charset="0"/>
              </a:rPr>
              <a:t>3. Rasyonel insanların marjinal düşünmesi</a:t>
            </a:r>
          </a:p>
          <a:p>
            <a:pPr>
              <a:lnSpc>
                <a:spcPct val="150000"/>
              </a:lnSpc>
            </a:pPr>
            <a:r>
              <a:rPr lang="tr-TR" sz="2400" dirty="0" smtClean="0">
                <a:latin typeface="Cambria" pitchFamily="18" charset="0"/>
              </a:rPr>
              <a:t>4. İnsanların teşviklere cevap vermesi</a:t>
            </a:r>
          </a:p>
          <a:p>
            <a:pPr>
              <a:lnSpc>
                <a:spcPct val="150000"/>
              </a:lnSpc>
            </a:pPr>
            <a:r>
              <a:rPr lang="tr-TR" sz="2400" dirty="0" smtClean="0">
                <a:latin typeface="Cambria" pitchFamily="18" charset="0"/>
              </a:rPr>
              <a:t> (Parasız, 2000: 9)</a:t>
            </a:r>
            <a:endParaRPr lang="tr-TR" sz="2400" dirty="0">
              <a:latin typeface="Cambria"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11560" y="1956896"/>
            <a:ext cx="8064896"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İnsanların Birbirlerini Etkileme Prensipleri</a:t>
            </a:r>
          </a:p>
          <a:p>
            <a:pPr>
              <a:lnSpc>
                <a:spcPct val="150000"/>
              </a:lnSpc>
            </a:pPr>
            <a:r>
              <a:rPr lang="tr-TR" sz="2400" dirty="0" smtClean="0">
                <a:latin typeface="Cambria" pitchFamily="18" charset="0"/>
              </a:rPr>
              <a:t>1. Ticaretin herkesin durumunu daha iyi yapması</a:t>
            </a:r>
          </a:p>
          <a:p>
            <a:pPr>
              <a:lnSpc>
                <a:spcPct val="150000"/>
              </a:lnSpc>
            </a:pPr>
            <a:r>
              <a:rPr lang="tr-TR" sz="2400" dirty="0" smtClean="0">
                <a:latin typeface="Cambria" pitchFamily="18" charset="0"/>
              </a:rPr>
              <a:t>2. Genellikle piyasaların ekonomik faaliyetleri en iyi şekilde organize etmesi</a:t>
            </a:r>
          </a:p>
          <a:p>
            <a:pPr>
              <a:lnSpc>
                <a:spcPct val="150000"/>
              </a:lnSpc>
            </a:pPr>
            <a:r>
              <a:rPr lang="tr-TR" sz="2400" dirty="0" smtClean="0">
                <a:latin typeface="Cambria" pitchFamily="18" charset="0"/>
              </a:rPr>
              <a:t>3. Hükümetlerin bazen piyasa sonuçlarını iyileştirebilmesi</a:t>
            </a:r>
          </a:p>
          <a:p>
            <a:pPr>
              <a:lnSpc>
                <a:spcPct val="150000"/>
              </a:lnSpc>
            </a:pPr>
            <a:r>
              <a:rPr lang="tr-TR" sz="2400" dirty="0" smtClean="0">
                <a:latin typeface="Cambria" pitchFamily="18" charset="0"/>
              </a:rPr>
              <a:t> (Parasız, 2000: 10)</a:t>
            </a:r>
            <a:endParaRPr lang="tr-TR" sz="2400" dirty="0">
              <a:latin typeface="Cambri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11560" y="1956896"/>
            <a:ext cx="8064896"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Bir Bütün Olarak Ekonominin Çalışma Prensipleri</a:t>
            </a:r>
          </a:p>
          <a:p>
            <a:pPr>
              <a:lnSpc>
                <a:spcPct val="150000"/>
              </a:lnSpc>
            </a:pPr>
            <a:r>
              <a:rPr lang="tr-TR" sz="2400" dirty="0" smtClean="0">
                <a:latin typeface="Cambria" pitchFamily="18" charset="0"/>
              </a:rPr>
              <a:t>1. Bir ülkede hayat standardı mal ve hizmet üretim kabiliyetine bağlıdır.</a:t>
            </a:r>
          </a:p>
          <a:p>
            <a:pPr>
              <a:lnSpc>
                <a:spcPct val="150000"/>
              </a:lnSpc>
            </a:pPr>
            <a:r>
              <a:rPr lang="tr-TR" sz="2400" dirty="0" smtClean="0">
                <a:latin typeface="Cambria" pitchFamily="18" charset="0"/>
              </a:rPr>
              <a:t>2. Hükümetlerin daha fazla para basması fiyatları yükseltir.</a:t>
            </a:r>
          </a:p>
          <a:p>
            <a:pPr>
              <a:lnSpc>
                <a:spcPct val="150000"/>
              </a:lnSpc>
            </a:pPr>
            <a:r>
              <a:rPr lang="tr-TR" sz="2400" dirty="0" smtClean="0">
                <a:latin typeface="Cambria" pitchFamily="18" charset="0"/>
              </a:rPr>
              <a:t>3. Bir toplum, enflasyonla işsizlik arasında kısa dönemli değiş tokuşla karşı karşıyadır.</a:t>
            </a:r>
          </a:p>
          <a:p>
            <a:pPr>
              <a:lnSpc>
                <a:spcPct val="150000"/>
              </a:lnSpc>
            </a:pPr>
            <a:r>
              <a:rPr lang="tr-TR" sz="2400" dirty="0" smtClean="0">
                <a:latin typeface="Cambria" pitchFamily="18" charset="0"/>
              </a:rPr>
              <a:t> (Parasız, 2000: 10)</a:t>
            </a:r>
            <a:endParaRPr lang="tr-TR" sz="2400" dirty="0">
              <a:latin typeface="Cambria"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467544" y="1412776"/>
            <a:ext cx="8352928"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İhtiyaçlar tatmin edildikleri sürece insanlara haz, tatmin edilmedikleri zaman acı veren duygulardır.</a:t>
            </a:r>
          </a:p>
          <a:p>
            <a:pPr>
              <a:lnSpc>
                <a:spcPct val="150000"/>
              </a:lnSpc>
            </a:pPr>
            <a:r>
              <a:rPr lang="tr-TR" sz="2400" dirty="0" smtClean="0">
                <a:latin typeface="Cambria" pitchFamily="18" charset="0"/>
              </a:rPr>
              <a:t>1. İhtiyaçlar farklı şiddetlerde ortaya çıkar</a:t>
            </a:r>
          </a:p>
          <a:p>
            <a:pPr>
              <a:lnSpc>
                <a:spcPct val="150000"/>
              </a:lnSpc>
            </a:pPr>
            <a:r>
              <a:rPr lang="tr-TR" sz="2400" dirty="0" smtClean="0">
                <a:latin typeface="Cambria" pitchFamily="18" charset="0"/>
              </a:rPr>
              <a:t>2. İhtiyaçlar artma eğilimindedir.</a:t>
            </a:r>
          </a:p>
          <a:p>
            <a:pPr>
              <a:lnSpc>
                <a:spcPct val="150000"/>
              </a:lnSpc>
            </a:pPr>
            <a:r>
              <a:rPr lang="tr-TR" sz="2400" dirty="0" smtClean="0">
                <a:latin typeface="Cambria" pitchFamily="18" charset="0"/>
              </a:rPr>
              <a:t>3. İhtiyaçlar tatmin edildikçe şiddetini kaybeder.</a:t>
            </a:r>
          </a:p>
          <a:p>
            <a:pPr>
              <a:lnSpc>
                <a:spcPct val="150000"/>
              </a:lnSpc>
            </a:pPr>
            <a:r>
              <a:rPr lang="tr-TR" sz="2400" dirty="0" smtClean="0">
                <a:latin typeface="Cambria" pitchFamily="18" charset="0"/>
              </a:rPr>
              <a:t>4. İhtiyaçlar ve ihtiyaçları gideren mal ve hizmetler ikame edilirler.</a:t>
            </a:r>
          </a:p>
          <a:p>
            <a:pPr>
              <a:lnSpc>
                <a:spcPct val="150000"/>
              </a:lnSpc>
            </a:pPr>
            <a:r>
              <a:rPr lang="tr-TR" sz="2400" dirty="0" smtClean="0">
                <a:latin typeface="Cambria" pitchFamily="18" charset="0"/>
              </a:rPr>
              <a:t> (Parasız, 2000: 12)</a:t>
            </a:r>
            <a:endParaRPr lang="tr-TR" sz="2400" dirty="0">
              <a:latin typeface="Cambria"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1026" name="AutoShape 2" descr="Image result for maslow piramid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1027" name="Picture 3" descr="D:\Tekno\Desktop\Ankara Üniversitesi Ders\Genel Ekonomi\maslow.jpg"/>
          <p:cNvPicPr>
            <a:picLocks noChangeAspect="1" noChangeArrowheads="1"/>
          </p:cNvPicPr>
          <p:nvPr/>
        </p:nvPicPr>
        <p:blipFill>
          <a:blip r:embed="rId2" cstate="print"/>
          <a:srcRect/>
          <a:stretch>
            <a:fillRect/>
          </a:stretch>
        </p:blipFill>
        <p:spPr bwMode="auto">
          <a:xfrm>
            <a:off x="1835696" y="1772816"/>
            <a:ext cx="5378189" cy="4101654"/>
          </a:xfrm>
          <a:prstGeom prst="rect">
            <a:avLst/>
          </a:prstGeom>
          <a:noFill/>
        </p:spPr>
      </p:pic>
      <p:sp>
        <p:nvSpPr>
          <p:cNvPr id="6" name="5 Dikdörtgen"/>
          <p:cNvSpPr/>
          <p:nvPr/>
        </p:nvSpPr>
        <p:spPr>
          <a:xfrm>
            <a:off x="2627784" y="6093296"/>
            <a:ext cx="2053319" cy="369332"/>
          </a:xfrm>
          <a:prstGeom prst="rect">
            <a:avLst/>
          </a:prstGeom>
        </p:spPr>
        <p:txBody>
          <a:bodyPr wrap="none">
            <a:spAutoFit/>
          </a:bodyPr>
          <a:lstStyle/>
          <a:p>
            <a:r>
              <a:rPr lang="tr-TR" dirty="0" smtClean="0">
                <a:latin typeface="Cambria" pitchFamily="18" charset="0"/>
              </a:rPr>
              <a:t>(Parasız, 2000: 12)</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1018</TotalTime>
  <Words>409</Words>
  <Application>Microsoft Office PowerPoint</Application>
  <PresentationFormat>Ekran Gösterisi (4:3)</PresentationFormat>
  <Paragraphs>67</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Akış</vt:lpstr>
      <vt:lpstr>Genel Ekonomi 1</vt:lpstr>
      <vt:lpstr>Slayt 2</vt:lpstr>
      <vt:lpstr>Slayt 3</vt:lpstr>
      <vt:lpstr>Slayt 4</vt:lpstr>
      <vt:lpstr>Slayt 5</vt:lpstr>
      <vt:lpstr>Slayt 6</vt:lpstr>
      <vt:lpstr>Slayt 7</vt:lpstr>
      <vt:lpstr>Slayt 8</vt:lpstr>
      <vt:lpstr>Slayt 9</vt:lpstr>
      <vt:lpstr>Slayt 10</vt:lpstr>
      <vt:lpstr>Slayt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KAYSEM 2015</dc:title>
  <dc:creator>Teknosa</dc:creator>
  <cp:lastModifiedBy>Teknosa</cp:lastModifiedBy>
  <cp:revision>134</cp:revision>
  <dcterms:created xsi:type="dcterms:W3CDTF">2015-05-04T08:30:58Z</dcterms:created>
  <dcterms:modified xsi:type="dcterms:W3CDTF">2020-04-28T09:13:56Z</dcterms:modified>
</cp:coreProperties>
</file>