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310" r:id="rId3"/>
    <p:sldId id="257" r:id="rId4"/>
    <p:sldId id="335" r:id="rId5"/>
    <p:sldId id="258" r:id="rId6"/>
    <p:sldId id="355" r:id="rId7"/>
    <p:sldId id="260" r:id="rId8"/>
    <p:sldId id="356" r:id="rId9"/>
    <p:sldId id="276" r:id="rId10"/>
    <p:sldId id="344" r:id="rId11"/>
    <p:sldId id="261" r:id="rId12"/>
    <p:sldId id="277" r:id="rId13"/>
    <p:sldId id="333" r:id="rId14"/>
    <p:sldId id="263" r:id="rId15"/>
    <p:sldId id="311" r:id="rId16"/>
    <p:sldId id="312" r:id="rId17"/>
    <p:sldId id="264" r:id="rId18"/>
    <p:sldId id="267" r:id="rId19"/>
    <p:sldId id="278" r:id="rId20"/>
    <p:sldId id="269" r:id="rId21"/>
    <p:sldId id="309" r:id="rId22"/>
    <p:sldId id="345" r:id="rId23"/>
    <p:sldId id="293" r:id="rId24"/>
    <p:sldId id="346" r:id="rId25"/>
    <p:sldId id="294" r:id="rId26"/>
    <p:sldId id="271" r:id="rId27"/>
    <p:sldId id="341" r:id="rId28"/>
    <p:sldId id="342" r:id="rId29"/>
    <p:sldId id="290" r:id="rId30"/>
    <p:sldId id="337" r:id="rId31"/>
    <p:sldId id="340" r:id="rId32"/>
    <p:sldId id="292" r:id="rId33"/>
    <p:sldId id="291" r:id="rId34"/>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58" autoAdjust="0"/>
    <p:restoredTop sz="93979" autoAdjust="0"/>
  </p:normalViewPr>
  <p:slideViewPr>
    <p:cSldViewPr>
      <p:cViewPr varScale="1">
        <p:scale>
          <a:sx n="91" d="100"/>
          <a:sy n="91" d="100"/>
        </p:scale>
        <p:origin x="-1380" y="-11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ECE616-F8C9-49E1-974A-0CA852362AB4}" type="datetimeFigureOut">
              <a:rPr lang="tr-TR" smtClean="0"/>
              <a:pPr/>
              <a:t>04.02.2020</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3C224B-8BF2-433B-AC35-3D8D2C757100}" type="slidenum">
              <a:rPr lang="tr-TR" smtClean="0"/>
              <a:pPr/>
              <a:t>‹#›</a:t>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Çok üzerinde durulmayan cilt bulgusu da </a:t>
            </a:r>
            <a:r>
              <a:rPr lang="tr-TR" dirty="0" err="1" smtClean="0"/>
              <a:t>hiperpigmentasyondur</a:t>
            </a:r>
            <a:r>
              <a:rPr lang="tr-TR" dirty="0" smtClean="0"/>
              <a:t>,</a:t>
            </a:r>
            <a:r>
              <a:rPr lang="tr-TR" baseline="0" dirty="0" smtClean="0"/>
              <a:t> basınç ve sürtünme yerlerinde belirgindir. </a:t>
            </a:r>
            <a:r>
              <a:rPr lang="tr-TR" baseline="0" dirty="0" err="1" smtClean="0"/>
              <a:t>Diffüz</a:t>
            </a:r>
            <a:r>
              <a:rPr lang="tr-TR" baseline="0" dirty="0" smtClean="0"/>
              <a:t> </a:t>
            </a:r>
            <a:r>
              <a:rPr lang="tr-TR" baseline="0" dirty="0" err="1" smtClean="0"/>
              <a:t>SSc</a:t>
            </a:r>
            <a:r>
              <a:rPr lang="tr-TR" baseline="0" dirty="0" smtClean="0"/>
              <a:t> hastalarında cilt renk değişikliği varyantları meydana gelir ve genellikle gövdenin üst kısmında bulunan </a:t>
            </a:r>
            <a:r>
              <a:rPr lang="tr-TR" baseline="0" dirty="0" err="1" smtClean="0"/>
              <a:t>hiperpigmentasyon</a:t>
            </a:r>
            <a:r>
              <a:rPr lang="tr-TR" baseline="0" dirty="0" smtClean="0"/>
              <a:t> ve </a:t>
            </a:r>
            <a:r>
              <a:rPr lang="tr-TR" baseline="0" dirty="0" err="1" smtClean="0"/>
              <a:t>hipopigmentasyon</a:t>
            </a:r>
            <a:r>
              <a:rPr lang="tr-TR" baseline="0" dirty="0" smtClean="0"/>
              <a:t> kombinasyonunu tarif eden “tuz ve biber” görünümü vardır</a:t>
            </a:r>
            <a:endParaRPr lang="tr-TR" dirty="0"/>
          </a:p>
        </p:txBody>
      </p:sp>
      <p:sp>
        <p:nvSpPr>
          <p:cNvPr id="4" name="3 Slayt Numarası Yer Tutucusu"/>
          <p:cNvSpPr>
            <a:spLocks noGrp="1"/>
          </p:cNvSpPr>
          <p:nvPr>
            <p:ph type="sldNum" sz="quarter" idx="10"/>
          </p:nvPr>
        </p:nvSpPr>
        <p:spPr/>
        <p:txBody>
          <a:bodyPr/>
          <a:lstStyle/>
          <a:p>
            <a:fld id="{B33C224B-8BF2-433B-AC35-3D8D2C757100}" type="slidenum">
              <a:rPr lang="tr-TR" smtClean="0"/>
              <a:pPr/>
              <a:t>20</a:t>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9770BABC-7307-4E75-91C0-91157E1BBE32}" type="datetimeFigureOut">
              <a:rPr lang="tr-TR" smtClean="0"/>
              <a:pPr/>
              <a:t>04.02.2020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CD1C38F-EA4A-4C18-A5EB-834A69D65C0D}"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9770BABC-7307-4E75-91C0-91157E1BBE32}" type="datetimeFigureOut">
              <a:rPr lang="tr-TR" smtClean="0"/>
              <a:pPr/>
              <a:t>04.02.2020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CD1C38F-EA4A-4C18-A5EB-834A69D65C0D}"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9770BABC-7307-4E75-91C0-91157E1BBE32}" type="datetimeFigureOut">
              <a:rPr lang="tr-TR" smtClean="0"/>
              <a:pPr/>
              <a:t>04.02.2020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CD1C38F-EA4A-4C18-A5EB-834A69D65C0D}"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9770BABC-7307-4E75-91C0-91157E1BBE32}" type="datetimeFigureOut">
              <a:rPr lang="tr-TR" smtClean="0"/>
              <a:pPr/>
              <a:t>04.02.2020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CD1C38F-EA4A-4C18-A5EB-834A69D65C0D}"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9770BABC-7307-4E75-91C0-91157E1BBE32}" type="datetimeFigureOut">
              <a:rPr lang="tr-TR" smtClean="0"/>
              <a:pPr/>
              <a:t>04.02.2020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CD1C38F-EA4A-4C18-A5EB-834A69D65C0D}"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9770BABC-7307-4E75-91C0-91157E1BBE32}" type="datetimeFigureOut">
              <a:rPr lang="tr-TR" smtClean="0"/>
              <a:pPr/>
              <a:t>04.02.2020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CD1C38F-EA4A-4C18-A5EB-834A69D65C0D}"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9770BABC-7307-4E75-91C0-91157E1BBE32}" type="datetimeFigureOut">
              <a:rPr lang="tr-TR" smtClean="0"/>
              <a:pPr/>
              <a:t>04.02.2020</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FCD1C38F-EA4A-4C18-A5EB-834A69D65C0D}"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9770BABC-7307-4E75-91C0-91157E1BBE32}" type="datetimeFigureOut">
              <a:rPr lang="tr-TR" smtClean="0"/>
              <a:pPr/>
              <a:t>04.02.2020</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FCD1C38F-EA4A-4C18-A5EB-834A69D65C0D}"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9770BABC-7307-4E75-91C0-91157E1BBE32}" type="datetimeFigureOut">
              <a:rPr lang="tr-TR" smtClean="0"/>
              <a:pPr/>
              <a:t>04.02.2020</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FCD1C38F-EA4A-4C18-A5EB-834A69D65C0D}"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9770BABC-7307-4E75-91C0-91157E1BBE32}" type="datetimeFigureOut">
              <a:rPr lang="tr-TR" smtClean="0"/>
              <a:pPr/>
              <a:t>04.02.2020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CD1C38F-EA4A-4C18-A5EB-834A69D65C0D}"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9770BABC-7307-4E75-91C0-91157E1BBE32}" type="datetimeFigureOut">
              <a:rPr lang="tr-TR" smtClean="0"/>
              <a:pPr/>
              <a:t>04.02.2020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CD1C38F-EA4A-4C18-A5EB-834A69D65C0D}"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70BABC-7307-4E75-91C0-91157E1BBE32}" type="datetimeFigureOut">
              <a:rPr lang="tr-TR" smtClean="0"/>
              <a:pPr/>
              <a:t>04.02.2020</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D1C38F-EA4A-4C18-A5EB-834A69D65C0D}"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7.xml"/><Relationship Id="rId4" Type="http://schemas.openxmlformats.org/officeDocument/2006/relationships/image" Target="../media/image37.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google.com.tr/url?sa=i&amp;rct=j&amp;q=&amp;esrc=s&amp;source=images&amp;cd=&amp;cad=rja&amp;uact=8&amp;ved=0ahUKEwi7lprE7KHKAhVMaRQKHfrjDlYQjRwIBw&amp;url=http://www.lupusresearch.org/lupus/what-is.html&amp;psig=AFQjCNFBJODsE2XdV1RMMc8axTlIrSTVBA&amp;ust=1452604623939376" TargetMode="External"/><Relationship Id="rId7"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p:txBody>
          <a:bodyPr/>
          <a:lstStyle/>
          <a:p>
            <a:r>
              <a:rPr lang="tr-TR" b="1" dirty="0" err="1" smtClean="0">
                <a:solidFill>
                  <a:schemeClr val="accent4">
                    <a:lumMod val="50000"/>
                  </a:schemeClr>
                </a:solidFill>
              </a:rPr>
              <a:t>Systemic</a:t>
            </a:r>
            <a:r>
              <a:rPr lang="tr-TR" b="1" dirty="0" smtClean="0">
                <a:solidFill>
                  <a:schemeClr val="accent4">
                    <a:lumMod val="50000"/>
                  </a:schemeClr>
                </a:solidFill>
              </a:rPr>
              <a:t> </a:t>
            </a:r>
            <a:r>
              <a:rPr lang="tr-TR" b="1" dirty="0" err="1" smtClean="0">
                <a:solidFill>
                  <a:schemeClr val="accent4">
                    <a:lumMod val="50000"/>
                  </a:schemeClr>
                </a:solidFill>
              </a:rPr>
              <a:t>findings</a:t>
            </a:r>
            <a:r>
              <a:rPr lang="tr-TR" b="1" dirty="0" smtClean="0">
                <a:solidFill>
                  <a:schemeClr val="accent4">
                    <a:lumMod val="50000"/>
                  </a:schemeClr>
                </a:solidFill>
              </a:rPr>
              <a:t> in </a:t>
            </a:r>
            <a:r>
              <a:rPr lang="tr-TR" b="1" dirty="0" err="1" smtClean="0">
                <a:solidFill>
                  <a:schemeClr val="accent4">
                    <a:lumMod val="50000"/>
                  </a:schemeClr>
                </a:solidFill>
              </a:rPr>
              <a:t>rheumatic</a:t>
            </a:r>
            <a:r>
              <a:rPr lang="tr-TR" b="1" dirty="0" smtClean="0">
                <a:solidFill>
                  <a:schemeClr val="accent4">
                    <a:lumMod val="50000"/>
                  </a:schemeClr>
                </a:solidFill>
              </a:rPr>
              <a:t> </a:t>
            </a:r>
            <a:r>
              <a:rPr lang="tr-TR" b="1" dirty="0" err="1" smtClean="0">
                <a:solidFill>
                  <a:schemeClr val="accent4">
                    <a:lumMod val="50000"/>
                  </a:schemeClr>
                </a:solidFill>
              </a:rPr>
              <a:t>diseases</a:t>
            </a:r>
            <a:endParaRPr lang="tr-TR" b="1" dirty="0">
              <a:solidFill>
                <a:schemeClr val="accent4">
                  <a:lumMod val="50000"/>
                </a:schemeClr>
              </a:solidFill>
            </a:endParaRPr>
          </a:p>
        </p:txBody>
      </p:sp>
      <p:sp>
        <p:nvSpPr>
          <p:cNvPr id="3" name="2 Alt Başlık"/>
          <p:cNvSpPr>
            <a:spLocks noGrp="1"/>
          </p:cNvSpPr>
          <p:nvPr>
            <p:ph type="subTitle" idx="1"/>
          </p:nvPr>
        </p:nvSpPr>
        <p:spPr/>
        <p:txBody>
          <a:bodyPr/>
          <a:lstStyle/>
          <a:p>
            <a:r>
              <a:rPr lang="tr-TR" dirty="0" smtClean="0">
                <a:solidFill>
                  <a:schemeClr val="accent4">
                    <a:lumMod val="50000"/>
                  </a:schemeClr>
                </a:solidFill>
              </a:rPr>
              <a:t>Prof Dr. Aşkın Ateş</a:t>
            </a:r>
          </a:p>
          <a:p>
            <a:r>
              <a:rPr lang="tr-TR" dirty="0" smtClean="0">
                <a:solidFill>
                  <a:schemeClr val="accent4">
                    <a:lumMod val="50000"/>
                  </a:schemeClr>
                </a:solidFill>
              </a:rPr>
              <a:t>İç Hastalıkları ABD/</a:t>
            </a:r>
            <a:r>
              <a:rPr lang="tr-TR" dirty="0" err="1" smtClean="0">
                <a:solidFill>
                  <a:schemeClr val="accent4">
                    <a:lumMod val="50000"/>
                  </a:schemeClr>
                </a:solidFill>
              </a:rPr>
              <a:t>Romatoloji</a:t>
            </a:r>
            <a:r>
              <a:rPr lang="tr-TR" smtClean="0">
                <a:solidFill>
                  <a:schemeClr val="accent4">
                    <a:lumMod val="50000"/>
                  </a:schemeClr>
                </a:solidFill>
              </a:rPr>
              <a:t> BD</a:t>
            </a:r>
            <a:endParaRPr lang="tr-TR">
              <a:solidFill>
                <a:schemeClr val="accent4">
                  <a:lumMod val="5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 name="Picture 2"/>
          <p:cNvPicPr>
            <a:picLocks noChangeAspect="1" noChangeArrowheads="1"/>
          </p:cNvPicPr>
          <p:nvPr/>
        </p:nvPicPr>
        <p:blipFill>
          <a:blip r:embed="rId2" cstate="print"/>
          <a:srcRect/>
          <a:stretch>
            <a:fillRect/>
          </a:stretch>
        </p:blipFill>
        <p:spPr bwMode="auto">
          <a:xfrm>
            <a:off x="785786" y="697185"/>
            <a:ext cx="7643866" cy="570834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3600" dirty="0" err="1" smtClean="0">
                <a:solidFill>
                  <a:srgbClr val="FF0000"/>
                </a:solidFill>
              </a:rPr>
              <a:t>Chronic</a:t>
            </a:r>
            <a:r>
              <a:rPr lang="tr-TR" sz="3600" dirty="0" smtClean="0">
                <a:solidFill>
                  <a:srgbClr val="FF0000"/>
                </a:solidFill>
              </a:rPr>
              <a:t> </a:t>
            </a:r>
            <a:r>
              <a:rPr lang="tr-TR" sz="3600" dirty="0" err="1" smtClean="0">
                <a:solidFill>
                  <a:srgbClr val="FF0000"/>
                </a:solidFill>
              </a:rPr>
              <a:t>cutaneous</a:t>
            </a:r>
            <a:r>
              <a:rPr lang="tr-TR" sz="3600" dirty="0" smtClean="0">
                <a:solidFill>
                  <a:srgbClr val="FF0000"/>
                </a:solidFill>
              </a:rPr>
              <a:t> </a:t>
            </a:r>
            <a:r>
              <a:rPr lang="tr-TR" sz="3600" dirty="0" err="1" smtClean="0">
                <a:solidFill>
                  <a:srgbClr val="FF0000"/>
                </a:solidFill>
              </a:rPr>
              <a:t>lupus</a:t>
            </a:r>
            <a:r>
              <a:rPr lang="tr-TR" sz="3600" dirty="0" smtClean="0">
                <a:solidFill>
                  <a:srgbClr val="FF0000"/>
                </a:solidFill>
              </a:rPr>
              <a:t> </a:t>
            </a:r>
            <a:r>
              <a:rPr lang="tr-TR" sz="3600" dirty="0" err="1" smtClean="0">
                <a:solidFill>
                  <a:srgbClr val="FF0000"/>
                </a:solidFill>
              </a:rPr>
              <a:t>erythematosus</a:t>
            </a:r>
            <a:endParaRPr lang="tr-TR" sz="3600" dirty="0">
              <a:solidFill>
                <a:srgbClr val="FF0000"/>
              </a:solidFill>
            </a:endParaRPr>
          </a:p>
        </p:txBody>
      </p:sp>
      <p:sp>
        <p:nvSpPr>
          <p:cNvPr id="3" name="2 İçerik Yer Tutucusu"/>
          <p:cNvSpPr>
            <a:spLocks noGrp="1"/>
          </p:cNvSpPr>
          <p:nvPr>
            <p:ph idx="1"/>
          </p:nvPr>
        </p:nvSpPr>
        <p:spPr>
          <a:xfrm>
            <a:off x="457200" y="1600200"/>
            <a:ext cx="8229600" cy="3564000"/>
          </a:xfrm>
        </p:spPr>
        <p:txBody>
          <a:bodyPr>
            <a:normAutofit/>
          </a:bodyPr>
          <a:lstStyle/>
          <a:p>
            <a:r>
              <a:rPr lang="en-US" sz="2400" dirty="0"/>
              <a:t>The prototypic skin lesion of the classic form of CCLE, also known </a:t>
            </a:r>
            <a:r>
              <a:rPr lang="en-US" sz="2400" dirty="0" smtClean="0"/>
              <a:t>as</a:t>
            </a:r>
            <a:r>
              <a:rPr lang="tr-TR" sz="2400" dirty="0" smtClean="0"/>
              <a:t> </a:t>
            </a:r>
            <a:r>
              <a:rPr lang="en-US" sz="2400" b="1" i="1" dirty="0" smtClean="0">
                <a:solidFill>
                  <a:srgbClr val="FF0000"/>
                </a:solidFill>
              </a:rPr>
              <a:t>discoid </a:t>
            </a:r>
            <a:r>
              <a:rPr lang="en-US" sz="2400" b="1" i="1" dirty="0">
                <a:solidFill>
                  <a:srgbClr val="FF0000"/>
                </a:solidFill>
              </a:rPr>
              <a:t>CLE</a:t>
            </a:r>
            <a:r>
              <a:rPr lang="en-US" sz="2400" i="1" dirty="0"/>
              <a:t>, is an </a:t>
            </a:r>
            <a:r>
              <a:rPr lang="en-US" sz="2400" i="1" dirty="0" err="1"/>
              <a:t>erythematous</a:t>
            </a:r>
            <a:r>
              <a:rPr lang="en-US" sz="2400" i="1" dirty="0"/>
              <a:t> discoid plaque that becomes </a:t>
            </a:r>
            <a:r>
              <a:rPr lang="en-US" sz="2400" i="1" dirty="0" err="1" smtClean="0"/>
              <a:t>hyperkeratotic</a:t>
            </a:r>
            <a:r>
              <a:rPr lang="tr-TR" sz="2400" i="1" dirty="0" smtClean="0"/>
              <a:t> </a:t>
            </a:r>
            <a:r>
              <a:rPr lang="en-US" sz="2400" dirty="0" smtClean="0"/>
              <a:t>and </a:t>
            </a:r>
            <a:r>
              <a:rPr lang="en-US" sz="2400" dirty="0"/>
              <a:t>eventually leads to atrophy and scarring. </a:t>
            </a:r>
            <a:endParaRPr lang="tr-TR" sz="2400" dirty="0"/>
          </a:p>
          <a:p>
            <a:r>
              <a:rPr lang="en-US" sz="2400" dirty="0" smtClean="0"/>
              <a:t> </a:t>
            </a:r>
            <a:r>
              <a:rPr lang="en-US" sz="2400" dirty="0" err="1"/>
              <a:t>Dyspigmentation</a:t>
            </a:r>
            <a:r>
              <a:rPr lang="en-US" sz="2400" dirty="0"/>
              <a:t>, </a:t>
            </a:r>
            <a:r>
              <a:rPr lang="en-US" sz="2400" dirty="0" smtClean="0"/>
              <a:t>including</a:t>
            </a:r>
            <a:r>
              <a:rPr lang="tr-TR" sz="2400" dirty="0" smtClean="0"/>
              <a:t> </a:t>
            </a:r>
            <a:r>
              <a:rPr lang="en-US" sz="2400" dirty="0" err="1" smtClean="0"/>
              <a:t>hypopigmentation</a:t>
            </a:r>
            <a:r>
              <a:rPr lang="en-US" sz="2400" dirty="0" smtClean="0"/>
              <a:t> </a:t>
            </a:r>
            <a:r>
              <a:rPr lang="en-US" sz="2400" dirty="0"/>
              <a:t>and </a:t>
            </a:r>
            <a:r>
              <a:rPr lang="en-US" sz="2400" dirty="0" err="1"/>
              <a:t>hyperpigmentation</a:t>
            </a:r>
            <a:r>
              <a:rPr lang="en-US" sz="2400" dirty="0"/>
              <a:t>, is common. Discoid lesions </a:t>
            </a:r>
            <a:r>
              <a:rPr lang="en-US" sz="2400" dirty="0" smtClean="0"/>
              <a:t>have</a:t>
            </a:r>
            <a:r>
              <a:rPr lang="tr-TR" sz="2400" dirty="0" smtClean="0"/>
              <a:t> </a:t>
            </a:r>
            <a:r>
              <a:rPr lang="en-US" sz="2400" dirty="0" smtClean="0"/>
              <a:t>a </a:t>
            </a:r>
            <a:r>
              <a:rPr lang="en-US" sz="2400" dirty="0"/>
              <a:t>predilection for the face, ears, and neck but may be widespread </a:t>
            </a:r>
            <a:r>
              <a:rPr lang="en-US" sz="2400" dirty="0" smtClean="0"/>
              <a:t>without</a:t>
            </a:r>
            <a:r>
              <a:rPr lang="tr-TR" sz="2400" dirty="0" smtClean="0"/>
              <a:t> </a:t>
            </a:r>
            <a:r>
              <a:rPr lang="en-US" sz="2400" dirty="0" smtClean="0"/>
              <a:t>a </a:t>
            </a:r>
            <a:r>
              <a:rPr lang="en-US" sz="2400" dirty="0"/>
              <a:t>clear-cut relationship to UV exposure.</a:t>
            </a:r>
            <a:endParaRPr lang="tr-TR" sz="24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cstate="print"/>
          <a:srcRect/>
          <a:stretch>
            <a:fillRect/>
          </a:stretch>
        </p:blipFill>
        <p:spPr bwMode="auto">
          <a:xfrm>
            <a:off x="1428728" y="3429000"/>
            <a:ext cx="3000396" cy="3096344"/>
          </a:xfrm>
          <a:prstGeom prst="rect">
            <a:avLst/>
          </a:prstGeom>
          <a:noFill/>
          <a:ln w="9525">
            <a:noFill/>
            <a:miter lim="800000"/>
            <a:headEnd/>
            <a:tailEnd/>
          </a:ln>
        </p:spPr>
      </p:pic>
      <p:pic>
        <p:nvPicPr>
          <p:cNvPr id="5" name="Picture 2" descr="Atrophic red plaques of discoid lupus in a young woman."/>
          <p:cNvPicPr>
            <a:picLocks noChangeAspect="1" noChangeArrowheads="1"/>
          </p:cNvPicPr>
          <p:nvPr/>
        </p:nvPicPr>
        <p:blipFill>
          <a:blip r:embed="rId3" cstate="print"/>
          <a:srcRect/>
          <a:stretch>
            <a:fillRect/>
          </a:stretch>
        </p:blipFill>
        <p:spPr bwMode="auto">
          <a:xfrm>
            <a:off x="642910" y="500042"/>
            <a:ext cx="3781680" cy="2808312"/>
          </a:xfrm>
          <a:prstGeom prst="rect">
            <a:avLst/>
          </a:prstGeom>
          <a:noFill/>
        </p:spPr>
      </p:pic>
      <p:pic>
        <p:nvPicPr>
          <p:cNvPr id="6" name="Picture 4" descr="http://cached.imagescaler.hbpl.co.uk/resize/scaleWidth/620/offlinehbpl.hbpl.co.uk/news/PGH/05AE8E04-FD74-3311-A60E3EE4502572F0.jpg"/>
          <p:cNvPicPr>
            <a:picLocks noChangeAspect="1" noChangeArrowheads="1"/>
          </p:cNvPicPr>
          <p:nvPr/>
        </p:nvPicPr>
        <p:blipFill>
          <a:blip r:embed="rId4" cstate="print"/>
          <a:srcRect/>
          <a:stretch>
            <a:fillRect/>
          </a:stretch>
        </p:blipFill>
        <p:spPr bwMode="auto">
          <a:xfrm>
            <a:off x="4929190" y="571480"/>
            <a:ext cx="3786214" cy="3143272"/>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en-US" dirty="0">
                <a:solidFill>
                  <a:srgbClr val="FF0000"/>
                </a:solidFill>
              </a:rPr>
              <a:t>Idiopathic inflammatory myopathies (IIMs)</a:t>
            </a:r>
            <a:endParaRPr lang="tr-TR" dirty="0">
              <a:solidFill>
                <a:srgbClr val="FF0000"/>
              </a:solidFill>
            </a:endParaRPr>
          </a:p>
        </p:txBody>
      </p:sp>
      <p:sp>
        <p:nvSpPr>
          <p:cNvPr id="3" name="İçerik Yer Tutucusu 2"/>
          <p:cNvSpPr>
            <a:spLocks noGrp="1"/>
          </p:cNvSpPr>
          <p:nvPr>
            <p:ph idx="1"/>
          </p:nvPr>
        </p:nvSpPr>
        <p:spPr>
          <a:xfrm>
            <a:off x="457200" y="1600200"/>
            <a:ext cx="8229600" cy="4277072"/>
          </a:xfrm>
        </p:spPr>
        <p:txBody>
          <a:bodyPr>
            <a:normAutofit fontScale="70000" lnSpcReduction="20000"/>
          </a:bodyPr>
          <a:lstStyle/>
          <a:p>
            <a:r>
              <a:rPr lang="en-US" sz="2900" dirty="0"/>
              <a:t>Idiopathic inflammatory myopathies (IIMs) are a group of </a:t>
            </a:r>
            <a:r>
              <a:rPr lang="en-US" sz="2900" dirty="0" smtClean="0"/>
              <a:t>autoimmune</a:t>
            </a:r>
            <a:r>
              <a:rPr lang="tr-TR" sz="2900" dirty="0" smtClean="0"/>
              <a:t> </a:t>
            </a:r>
            <a:r>
              <a:rPr lang="en-US" sz="2900" dirty="0" smtClean="0"/>
              <a:t>diseases </a:t>
            </a:r>
            <a:r>
              <a:rPr lang="en-US" sz="2900" dirty="0"/>
              <a:t>targeting skeletal muscles as well as skin, joints, and other </a:t>
            </a:r>
            <a:r>
              <a:rPr lang="en-US" sz="2900" dirty="0" smtClean="0"/>
              <a:t>organ</a:t>
            </a:r>
            <a:r>
              <a:rPr lang="tr-TR" sz="2900" dirty="0" smtClean="0"/>
              <a:t> </a:t>
            </a:r>
            <a:r>
              <a:rPr lang="en-US" sz="2900" dirty="0" smtClean="0"/>
              <a:t>systems. </a:t>
            </a:r>
            <a:r>
              <a:rPr lang="en-US" sz="2900" dirty="0"/>
              <a:t>The IIMs have traditionally been divided into </a:t>
            </a:r>
            <a:r>
              <a:rPr lang="en-US" sz="2900" dirty="0" err="1"/>
              <a:t>polymyositis</a:t>
            </a:r>
            <a:r>
              <a:rPr lang="en-US" sz="2900" dirty="0"/>
              <a:t> (PM</a:t>
            </a:r>
            <a:r>
              <a:rPr lang="en-US" sz="2900" dirty="0" smtClean="0"/>
              <a:t>),</a:t>
            </a:r>
            <a:r>
              <a:rPr lang="tr-TR" sz="2900" dirty="0" smtClean="0"/>
              <a:t> </a:t>
            </a:r>
            <a:r>
              <a:rPr lang="en-US" sz="2900" dirty="0" err="1" smtClean="0"/>
              <a:t>dermatomyositis</a:t>
            </a:r>
            <a:r>
              <a:rPr lang="en-US" sz="2900" dirty="0" smtClean="0"/>
              <a:t> </a:t>
            </a:r>
            <a:r>
              <a:rPr lang="en-US" sz="2900" dirty="0"/>
              <a:t>(DM), and inclusion body myositis (IBM</a:t>
            </a:r>
            <a:r>
              <a:rPr lang="en-US" sz="2900" dirty="0" smtClean="0"/>
              <a:t>). </a:t>
            </a:r>
            <a:r>
              <a:rPr lang="en-US" sz="2900" dirty="0"/>
              <a:t>More </a:t>
            </a:r>
            <a:r>
              <a:rPr lang="en-US" sz="2900" dirty="0" smtClean="0"/>
              <a:t>recently,</a:t>
            </a:r>
            <a:r>
              <a:rPr lang="tr-TR" sz="2900" dirty="0" smtClean="0"/>
              <a:t> </a:t>
            </a:r>
            <a:r>
              <a:rPr lang="en-US" sz="2900" dirty="0" smtClean="0"/>
              <a:t>immune-mediated </a:t>
            </a:r>
            <a:r>
              <a:rPr lang="en-US" sz="2900" dirty="0"/>
              <a:t>necrotizing myopathy (IMNM) has been recognized as </a:t>
            </a:r>
            <a:r>
              <a:rPr lang="en-US" sz="2900" dirty="0" smtClean="0"/>
              <a:t>a</a:t>
            </a:r>
            <a:r>
              <a:rPr lang="tr-TR" sz="2900" dirty="0" smtClean="0"/>
              <a:t> </a:t>
            </a:r>
            <a:r>
              <a:rPr lang="tr-TR" sz="2900" dirty="0" err="1" smtClean="0"/>
              <a:t>unique</a:t>
            </a:r>
            <a:r>
              <a:rPr lang="tr-TR" sz="2900" dirty="0" smtClean="0"/>
              <a:t> </a:t>
            </a:r>
            <a:r>
              <a:rPr lang="tr-TR" sz="2900" dirty="0" err="1"/>
              <a:t>autoimmune</a:t>
            </a:r>
            <a:r>
              <a:rPr lang="tr-TR" sz="2900" dirty="0"/>
              <a:t> </a:t>
            </a:r>
            <a:r>
              <a:rPr lang="tr-TR" sz="2900" dirty="0" err="1"/>
              <a:t>myopathy</a:t>
            </a:r>
            <a:r>
              <a:rPr lang="tr-TR" sz="2900" dirty="0" smtClean="0"/>
              <a:t>.</a:t>
            </a:r>
          </a:p>
          <a:p>
            <a:r>
              <a:rPr lang="en-US" sz="2900" dirty="0"/>
              <a:t>Painless symmetric proximal muscle weakness with or without rash typically </a:t>
            </a:r>
            <a:r>
              <a:rPr lang="en-US" sz="2900" dirty="0" smtClean="0"/>
              <a:t>is</a:t>
            </a:r>
            <a:r>
              <a:rPr lang="tr-TR" sz="2900" dirty="0" smtClean="0"/>
              <a:t> </a:t>
            </a:r>
            <a:r>
              <a:rPr lang="tr-TR" sz="2900" dirty="0" err="1" smtClean="0"/>
              <a:t>present</a:t>
            </a:r>
            <a:r>
              <a:rPr lang="tr-TR" sz="2900" dirty="0"/>
              <a:t>.</a:t>
            </a:r>
            <a:endParaRPr lang="tr-TR" sz="2900" dirty="0" smtClean="0"/>
          </a:p>
          <a:p>
            <a:r>
              <a:rPr lang="en-US" sz="2900" dirty="0"/>
              <a:t>Serum muscle enzymes </a:t>
            </a:r>
            <a:r>
              <a:rPr lang="tr-TR" sz="2900" dirty="0" smtClean="0"/>
              <a:t>(a</a:t>
            </a:r>
            <a:r>
              <a:rPr lang="en-US" sz="2900" dirty="0" smtClean="0"/>
              <a:t>t </a:t>
            </a:r>
            <a:r>
              <a:rPr lang="en-US" sz="2900" dirty="0"/>
              <a:t>least two serum muscle enzyme activities from </a:t>
            </a:r>
            <a:r>
              <a:rPr lang="en-US" sz="2900" dirty="0" smtClean="0"/>
              <a:t>the</a:t>
            </a:r>
            <a:r>
              <a:rPr lang="tr-TR" sz="2900" dirty="0" smtClean="0"/>
              <a:t> </a:t>
            </a:r>
            <a:r>
              <a:rPr lang="en-US" sz="2900" dirty="0" smtClean="0"/>
              <a:t>following</a:t>
            </a:r>
            <a:r>
              <a:rPr lang="en-US" sz="2900" dirty="0"/>
              <a:t>: </a:t>
            </a:r>
            <a:r>
              <a:rPr lang="en-US" sz="2900" dirty="0" smtClean="0"/>
              <a:t>C</a:t>
            </a:r>
            <a:r>
              <a:rPr lang="tr-TR" sz="2900" dirty="0" err="1" smtClean="0"/>
              <a:t>reatine</a:t>
            </a:r>
            <a:r>
              <a:rPr lang="tr-TR" sz="2900" dirty="0" smtClean="0"/>
              <a:t> </a:t>
            </a:r>
            <a:r>
              <a:rPr lang="tr-TR" sz="2900" dirty="0" err="1" smtClean="0"/>
              <a:t>kinase</a:t>
            </a:r>
            <a:r>
              <a:rPr lang="en-US" sz="2900" dirty="0" smtClean="0"/>
              <a:t>, </a:t>
            </a:r>
            <a:r>
              <a:rPr lang="en-US" sz="2900" dirty="0"/>
              <a:t>aldolase, LDH, ALT, and </a:t>
            </a:r>
            <a:r>
              <a:rPr lang="en-US" sz="2900" dirty="0" smtClean="0"/>
              <a:t>AST</a:t>
            </a:r>
            <a:r>
              <a:rPr lang="tr-TR" sz="2900" dirty="0" smtClean="0"/>
              <a:t>)</a:t>
            </a:r>
            <a:r>
              <a:rPr lang="en-US" sz="2900" dirty="0" smtClean="0"/>
              <a:t> are </a:t>
            </a:r>
            <a:r>
              <a:rPr lang="en-US" sz="2900" dirty="0"/>
              <a:t>increased in most patients, most notably </a:t>
            </a:r>
            <a:r>
              <a:rPr lang="en-US" sz="2900" dirty="0" err="1"/>
              <a:t>creatine</a:t>
            </a:r>
            <a:r>
              <a:rPr lang="en-US" sz="2900" dirty="0"/>
              <a:t> </a:t>
            </a:r>
            <a:r>
              <a:rPr lang="en-US" sz="2900" dirty="0" smtClean="0"/>
              <a:t>kinase</a:t>
            </a:r>
            <a:endParaRPr lang="en-US" sz="2900" dirty="0"/>
          </a:p>
          <a:p>
            <a:r>
              <a:rPr lang="tr-TR" sz="2900" dirty="0" err="1" smtClean="0"/>
              <a:t>Electromyographic</a:t>
            </a:r>
            <a:r>
              <a:rPr lang="tr-TR" sz="2900" dirty="0" smtClean="0"/>
              <a:t> </a:t>
            </a:r>
            <a:r>
              <a:rPr lang="tr-TR" sz="2900" dirty="0" err="1"/>
              <a:t>abnormalities</a:t>
            </a:r>
            <a:r>
              <a:rPr lang="tr-TR" sz="2900" dirty="0"/>
              <a:t> </a:t>
            </a:r>
            <a:r>
              <a:rPr lang="tr-TR" sz="2900" dirty="0" err="1"/>
              <a:t>reflect</a:t>
            </a:r>
            <a:r>
              <a:rPr lang="tr-TR" sz="2900" dirty="0"/>
              <a:t> </a:t>
            </a:r>
            <a:r>
              <a:rPr lang="tr-TR" sz="2900" dirty="0" err="1"/>
              <a:t>proximal</a:t>
            </a:r>
            <a:r>
              <a:rPr lang="tr-TR" sz="2900" dirty="0"/>
              <a:t> </a:t>
            </a:r>
            <a:r>
              <a:rPr lang="tr-TR" sz="2900" dirty="0" err="1"/>
              <a:t>myopathy</a:t>
            </a:r>
            <a:r>
              <a:rPr lang="tr-TR" sz="2900" dirty="0"/>
              <a:t> </a:t>
            </a:r>
            <a:r>
              <a:rPr lang="tr-TR" sz="2900" dirty="0" err="1"/>
              <a:t>and</a:t>
            </a:r>
            <a:r>
              <a:rPr lang="tr-TR" sz="2900" dirty="0"/>
              <a:t> </a:t>
            </a:r>
            <a:r>
              <a:rPr lang="tr-TR" sz="2900" dirty="0" err="1"/>
              <a:t>muscle</a:t>
            </a:r>
            <a:r>
              <a:rPr lang="tr-TR" sz="2900" dirty="0"/>
              <a:t> </a:t>
            </a:r>
            <a:r>
              <a:rPr lang="tr-TR" sz="2900" dirty="0" err="1" smtClean="0"/>
              <a:t>membrane</a:t>
            </a:r>
            <a:r>
              <a:rPr lang="tr-TR" sz="2900" dirty="0"/>
              <a:t> </a:t>
            </a:r>
            <a:r>
              <a:rPr lang="en-US" sz="2900" dirty="0" smtClean="0"/>
              <a:t>instability</a:t>
            </a:r>
            <a:r>
              <a:rPr lang="en-US" sz="2900" dirty="0"/>
              <a:t>, and muscle biopsy demonstrates inflammatory infiltrates.</a:t>
            </a:r>
            <a:endParaRPr lang="tr-TR" sz="2900" dirty="0" smtClean="0"/>
          </a:p>
          <a:p>
            <a:endParaRPr lang="tr-TR" dirty="0"/>
          </a:p>
        </p:txBody>
      </p:sp>
    </p:spTree>
    <p:extLst>
      <p:ext uri="{BB962C8B-B14F-4D97-AF65-F5344CB8AC3E}">
        <p14:creationId xmlns:p14="http://schemas.microsoft.com/office/powerpoint/2010/main" xmlns="" val="18674062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629816"/>
            <a:ext cx="8229600" cy="1143000"/>
          </a:xfrm>
        </p:spPr>
        <p:txBody>
          <a:bodyPr>
            <a:normAutofit fontScale="90000"/>
          </a:bodyPr>
          <a:lstStyle/>
          <a:p>
            <a:r>
              <a:rPr lang="tr-TR" b="1" dirty="0" smtClean="0">
                <a:solidFill>
                  <a:srgbClr val="FF0000"/>
                </a:solidFill>
              </a:rPr>
              <a:t>DERMATOMYOSITIS</a:t>
            </a:r>
            <a:r>
              <a:rPr lang="tr-TR" b="1" dirty="0" smtClean="0"/>
              <a:t/>
            </a:r>
            <a:br>
              <a:rPr lang="tr-TR" b="1" dirty="0" smtClean="0"/>
            </a:br>
            <a:endParaRPr lang="tr-TR" dirty="0"/>
          </a:p>
        </p:txBody>
      </p:sp>
      <p:sp>
        <p:nvSpPr>
          <p:cNvPr id="3" name="2 İçerik Yer Tutucusu"/>
          <p:cNvSpPr>
            <a:spLocks noGrp="1"/>
          </p:cNvSpPr>
          <p:nvPr>
            <p:ph idx="1"/>
          </p:nvPr>
        </p:nvSpPr>
        <p:spPr/>
        <p:txBody>
          <a:bodyPr>
            <a:noAutofit/>
          </a:bodyPr>
          <a:lstStyle/>
          <a:p>
            <a:r>
              <a:rPr lang="en-US" sz="2200" dirty="0" err="1" smtClean="0"/>
              <a:t>Dermatomyositis</a:t>
            </a:r>
            <a:r>
              <a:rPr lang="en-US" sz="2200" dirty="0" smtClean="0"/>
              <a:t> </a:t>
            </a:r>
            <a:r>
              <a:rPr lang="en-US" sz="2200" dirty="0"/>
              <a:t>is </a:t>
            </a:r>
            <a:r>
              <a:rPr lang="tr-TR" sz="2200" dirty="0" err="1"/>
              <a:t>t</a:t>
            </a:r>
            <a:r>
              <a:rPr lang="tr-TR" sz="2200" dirty="0" err="1" smtClean="0"/>
              <a:t>he</a:t>
            </a:r>
            <a:r>
              <a:rPr lang="tr-TR" sz="2200" dirty="0" smtClean="0"/>
              <a:t> </a:t>
            </a:r>
            <a:r>
              <a:rPr lang="tr-TR" sz="2200" dirty="0" err="1" smtClean="0"/>
              <a:t>one</a:t>
            </a:r>
            <a:r>
              <a:rPr lang="tr-TR" sz="2200" dirty="0" smtClean="0"/>
              <a:t> </a:t>
            </a:r>
            <a:r>
              <a:rPr lang="en-US" sz="2200" dirty="0" smtClean="0"/>
              <a:t>of</a:t>
            </a:r>
            <a:r>
              <a:rPr lang="tr-TR" sz="2200" dirty="0" smtClean="0"/>
              <a:t> </a:t>
            </a:r>
            <a:r>
              <a:rPr lang="tr-TR" sz="2200" dirty="0" err="1" smtClean="0"/>
              <a:t>the</a:t>
            </a:r>
            <a:r>
              <a:rPr lang="tr-TR" sz="2200" dirty="0" smtClean="0"/>
              <a:t> </a:t>
            </a:r>
            <a:r>
              <a:rPr lang="en-US" sz="2200" dirty="0" smtClean="0"/>
              <a:t> </a:t>
            </a:r>
            <a:r>
              <a:rPr lang="en-US" sz="2200" dirty="0"/>
              <a:t>inflammatory </a:t>
            </a:r>
            <a:r>
              <a:rPr lang="en-US" sz="2200" dirty="0" err="1" smtClean="0"/>
              <a:t>myopath</a:t>
            </a:r>
            <a:r>
              <a:rPr lang="tr-TR" sz="2200" dirty="0" err="1" smtClean="0"/>
              <a:t>ies</a:t>
            </a:r>
            <a:r>
              <a:rPr lang="en-US" sz="2200" dirty="0" smtClean="0"/>
              <a:t> </a:t>
            </a:r>
            <a:r>
              <a:rPr lang="en-US" sz="2200" dirty="0"/>
              <a:t>characterized by inflammatory and degenerative changes of the muscles and </a:t>
            </a:r>
            <a:r>
              <a:rPr lang="en-US" sz="2200" dirty="0" smtClean="0"/>
              <a:t>skin. </a:t>
            </a:r>
            <a:endParaRPr lang="tr-TR" sz="2200" dirty="0" smtClean="0"/>
          </a:p>
          <a:p>
            <a:r>
              <a:rPr lang="en-US" sz="2200" dirty="0" smtClean="0"/>
              <a:t>Affected </a:t>
            </a:r>
            <a:r>
              <a:rPr lang="en-US" sz="2200" dirty="0"/>
              <a:t>individuals may experience difficulty in performing certain functions, such as raising their arms and/or climbing stairs or develop speech and swallowing difficulties. </a:t>
            </a:r>
            <a:endParaRPr lang="tr-TR" sz="2200" b="1" dirty="0"/>
          </a:p>
          <a:p>
            <a:r>
              <a:rPr lang="en-US" sz="2200" dirty="0"/>
              <a:t>Key dermatologic signs of DM include heliotrope rash, </a:t>
            </a:r>
            <a:r>
              <a:rPr lang="en-US" sz="2200" dirty="0" err="1"/>
              <a:t>Gottron</a:t>
            </a:r>
            <a:r>
              <a:rPr lang="en-US" sz="2200" dirty="0"/>
              <a:t> </a:t>
            </a:r>
            <a:r>
              <a:rPr lang="en-US" sz="2200" dirty="0" smtClean="0"/>
              <a:t>papules,</a:t>
            </a:r>
            <a:r>
              <a:rPr lang="tr-TR" sz="2200" dirty="0" smtClean="0"/>
              <a:t> </a:t>
            </a:r>
            <a:r>
              <a:rPr lang="tr-TR" sz="2200" dirty="0" err="1" smtClean="0"/>
              <a:t>Gottron</a:t>
            </a:r>
            <a:r>
              <a:rPr lang="tr-TR" sz="2200" dirty="0" smtClean="0"/>
              <a:t> </a:t>
            </a:r>
            <a:r>
              <a:rPr lang="tr-TR" sz="2200" dirty="0" err="1"/>
              <a:t>sign</a:t>
            </a:r>
            <a:r>
              <a:rPr lang="tr-TR" sz="2200" dirty="0"/>
              <a:t>, </a:t>
            </a:r>
            <a:r>
              <a:rPr lang="tr-TR" sz="2200" dirty="0" err="1" smtClean="0"/>
              <a:t>periungual</a:t>
            </a:r>
            <a:r>
              <a:rPr lang="tr-TR" sz="2200" dirty="0" smtClean="0"/>
              <a:t> </a:t>
            </a:r>
            <a:r>
              <a:rPr lang="tr-TR" sz="2200" dirty="0" err="1" smtClean="0"/>
              <a:t>telangiectases</a:t>
            </a:r>
            <a:r>
              <a:rPr lang="tr-TR" sz="2200" dirty="0" smtClean="0"/>
              <a:t>, </a:t>
            </a:r>
            <a:r>
              <a:rPr lang="en-US" sz="2200" dirty="0" smtClean="0"/>
              <a:t>and </a:t>
            </a:r>
            <a:r>
              <a:rPr lang="en-US" sz="2200" dirty="0" err="1"/>
              <a:t>calcinosis</a:t>
            </a:r>
            <a:r>
              <a:rPr lang="en-US" sz="2200" dirty="0"/>
              <a:t> cutis.</a:t>
            </a:r>
            <a:endParaRPr lang="tr-TR" sz="22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stretch>
            <a:fillRect/>
          </a:stretch>
        </p:blipFill>
        <p:spPr>
          <a:xfrm>
            <a:off x="539552" y="332656"/>
            <a:ext cx="4310445" cy="2847543"/>
          </a:xfrm>
          <a:prstGeom prst="rect">
            <a:avLst/>
          </a:prstGeom>
        </p:spPr>
      </p:pic>
      <p:sp>
        <p:nvSpPr>
          <p:cNvPr id="3" name="Dikdörtgen 2"/>
          <p:cNvSpPr/>
          <p:nvPr/>
        </p:nvSpPr>
        <p:spPr>
          <a:xfrm>
            <a:off x="323528" y="3212976"/>
            <a:ext cx="4572000" cy="738664"/>
          </a:xfrm>
          <a:prstGeom prst="rect">
            <a:avLst/>
          </a:prstGeom>
        </p:spPr>
        <p:txBody>
          <a:bodyPr>
            <a:spAutoFit/>
          </a:bodyPr>
          <a:lstStyle/>
          <a:p>
            <a:r>
              <a:rPr lang="en-US" sz="1400" dirty="0" err="1">
                <a:latin typeface="TradeGothic-Light"/>
              </a:rPr>
              <a:t>Gottron</a:t>
            </a:r>
            <a:r>
              <a:rPr lang="en-US" sz="1400" dirty="0">
                <a:latin typeface="TradeGothic-Light"/>
              </a:rPr>
              <a:t> sign. Scaling and macular erythema are </a:t>
            </a:r>
            <a:endParaRPr lang="tr-TR" sz="1400" dirty="0" smtClean="0">
              <a:latin typeface="TradeGothic-Light"/>
            </a:endParaRPr>
          </a:p>
          <a:p>
            <a:r>
              <a:rPr lang="en-US" sz="1400" dirty="0" smtClean="0">
                <a:latin typeface="TradeGothic-Light"/>
              </a:rPr>
              <a:t>evident </a:t>
            </a:r>
            <a:r>
              <a:rPr lang="en-US" sz="1400" dirty="0">
                <a:latin typeface="TradeGothic-Light"/>
              </a:rPr>
              <a:t>over the </a:t>
            </a:r>
            <a:r>
              <a:rPr lang="en-US" sz="1400" dirty="0" smtClean="0">
                <a:latin typeface="TradeGothic-Light"/>
              </a:rPr>
              <a:t>extensor</a:t>
            </a:r>
            <a:r>
              <a:rPr lang="tr-TR" sz="1400" dirty="0" smtClean="0">
                <a:latin typeface="TradeGothic-Light"/>
              </a:rPr>
              <a:t> </a:t>
            </a:r>
            <a:r>
              <a:rPr lang="en-US" sz="1400" dirty="0" smtClean="0">
                <a:latin typeface="TradeGothic-Light"/>
              </a:rPr>
              <a:t>surface </a:t>
            </a:r>
            <a:r>
              <a:rPr lang="en-US" sz="1400" dirty="0">
                <a:latin typeface="TradeGothic-Light"/>
              </a:rPr>
              <a:t>of the elbow in a patient with </a:t>
            </a:r>
            <a:r>
              <a:rPr lang="en-US" sz="1400" dirty="0" err="1">
                <a:latin typeface="TradeGothic-Light"/>
              </a:rPr>
              <a:t>dermatomyositis</a:t>
            </a:r>
            <a:r>
              <a:rPr lang="en-US" sz="1400" dirty="0">
                <a:latin typeface="TradeGothic-Light"/>
              </a:rPr>
              <a:t>.</a:t>
            </a:r>
            <a:endParaRPr lang="tr-TR" sz="1400" dirty="0"/>
          </a:p>
        </p:txBody>
      </p:sp>
      <p:pic>
        <p:nvPicPr>
          <p:cNvPr id="4" name="Resim 3"/>
          <p:cNvPicPr>
            <a:picLocks noChangeAspect="1"/>
          </p:cNvPicPr>
          <p:nvPr/>
        </p:nvPicPr>
        <p:blipFill>
          <a:blip r:embed="rId3" cstate="print"/>
          <a:stretch>
            <a:fillRect/>
          </a:stretch>
        </p:blipFill>
        <p:spPr>
          <a:xfrm>
            <a:off x="5064687" y="1349790"/>
            <a:ext cx="3611769" cy="2727282"/>
          </a:xfrm>
          <a:prstGeom prst="rect">
            <a:avLst/>
          </a:prstGeom>
        </p:spPr>
      </p:pic>
      <p:sp>
        <p:nvSpPr>
          <p:cNvPr id="5" name="Dikdörtgen 4"/>
          <p:cNvSpPr/>
          <p:nvPr/>
        </p:nvSpPr>
        <p:spPr>
          <a:xfrm>
            <a:off x="4788024" y="4061971"/>
            <a:ext cx="4248472" cy="738664"/>
          </a:xfrm>
          <a:prstGeom prst="rect">
            <a:avLst/>
          </a:prstGeom>
        </p:spPr>
        <p:txBody>
          <a:bodyPr wrap="square">
            <a:spAutoFit/>
          </a:bodyPr>
          <a:lstStyle/>
          <a:p>
            <a:r>
              <a:rPr lang="en-US" sz="1400" dirty="0" err="1">
                <a:latin typeface="TradeGothic-Light"/>
              </a:rPr>
              <a:t>Gottron</a:t>
            </a:r>
            <a:r>
              <a:rPr lang="en-US" sz="1400" dirty="0">
                <a:latin typeface="TradeGothic-Light"/>
              </a:rPr>
              <a:t> papules. This erythematous, scaling rash over the knuckles </a:t>
            </a:r>
            <a:r>
              <a:rPr lang="en-US" sz="1400" dirty="0" smtClean="0">
                <a:latin typeface="TradeGothic-Light"/>
              </a:rPr>
              <a:t>and</a:t>
            </a:r>
            <a:r>
              <a:rPr lang="tr-TR" sz="1400" dirty="0" smtClean="0">
                <a:latin typeface="TradeGothic-Light"/>
              </a:rPr>
              <a:t> </a:t>
            </a:r>
            <a:r>
              <a:rPr lang="en-US" sz="1400" dirty="0" smtClean="0">
                <a:latin typeface="TradeGothic-Light"/>
              </a:rPr>
              <a:t>dorsum </a:t>
            </a:r>
            <a:r>
              <a:rPr lang="en-US" sz="1400" dirty="0">
                <a:latin typeface="TradeGothic-Light"/>
              </a:rPr>
              <a:t>of the hand is a common early sign of </a:t>
            </a:r>
            <a:r>
              <a:rPr lang="en-US" sz="1400" dirty="0" smtClean="0">
                <a:latin typeface="TradeGothic-Light"/>
              </a:rPr>
              <a:t>DM</a:t>
            </a:r>
            <a:r>
              <a:rPr lang="tr-TR" sz="1400" dirty="0" smtClean="0">
                <a:latin typeface="TradeGothic-Light"/>
              </a:rPr>
              <a:t>.</a:t>
            </a:r>
            <a:endParaRPr lang="tr-TR" sz="1400" dirty="0"/>
          </a:p>
        </p:txBody>
      </p:sp>
      <p:sp>
        <p:nvSpPr>
          <p:cNvPr id="6" name="Yuvarlatılmış Dikdörtgen 5"/>
          <p:cNvSpPr/>
          <p:nvPr/>
        </p:nvSpPr>
        <p:spPr>
          <a:xfrm>
            <a:off x="323528" y="4269852"/>
            <a:ext cx="3523512" cy="2471515"/>
          </a:xfrm>
          <a:prstGeom prst="roundRect">
            <a:avLst>
              <a:gd name="adj" fmla="val 10000"/>
            </a:avLst>
          </a:prstGeom>
          <a:blipFill rotWithShape="1">
            <a:blip r:embed="rId4" cstate="print"/>
            <a:stretch>
              <a:fillRect/>
            </a:stretch>
          </a:blipFill>
        </p:spPr>
        <p:style>
          <a:lnRef idx="2">
            <a:schemeClr val="lt1">
              <a:hueOff val="0"/>
              <a:satOff val="0"/>
              <a:lumOff val="0"/>
              <a:alphaOff val="0"/>
            </a:schemeClr>
          </a:lnRef>
          <a:fillRef idx="1">
            <a:scrgbClr r="0" g="0" b="0"/>
          </a:fillRef>
          <a:effectRef idx="0">
            <a:schemeClr val="accent4">
              <a:tint val="50000"/>
              <a:hueOff val="-684132"/>
              <a:satOff val="-1248"/>
              <a:lumOff val="-360"/>
              <a:alphaOff val="0"/>
            </a:schemeClr>
          </a:effectRef>
          <a:fontRef idx="minor">
            <a:schemeClr val="lt1">
              <a:hueOff val="0"/>
              <a:satOff val="0"/>
              <a:lumOff val="0"/>
              <a:alphaOff val="0"/>
            </a:schemeClr>
          </a:fontRef>
        </p:style>
      </p:sp>
      <p:sp>
        <p:nvSpPr>
          <p:cNvPr id="7" name="Dikdörtgen 6"/>
          <p:cNvSpPr/>
          <p:nvPr/>
        </p:nvSpPr>
        <p:spPr>
          <a:xfrm>
            <a:off x="4788024" y="5715253"/>
            <a:ext cx="3744416" cy="830997"/>
          </a:xfrm>
          <a:prstGeom prst="rect">
            <a:avLst/>
          </a:prstGeom>
        </p:spPr>
        <p:txBody>
          <a:bodyPr wrap="square">
            <a:spAutoFit/>
          </a:bodyPr>
          <a:lstStyle/>
          <a:p>
            <a:r>
              <a:rPr lang="en-US" sz="1200" dirty="0">
                <a:latin typeface="TradeGothic-Light"/>
              </a:rPr>
              <a:t>“</a:t>
            </a:r>
            <a:r>
              <a:rPr lang="en-US" sz="1200" b="1" dirty="0">
                <a:latin typeface="TradeGothic-Light"/>
              </a:rPr>
              <a:t>Shawl” sign in a patient with </a:t>
            </a:r>
            <a:r>
              <a:rPr lang="en-US" sz="1200" b="1" dirty="0" err="1">
                <a:latin typeface="TradeGothic-Light"/>
              </a:rPr>
              <a:t>dermatomyositis</a:t>
            </a:r>
            <a:r>
              <a:rPr lang="en-US" sz="1200" b="1" dirty="0">
                <a:latin typeface="TradeGothic-Light"/>
              </a:rPr>
              <a:t> </a:t>
            </a:r>
            <a:endParaRPr lang="tr-TR" sz="1200" b="1" dirty="0" smtClean="0">
              <a:latin typeface="TradeGothic-Light"/>
            </a:endParaRPr>
          </a:p>
          <a:p>
            <a:r>
              <a:rPr lang="en-US" sz="1200" b="1" dirty="0" smtClean="0">
                <a:latin typeface="TradeGothic-Light"/>
              </a:rPr>
              <a:t>featuring </a:t>
            </a:r>
            <a:r>
              <a:rPr lang="en-US" sz="1200" b="1" dirty="0">
                <a:latin typeface="TradeGothic-Light"/>
              </a:rPr>
              <a:t>an </a:t>
            </a:r>
            <a:r>
              <a:rPr lang="en-US" sz="1200" b="1" dirty="0" smtClean="0">
                <a:latin typeface="TradeGothic-Light"/>
              </a:rPr>
              <a:t>erythematous</a:t>
            </a:r>
            <a:r>
              <a:rPr lang="tr-TR" sz="1200" b="1" dirty="0" smtClean="0">
                <a:latin typeface="TradeGothic-Light"/>
              </a:rPr>
              <a:t> </a:t>
            </a:r>
            <a:r>
              <a:rPr lang="en-US" sz="1200" b="1" dirty="0" smtClean="0">
                <a:latin typeface="TradeGothic-Light"/>
              </a:rPr>
              <a:t>rash </a:t>
            </a:r>
            <a:r>
              <a:rPr lang="en-US" sz="1200" b="1" dirty="0">
                <a:latin typeface="TradeGothic-Light"/>
              </a:rPr>
              <a:t>across the </a:t>
            </a:r>
            <a:r>
              <a:rPr lang="en-US" sz="1200" b="1" dirty="0" smtClean="0">
                <a:latin typeface="TradeGothic-Light"/>
              </a:rPr>
              <a:t>upper</a:t>
            </a:r>
            <a:r>
              <a:rPr lang="tr-TR" sz="1200" b="1" dirty="0">
                <a:latin typeface="TradeGothic-Light"/>
              </a:rPr>
              <a:t> </a:t>
            </a:r>
            <a:r>
              <a:rPr lang="en-US" sz="1200" b="1" dirty="0" smtClean="0">
                <a:latin typeface="TradeGothic-Light"/>
              </a:rPr>
              <a:t>part </a:t>
            </a:r>
            <a:r>
              <a:rPr lang="en-US" sz="1200" b="1" dirty="0">
                <a:latin typeface="TradeGothic-Light"/>
              </a:rPr>
              <a:t>of the back and extending onto the </a:t>
            </a:r>
            <a:r>
              <a:rPr lang="en-US" sz="1200" b="1" dirty="0" smtClean="0">
                <a:latin typeface="TradeGothic-Light"/>
              </a:rPr>
              <a:t>neck</a:t>
            </a:r>
            <a:r>
              <a:rPr lang="tr-TR" sz="1200" b="1" dirty="0">
                <a:latin typeface="TradeGothic-Light"/>
              </a:rPr>
              <a:t> </a:t>
            </a:r>
            <a:r>
              <a:rPr lang="en-US" sz="1200" b="1" dirty="0" smtClean="0">
                <a:latin typeface="TradeGothic-Light"/>
              </a:rPr>
              <a:t>in </a:t>
            </a:r>
            <a:r>
              <a:rPr lang="en-US" sz="1200" b="1" dirty="0">
                <a:latin typeface="TradeGothic-Light"/>
              </a:rPr>
              <a:t>the </a:t>
            </a:r>
            <a:r>
              <a:rPr lang="en-US" sz="1200" b="1" dirty="0" smtClean="0">
                <a:latin typeface="TradeGothic-Light"/>
              </a:rPr>
              <a:t>distribution</a:t>
            </a:r>
            <a:r>
              <a:rPr lang="tr-TR" sz="1200" b="1" dirty="0" smtClean="0">
                <a:latin typeface="TradeGothic-Light"/>
              </a:rPr>
              <a:t> </a:t>
            </a:r>
            <a:r>
              <a:rPr lang="en-US" sz="1200" b="1" dirty="0" smtClean="0">
                <a:latin typeface="TradeGothic-Light"/>
              </a:rPr>
              <a:t>of </a:t>
            </a:r>
            <a:r>
              <a:rPr lang="en-US" sz="1200" b="1" dirty="0">
                <a:latin typeface="TradeGothic-Light"/>
              </a:rPr>
              <a:t>where a shawl is worn.</a:t>
            </a:r>
            <a:endParaRPr lang="tr-TR" sz="1200" b="1" dirty="0"/>
          </a:p>
        </p:txBody>
      </p:sp>
      <p:sp>
        <p:nvSpPr>
          <p:cNvPr id="8" name="7 Sol Ok"/>
          <p:cNvSpPr/>
          <p:nvPr/>
        </p:nvSpPr>
        <p:spPr>
          <a:xfrm>
            <a:off x="3851920" y="6093296"/>
            <a:ext cx="978408"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xmlns="" val="39676130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5220072" y="6002704"/>
            <a:ext cx="3779912" cy="677108"/>
          </a:xfrm>
          <a:prstGeom prst="rect">
            <a:avLst/>
          </a:prstGeom>
        </p:spPr>
        <p:txBody>
          <a:bodyPr wrap="square">
            <a:spAutoFit/>
          </a:bodyPr>
          <a:lstStyle/>
          <a:p>
            <a:r>
              <a:rPr lang="en-US" sz="1200" b="1" dirty="0">
                <a:latin typeface="TradeGothic-Light"/>
              </a:rPr>
              <a:t>V-neck rash in a patient with </a:t>
            </a:r>
            <a:r>
              <a:rPr lang="en-US" sz="1200" b="1" dirty="0" err="1" smtClean="0">
                <a:latin typeface="TradeGothic-Light"/>
              </a:rPr>
              <a:t>dermatomyositis</a:t>
            </a:r>
            <a:endParaRPr lang="tr-TR" sz="1200" b="1" dirty="0" smtClean="0">
              <a:latin typeface="TradeGothic-Light"/>
            </a:endParaRPr>
          </a:p>
          <a:p>
            <a:r>
              <a:rPr lang="en-US" sz="1200" b="1" dirty="0" smtClean="0">
                <a:latin typeface="TradeGothic-Light"/>
              </a:rPr>
              <a:t>demonstrating </a:t>
            </a:r>
            <a:r>
              <a:rPr lang="en-US" sz="1200" b="1" dirty="0">
                <a:latin typeface="TradeGothic-Light"/>
              </a:rPr>
              <a:t>its </a:t>
            </a:r>
            <a:r>
              <a:rPr lang="en-US" sz="1200" b="1" dirty="0" smtClean="0">
                <a:latin typeface="TradeGothic-Light"/>
              </a:rPr>
              <a:t>photosensitive</a:t>
            </a:r>
            <a:r>
              <a:rPr lang="tr-TR" sz="1200" b="1" dirty="0" smtClean="0">
                <a:latin typeface="TradeGothic-Light"/>
              </a:rPr>
              <a:t> </a:t>
            </a:r>
            <a:r>
              <a:rPr lang="en-US" sz="1200" b="1" dirty="0" smtClean="0">
                <a:latin typeface="TradeGothic-Light"/>
              </a:rPr>
              <a:t>nature </a:t>
            </a:r>
            <a:r>
              <a:rPr lang="en-US" sz="1200" b="1" dirty="0">
                <a:latin typeface="TradeGothic-Light"/>
              </a:rPr>
              <a:t>over </a:t>
            </a:r>
            <a:endParaRPr lang="tr-TR" sz="1200" b="1" dirty="0" smtClean="0">
              <a:latin typeface="TradeGothic-Light"/>
            </a:endParaRPr>
          </a:p>
          <a:p>
            <a:r>
              <a:rPr lang="en-US" sz="1200" b="1" dirty="0" smtClean="0">
                <a:latin typeface="TradeGothic-Light"/>
              </a:rPr>
              <a:t>the </a:t>
            </a:r>
            <a:r>
              <a:rPr lang="en-US" sz="1200" b="1" dirty="0">
                <a:latin typeface="TradeGothic-Light"/>
              </a:rPr>
              <a:t>anterior aspect of the chest</a:t>
            </a:r>
            <a:r>
              <a:rPr lang="en-US" sz="1400" dirty="0">
                <a:latin typeface="TradeGothic-Light"/>
              </a:rPr>
              <a:t>.</a:t>
            </a:r>
            <a:endParaRPr lang="tr-TR" sz="1400" dirty="0"/>
          </a:p>
        </p:txBody>
      </p:sp>
      <p:pic>
        <p:nvPicPr>
          <p:cNvPr id="5" name="Resim 4"/>
          <p:cNvPicPr>
            <a:picLocks noChangeAspect="1"/>
          </p:cNvPicPr>
          <p:nvPr/>
        </p:nvPicPr>
        <p:blipFill>
          <a:blip r:embed="rId2" cstate="print"/>
          <a:stretch>
            <a:fillRect/>
          </a:stretch>
        </p:blipFill>
        <p:spPr>
          <a:xfrm>
            <a:off x="5361854" y="3429000"/>
            <a:ext cx="3456375" cy="2592288"/>
          </a:xfrm>
          <a:prstGeom prst="rect">
            <a:avLst/>
          </a:prstGeom>
        </p:spPr>
      </p:pic>
      <p:pic>
        <p:nvPicPr>
          <p:cNvPr id="6" name="Resim 5"/>
          <p:cNvPicPr>
            <a:picLocks noChangeAspect="1"/>
          </p:cNvPicPr>
          <p:nvPr/>
        </p:nvPicPr>
        <p:blipFill>
          <a:blip r:embed="rId3" cstate="print"/>
          <a:stretch>
            <a:fillRect/>
          </a:stretch>
        </p:blipFill>
        <p:spPr>
          <a:xfrm>
            <a:off x="249846" y="2193195"/>
            <a:ext cx="3170026" cy="3612069"/>
          </a:xfrm>
          <a:prstGeom prst="rect">
            <a:avLst/>
          </a:prstGeom>
        </p:spPr>
      </p:pic>
      <p:sp>
        <p:nvSpPr>
          <p:cNvPr id="7" name="Dikdörtgen 6"/>
          <p:cNvSpPr/>
          <p:nvPr/>
        </p:nvSpPr>
        <p:spPr>
          <a:xfrm>
            <a:off x="179512" y="5797713"/>
            <a:ext cx="4572000" cy="1015663"/>
          </a:xfrm>
          <a:prstGeom prst="rect">
            <a:avLst/>
          </a:prstGeom>
        </p:spPr>
        <p:txBody>
          <a:bodyPr>
            <a:spAutoFit/>
          </a:bodyPr>
          <a:lstStyle/>
          <a:p>
            <a:r>
              <a:rPr lang="en-US" sz="1200" b="1" dirty="0">
                <a:latin typeface="TradeGothic-Light"/>
              </a:rPr>
              <a:t>Facial rash of </a:t>
            </a:r>
            <a:r>
              <a:rPr lang="en-US" sz="1200" b="1" dirty="0" err="1">
                <a:latin typeface="TradeGothic-Light"/>
              </a:rPr>
              <a:t>dermatomyositis</a:t>
            </a:r>
            <a:r>
              <a:rPr lang="en-US" sz="1200" b="1" dirty="0">
                <a:latin typeface="TradeGothic-Light"/>
              </a:rPr>
              <a:t>. Note the </a:t>
            </a:r>
            <a:r>
              <a:rPr lang="en-US" sz="1200" b="1" dirty="0" smtClean="0">
                <a:latin typeface="TradeGothic-Light"/>
              </a:rPr>
              <a:t>malar-like</a:t>
            </a:r>
            <a:endParaRPr lang="tr-TR" sz="1200" b="1" dirty="0" smtClean="0">
              <a:latin typeface="TradeGothic-Light"/>
            </a:endParaRPr>
          </a:p>
          <a:p>
            <a:r>
              <a:rPr lang="en-US" sz="1200" b="1" dirty="0" smtClean="0">
                <a:latin typeface="TradeGothic-Light"/>
              </a:rPr>
              <a:t> </a:t>
            </a:r>
            <a:r>
              <a:rPr lang="en-US" sz="1200" b="1" dirty="0">
                <a:latin typeface="TradeGothic-Light"/>
              </a:rPr>
              <a:t>rash of </a:t>
            </a:r>
            <a:r>
              <a:rPr lang="en-US" sz="1200" b="1" dirty="0" err="1" smtClean="0">
                <a:latin typeface="TradeGothic-Light"/>
              </a:rPr>
              <a:t>dermatomyositis</a:t>
            </a:r>
            <a:r>
              <a:rPr lang="en-US" sz="1200" b="1" dirty="0" smtClean="0">
                <a:latin typeface="TradeGothic-Light"/>
              </a:rPr>
              <a:t>,</a:t>
            </a:r>
            <a:r>
              <a:rPr lang="tr-TR" sz="1200" b="1" dirty="0" smtClean="0">
                <a:latin typeface="TradeGothic-Light"/>
              </a:rPr>
              <a:t> </a:t>
            </a:r>
            <a:r>
              <a:rPr lang="en-US" sz="1200" b="1" dirty="0" smtClean="0">
                <a:latin typeface="TradeGothic-Light"/>
              </a:rPr>
              <a:t>which </a:t>
            </a:r>
            <a:r>
              <a:rPr lang="en-US" sz="1200" b="1" dirty="0">
                <a:latin typeface="TradeGothic-Light"/>
              </a:rPr>
              <a:t>also involves the nasolabial fold (an area often spared in </a:t>
            </a:r>
            <a:r>
              <a:rPr lang="en-US" sz="1200" b="1" dirty="0" smtClean="0">
                <a:latin typeface="TradeGothic-Light"/>
              </a:rPr>
              <a:t>systemic</a:t>
            </a:r>
            <a:endParaRPr lang="tr-TR" sz="1200" b="1" dirty="0" smtClean="0">
              <a:latin typeface="TradeGothic-Light"/>
            </a:endParaRPr>
          </a:p>
          <a:p>
            <a:r>
              <a:rPr lang="en-US" sz="1200" b="1" dirty="0" smtClean="0">
                <a:latin typeface="TradeGothic-Light"/>
              </a:rPr>
              <a:t> lupus</a:t>
            </a:r>
            <a:r>
              <a:rPr lang="tr-TR" sz="1200" b="1" dirty="0" smtClean="0">
                <a:latin typeface="TradeGothic-Light"/>
              </a:rPr>
              <a:t> </a:t>
            </a:r>
            <a:r>
              <a:rPr lang="en-US" sz="1200" b="1" dirty="0" smtClean="0">
                <a:latin typeface="TradeGothic-Light"/>
              </a:rPr>
              <a:t>erythematosus</a:t>
            </a:r>
            <a:r>
              <a:rPr lang="en-US" sz="1200" b="1" dirty="0">
                <a:latin typeface="TradeGothic-Light"/>
              </a:rPr>
              <a:t>). Patchy involvement </a:t>
            </a:r>
            <a:endParaRPr lang="tr-TR" sz="1200" b="1" dirty="0" smtClean="0">
              <a:latin typeface="TradeGothic-Light"/>
            </a:endParaRPr>
          </a:p>
          <a:p>
            <a:r>
              <a:rPr lang="en-US" sz="1200" b="1" dirty="0" smtClean="0">
                <a:latin typeface="TradeGothic-Light"/>
              </a:rPr>
              <a:t>of </a:t>
            </a:r>
            <a:r>
              <a:rPr lang="en-US" sz="1200" b="1" dirty="0">
                <a:latin typeface="TradeGothic-Light"/>
              </a:rPr>
              <a:t>the forehead and chin is also present.</a:t>
            </a:r>
            <a:endParaRPr lang="tr-TR" sz="1200" b="1" dirty="0"/>
          </a:p>
        </p:txBody>
      </p:sp>
      <p:pic>
        <p:nvPicPr>
          <p:cNvPr id="8" name="Resim 7"/>
          <p:cNvPicPr>
            <a:picLocks noChangeAspect="1"/>
          </p:cNvPicPr>
          <p:nvPr/>
        </p:nvPicPr>
        <p:blipFill>
          <a:blip r:embed="rId4" cstate="print"/>
          <a:stretch>
            <a:fillRect/>
          </a:stretch>
        </p:blipFill>
        <p:spPr>
          <a:xfrm>
            <a:off x="4724068" y="260648"/>
            <a:ext cx="4096404" cy="2664296"/>
          </a:xfrm>
          <a:prstGeom prst="rect">
            <a:avLst/>
          </a:prstGeom>
        </p:spPr>
      </p:pic>
      <p:sp>
        <p:nvSpPr>
          <p:cNvPr id="9" name="Dikdörtgen 8"/>
          <p:cNvSpPr/>
          <p:nvPr/>
        </p:nvSpPr>
        <p:spPr>
          <a:xfrm>
            <a:off x="107504" y="1340768"/>
            <a:ext cx="4572000" cy="523220"/>
          </a:xfrm>
          <a:prstGeom prst="rect">
            <a:avLst/>
          </a:prstGeom>
        </p:spPr>
        <p:txBody>
          <a:bodyPr>
            <a:spAutoFit/>
          </a:bodyPr>
          <a:lstStyle/>
          <a:p>
            <a:r>
              <a:rPr lang="tr-TR" sz="1400" dirty="0" err="1">
                <a:latin typeface="TradeGothic-Light"/>
              </a:rPr>
              <a:t>Heliotrope</a:t>
            </a:r>
            <a:r>
              <a:rPr lang="tr-TR" sz="1400" dirty="0">
                <a:latin typeface="TradeGothic-Light"/>
              </a:rPr>
              <a:t> </a:t>
            </a:r>
            <a:r>
              <a:rPr lang="tr-TR" sz="1400" dirty="0" err="1">
                <a:latin typeface="TradeGothic-Light"/>
              </a:rPr>
              <a:t>rash</a:t>
            </a:r>
            <a:r>
              <a:rPr lang="tr-TR" sz="1400" dirty="0">
                <a:latin typeface="TradeGothic-Light"/>
              </a:rPr>
              <a:t> of </a:t>
            </a:r>
            <a:r>
              <a:rPr lang="tr-TR" sz="1400" dirty="0" err="1">
                <a:latin typeface="TradeGothic-Light"/>
              </a:rPr>
              <a:t>dermatomyositis</a:t>
            </a:r>
            <a:r>
              <a:rPr lang="tr-TR" sz="1400" dirty="0">
                <a:latin typeface="TradeGothic-Light"/>
              </a:rPr>
              <a:t> </a:t>
            </a:r>
            <a:r>
              <a:rPr lang="tr-TR" sz="1400" dirty="0" err="1">
                <a:latin typeface="TradeGothic-Light"/>
              </a:rPr>
              <a:t>demonstrating</a:t>
            </a:r>
            <a:r>
              <a:rPr lang="tr-TR" sz="1400" dirty="0">
                <a:latin typeface="TradeGothic-Light"/>
              </a:rPr>
              <a:t> </a:t>
            </a:r>
            <a:endParaRPr lang="tr-TR" sz="1400" dirty="0" smtClean="0">
              <a:latin typeface="TradeGothic-Light"/>
            </a:endParaRPr>
          </a:p>
          <a:p>
            <a:r>
              <a:rPr lang="tr-TR" sz="1400" dirty="0" err="1" smtClean="0">
                <a:latin typeface="TradeGothic-Light"/>
              </a:rPr>
              <a:t>both</a:t>
            </a:r>
            <a:r>
              <a:rPr lang="tr-TR" sz="1400" dirty="0" smtClean="0">
                <a:latin typeface="TradeGothic-Light"/>
              </a:rPr>
              <a:t> </a:t>
            </a:r>
            <a:r>
              <a:rPr lang="tr-TR" sz="1400" dirty="0" err="1">
                <a:latin typeface="TradeGothic-Light"/>
              </a:rPr>
              <a:t>erythema</a:t>
            </a:r>
            <a:r>
              <a:rPr lang="tr-TR" sz="1400" dirty="0">
                <a:latin typeface="TradeGothic-Light"/>
              </a:rPr>
              <a:t> </a:t>
            </a:r>
            <a:r>
              <a:rPr lang="tr-TR" sz="1400" dirty="0" err="1">
                <a:latin typeface="TradeGothic-Light"/>
              </a:rPr>
              <a:t>and</a:t>
            </a:r>
            <a:r>
              <a:rPr lang="tr-TR" sz="1400" dirty="0">
                <a:latin typeface="TradeGothic-Light"/>
              </a:rPr>
              <a:t> </a:t>
            </a:r>
            <a:r>
              <a:rPr lang="tr-TR" sz="1400" dirty="0" err="1">
                <a:latin typeface="TradeGothic-Light"/>
              </a:rPr>
              <a:t>diffuse</a:t>
            </a:r>
            <a:r>
              <a:rPr lang="tr-TR" sz="1400" dirty="0">
                <a:latin typeface="TradeGothic-Light"/>
              </a:rPr>
              <a:t> </a:t>
            </a:r>
            <a:r>
              <a:rPr lang="tr-TR" sz="1400" dirty="0" err="1">
                <a:latin typeface="TradeGothic-Light"/>
              </a:rPr>
              <a:t>periorbital</a:t>
            </a:r>
            <a:r>
              <a:rPr lang="tr-TR" sz="1400" dirty="0">
                <a:latin typeface="TradeGothic-Light"/>
              </a:rPr>
              <a:t> </a:t>
            </a:r>
            <a:r>
              <a:rPr lang="tr-TR" sz="1400" dirty="0" err="1">
                <a:latin typeface="TradeGothic-Light"/>
              </a:rPr>
              <a:t>edema</a:t>
            </a:r>
            <a:endParaRPr lang="tr-TR" sz="1400" dirty="0"/>
          </a:p>
        </p:txBody>
      </p:sp>
      <p:sp>
        <p:nvSpPr>
          <p:cNvPr id="10" name="9 Sağ Ok"/>
          <p:cNvSpPr/>
          <p:nvPr/>
        </p:nvSpPr>
        <p:spPr>
          <a:xfrm flipV="1">
            <a:off x="3419872" y="1772816"/>
            <a:ext cx="1872208" cy="25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xmlns="" val="23649431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solidFill>
                  <a:srgbClr val="FF0000"/>
                </a:solidFill>
              </a:rPr>
              <a:t>Systemic</a:t>
            </a:r>
            <a:r>
              <a:rPr lang="tr-TR" dirty="0" smtClean="0">
                <a:solidFill>
                  <a:srgbClr val="FF0000"/>
                </a:solidFill>
              </a:rPr>
              <a:t> </a:t>
            </a:r>
            <a:r>
              <a:rPr lang="tr-TR" dirty="0" err="1" smtClean="0">
                <a:solidFill>
                  <a:srgbClr val="FF0000"/>
                </a:solidFill>
              </a:rPr>
              <a:t>sclerosis</a:t>
            </a:r>
            <a:endParaRPr lang="tr-TR" dirty="0">
              <a:solidFill>
                <a:srgbClr val="FF0000"/>
              </a:solidFill>
            </a:endParaRPr>
          </a:p>
        </p:txBody>
      </p:sp>
      <p:sp>
        <p:nvSpPr>
          <p:cNvPr id="3" name="2 İçerik Yer Tutucusu"/>
          <p:cNvSpPr>
            <a:spLocks noGrp="1"/>
          </p:cNvSpPr>
          <p:nvPr>
            <p:ph idx="1"/>
          </p:nvPr>
        </p:nvSpPr>
        <p:spPr/>
        <p:txBody>
          <a:bodyPr>
            <a:normAutofit/>
          </a:bodyPr>
          <a:lstStyle/>
          <a:p>
            <a:r>
              <a:rPr lang="en-US" sz="2200" dirty="0" smtClean="0">
                <a:solidFill>
                  <a:srgbClr val="FF0000"/>
                </a:solidFill>
              </a:rPr>
              <a:t>Systemic sclerosis</a:t>
            </a:r>
            <a:r>
              <a:rPr lang="tr-TR" sz="2200" dirty="0" smtClean="0">
                <a:solidFill>
                  <a:srgbClr val="FF0000"/>
                </a:solidFill>
              </a:rPr>
              <a:t> (</a:t>
            </a:r>
            <a:r>
              <a:rPr lang="tr-TR" sz="2200" dirty="0" err="1" smtClean="0">
                <a:solidFill>
                  <a:srgbClr val="FF0000"/>
                </a:solidFill>
              </a:rPr>
              <a:t>SSc</a:t>
            </a:r>
            <a:r>
              <a:rPr lang="tr-TR" sz="2200" dirty="0" smtClean="0">
                <a:solidFill>
                  <a:srgbClr val="FF0000"/>
                </a:solidFill>
              </a:rPr>
              <a:t>)</a:t>
            </a:r>
            <a:r>
              <a:rPr lang="en-US" sz="2200" dirty="0" smtClean="0">
                <a:solidFill>
                  <a:srgbClr val="FF0000"/>
                </a:solidFill>
              </a:rPr>
              <a:t>, </a:t>
            </a:r>
            <a:r>
              <a:rPr lang="en-US" sz="2200" dirty="0">
                <a:solidFill>
                  <a:srgbClr val="FF0000"/>
                </a:solidFill>
              </a:rPr>
              <a:t>also called scleroderma</a:t>
            </a:r>
            <a:r>
              <a:rPr lang="en-US" sz="2200" dirty="0"/>
              <a:t>, is an immune-mediated rheumatic disease that is </a:t>
            </a:r>
            <a:r>
              <a:rPr lang="en-US" sz="2200" dirty="0" err="1"/>
              <a:t>characterised</a:t>
            </a:r>
            <a:r>
              <a:rPr lang="en-US" sz="2200" dirty="0"/>
              <a:t> by fibrosis of the skin and internal organs and </a:t>
            </a:r>
            <a:r>
              <a:rPr lang="en-US" sz="2200" dirty="0" err="1"/>
              <a:t>vasculopathy</a:t>
            </a:r>
            <a:r>
              <a:rPr lang="en-US" sz="2200" dirty="0"/>
              <a:t>. </a:t>
            </a:r>
            <a:endParaRPr lang="tr-TR" sz="2200" dirty="0" smtClean="0"/>
          </a:p>
          <a:p>
            <a:r>
              <a:rPr lang="en-US" sz="2200" dirty="0" smtClean="0"/>
              <a:t>The </a:t>
            </a:r>
            <a:r>
              <a:rPr lang="en-US" sz="2200" dirty="0"/>
              <a:t>term </a:t>
            </a:r>
            <a:r>
              <a:rPr lang="en-US" sz="2200" i="1" dirty="0"/>
              <a:t>sclerosis describes hardening or induration as a result of excessive</a:t>
            </a:r>
            <a:r>
              <a:rPr lang="tr-TR" sz="2200" i="1" dirty="0"/>
              <a:t> </a:t>
            </a:r>
            <a:r>
              <a:rPr lang="en-US" sz="2200" dirty="0"/>
              <a:t>deposition of interstitial collagen and subsequent tissue fibrosis</a:t>
            </a:r>
            <a:r>
              <a:rPr lang="tr-TR" sz="2200" dirty="0" smtClean="0"/>
              <a:t>.</a:t>
            </a:r>
            <a:r>
              <a:rPr lang="en-US" sz="2200" dirty="0"/>
              <a:t> </a:t>
            </a:r>
            <a:endParaRPr lang="tr-TR" sz="2200" dirty="0" smtClean="0"/>
          </a:p>
          <a:p>
            <a:r>
              <a:rPr lang="en-US" sz="2200" dirty="0" smtClean="0"/>
              <a:t>Key </a:t>
            </a:r>
            <a:r>
              <a:rPr lang="en-US" sz="2200" dirty="0"/>
              <a:t>dermatologic signs of </a:t>
            </a:r>
            <a:r>
              <a:rPr lang="en-US" sz="2200" dirty="0" err="1"/>
              <a:t>SSc</a:t>
            </a:r>
            <a:r>
              <a:rPr lang="en-US" sz="2200" dirty="0"/>
              <a:t> include Raynaud phenomenon, symmetric</a:t>
            </a:r>
            <a:r>
              <a:rPr lang="tr-TR" sz="2200" dirty="0"/>
              <a:t> </a:t>
            </a:r>
            <a:r>
              <a:rPr lang="tr-TR" sz="2200" dirty="0" err="1"/>
              <a:t>cutaneous</a:t>
            </a:r>
            <a:r>
              <a:rPr lang="tr-TR" sz="2200" dirty="0"/>
              <a:t> </a:t>
            </a:r>
            <a:r>
              <a:rPr lang="tr-TR" sz="2200" dirty="0" err="1"/>
              <a:t>sclerosis</a:t>
            </a:r>
            <a:r>
              <a:rPr lang="tr-TR" sz="2200" dirty="0"/>
              <a:t>, </a:t>
            </a:r>
            <a:r>
              <a:rPr lang="tr-TR" sz="2200" dirty="0" err="1"/>
              <a:t>finger</a:t>
            </a:r>
            <a:r>
              <a:rPr lang="tr-TR" sz="2200" dirty="0"/>
              <a:t> </a:t>
            </a:r>
            <a:r>
              <a:rPr lang="tr-TR" sz="2200" dirty="0" err="1"/>
              <a:t>swelling</a:t>
            </a:r>
            <a:r>
              <a:rPr lang="tr-TR" sz="2200" dirty="0"/>
              <a:t>, </a:t>
            </a:r>
            <a:r>
              <a:rPr lang="tr-TR" sz="2200" dirty="0" err="1"/>
              <a:t>sclerodactyly</a:t>
            </a:r>
            <a:r>
              <a:rPr lang="tr-TR" sz="2200" dirty="0"/>
              <a:t>, </a:t>
            </a:r>
            <a:r>
              <a:rPr lang="tr-TR" sz="2200" dirty="0" err="1"/>
              <a:t>digital</a:t>
            </a:r>
            <a:r>
              <a:rPr lang="tr-TR" sz="2200" dirty="0"/>
              <a:t> </a:t>
            </a:r>
            <a:r>
              <a:rPr lang="tr-TR" sz="2200" dirty="0" err="1"/>
              <a:t>pits</a:t>
            </a:r>
            <a:r>
              <a:rPr lang="tr-TR" sz="2200" dirty="0"/>
              <a:t> </a:t>
            </a:r>
            <a:r>
              <a:rPr lang="tr-TR" sz="2200" dirty="0" err="1"/>
              <a:t>and</a:t>
            </a:r>
            <a:r>
              <a:rPr lang="tr-TR" sz="2200" dirty="0"/>
              <a:t> </a:t>
            </a:r>
            <a:r>
              <a:rPr lang="tr-TR" sz="2200" dirty="0" err="1"/>
              <a:t>ulcers</a:t>
            </a:r>
            <a:r>
              <a:rPr lang="tr-TR" sz="2200" dirty="0"/>
              <a:t>, </a:t>
            </a:r>
            <a:r>
              <a:rPr lang="en-US" sz="2200" dirty="0"/>
              <a:t>dilated or atrophic nail-fold capillaries, calcinosis cutis, and hyperpigmentation.</a:t>
            </a:r>
            <a:endParaRPr lang="tr-TR" sz="2200" dirty="0"/>
          </a:p>
          <a:p>
            <a:pPr marL="0" indent="0">
              <a:buNone/>
            </a:pPr>
            <a:endParaRPr lang="tr-TR" dirty="0"/>
          </a:p>
          <a:p>
            <a:endParaRPr lang="tr-TR"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435280" cy="1143000"/>
          </a:xfrm>
        </p:spPr>
        <p:txBody>
          <a:bodyPr>
            <a:normAutofit fontScale="90000"/>
          </a:bodyPr>
          <a:lstStyle/>
          <a:p>
            <a:r>
              <a:rPr lang="tr-TR" dirty="0" err="1" smtClean="0">
                <a:solidFill>
                  <a:srgbClr val="FF0000"/>
                </a:solidFill>
              </a:rPr>
              <a:t>Classification</a:t>
            </a:r>
            <a:r>
              <a:rPr lang="tr-TR" dirty="0" smtClean="0">
                <a:solidFill>
                  <a:srgbClr val="FF0000"/>
                </a:solidFill>
              </a:rPr>
              <a:t> of </a:t>
            </a:r>
            <a:r>
              <a:rPr lang="en-US" dirty="0">
                <a:solidFill>
                  <a:srgbClr val="FF0000"/>
                </a:solidFill>
              </a:rPr>
              <a:t>Systemic sclerosis </a:t>
            </a:r>
            <a:r>
              <a:rPr lang="tr-TR" dirty="0" smtClean="0">
                <a:solidFill>
                  <a:srgbClr val="FF0000"/>
                </a:solidFill>
              </a:rPr>
              <a:t>(</a:t>
            </a:r>
            <a:r>
              <a:rPr lang="tr-TR" dirty="0" err="1" smtClean="0">
                <a:solidFill>
                  <a:srgbClr val="FF0000"/>
                </a:solidFill>
              </a:rPr>
              <a:t>SSc</a:t>
            </a:r>
            <a:r>
              <a:rPr lang="tr-TR" dirty="0" smtClean="0">
                <a:solidFill>
                  <a:srgbClr val="FF0000"/>
                </a:solidFill>
              </a:rPr>
              <a:t>)</a:t>
            </a:r>
            <a:endParaRPr lang="tr-TR" dirty="0">
              <a:solidFill>
                <a:srgbClr val="FF0000"/>
              </a:solidFill>
            </a:endParaRPr>
          </a:p>
        </p:txBody>
      </p:sp>
      <p:sp>
        <p:nvSpPr>
          <p:cNvPr id="3" name="2 İçerik Yer Tutucusu"/>
          <p:cNvSpPr>
            <a:spLocks noGrp="1"/>
          </p:cNvSpPr>
          <p:nvPr>
            <p:ph idx="1"/>
          </p:nvPr>
        </p:nvSpPr>
        <p:spPr>
          <a:xfrm>
            <a:off x="457200" y="1600200"/>
            <a:ext cx="8507288" cy="4525963"/>
          </a:xfrm>
          <a:ln>
            <a:solidFill>
              <a:schemeClr val="tx1"/>
            </a:solidFill>
          </a:ln>
        </p:spPr>
        <p:txBody>
          <a:bodyPr>
            <a:normAutofit fontScale="62500" lnSpcReduction="20000"/>
          </a:bodyPr>
          <a:lstStyle/>
          <a:p>
            <a:pPr>
              <a:buNone/>
            </a:pPr>
            <a:r>
              <a:rPr lang="tr-TR" dirty="0" smtClean="0"/>
              <a:t>	</a:t>
            </a:r>
            <a:r>
              <a:rPr lang="tr-TR" dirty="0" err="1" smtClean="0"/>
              <a:t>SSc</a:t>
            </a:r>
            <a:r>
              <a:rPr lang="tr-TR" dirty="0" smtClean="0"/>
              <a:t> </a:t>
            </a:r>
            <a:r>
              <a:rPr lang="tr-TR" dirty="0"/>
              <a:t>is </a:t>
            </a:r>
            <a:r>
              <a:rPr lang="tr-TR" dirty="0" err="1"/>
              <a:t>classified</a:t>
            </a:r>
            <a:r>
              <a:rPr lang="tr-TR" dirty="0"/>
              <a:t> as</a:t>
            </a:r>
          </a:p>
          <a:p>
            <a:r>
              <a:rPr lang="tr-TR" b="1" dirty="0" err="1">
                <a:solidFill>
                  <a:srgbClr val="FF0000"/>
                </a:solidFill>
              </a:rPr>
              <a:t>Limited</a:t>
            </a:r>
            <a:r>
              <a:rPr lang="tr-TR" b="1" dirty="0">
                <a:solidFill>
                  <a:srgbClr val="FF0000"/>
                </a:solidFill>
              </a:rPr>
              <a:t> </a:t>
            </a:r>
            <a:r>
              <a:rPr lang="tr-TR" b="1" dirty="0" err="1">
                <a:solidFill>
                  <a:srgbClr val="FF0000"/>
                </a:solidFill>
              </a:rPr>
              <a:t>SSc</a:t>
            </a:r>
            <a:r>
              <a:rPr lang="tr-TR" b="1" dirty="0">
                <a:solidFill>
                  <a:srgbClr val="FF0000"/>
                </a:solidFill>
              </a:rPr>
              <a:t> (CREST </a:t>
            </a:r>
            <a:r>
              <a:rPr lang="tr-TR" b="1" dirty="0" err="1">
                <a:solidFill>
                  <a:srgbClr val="FF0000"/>
                </a:solidFill>
              </a:rPr>
              <a:t>syndrome</a:t>
            </a:r>
            <a:r>
              <a:rPr lang="tr-TR" b="1" dirty="0">
                <a:solidFill>
                  <a:srgbClr val="FF0000"/>
                </a:solidFill>
              </a:rPr>
              <a:t>)</a:t>
            </a:r>
          </a:p>
          <a:p>
            <a:r>
              <a:rPr lang="tr-TR" b="1" dirty="0" err="1">
                <a:solidFill>
                  <a:srgbClr val="FF0000"/>
                </a:solidFill>
              </a:rPr>
              <a:t>Generalized</a:t>
            </a:r>
            <a:r>
              <a:rPr lang="tr-TR" b="1" dirty="0">
                <a:solidFill>
                  <a:srgbClr val="FF0000"/>
                </a:solidFill>
              </a:rPr>
              <a:t> </a:t>
            </a:r>
            <a:r>
              <a:rPr lang="tr-TR" b="1" dirty="0" err="1">
                <a:solidFill>
                  <a:srgbClr val="FF0000"/>
                </a:solidFill>
              </a:rPr>
              <a:t>SSc</a:t>
            </a:r>
            <a:r>
              <a:rPr lang="tr-TR" b="1" dirty="0">
                <a:solidFill>
                  <a:srgbClr val="FF0000"/>
                </a:solidFill>
              </a:rPr>
              <a:t> (</a:t>
            </a:r>
            <a:r>
              <a:rPr lang="tr-TR" b="1" dirty="0" err="1">
                <a:solidFill>
                  <a:srgbClr val="FF0000"/>
                </a:solidFill>
              </a:rPr>
              <a:t>with</a:t>
            </a:r>
            <a:r>
              <a:rPr lang="tr-TR" b="1" dirty="0">
                <a:solidFill>
                  <a:srgbClr val="FF0000"/>
                </a:solidFill>
              </a:rPr>
              <a:t> </a:t>
            </a:r>
            <a:r>
              <a:rPr lang="tr-TR" b="1" dirty="0" err="1">
                <a:solidFill>
                  <a:srgbClr val="FF0000"/>
                </a:solidFill>
              </a:rPr>
              <a:t>diffuse</a:t>
            </a:r>
            <a:r>
              <a:rPr lang="tr-TR" b="1" dirty="0">
                <a:solidFill>
                  <a:srgbClr val="FF0000"/>
                </a:solidFill>
              </a:rPr>
              <a:t> skin </a:t>
            </a:r>
            <a:r>
              <a:rPr lang="tr-TR" b="1" dirty="0" err="1">
                <a:solidFill>
                  <a:srgbClr val="FF0000"/>
                </a:solidFill>
              </a:rPr>
              <a:t>involvement</a:t>
            </a:r>
            <a:r>
              <a:rPr lang="tr-TR" b="1" dirty="0">
                <a:solidFill>
                  <a:srgbClr val="FF0000"/>
                </a:solidFill>
              </a:rPr>
              <a:t>)</a:t>
            </a:r>
          </a:p>
          <a:p>
            <a:r>
              <a:rPr lang="tr-TR" b="1" dirty="0" err="1">
                <a:solidFill>
                  <a:srgbClr val="FF0000"/>
                </a:solidFill>
              </a:rPr>
              <a:t>SSc</a:t>
            </a:r>
            <a:r>
              <a:rPr lang="tr-TR" b="1" dirty="0">
                <a:solidFill>
                  <a:srgbClr val="FF0000"/>
                </a:solidFill>
              </a:rPr>
              <a:t> sine </a:t>
            </a:r>
            <a:r>
              <a:rPr lang="tr-TR" b="1" dirty="0" err="1">
                <a:solidFill>
                  <a:srgbClr val="FF0000"/>
                </a:solidFill>
              </a:rPr>
              <a:t>scleroderma</a:t>
            </a:r>
            <a:endParaRPr lang="tr-TR" b="1" dirty="0">
              <a:solidFill>
                <a:srgbClr val="FF0000"/>
              </a:solidFill>
            </a:endParaRPr>
          </a:p>
          <a:p>
            <a:r>
              <a:rPr lang="tr-TR" dirty="0" err="1"/>
              <a:t>In</a:t>
            </a:r>
            <a:r>
              <a:rPr lang="tr-TR" dirty="0"/>
              <a:t> </a:t>
            </a:r>
            <a:r>
              <a:rPr lang="tr-TR" dirty="0" err="1"/>
              <a:t>limited</a:t>
            </a:r>
            <a:r>
              <a:rPr lang="tr-TR" dirty="0"/>
              <a:t> </a:t>
            </a:r>
            <a:r>
              <a:rPr lang="tr-TR" dirty="0" err="1"/>
              <a:t>SSc</a:t>
            </a:r>
            <a:r>
              <a:rPr lang="tr-TR" dirty="0"/>
              <a:t> (CREST </a:t>
            </a:r>
            <a:r>
              <a:rPr lang="tr-TR" dirty="0" err="1"/>
              <a:t>syndrome</a:t>
            </a:r>
            <a:r>
              <a:rPr lang="tr-TR" dirty="0"/>
              <a:t>—</a:t>
            </a:r>
            <a:r>
              <a:rPr lang="tr-TR" dirty="0" err="1"/>
              <a:t>calcinosis</a:t>
            </a:r>
            <a:r>
              <a:rPr lang="tr-TR" dirty="0"/>
              <a:t> </a:t>
            </a:r>
            <a:r>
              <a:rPr lang="tr-TR" dirty="0" err="1"/>
              <a:t>cutis</a:t>
            </a:r>
            <a:r>
              <a:rPr lang="tr-TR" dirty="0"/>
              <a:t>, </a:t>
            </a:r>
            <a:r>
              <a:rPr lang="tr-TR" dirty="0" err="1" smtClean="0"/>
              <a:t>raynaud</a:t>
            </a:r>
            <a:r>
              <a:rPr lang="tr-TR" dirty="0" smtClean="0"/>
              <a:t>  </a:t>
            </a:r>
            <a:r>
              <a:rPr lang="tr-TR" dirty="0" err="1" smtClean="0"/>
              <a:t>phenomenon</a:t>
            </a:r>
            <a:r>
              <a:rPr lang="tr-TR" dirty="0" smtClean="0"/>
              <a:t>,</a:t>
            </a:r>
            <a:r>
              <a:rPr lang="tr-TR" dirty="0"/>
              <a:t> </a:t>
            </a:r>
            <a:r>
              <a:rPr lang="tr-TR" dirty="0" err="1" smtClean="0"/>
              <a:t>esophageal</a:t>
            </a:r>
            <a:r>
              <a:rPr lang="tr-TR" dirty="0" smtClean="0"/>
              <a:t> </a:t>
            </a:r>
            <a:r>
              <a:rPr lang="tr-TR" dirty="0" err="1" smtClean="0"/>
              <a:t>dysmotility</a:t>
            </a:r>
            <a:r>
              <a:rPr lang="tr-TR" dirty="0" smtClean="0"/>
              <a:t>, </a:t>
            </a:r>
            <a:r>
              <a:rPr lang="tr-TR" dirty="0" err="1"/>
              <a:t>sclerodactyly</a:t>
            </a:r>
            <a:r>
              <a:rPr lang="tr-TR" dirty="0"/>
              <a:t>, </a:t>
            </a:r>
            <a:r>
              <a:rPr lang="tr-TR" dirty="0" err="1"/>
              <a:t>telangiectasias</a:t>
            </a:r>
            <a:r>
              <a:rPr lang="tr-TR" dirty="0"/>
              <a:t>), </a:t>
            </a:r>
            <a:r>
              <a:rPr lang="tr-TR" dirty="0" err="1"/>
              <a:t>patients</a:t>
            </a:r>
            <a:r>
              <a:rPr lang="tr-TR" dirty="0"/>
              <a:t> </a:t>
            </a:r>
            <a:r>
              <a:rPr lang="tr-TR" dirty="0" err="1"/>
              <a:t>develop</a:t>
            </a:r>
            <a:r>
              <a:rPr lang="tr-TR" dirty="0"/>
              <a:t> skin </a:t>
            </a:r>
            <a:r>
              <a:rPr lang="tr-TR" dirty="0" err="1"/>
              <a:t>tightening</a:t>
            </a:r>
            <a:r>
              <a:rPr lang="tr-TR" dirty="0"/>
              <a:t> </a:t>
            </a:r>
            <a:r>
              <a:rPr lang="tr-TR" dirty="0" err="1"/>
              <a:t>over</a:t>
            </a:r>
            <a:r>
              <a:rPr lang="tr-TR" dirty="0"/>
              <a:t> </a:t>
            </a:r>
            <a:r>
              <a:rPr lang="tr-TR" dirty="0" err="1"/>
              <a:t>the</a:t>
            </a:r>
            <a:r>
              <a:rPr lang="tr-TR" dirty="0"/>
              <a:t> </a:t>
            </a:r>
            <a:r>
              <a:rPr lang="tr-TR" dirty="0" err="1"/>
              <a:t>face</a:t>
            </a:r>
            <a:r>
              <a:rPr lang="tr-TR" dirty="0"/>
              <a:t> </a:t>
            </a:r>
            <a:r>
              <a:rPr lang="tr-TR" dirty="0" err="1"/>
              <a:t>and</a:t>
            </a:r>
            <a:r>
              <a:rPr lang="tr-TR" dirty="0"/>
              <a:t> </a:t>
            </a:r>
            <a:r>
              <a:rPr lang="tr-TR" dirty="0" err="1"/>
              <a:t>distal</a:t>
            </a:r>
            <a:r>
              <a:rPr lang="tr-TR" dirty="0"/>
              <a:t> </a:t>
            </a:r>
            <a:r>
              <a:rPr lang="tr-TR" dirty="0" err="1"/>
              <a:t>to</a:t>
            </a:r>
            <a:r>
              <a:rPr lang="tr-TR" dirty="0"/>
              <a:t> </a:t>
            </a:r>
            <a:r>
              <a:rPr lang="tr-TR" dirty="0" err="1"/>
              <a:t>the</a:t>
            </a:r>
            <a:r>
              <a:rPr lang="tr-TR" dirty="0"/>
              <a:t> </a:t>
            </a:r>
            <a:r>
              <a:rPr lang="tr-TR" dirty="0" err="1"/>
              <a:t>elbows</a:t>
            </a:r>
            <a:r>
              <a:rPr lang="tr-TR" dirty="0"/>
              <a:t> </a:t>
            </a:r>
            <a:r>
              <a:rPr lang="tr-TR" dirty="0" err="1"/>
              <a:t>and</a:t>
            </a:r>
            <a:r>
              <a:rPr lang="tr-TR" dirty="0"/>
              <a:t> </a:t>
            </a:r>
            <a:r>
              <a:rPr lang="tr-TR" dirty="0" err="1"/>
              <a:t>knees</a:t>
            </a:r>
            <a:r>
              <a:rPr lang="tr-TR" dirty="0"/>
              <a:t> </a:t>
            </a:r>
            <a:r>
              <a:rPr lang="tr-TR" dirty="0" err="1"/>
              <a:t>and</a:t>
            </a:r>
            <a:r>
              <a:rPr lang="tr-TR" dirty="0"/>
              <a:t> </a:t>
            </a:r>
            <a:r>
              <a:rPr lang="tr-TR" dirty="0" err="1"/>
              <a:t>may</a:t>
            </a:r>
            <a:r>
              <a:rPr lang="tr-TR" dirty="0"/>
              <a:t> </a:t>
            </a:r>
            <a:r>
              <a:rPr lang="tr-TR" dirty="0" err="1"/>
              <a:t>also</a:t>
            </a:r>
            <a:r>
              <a:rPr lang="tr-TR" dirty="0"/>
              <a:t> </a:t>
            </a:r>
            <a:r>
              <a:rPr lang="tr-TR" dirty="0" err="1"/>
              <a:t>have</a:t>
            </a:r>
            <a:r>
              <a:rPr lang="tr-TR" dirty="0"/>
              <a:t> </a:t>
            </a:r>
            <a:r>
              <a:rPr lang="tr-TR" dirty="0" err="1"/>
              <a:t>gastroesophageal</a:t>
            </a:r>
            <a:r>
              <a:rPr lang="tr-TR" dirty="0"/>
              <a:t> </a:t>
            </a:r>
            <a:r>
              <a:rPr lang="tr-TR" dirty="0" err="1"/>
              <a:t>reflux</a:t>
            </a:r>
            <a:r>
              <a:rPr lang="tr-TR" dirty="0"/>
              <a:t> </a:t>
            </a:r>
            <a:r>
              <a:rPr lang="tr-TR" dirty="0" err="1"/>
              <a:t>disease</a:t>
            </a:r>
            <a:r>
              <a:rPr lang="tr-TR" dirty="0"/>
              <a:t>. </a:t>
            </a:r>
            <a:r>
              <a:rPr lang="tr-TR" dirty="0" err="1"/>
              <a:t>This</a:t>
            </a:r>
            <a:r>
              <a:rPr lang="tr-TR" dirty="0"/>
              <a:t> </a:t>
            </a:r>
            <a:r>
              <a:rPr lang="tr-TR" dirty="0" err="1"/>
              <a:t>type</a:t>
            </a:r>
            <a:r>
              <a:rPr lang="tr-TR" dirty="0"/>
              <a:t> is </a:t>
            </a:r>
            <a:r>
              <a:rPr lang="tr-TR" dirty="0" err="1"/>
              <a:t>characterized</a:t>
            </a:r>
            <a:r>
              <a:rPr lang="tr-TR" dirty="0"/>
              <a:t> </a:t>
            </a:r>
            <a:r>
              <a:rPr lang="tr-TR" dirty="0" err="1"/>
              <a:t>by</a:t>
            </a:r>
            <a:r>
              <a:rPr lang="tr-TR" dirty="0"/>
              <a:t> </a:t>
            </a:r>
            <a:r>
              <a:rPr lang="tr-TR" dirty="0" err="1"/>
              <a:t>slow</a:t>
            </a:r>
            <a:r>
              <a:rPr lang="tr-TR" dirty="0"/>
              <a:t> </a:t>
            </a:r>
            <a:r>
              <a:rPr lang="tr-TR" dirty="0" err="1"/>
              <a:t>progression</a:t>
            </a:r>
            <a:r>
              <a:rPr lang="tr-TR" dirty="0"/>
              <a:t> </a:t>
            </a:r>
            <a:r>
              <a:rPr lang="tr-TR" dirty="0" err="1"/>
              <a:t>and</a:t>
            </a:r>
            <a:r>
              <a:rPr lang="tr-TR" dirty="0"/>
              <a:t> is </a:t>
            </a:r>
            <a:r>
              <a:rPr lang="tr-TR" dirty="0" err="1"/>
              <a:t>often</a:t>
            </a:r>
            <a:r>
              <a:rPr lang="tr-TR" dirty="0"/>
              <a:t> </a:t>
            </a:r>
            <a:r>
              <a:rPr lang="tr-TR" dirty="0" err="1"/>
              <a:t>complicated</a:t>
            </a:r>
            <a:r>
              <a:rPr lang="tr-TR" dirty="0"/>
              <a:t> </a:t>
            </a:r>
            <a:r>
              <a:rPr lang="tr-TR" dirty="0" err="1"/>
              <a:t>by</a:t>
            </a:r>
            <a:r>
              <a:rPr lang="tr-TR" dirty="0"/>
              <a:t> </a:t>
            </a:r>
            <a:r>
              <a:rPr lang="tr-TR" dirty="0" err="1"/>
              <a:t>pulmonary</a:t>
            </a:r>
            <a:r>
              <a:rPr lang="tr-TR" dirty="0"/>
              <a:t> </a:t>
            </a:r>
            <a:r>
              <a:rPr lang="tr-TR" dirty="0" err="1"/>
              <a:t>hypertension</a:t>
            </a:r>
            <a:r>
              <a:rPr lang="tr-TR" dirty="0"/>
              <a:t>.</a:t>
            </a:r>
          </a:p>
          <a:p>
            <a:r>
              <a:rPr lang="tr-TR" dirty="0" err="1"/>
              <a:t>In</a:t>
            </a:r>
            <a:r>
              <a:rPr lang="tr-TR" dirty="0"/>
              <a:t> </a:t>
            </a:r>
            <a:r>
              <a:rPr lang="tr-TR" dirty="0" err="1"/>
              <a:t>generalized</a:t>
            </a:r>
            <a:r>
              <a:rPr lang="tr-TR" dirty="0"/>
              <a:t> </a:t>
            </a:r>
            <a:r>
              <a:rPr lang="tr-TR" dirty="0" err="1"/>
              <a:t>SSc</a:t>
            </a:r>
            <a:r>
              <a:rPr lang="tr-TR" dirty="0"/>
              <a:t> </a:t>
            </a:r>
            <a:r>
              <a:rPr lang="tr-TR" dirty="0" err="1"/>
              <a:t>with</a:t>
            </a:r>
            <a:r>
              <a:rPr lang="tr-TR" dirty="0"/>
              <a:t> </a:t>
            </a:r>
            <a:r>
              <a:rPr lang="tr-TR" dirty="0" err="1"/>
              <a:t>diffuse</a:t>
            </a:r>
            <a:r>
              <a:rPr lang="tr-TR" dirty="0"/>
              <a:t> skin </a:t>
            </a:r>
            <a:r>
              <a:rPr lang="tr-TR" dirty="0" err="1"/>
              <a:t>involvement</a:t>
            </a:r>
            <a:r>
              <a:rPr lang="tr-TR" dirty="0"/>
              <a:t>, </a:t>
            </a:r>
            <a:r>
              <a:rPr lang="tr-TR" dirty="0" err="1"/>
              <a:t>patients</a:t>
            </a:r>
            <a:r>
              <a:rPr lang="tr-TR" dirty="0"/>
              <a:t> </a:t>
            </a:r>
            <a:r>
              <a:rPr lang="tr-TR" dirty="0" err="1"/>
              <a:t>have</a:t>
            </a:r>
            <a:r>
              <a:rPr lang="tr-TR" dirty="0"/>
              <a:t> </a:t>
            </a:r>
            <a:r>
              <a:rPr lang="tr-TR" dirty="0" err="1"/>
              <a:t>Raynaud</a:t>
            </a:r>
            <a:r>
              <a:rPr lang="tr-TR" dirty="0"/>
              <a:t> </a:t>
            </a:r>
            <a:r>
              <a:rPr lang="tr-TR" dirty="0" err="1"/>
              <a:t>phenomenon</a:t>
            </a:r>
            <a:r>
              <a:rPr lang="tr-TR" dirty="0"/>
              <a:t> </a:t>
            </a:r>
            <a:r>
              <a:rPr lang="tr-TR" dirty="0" err="1"/>
              <a:t>and</a:t>
            </a:r>
            <a:r>
              <a:rPr lang="tr-TR" dirty="0"/>
              <a:t> </a:t>
            </a:r>
            <a:r>
              <a:rPr lang="tr-TR" dirty="0" err="1" smtClean="0"/>
              <a:t>gastrointestinal</a:t>
            </a:r>
            <a:r>
              <a:rPr lang="tr-TR" dirty="0" smtClean="0"/>
              <a:t> </a:t>
            </a:r>
            <a:r>
              <a:rPr lang="tr-TR" dirty="0" err="1" smtClean="0"/>
              <a:t>complications</a:t>
            </a:r>
            <a:r>
              <a:rPr lang="tr-TR" dirty="0"/>
              <a:t>. </a:t>
            </a:r>
            <a:r>
              <a:rPr lang="tr-TR" dirty="0" err="1"/>
              <a:t>This</a:t>
            </a:r>
            <a:r>
              <a:rPr lang="tr-TR" dirty="0"/>
              <a:t> </a:t>
            </a:r>
            <a:r>
              <a:rPr lang="tr-TR" dirty="0" err="1"/>
              <a:t>type</a:t>
            </a:r>
            <a:r>
              <a:rPr lang="tr-TR" dirty="0"/>
              <a:t> </a:t>
            </a:r>
            <a:r>
              <a:rPr lang="tr-TR" dirty="0" err="1"/>
              <a:t>typically</a:t>
            </a:r>
            <a:r>
              <a:rPr lang="tr-TR" dirty="0"/>
              <a:t> </a:t>
            </a:r>
            <a:r>
              <a:rPr lang="tr-TR" dirty="0" err="1"/>
              <a:t>evolves</a:t>
            </a:r>
            <a:r>
              <a:rPr lang="tr-TR" dirty="0"/>
              <a:t> </a:t>
            </a:r>
            <a:r>
              <a:rPr lang="tr-TR" dirty="0" err="1"/>
              <a:t>rapidly</a:t>
            </a:r>
            <a:r>
              <a:rPr lang="tr-TR" dirty="0"/>
              <a:t>. </a:t>
            </a:r>
            <a:r>
              <a:rPr lang="tr-TR" dirty="0" err="1"/>
              <a:t>Interstitial</a:t>
            </a:r>
            <a:r>
              <a:rPr lang="tr-TR" dirty="0"/>
              <a:t> </a:t>
            </a:r>
            <a:r>
              <a:rPr lang="tr-TR" dirty="0" err="1"/>
              <a:t>lung</a:t>
            </a:r>
            <a:r>
              <a:rPr lang="tr-TR" dirty="0"/>
              <a:t> </a:t>
            </a:r>
            <a:r>
              <a:rPr lang="tr-TR" dirty="0" err="1"/>
              <a:t>disease</a:t>
            </a:r>
            <a:r>
              <a:rPr lang="tr-TR" dirty="0"/>
              <a:t> </a:t>
            </a:r>
            <a:r>
              <a:rPr lang="tr-TR" dirty="0" err="1"/>
              <a:t>and</a:t>
            </a:r>
            <a:r>
              <a:rPr lang="tr-TR" dirty="0"/>
              <a:t> </a:t>
            </a:r>
            <a:r>
              <a:rPr lang="tr-TR" dirty="0" err="1"/>
              <a:t>scleroderma</a:t>
            </a:r>
            <a:r>
              <a:rPr lang="tr-TR" dirty="0"/>
              <a:t> </a:t>
            </a:r>
            <a:r>
              <a:rPr lang="tr-TR" dirty="0" err="1"/>
              <a:t>renal</a:t>
            </a:r>
            <a:r>
              <a:rPr lang="tr-TR" dirty="0"/>
              <a:t> </a:t>
            </a:r>
            <a:r>
              <a:rPr lang="tr-TR" dirty="0" err="1"/>
              <a:t>crisis</a:t>
            </a:r>
            <a:r>
              <a:rPr lang="tr-TR" dirty="0"/>
              <a:t> </a:t>
            </a:r>
            <a:r>
              <a:rPr lang="tr-TR" dirty="0" err="1"/>
              <a:t>are</a:t>
            </a:r>
            <a:r>
              <a:rPr lang="tr-TR" dirty="0"/>
              <a:t> </a:t>
            </a:r>
            <a:r>
              <a:rPr lang="tr-TR" dirty="0" err="1"/>
              <a:t>the</a:t>
            </a:r>
            <a:r>
              <a:rPr lang="tr-TR" dirty="0"/>
              <a:t> </a:t>
            </a:r>
            <a:r>
              <a:rPr lang="tr-TR" dirty="0" err="1"/>
              <a:t>major</a:t>
            </a:r>
            <a:r>
              <a:rPr lang="tr-TR" dirty="0"/>
              <a:t> </a:t>
            </a:r>
            <a:r>
              <a:rPr lang="tr-TR" dirty="0" err="1"/>
              <a:t>complications</a:t>
            </a:r>
            <a:r>
              <a:rPr lang="tr-TR" dirty="0"/>
              <a:t>.</a:t>
            </a:r>
          </a:p>
          <a:p>
            <a:r>
              <a:rPr lang="tr-TR" dirty="0" err="1"/>
              <a:t>In</a:t>
            </a:r>
            <a:r>
              <a:rPr lang="tr-TR" dirty="0"/>
              <a:t> </a:t>
            </a:r>
            <a:r>
              <a:rPr lang="tr-TR" dirty="0" err="1"/>
              <a:t>SSc</a:t>
            </a:r>
            <a:r>
              <a:rPr lang="tr-TR" dirty="0"/>
              <a:t> sine </a:t>
            </a:r>
            <a:r>
              <a:rPr lang="tr-TR" dirty="0" err="1"/>
              <a:t>scleroderma</a:t>
            </a:r>
            <a:r>
              <a:rPr lang="tr-TR" dirty="0"/>
              <a:t>, </a:t>
            </a:r>
            <a:r>
              <a:rPr lang="tr-TR" dirty="0" err="1"/>
              <a:t>patients</a:t>
            </a:r>
            <a:r>
              <a:rPr lang="tr-TR" dirty="0"/>
              <a:t> </a:t>
            </a:r>
            <a:r>
              <a:rPr lang="tr-TR" dirty="0" err="1"/>
              <a:t>have</a:t>
            </a:r>
            <a:r>
              <a:rPr lang="tr-TR" dirty="0"/>
              <a:t> </a:t>
            </a:r>
            <a:r>
              <a:rPr lang="tr-TR" dirty="0" err="1"/>
              <a:t>SSc</a:t>
            </a:r>
            <a:r>
              <a:rPr lang="tr-TR" dirty="0"/>
              <a:t>-</a:t>
            </a:r>
            <a:r>
              <a:rPr lang="tr-TR" dirty="0" err="1"/>
              <a:t>related</a:t>
            </a:r>
            <a:r>
              <a:rPr lang="tr-TR" dirty="0"/>
              <a:t> </a:t>
            </a:r>
            <a:r>
              <a:rPr lang="tr-TR" dirty="0" err="1"/>
              <a:t>antibodies</a:t>
            </a:r>
            <a:r>
              <a:rPr lang="tr-TR" dirty="0"/>
              <a:t> </a:t>
            </a:r>
            <a:r>
              <a:rPr lang="tr-TR" dirty="0" err="1"/>
              <a:t>and</a:t>
            </a:r>
            <a:r>
              <a:rPr lang="tr-TR" dirty="0"/>
              <a:t> </a:t>
            </a:r>
            <a:r>
              <a:rPr lang="tr-TR" dirty="0" err="1"/>
              <a:t>visceral</a:t>
            </a:r>
            <a:r>
              <a:rPr lang="tr-TR" dirty="0"/>
              <a:t> </a:t>
            </a:r>
            <a:r>
              <a:rPr lang="tr-TR" dirty="0" err="1"/>
              <a:t>manifestations</a:t>
            </a:r>
            <a:r>
              <a:rPr lang="tr-TR" dirty="0"/>
              <a:t> of </a:t>
            </a:r>
            <a:r>
              <a:rPr lang="tr-TR" dirty="0" err="1"/>
              <a:t>the</a:t>
            </a:r>
            <a:r>
              <a:rPr lang="tr-TR" dirty="0"/>
              <a:t> </a:t>
            </a:r>
            <a:r>
              <a:rPr lang="tr-TR" dirty="0" err="1"/>
              <a:t>disease</a:t>
            </a:r>
            <a:r>
              <a:rPr lang="tr-TR" dirty="0"/>
              <a:t> but no skin </a:t>
            </a:r>
            <a:r>
              <a:rPr lang="tr-TR" dirty="0" err="1"/>
              <a:t>tightening</a:t>
            </a:r>
            <a:r>
              <a:rPr lang="tr-TR" dirty="0"/>
              <a:t>.</a:t>
            </a:r>
          </a:p>
          <a:p>
            <a:endParaRPr lang="tr-TR"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mg.medscapestatic.com/pi/meds/ckb/95/2789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18042" y="237163"/>
            <a:ext cx="3454357" cy="3503676"/>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sclerodactyly ile ilgili görsel sonucu"/>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5536" y="3645024"/>
            <a:ext cx="3492895" cy="295325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AutoShape 8" descr="sclerodactyly ile ilgili görsel sonucu"/>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endParaRPr lang="tr-TR" sz="1350"/>
          </a:p>
        </p:txBody>
      </p:sp>
      <p:pic>
        <p:nvPicPr>
          <p:cNvPr id="4" name="Resim 3"/>
          <p:cNvPicPr>
            <a:picLocks noChangeAspect="1"/>
          </p:cNvPicPr>
          <p:nvPr/>
        </p:nvPicPr>
        <p:blipFill>
          <a:blip r:embed="rId4" cstate="print"/>
          <a:stretch>
            <a:fillRect/>
          </a:stretch>
        </p:blipFill>
        <p:spPr>
          <a:xfrm>
            <a:off x="351681" y="404664"/>
            <a:ext cx="3860279" cy="3088223"/>
          </a:xfrm>
          <a:prstGeom prst="rect">
            <a:avLst/>
          </a:prstGeom>
        </p:spPr>
      </p:pic>
      <p:sp>
        <p:nvSpPr>
          <p:cNvPr id="2" name="Dikdörtgen 1"/>
          <p:cNvSpPr/>
          <p:nvPr/>
        </p:nvSpPr>
        <p:spPr>
          <a:xfrm>
            <a:off x="4499992" y="3791942"/>
            <a:ext cx="4104456" cy="1077218"/>
          </a:xfrm>
          <a:prstGeom prst="rect">
            <a:avLst/>
          </a:prstGeom>
        </p:spPr>
        <p:txBody>
          <a:bodyPr wrap="square">
            <a:spAutoFit/>
          </a:bodyPr>
          <a:lstStyle/>
          <a:p>
            <a:r>
              <a:rPr lang="en-US" sz="1600" b="1" dirty="0">
                <a:solidFill>
                  <a:srgbClr val="FF0000"/>
                </a:solidFill>
              </a:rPr>
              <a:t>The </a:t>
            </a:r>
            <a:r>
              <a:rPr lang="en-US" sz="1600" b="1" dirty="0" err="1" smtClean="0">
                <a:solidFill>
                  <a:srgbClr val="FF0000"/>
                </a:solidFill>
              </a:rPr>
              <a:t>telangiectas</a:t>
            </a:r>
            <a:r>
              <a:rPr lang="tr-TR" sz="1600" b="1" dirty="0" err="1" smtClean="0">
                <a:solidFill>
                  <a:srgbClr val="FF0000"/>
                </a:solidFill>
              </a:rPr>
              <a:t>ia</a:t>
            </a:r>
            <a:r>
              <a:rPr lang="en-US" sz="1600" b="1" dirty="0" smtClean="0">
                <a:solidFill>
                  <a:srgbClr val="FF0000"/>
                </a:solidFill>
              </a:rPr>
              <a:t>s </a:t>
            </a:r>
            <a:r>
              <a:rPr lang="en-US" sz="1600" b="1" dirty="0">
                <a:solidFill>
                  <a:srgbClr val="FF0000"/>
                </a:solidFill>
              </a:rPr>
              <a:t>seen in patients with </a:t>
            </a:r>
            <a:r>
              <a:rPr lang="en-US" sz="1600" b="1" dirty="0" err="1">
                <a:solidFill>
                  <a:srgbClr val="FF0000"/>
                </a:solidFill>
              </a:rPr>
              <a:t>SSc</a:t>
            </a:r>
            <a:r>
              <a:rPr lang="en-US" sz="1600" b="1" dirty="0">
                <a:solidFill>
                  <a:srgbClr val="FF0000"/>
                </a:solidFill>
              </a:rPr>
              <a:t> are often located on the face,</a:t>
            </a:r>
            <a:r>
              <a:rPr lang="tr-TR" sz="1600" b="1" dirty="0">
                <a:solidFill>
                  <a:srgbClr val="FF0000"/>
                </a:solidFill>
              </a:rPr>
              <a:t> </a:t>
            </a:r>
            <a:r>
              <a:rPr lang="en-US" sz="1600" b="1" dirty="0">
                <a:solidFill>
                  <a:srgbClr val="FF0000"/>
                </a:solidFill>
              </a:rPr>
              <a:t>including the lips, but may also be detected on the neck, volar aspects of</a:t>
            </a:r>
            <a:r>
              <a:rPr lang="tr-TR" sz="1600" b="1" dirty="0">
                <a:solidFill>
                  <a:srgbClr val="FF0000"/>
                </a:solidFill>
              </a:rPr>
              <a:t> </a:t>
            </a:r>
            <a:r>
              <a:rPr lang="en-US" sz="1600" b="1" dirty="0">
                <a:solidFill>
                  <a:srgbClr val="FF0000"/>
                </a:solidFill>
              </a:rPr>
              <a:t>the fingers, and palms</a:t>
            </a:r>
            <a:endParaRPr lang="tr-TR" sz="1600" b="1" dirty="0">
              <a:solidFill>
                <a:srgbClr val="FF0000"/>
              </a:solidFill>
            </a:endParaRPr>
          </a:p>
        </p:txBody>
      </p:sp>
      <p:sp>
        <p:nvSpPr>
          <p:cNvPr id="5" name="Dikdörtgen 4"/>
          <p:cNvSpPr/>
          <p:nvPr/>
        </p:nvSpPr>
        <p:spPr>
          <a:xfrm>
            <a:off x="3960440" y="5589240"/>
            <a:ext cx="4572000" cy="738664"/>
          </a:xfrm>
          <a:prstGeom prst="rect">
            <a:avLst/>
          </a:prstGeom>
        </p:spPr>
        <p:txBody>
          <a:bodyPr>
            <a:spAutoFit/>
          </a:bodyPr>
          <a:lstStyle/>
          <a:p>
            <a:r>
              <a:rPr lang="en-US" sz="1400" b="1" dirty="0">
                <a:solidFill>
                  <a:srgbClr val="FF0000"/>
                </a:solidFill>
              </a:rPr>
              <a:t>Digital pitting scars </a:t>
            </a:r>
            <a:endParaRPr lang="tr-TR" sz="1400" b="1" dirty="0" smtClean="0">
              <a:solidFill>
                <a:srgbClr val="FF0000"/>
              </a:solidFill>
            </a:endParaRPr>
          </a:p>
          <a:p>
            <a:r>
              <a:rPr lang="tr-TR" sz="1400" b="1" dirty="0">
                <a:solidFill>
                  <a:srgbClr val="FF0000"/>
                </a:solidFill>
              </a:rPr>
              <a:t>L</a:t>
            </a:r>
            <a:r>
              <a:rPr lang="en-US" sz="1400" b="1" dirty="0" err="1" smtClean="0">
                <a:solidFill>
                  <a:srgbClr val="FF0000"/>
                </a:solidFill>
              </a:rPr>
              <a:t>oss</a:t>
            </a:r>
            <a:r>
              <a:rPr lang="en-US" sz="1400" b="1" dirty="0" smtClean="0">
                <a:solidFill>
                  <a:srgbClr val="FF0000"/>
                </a:solidFill>
              </a:rPr>
              <a:t> </a:t>
            </a:r>
            <a:r>
              <a:rPr lang="en-US" sz="1400" b="1" dirty="0">
                <a:solidFill>
                  <a:srgbClr val="FF0000"/>
                </a:solidFill>
              </a:rPr>
              <a:t>of substance of the digital finger pads (pulp loss</a:t>
            </a:r>
            <a:r>
              <a:rPr lang="en-US" sz="1400" b="1" dirty="0" smtClean="0">
                <a:solidFill>
                  <a:srgbClr val="FF0000"/>
                </a:solidFill>
              </a:rPr>
              <a:t>)</a:t>
            </a:r>
            <a:endParaRPr lang="tr-TR" sz="1400" b="1" dirty="0" smtClean="0">
              <a:solidFill>
                <a:srgbClr val="FF0000"/>
              </a:solidFill>
            </a:endParaRPr>
          </a:p>
          <a:p>
            <a:r>
              <a:rPr lang="tr-TR" sz="1400" b="1" dirty="0" err="1" smtClean="0">
                <a:solidFill>
                  <a:srgbClr val="FF0000"/>
                </a:solidFill>
              </a:rPr>
              <a:t>Digital</a:t>
            </a:r>
            <a:r>
              <a:rPr lang="tr-TR" sz="1400" b="1" dirty="0" smtClean="0">
                <a:solidFill>
                  <a:srgbClr val="FF0000"/>
                </a:solidFill>
              </a:rPr>
              <a:t> </a:t>
            </a:r>
            <a:r>
              <a:rPr lang="tr-TR" sz="1400" b="1" dirty="0" err="1" smtClean="0">
                <a:solidFill>
                  <a:srgbClr val="FF0000"/>
                </a:solidFill>
              </a:rPr>
              <a:t>ulcers</a:t>
            </a:r>
            <a:endParaRPr lang="tr-TR" sz="1400" b="1" dirty="0">
              <a:solidFill>
                <a:srgbClr val="FF0000"/>
              </a:solidFill>
            </a:endParaRPr>
          </a:p>
        </p:txBody>
      </p:sp>
    </p:spTree>
    <p:extLst>
      <p:ext uri="{BB962C8B-B14F-4D97-AF65-F5344CB8AC3E}">
        <p14:creationId xmlns:p14="http://schemas.microsoft.com/office/powerpoint/2010/main" xmlns="" val="35923159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solidFill>
                  <a:srgbClr val="002060"/>
                </a:solidFill>
              </a:rPr>
              <a:t>C</a:t>
            </a:r>
            <a:r>
              <a:rPr lang="en-US" dirty="0" err="1" smtClean="0">
                <a:solidFill>
                  <a:srgbClr val="002060"/>
                </a:solidFill>
              </a:rPr>
              <a:t>onstitutional</a:t>
            </a:r>
            <a:r>
              <a:rPr lang="en-US" dirty="0" smtClean="0">
                <a:solidFill>
                  <a:srgbClr val="002060"/>
                </a:solidFill>
              </a:rPr>
              <a:t> symptoms</a:t>
            </a:r>
            <a:endParaRPr lang="tr-TR" dirty="0">
              <a:solidFill>
                <a:srgbClr val="002060"/>
              </a:solidFill>
            </a:endParaRPr>
          </a:p>
        </p:txBody>
      </p:sp>
      <p:sp>
        <p:nvSpPr>
          <p:cNvPr id="3" name="2 İçerik Yer Tutucusu"/>
          <p:cNvSpPr>
            <a:spLocks noGrp="1"/>
          </p:cNvSpPr>
          <p:nvPr>
            <p:ph idx="1"/>
          </p:nvPr>
        </p:nvSpPr>
        <p:spPr>
          <a:xfrm>
            <a:off x="457200" y="1196752"/>
            <a:ext cx="8229600" cy="4525963"/>
          </a:xfrm>
        </p:spPr>
        <p:txBody>
          <a:bodyPr>
            <a:noAutofit/>
          </a:bodyPr>
          <a:lstStyle/>
          <a:p>
            <a:pPr fontAlgn="t"/>
            <a:r>
              <a:rPr lang="tr-TR" sz="2000" b="1" dirty="0" smtClean="0">
                <a:solidFill>
                  <a:srgbClr val="FF0000"/>
                </a:solidFill>
              </a:rPr>
              <a:t>C</a:t>
            </a:r>
            <a:r>
              <a:rPr lang="en-US" sz="2000" b="1" dirty="0" err="1" smtClean="0">
                <a:solidFill>
                  <a:srgbClr val="FF0000"/>
                </a:solidFill>
              </a:rPr>
              <a:t>onstitutional</a:t>
            </a:r>
            <a:r>
              <a:rPr lang="en-US" sz="2000" b="1" dirty="0" smtClean="0">
                <a:solidFill>
                  <a:srgbClr val="FF0000"/>
                </a:solidFill>
              </a:rPr>
              <a:t> symptoms</a:t>
            </a:r>
            <a:r>
              <a:rPr lang="tr-TR" sz="2000" b="1" dirty="0" smtClean="0">
                <a:solidFill>
                  <a:srgbClr val="FF0000"/>
                </a:solidFill>
              </a:rPr>
              <a:t> </a:t>
            </a:r>
            <a:r>
              <a:rPr lang="tr-TR" sz="2000" b="1" dirty="0" err="1" smtClean="0">
                <a:solidFill>
                  <a:srgbClr val="FF0000"/>
                </a:solidFill>
              </a:rPr>
              <a:t>such</a:t>
            </a:r>
            <a:r>
              <a:rPr lang="tr-TR" sz="2000" b="1" dirty="0" smtClean="0">
                <a:solidFill>
                  <a:srgbClr val="FF0000"/>
                </a:solidFill>
              </a:rPr>
              <a:t> as </a:t>
            </a:r>
            <a:r>
              <a:rPr lang="en-US" sz="2000" b="1" dirty="0" smtClean="0">
                <a:solidFill>
                  <a:srgbClr val="FF0000"/>
                </a:solidFill>
              </a:rPr>
              <a:t>fever, weakness and weight loss are</a:t>
            </a:r>
            <a:r>
              <a:rPr lang="tr-TR" sz="2000" b="1" dirty="0" smtClean="0">
                <a:solidFill>
                  <a:srgbClr val="FF0000"/>
                </a:solidFill>
              </a:rPr>
              <a:t> </a:t>
            </a:r>
            <a:r>
              <a:rPr lang="en-US" sz="2000" b="1" dirty="0" smtClean="0">
                <a:solidFill>
                  <a:srgbClr val="FF0000"/>
                </a:solidFill>
              </a:rPr>
              <a:t>common in rheumatic diseases</a:t>
            </a:r>
            <a:r>
              <a:rPr lang="tr-TR" sz="2000" b="1" dirty="0" smtClean="0">
                <a:solidFill>
                  <a:srgbClr val="FF0000"/>
                </a:solidFill>
              </a:rPr>
              <a:t>.</a:t>
            </a:r>
          </a:p>
          <a:p>
            <a:pPr fontAlgn="t"/>
            <a:r>
              <a:rPr lang="tr-TR" sz="2000" dirty="0" err="1" smtClean="0"/>
              <a:t>The</a:t>
            </a:r>
            <a:r>
              <a:rPr lang="tr-TR" sz="2000" dirty="0" smtClean="0"/>
              <a:t> </a:t>
            </a:r>
            <a:r>
              <a:rPr lang="tr-TR" sz="2000" dirty="0" err="1" smtClean="0"/>
              <a:t>most</a:t>
            </a:r>
            <a:r>
              <a:rPr lang="tr-TR" sz="2000" dirty="0" smtClean="0"/>
              <a:t> </a:t>
            </a:r>
            <a:r>
              <a:rPr lang="tr-TR" sz="2000" dirty="0" err="1" smtClean="0"/>
              <a:t>common</a:t>
            </a:r>
            <a:r>
              <a:rPr lang="tr-TR" sz="2000" dirty="0" smtClean="0"/>
              <a:t> r</a:t>
            </a:r>
            <a:r>
              <a:rPr lang="en-US" sz="2000" dirty="0" err="1" smtClean="0"/>
              <a:t>heumat</a:t>
            </a:r>
            <a:r>
              <a:rPr lang="tr-TR" sz="2000" dirty="0" err="1" smtClean="0"/>
              <a:t>ic</a:t>
            </a:r>
            <a:r>
              <a:rPr lang="en-US" sz="2000" dirty="0" smtClean="0"/>
              <a:t> diseases with p</a:t>
            </a:r>
            <a:r>
              <a:rPr lang="tr-TR" sz="2000" dirty="0" err="1" smtClean="0"/>
              <a:t>ersistent</a:t>
            </a:r>
            <a:r>
              <a:rPr lang="en-US" sz="2000" dirty="0" smtClean="0"/>
              <a:t> fever are</a:t>
            </a:r>
            <a:endParaRPr lang="tr-TR" sz="2000" dirty="0" smtClean="0"/>
          </a:p>
          <a:p>
            <a:pPr lvl="1" fontAlgn="t">
              <a:buFont typeface="Wingdings" pitchFamily="2" charset="2"/>
              <a:buChar char="Ø"/>
            </a:pPr>
            <a:r>
              <a:rPr lang="tr-TR" sz="2000" dirty="0" err="1" smtClean="0"/>
              <a:t>Adult</a:t>
            </a:r>
            <a:r>
              <a:rPr lang="tr-TR" sz="2000" dirty="0" smtClean="0"/>
              <a:t> </a:t>
            </a:r>
            <a:r>
              <a:rPr lang="tr-TR" sz="2000" dirty="0" err="1" smtClean="0"/>
              <a:t>onset</a:t>
            </a:r>
            <a:r>
              <a:rPr lang="tr-TR" sz="2000" dirty="0" smtClean="0"/>
              <a:t> </a:t>
            </a:r>
            <a:r>
              <a:rPr lang="tr-TR" sz="2000" dirty="0" err="1" smtClean="0"/>
              <a:t>Still</a:t>
            </a:r>
            <a:r>
              <a:rPr lang="tr-TR" sz="2000" dirty="0" smtClean="0"/>
              <a:t> </a:t>
            </a:r>
            <a:r>
              <a:rPr lang="tr-TR" sz="2000" dirty="0" err="1" smtClean="0"/>
              <a:t>Disease</a:t>
            </a:r>
            <a:endParaRPr lang="tr-TR" sz="2000" dirty="0" smtClean="0"/>
          </a:p>
          <a:p>
            <a:pPr lvl="1" fontAlgn="t">
              <a:buFont typeface="Wingdings" pitchFamily="2" charset="2"/>
              <a:buChar char="Ø"/>
            </a:pPr>
            <a:r>
              <a:rPr lang="tr-TR" sz="2000" dirty="0" err="1" smtClean="0"/>
              <a:t>Vasculitis</a:t>
            </a:r>
            <a:r>
              <a:rPr lang="tr-TR" sz="2000" dirty="0" smtClean="0"/>
              <a:t> (</a:t>
            </a:r>
            <a:r>
              <a:rPr lang="tr-TR" sz="2000" dirty="0" err="1" smtClean="0"/>
              <a:t>especially</a:t>
            </a:r>
            <a:r>
              <a:rPr lang="tr-TR" sz="2000" dirty="0" smtClean="0"/>
              <a:t> </a:t>
            </a:r>
            <a:r>
              <a:rPr lang="tr-TR" sz="2000" dirty="0" err="1" smtClean="0"/>
              <a:t>polyarteritis</a:t>
            </a:r>
            <a:r>
              <a:rPr lang="tr-TR" sz="2000" dirty="0" smtClean="0"/>
              <a:t> </a:t>
            </a:r>
            <a:r>
              <a:rPr lang="tr-TR" sz="2000" dirty="0" err="1" smtClean="0"/>
              <a:t>nodosa</a:t>
            </a:r>
            <a:r>
              <a:rPr lang="tr-TR" sz="2000" dirty="0" smtClean="0"/>
              <a:t>, </a:t>
            </a:r>
            <a:r>
              <a:rPr lang="tr-TR" sz="2000" dirty="0" err="1" smtClean="0"/>
              <a:t>temporal</a:t>
            </a:r>
            <a:r>
              <a:rPr lang="tr-TR" sz="2000" dirty="0" smtClean="0"/>
              <a:t> </a:t>
            </a:r>
            <a:r>
              <a:rPr lang="tr-TR" sz="2000" dirty="0" err="1" smtClean="0"/>
              <a:t>arteritis</a:t>
            </a:r>
            <a:r>
              <a:rPr lang="tr-TR" sz="2000" dirty="0" smtClean="0"/>
              <a:t>, ANCA-</a:t>
            </a:r>
            <a:r>
              <a:rPr lang="tr-TR" sz="2000" dirty="0" err="1" smtClean="0"/>
              <a:t>associated</a:t>
            </a:r>
            <a:r>
              <a:rPr lang="tr-TR" sz="2000" dirty="0" smtClean="0"/>
              <a:t> </a:t>
            </a:r>
            <a:r>
              <a:rPr lang="tr-TR" sz="2000" dirty="0" err="1" smtClean="0"/>
              <a:t>vasculitis</a:t>
            </a:r>
            <a:r>
              <a:rPr lang="tr-TR" sz="2000" dirty="0" smtClean="0"/>
              <a:t>)</a:t>
            </a:r>
          </a:p>
          <a:p>
            <a:pPr lvl="1" fontAlgn="t">
              <a:buFont typeface="Wingdings" pitchFamily="2" charset="2"/>
              <a:buChar char="Ø"/>
            </a:pPr>
            <a:r>
              <a:rPr lang="tr-TR" sz="2000" dirty="0" err="1" smtClean="0"/>
              <a:t>Systemic</a:t>
            </a:r>
            <a:r>
              <a:rPr lang="tr-TR" sz="2000" dirty="0" smtClean="0"/>
              <a:t> </a:t>
            </a:r>
            <a:r>
              <a:rPr lang="tr-TR" sz="2000" dirty="0" err="1" smtClean="0"/>
              <a:t>lupus</a:t>
            </a:r>
            <a:r>
              <a:rPr lang="tr-TR" sz="2000" dirty="0" smtClean="0"/>
              <a:t> </a:t>
            </a:r>
            <a:r>
              <a:rPr lang="tr-TR" sz="2000" dirty="0" err="1" smtClean="0"/>
              <a:t>erythematosus</a:t>
            </a:r>
            <a:endParaRPr lang="tr-TR" sz="2000" dirty="0" smtClean="0"/>
          </a:p>
          <a:p>
            <a:pPr lvl="1" fontAlgn="t">
              <a:buFont typeface="Wingdings" pitchFamily="2" charset="2"/>
              <a:buChar char="Ø"/>
            </a:pPr>
            <a:r>
              <a:rPr lang="tr-TR" sz="2000" dirty="0" err="1" smtClean="0"/>
              <a:t>Rheumatic</a:t>
            </a:r>
            <a:r>
              <a:rPr lang="tr-TR" sz="2000" dirty="0" smtClean="0"/>
              <a:t> </a:t>
            </a:r>
            <a:r>
              <a:rPr lang="tr-TR" sz="2000" dirty="0" err="1" smtClean="0"/>
              <a:t>fever</a:t>
            </a:r>
            <a:endParaRPr lang="tr-TR" sz="2000" dirty="0" smtClean="0"/>
          </a:p>
          <a:p>
            <a:pPr lvl="1" fontAlgn="t">
              <a:buFont typeface="Wingdings" pitchFamily="2" charset="2"/>
              <a:buChar char="Ø"/>
            </a:pPr>
            <a:r>
              <a:rPr lang="tr-TR" sz="2000" dirty="0" err="1" smtClean="0"/>
              <a:t>Familial</a:t>
            </a:r>
            <a:r>
              <a:rPr lang="tr-TR" sz="2000" dirty="0" smtClean="0"/>
              <a:t> </a:t>
            </a:r>
            <a:r>
              <a:rPr lang="tr-TR" sz="2000" dirty="0" err="1" smtClean="0"/>
              <a:t>mediterranean</a:t>
            </a:r>
            <a:r>
              <a:rPr lang="tr-TR" sz="2000" dirty="0" smtClean="0"/>
              <a:t> </a:t>
            </a:r>
            <a:r>
              <a:rPr lang="tr-TR" sz="2000" dirty="0" err="1" smtClean="0"/>
              <a:t>fever</a:t>
            </a:r>
            <a:r>
              <a:rPr lang="tr-TR" sz="2000" dirty="0" smtClean="0"/>
              <a:t> (</a:t>
            </a:r>
            <a:r>
              <a:rPr lang="tr-TR" sz="2000" dirty="0" err="1" smtClean="0"/>
              <a:t>the</a:t>
            </a:r>
            <a:r>
              <a:rPr lang="tr-TR" sz="2000" dirty="0" smtClean="0"/>
              <a:t> </a:t>
            </a:r>
            <a:r>
              <a:rPr lang="tr-TR" sz="2000" dirty="0" err="1" smtClean="0"/>
              <a:t>most</a:t>
            </a:r>
            <a:r>
              <a:rPr lang="tr-TR" sz="2000" dirty="0" smtClean="0"/>
              <a:t> </a:t>
            </a:r>
            <a:r>
              <a:rPr lang="tr-TR" sz="2000" dirty="0" err="1" smtClean="0"/>
              <a:t>common</a:t>
            </a:r>
            <a:r>
              <a:rPr lang="tr-TR" sz="2000" dirty="0" smtClean="0"/>
              <a:t> </a:t>
            </a:r>
            <a:r>
              <a:rPr lang="tr-TR" sz="2000" dirty="0" err="1" smtClean="0"/>
              <a:t>periodic</a:t>
            </a:r>
            <a:r>
              <a:rPr lang="tr-TR" sz="2000" dirty="0" smtClean="0"/>
              <a:t> </a:t>
            </a:r>
            <a:r>
              <a:rPr lang="tr-TR" sz="2000" dirty="0" err="1" smtClean="0"/>
              <a:t>fever</a:t>
            </a:r>
            <a:r>
              <a:rPr lang="tr-TR" sz="2000" dirty="0" smtClean="0"/>
              <a:t> </a:t>
            </a:r>
            <a:r>
              <a:rPr lang="tr-TR" sz="2000" dirty="0" err="1" smtClean="0"/>
              <a:t>syndrome</a:t>
            </a:r>
            <a:r>
              <a:rPr lang="tr-TR" sz="2000" dirty="0" smtClean="0"/>
              <a:t>)</a:t>
            </a:r>
          </a:p>
          <a:p>
            <a:pPr lvl="1" fontAlgn="t">
              <a:buFont typeface="Wingdings" pitchFamily="2" charset="2"/>
              <a:buChar char="Ø"/>
            </a:pPr>
            <a:r>
              <a:rPr lang="tr-TR" sz="2000" dirty="0" err="1" smtClean="0"/>
              <a:t>Other</a:t>
            </a:r>
            <a:r>
              <a:rPr lang="tr-TR" sz="2000" dirty="0" smtClean="0"/>
              <a:t> </a:t>
            </a:r>
            <a:r>
              <a:rPr lang="tr-TR" sz="2000" dirty="0" err="1" smtClean="0"/>
              <a:t>periodic</a:t>
            </a:r>
            <a:r>
              <a:rPr lang="tr-TR" sz="2000" dirty="0" smtClean="0"/>
              <a:t> </a:t>
            </a:r>
            <a:r>
              <a:rPr lang="tr-TR" sz="2000" dirty="0" err="1" smtClean="0"/>
              <a:t>fever</a:t>
            </a:r>
            <a:r>
              <a:rPr lang="tr-TR" sz="2000" dirty="0" smtClean="0"/>
              <a:t> </a:t>
            </a:r>
            <a:r>
              <a:rPr lang="tr-TR" sz="2000" dirty="0" err="1" smtClean="0"/>
              <a:t>syndromes</a:t>
            </a:r>
            <a:r>
              <a:rPr lang="tr-TR" sz="2000" dirty="0" smtClean="0"/>
              <a:t> : </a:t>
            </a:r>
            <a:r>
              <a:rPr lang="tr-TR" sz="2000" dirty="0" err="1" smtClean="0"/>
              <a:t>Hyperimmunoglobulinemia</a:t>
            </a:r>
            <a:r>
              <a:rPr lang="tr-TR" sz="2000" dirty="0" smtClean="0"/>
              <a:t>; </a:t>
            </a:r>
            <a:r>
              <a:rPr lang="tr-TR" sz="2000" dirty="0" err="1" smtClean="0"/>
              <a:t>Tumor</a:t>
            </a:r>
            <a:r>
              <a:rPr lang="tr-TR" sz="2000" dirty="0" smtClean="0"/>
              <a:t> </a:t>
            </a:r>
            <a:r>
              <a:rPr lang="tr-TR" sz="2000" dirty="0" err="1" smtClean="0"/>
              <a:t>necrosis</a:t>
            </a:r>
            <a:r>
              <a:rPr lang="tr-TR" sz="2000" dirty="0" smtClean="0"/>
              <a:t> </a:t>
            </a:r>
            <a:r>
              <a:rPr lang="tr-TR" sz="2000" dirty="0" err="1" smtClean="0"/>
              <a:t>factor</a:t>
            </a:r>
            <a:r>
              <a:rPr lang="tr-TR" sz="2000" dirty="0" smtClean="0"/>
              <a:t> (TNF) </a:t>
            </a:r>
            <a:r>
              <a:rPr lang="tr-TR" sz="2000" dirty="0" err="1" smtClean="0"/>
              <a:t>receptor</a:t>
            </a:r>
            <a:r>
              <a:rPr lang="tr-TR" sz="2000" dirty="0" smtClean="0"/>
              <a:t>– </a:t>
            </a:r>
            <a:r>
              <a:rPr lang="tr-TR" sz="2000" dirty="0" err="1" smtClean="0"/>
              <a:t>associated</a:t>
            </a:r>
            <a:r>
              <a:rPr lang="tr-TR" sz="2000" dirty="0" smtClean="0"/>
              <a:t> </a:t>
            </a:r>
            <a:r>
              <a:rPr lang="tr-TR" sz="2000" dirty="0" err="1" smtClean="0"/>
              <a:t>periodic</a:t>
            </a:r>
            <a:r>
              <a:rPr lang="tr-TR" sz="2000" dirty="0" smtClean="0"/>
              <a:t> </a:t>
            </a:r>
            <a:r>
              <a:rPr lang="tr-TR" sz="2000" dirty="0" err="1" smtClean="0"/>
              <a:t>syndrome</a:t>
            </a:r>
            <a:r>
              <a:rPr lang="tr-TR" sz="2000" dirty="0" smtClean="0"/>
              <a:t>; </a:t>
            </a:r>
            <a:r>
              <a:rPr lang="tr-TR" sz="2000" dirty="0" err="1" smtClean="0"/>
              <a:t>Muckle</a:t>
            </a:r>
            <a:r>
              <a:rPr lang="tr-TR" sz="2000" dirty="0" smtClean="0"/>
              <a:t>-</a:t>
            </a:r>
            <a:r>
              <a:rPr lang="tr-TR" sz="2000" dirty="0" err="1" smtClean="0"/>
              <a:t>Wells</a:t>
            </a:r>
            <a:r>
              <a:rPr lang="tr-TR" sz="2000" dirty="0" smtClean="0"/>
              <a:t> </a:t>
            </a:r>
            <a:r>
              <a:rPr lang="tr-TR" sz="2000" dirty="0" err="1" smtClean="0"/>
              <a:t>syndrome</a:t>
            </a:r>
            <a:r>
              <a:rPr lang="tr-TR" sz="2000" dirty="0" smtClean="0"/>
              <a:t> (MWS) </a:t>
            </a:r>
            <a:r>
              <a:rPr lang="tr-TR" sz="2000" dirty="0" err="1" smtClean="0"/>
              <a:t>Familial</a:t>
            </a:r>
            <a:r>
              <a:rPr lang="tr-TR" sz="2000" dirty="0" smtClean="0"/>
              <a:t> </a:t>
            </a:r>
            <a:r>
              <a:rPr lang="tr-TR" sz="2000" dirty="0" err="1" smtClean="0"/>
              <a:t>cold</a:t>
            </a:r>
            <a:r>
              <a:rPr lang="tr-TR" sz="2000" dirty="0" smtClean="0"/>
              <a:t> </a:t>
            </a:r>
            <a:r>
              <a:rPr lang="tr-TR" sz="2000" dirty="0" err="1" smtClean="0"/>
              <a:t>autoinflammatory</a:t>
            </a:r>
            <a:r>
              <a:rPr lang="tr-TR" sz="2000" dirty="0" smtClean="0"/>
              <a:t> </a:t>
            </a:r>
            <a:r>
              <a:rPr lang="tr-TR" sz="2000" dirty="0" err="1" smtClean="0"/>
              <a:t>syndrome</a:t>
            </a:r>
            <a:r>
              <a:rPr lang="tr-TR" sz="2000" dirty="0" smtClean="0"/>
              <a:t> (FCAS)</a:t>
            </a:r>
          </a:p>
          <a:p>
            <a:pPr lvl="1" fontAlgn="t">
              <a:buFont typeface="Wingdings" pitchFamily="2" charset="2"/>
              <a:buChar char="Ø"/>
            </a:pPr>
            <a:r>
              <a:rPr lang="tr-TR" sz="2000" dirty="0" err="1" smtClean="0"/>
              <a:t>İnflammatory</a:t>
            </a:r>
            <a:r>
              <a:rPr lang="tr-TR" sz="2000" dirty="0" smtClean="0"/>
              <a:t> </a:t>
            </a:r>
            <a:r>
              <a:rPr lang="tr-TR" sz="2000" dirty="0" err="1" smtClean="0"/>
              <a:t>myositis</a:t>
            </a:r>
            <a:r>
              <a:rPr lang="tr-TR" sz="2000" dirty="0" smtClean="0"/>
              <a:t> </a:t>
            </a:r>
            <a:r>
              <a:rPr lang="tr-TR" sz="2000" dirty="0" err="1" smtClean="0"/>
              <a:t>rarely</a:t>
            </a:r>
            <a:r>
              <a:rPr lang="tr-TR" sz="2000" dirty="0" smtClean="0"/>
              <a:t> (</a:t>
            </a:r>
            <a:r>
              <a:rPr lang="tr-TR" sz="2000" dirty="0" err="1" smtClean="0"/>
              <a:t>especially</a:t>
            </a:r>
            <a:r>
              <a:rPr lang="tr-TR" sz="2000" dirty="0" smtClean="0"/>
              <a:t> </a:t>
            </a:r>
            <a:r>
              <a:rPr lang="tr-TR" sz="2000" dirty="0" err="1" smtClean="0"/>
              <a:t>antisynthetase</a:t>
            </a:r>
            <a:r>
              <a:rPr lang="tr-TR" sz="2000" dirty="0" smtClean="0"/>
              <a:t> </a:t>
            </a:r>
            <a:r>
              <a:rPr lang="tr-TR" sz="2000" dirty="0" err="1" smtClean="0"/>
              <a:t>syndrome</a:t>
            </a:r>
            <a:r>
              <a:rPr lang="tr-TR" sz="2000" dirty="0" smtClean="0"/>
              <a: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normAutofit/>
          </a:bodyPr>
          <a:lstStyle/>
          <a:p>
            <a:r>
              <a:rPr lang="en-US" sz="2400" dirty="0" err="1"/>
              <a:t>Calcinosis</a:t>
            </a:r>
            <a:r>
              <a:rPr lang="en-US" sz="2400" dirty="0"/>
              <a:t> is another key feature of CREST </a:t>
            </a:r>
            <a:r>
              <a:rPr lang="en-US" sz="2400" dirty="0" smtClean="0"/>
              <a:t>syndrome</a:t>
            </a:r>
            <a:r>
              <a:rPr lang="tr-TR" sz="2400" dirty="0" smtClean="0"/>
              <a:t> </a:t>
            </a:r>
            <a:r>
              <a:rPr lang="en-US" sz="2400" dirty="0" smtClean="0"/>
              <a:t>and </a:t>
            </a:r>
            <a:r>
              <a:rPr lang="en-US" sz="2400" dirty="0"/>
              <a:t>tends to be located on the extremities, especially at the fingertips </a:t>
            </a:r>
            <a:r>
              <a:rPr lang="en-US" sz="2400" dirty="0" smtClean="0"/>
              <a:t>and</a:t>
            </a:r>
            <a:r>
              <a:rPr lang="tr-TR" sz="2400" dirty="0" smtClean="0"/>
              <a:t> </a:t>
            </a:r>
            <a:r>
              <a:rPr lang="tr-TR" sz="2400" dirty="0" err="1" smtClean="0"/>
              <a:t>over</a:t>
            </a:r>
            <a:r>
              <a:rPr lang="tr-TR" sz="2400" dirty="0" smtClean="0"/>
              <a:t> </a:t>
            </a:r>
            <a:r>
              <a:rPr lang="tr-TR" sz="2400" dirty="0" err="1"/>
              <a:t>joints</a:t>
            </a:r>
            <a:r>
              <a:rPr lang="tr-TR" sz="2400" dirty="0"/>
              <a:t> </a:t>
            </a:r>
            <a:r>
              <a:rPr lang="tr-TR" sz="2400" dirty="0" smtClean="0"/>
              <a:t>.</a:t>
            </a:r>
            <a:endParaRPr lang="tr-TR" sz="2400" dirty="0"/>
          </a:p>
          <a:p>
            <a:r>
              <a:rPr lang="en-US" sz="2400" dirty="0"/>
              <a:t>A relatively unappreciated skin sign in patients with </a:t>
            </a:r>
            <a:r>
              <a:rPr lang="en-US" sz="2400" dirty="0" err="1"/>
              <a:t>SSc</a:t>
            </a:r>
            <a:r>
              <a:rPr lang="en-US" sz="2400" dirty="0"/>
              <a:t> is skin </a:t>
            </a:r>
            <a:r>
              <a:rPr lang="en-US" sz="2400" dirty="0" err="1" smtClean="0"/>
              <a:t>hyperpigmentation</a:t>
            </a:r>
            <a:r>
              <a:rPr lang="en-US" sz="2400" dirty="0" smtClean="0"/>
              <a:t>.</a:t>
            </a:r>
            <a:r>
              <a:rPr lang="tr-TR" sz="2400" dirty="0" smtClean="0"/>
              <a:t> </a:t>
            </a:r>
            <a:r>
              <a:rPr lang="en-US" sz="2400" dirty="0" smtClean="0"/>
              <a:t>It </a:t>
            </a:r>
            <a:r>
              <a:rPr lang="en-US" sz="2400" dirty="0"/>
              <a:t>occurs mostly as a diffuse brownish discoloration </a:t>
            </a:r>
            <a:r>
              <a:rPr lang="en-US" sz="2400" dirty="0" smtClean="0"/>
              <a:t>resembling</a:t>
            </a:r>
            <a:r>
              <a:rPr lang="tr-TR" sz="2400" dirty="0" smtClean="0"/>
              <a:t> </a:t>
            </a:r>
            <a:r>
              <a:rPr lang="en-US" sz="2400" dirty="0" smtClean="0"/>
              <a:t>a </a:t>
            </a:r>
            <a:r>
              <a:rPr lang="en-US" sz="2400" dirty="0"/>
              <a:t>suntan and is usually accentuated in areas of friction and </a:t>
            </a:r>
            <a:r>
              <a:rPr lang="en-US" sz="2400" dirty="0" smtClean="0"/>
              <a:t>pressure. </a:t>
            </a:r>
            <a:r>
              <a:rPr lang="en-US" sz="2400" dirty="0"/>
              <a:t>Variants of skin discoloration in patients with diffuse </a:t>
            </a:r>
            <a:r>
              <a:rPr lang="en-US" sz="2400" dirty="0" err="1"/>
              <a:t>SSc</a:t>
            </a:r>
            <a:r>
              <a:rPr lang="en-US" sz="2400" dirty="0"/>
              <a:t> do </a:t>
            </a:r>
            <a:r>
              <a:rPr lang="en-US" sz="2400" dirty="0" smtClean="0"/>
              <a:t>occur</a:t>
            </a:r>
            <a:r>
              <a:rPr lang="tr-TR" sz="2400" dirty="0" smtClean="0"/>
              <a:t> </a:t>
            </a:r>
            <a:r>
              <a:rPr lang="en-US" sz="2400" dirty="0" smtClean="0"/>
              <a:t>and </a:t>
            </a:r>
            <a:r>
              <a:rPr lang="en-US" sz="2400" dirty="0"/>
              <a:t>include “salt and pepper,” which describes a combination </a:t>
            </a:r>
            <a:r>
              <a:rPr lang="en-US" sz="2400" dirty="0" smtClean="0"/>
              <a:t>of</a:t>
            </a:r>
            <a:r>
              <a:rPr lang="tr-TR" sz="2400" dirty="0" smtClean="0"/>
              <a:t> </a:t>
            </a:r>
            <a:r>
              <a:rPr lang="en-US" sz="2400" dirty="0" err="1" smtClean="0"/>
              <a:t>hyperpigmentation</a:t>
            </a:r>
            <a:r>
              <a:rPr lang="en-US" sz="2400" dirty="0" smtClean="0"/>
              <a:t> and </a:t>
            </a:r>
            <a:r>
              <a:rPr lang="en-US" sz="2400" dirty="0" err="1" smtClean="0"/>
              <a:t>hypopigmentation</a:t>
            </a:r>
            <a:r>
              <a:rPr lang="en-US" sz="2400" dirty="0" smtClean="0"/>
              <a:t> often found on the upper part of</a:t>
            </a:r>
            <a:r>
              <a:rPr lang="tr-TR" sz="2400" dirty="0" smtClean="0"/>
              <a:t> </a:t>
            </a:r>
            <a:r>
              <a:rPr lang="tr-TR" sz="2400" dirty="0" err="1" smtClean="0"/>
              <a:t>the</a:t>
            </a:r>
            <a:r>
              <a:rPr lang="tr-TR" sz="2400" dirty="0" smtClean="0"/>
              <a:t> </a:t>
            </a:r>
            <a:r>
              <a:rPr lang="tr-TR" sz="2400" dirty="0" err="1" smtClean="0"/>
              <a:t>trunk</a:t>
            </a:r>
            <a:r>
              <a:rPr lang="tr-TR" sz="2400" dirty="0" smtClean="0"/>
              <a:t>.</a:t>
            </a:r>
            <a:endParaRPr lang="tr-TR" sz="2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79512" y="476672"/>
            <a:ext cx="4186372" cy="3024336"/>
          </a:xfrm>
          <a:prstGeom prst="rect">
            <a:avLst/>
          </a:prstGeom>
          <a:noFill/>
          <a:ln w="9525">
            <a:noFill/>
            <a:miter lim="800000"/>
            <a:headEnd/>
            <a:tailEnd/>
          </a:ln>
        </p:spPr>
      </p:pic>
      <p:sp>
        <p:nvSpPr>
          <p:cNvPr id="3" name="2 Dikdörtgen"/>
          <p:cNvSpPr/>
          <p:nvPr/>
        </p:nvSpPr>
        <p:spPr>
          <a:xfrm>
            <a:off x="179512" y="3861048"/>
            <a:ext cx="4572000" cy="830997"/>
          </a:xfrm>
          <a:prstGeom prst="rect">
            <a:avLst/>
          </a:prstGeom>
        </p:spPr>
        <p:txBody>
          <a:bodyPr>
            <a:spAutoFit/>
          </a:bodyPr>
          <a:lstStyle/>
          <a:p>
            <a:r>
              <a:rPr lang="en-US" sz="1600" b="1" dirty="0">
                <a:solidFill>
                  <a:srgbClr val="FF0000"/>
                </a:solidFill>
              </a:rPr>
              <a:t>Diffuse hyperpigmentation of the skin in a patient with systemic </a:t>
            </a:r>
            <a:r>
              <a:rPr lang="en-US" sz="1600" b="1" dirty="0" smtClean="0">
                <a:solidFill>
                  <a:srgbClr val="FF0000"/>
                </a:solidFill>
              </a:rPr>
              <a:t>sclerosis.</a:t>
            </a:r>
            <a:r>
              <a:rPr lang="tr-TR" sz="1600" b="1" dirty="0" smtClean="0">
                <a:solidFill>
                  <a:srgbClr val="FF0000"/>
                </a:solidFill>
              </a:rPr>
              <a:t> </a:t>
            </a:r>
            <a:r>
              <a:rPr lang="en-US" sz="1600" b="1" dirty="0" smtClean="0">
                <a:solidFill>
                  <a:srgbClr val="FF0000"/>
                </a:solidFill>
              </a:rPr>
              <a:t>Note </a:t>
            </a:r>
            <a:r>
              <a:rPr lang="en-US" sz="1600" b="1" dirty="0">
                <a:solidFill>
                  <a:srgbClr val="FF0000"/>
                </a:solidFill>
              </a:rPr>
              <a:t>also the depigmentation in the </a:t>
            </a:r>
            <a:r>
              <a:rPr lang="en-US" sz="1600" b="1" dirty="0" err="1">
                <a:solidFill>
                  <a:srgbClr val="FF0000"/>
                </a:solidFill>
              </a:rPr>
              <a:t>submammary</a:t>
            </a:r>
            <a:r>
              <a:rPr lang="en-US" sz="1600" b="1" dirty="0">
                <a:solidFill>
                  <a:srgbClr val="FF0000"/>
                </a:solidFill>
              </a:rPr>
              <a:t> </a:t>
            </a:r>
            <a:r>
              <a:rPr lang="en-US" sz="1600" b="1" dirty="0" smtClean="0">
                <a:solidFill>
                  <a:srgbClr val="FF0000"/>
                </a:solidFill>
              </a:rPr>
              <a:t>region</a:t>
            </a:r>
            <a:endParaRPr lang="tr-TR" sz="1600" b="1" dirty="0">
              <a:solidFill>
                <a:srgbClr val="FF0000"/>
              </a:solidFill>
            </a:endParaRPr>
          </a:p>
        </p:txBody>
      </p:sp>
      <p:pic>
        <p:nvPicPr>
          <p:cNvPr id="1027" name="Picture 3"/>
          <p:cNvPicPr>
            <a:picLocks noChangeAspect="1" noChangeArrowheads="1"/>
          </p:cNvPicPr>
          <p:nvPr/>
        </p:nvPicPr>
        <p:blipFill>
          <a:blip r:embed="rId3" cstate="print"/>
          <a:srcRect/>
          <a:stretch>
            <a:fillRect/>
          </a:stretch>
        </p:blipFill>
        <p:spPr bwMode="auto">
          <a:xfrm>
            <a:off x="4463262" y="590550"/>
            <a:ext cx="4394987" cy="2910458"/>
          </a:xfrm>
          <a:prstGeom prst="rect">
            <a:avLst/>
          </a:prstGeom>
          <a:noFill/>
          <a:ln w="9525">
            <a:noFill/>
            <a:miter lim="800000"/>
            <a:headEnd/>
            <a:tailEnd/>
          </a:ln>
        </p:spPr>
      </p:pic>
      <p:sp>
        <p:nvSpPr>
          <p:cNvPr id="5" name="4 Metin kutusu"/>
          <p:cNvSpPr txBox="1"/>
          <p:nvPr/>
        </p:nvSpPr>
        <p:spPr>
          <a:xfrm>
            <a:off x="5220072" y="4077072"/>
            <a:ext cx="1616148" cy="369332"/>
          </a:xfrm>
          <a:prstGeom prst="rect">
            <a:avLst/>
          </a:prstGeom>
          <a:noFill/>
        </p:spPr>
        <p:txBody>
          <a:bodyPr wrap="none" rtlCol="0">
            <a:spAutoFit/>
          </a:bodyPr>
          <a:lstStyle/>
          <a:p>
            <a:r>
              <a:rPr lang="tr-TR" dirty="0" err="1" smtClean="0"/>
              <a:t>Calcinosis</a:t>
            </a:r>
            <a:r>
              <a:rPr lang="tr-TR" dirty="0" smtClean="0"/>
              <a:t> </a:t>
            </a:r>
            <a:r>
              <a:rPr lang="tr-TR" dirty="0" err="1" smtClean="0"/>
              <a:t>Cutis</a:t>
            </a:r>
            <a:endParaRPr lang="tr-TR"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51520" y="260648"/>
            <a:ext cx="3845274" cy="4896000"/>
          </a:xfrm>
          <a:prstGeom prst="rect">
            <a:avLst/>
          </a:prstGeom>
          <a:noFill/>
          <a:ln w="9525">
            <a:noFill/>
            <a:miter lim="800000"/>
            <a:headEnd/>
            <a:tailEnd/>
          </a:ln>
        </p:spPr>
      </p:pic>
      <p:sp>
        <p:nvSpPr>
          <p:cNvPr id="3" name="2 Dikdörtgen"/>
          <p:cNvSpPr/>
          <p:nvPr/>
        </p:nvSpPr>
        <p:spPr>
          <a:xfrm>
            <a:off x="35496" y="5157192"/>
            <a:ext cx="4572000" cy="646331"/>
          </a:xfrm>
          <a:prstGeom prst="rect">
            <a:avLst/>
          </a:prstGeom>
        </p:spPr>
        <p:txBody>
          <a:bodyPr>
            <a:spAutoFit/>
          </a:bodyPr>
          <a:lstStyle/>
          <a:p>
            <a:r>
              <a:rPr lang="en-US" b="1" dirty="0" smtClean="0">
                <a:solidFill>
                  <a:srgbClr val="FF0000"/>
                </a:solidFill>
              </a:rPr>
              <a:t>Digital pits on the fingertip of a patient </a:t>
            </a:r>
            <a:endParaRPr lang="tr-TR" b="1" dirty="0" smtClean="0">
              <a:solidFill>
                <a:srgbClr val="FF0000"/>
              </a:solidFill>
            </a:endParaRPr>
          </a:p>
          <a:p>
            <a:r>
              <a:rPr lang="en-US" b="1" dirty="0" smtClean="0">
                <a:solidFill>
                  <a:srgbClr val="FF0000"/>
                </a:solidFill>
              </a:rPr>
              <a:t>with scleroderma.</a:t>
            </a:r>
            <a:endParaRPr lang="tr-TR" b="1" dirty="0">
              <a:solidFill>
                <a:srgbClr val="FF0000"/>
              </a:solidFill>
            </a:endParaRPr>
          </a:p>
        </p:txBody>
      </p:sp>
      <p:pic>
        <p:nvPicPr>
          <p:cNvPr id="2" name="Picture 2"/>
          <p:cNvPicPr>
            <a:picLocks noChangeAspect="1" noChangeArrowheads="1"/>
          </p:cNvPicPr>
          <p:nvPr/>
        </p:nvPicPr>
        <p:blipFill>
          <a:blip r:embed="rId3" cstate="print"/>
          <a:srcRect/>
          <a:stretch>
            <a:fillRect/>
          </a:stretch>
        </p:blipFill>
        <p:spPr bwMode="auto">
          <a:xfrm>
            <a:off x="4389038" y="374526"/>
            <a:ext cx="4394987" cy="2910458"/>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flipH="1">
            <a:off x="4499992" y="3963737"/>
            <a:ext cx="4259460" cy="2849639"/>
          </a:xfrm>
          <a:prstGeom prst="rect">
            <a:avLst/>
          </a:prstGeom>
          <a:noFill/>
          <a:ln w="9525">
            <a:noFill/>
            <a:miter lim="800000"/>
            <a:headEnd/>
            <a:tailEnd/>
          </a:ln>
        </p:spPr>
      </p:pic>
      <p:sp>
        <p:nvSpPr>
          <p:cNvPr id="6" name="5 Metin kutusu"/>
          <p:cNvSpPr txBox="1"/>
          <p:nvPr/>
        </p:nvSpPr>
        <p:spPr>
          <a:xfrm>
            <a:off x="5004048" y="3284984"/>
            <a:ext cx="1609736" cy="369332"/>
          </a:xfrm>
          <a:prstGeom prst="rect">
            <a:avLst/>
          </a:prstGeom>
          <a:noFill/>
        </p:spPr>
        <p:txBody>
          <a:bodyPr wrap="none" rtlCol="0">
            <a:spAutoFit/>
          </a:bodyPr>
          <a:lstStyle/>
          <a:p>
            <a:r>
              <a:rPr lang="tr-TR" b="1" dirty="0" err="1" smtClean="0">
                <a:solidFill>
                  <a:srgbClr val="C00000"/>
                </a:solidFill>
              </a:rPr>
              <a:t>Calsinosis</a:t>
            </a:r>
            <a:r>
              <a:rPr lang="tr-TR" b="1" dirty="0" smtClean="0">
                <a:solidFill>
                  <a:srgbClr val="C00000"/>
                </a:solidFill>
              </a:rPr>
              <a:t> </a:t>
            </a:r>
            <a:r>
              <a:rPr lang="tr-TR" b="1" dirty="0" err="1" smtClean="0">
                <a:solidFill>
                  <a:srgbClr val="C00000"/>
                </a:solidFill>
              </a:rPr>
              <a:t>cutis</a:t>
            </a:r>
            <a:endParaRPr lang="tr-TR" b="1" dirty="0">
              <a:solidFill>
                <a:srgbClr val="C00000"/>
              </a:solidFill>
            </a:endParaRPr>
          </a:p>
        </p:txBody>
      </p:sp>
      <p:sp>
        <p:nvSpPr>
          <p:cNvPr id="7" name="6 Dikdörtgen"/>
          <p:cNvSpPr/>
          <p:nvPr/>
        </p:nvSpPr>
        <p:spPr>
          <a:xfrm>
            <a:off x="35496" y="6021288"/>
            <a:ext cx="4572000" cy="584775"/>
          </a:xfrm>
          <a:prstGeom prst="rect">
            <a:avLst/>
          </a:prstGeom>
        </p:spPr>
        <p:txBody>
          <a:bodyPr>
            <a:spAutoFit/>
          </a:bodyPr>
          <a:lstStyle/>
          <a:p>
            <a:r>
              <a:rPr lang="en-US" sz="1600" b="1" dirty="0" err="1" smtClean="0">
                <a:solidFill>
                  <a:schemeClr val="tx2"/>
                </a:solidFill>
              </a:rPr>
              <a:t>Contractural</a:t>
            </a:r>
            <a:r>
              <a:rPr lang="en-US" sz="1600" b="1" dirty="0" smtClean="0">
                <a:solidFill>
                  <a:schemeClr val="tx2"/>
                </a:solidFill>
              </a:rPr>
              <a:t> changes affecting the digits with </a:t>
            </a:r>
            <a:endParaRPr lang="tr-TR" sz="1600" b="1" dirty="0" smtClean="0">
              <a:solidFill>
                <a:schemeClr val="tx2"/>
              </a:solidFill>
            </a:endParaRPr>
          </a:p>
          <a:p>
            <a:r>
              <a:rPr lang="en-US" sz="1600" b="1" dirty="0" smtClean="0">
                <a:solidFill>
                  <a:schemeClr val="tx2"/>
                </a:solidFill>
              </a:rPr>
              <a:t>foci of calcification and isolated </a:t>
            </a:r>
            <a:r>
              <a:rPr lang="en-US" sz="1600" b="1" dirty="0" err="1" smtClean="0">
                <a:solidFill>
                  <a:schemeClr val="tx2"/>
                </a:solidFill>
              </a:rPr>
              <a:t>telangiectasia</a:t>
            </a:r>
            <a:endParaRPr lang="tr-TR" sz="1600" b="1" dirty="0">
              <a:solidFill>
                <a:schemeClr val="tx2"/>
              </a:solidFill>
            </a:endParaRPr>
          </a:p>
        </p:txBody>
      </p:sp>
      <p:sp>
        <p:nvSpPr>
          <p:cNvPr id="8" name="7 Sağ Ok"/>
          <p:cNvSpPr/>
          <p:nvPr/>
        </p:nvSpPr>
        <p:spPr>
          <a:xfrm>
            <a:off x="4067944" y="6165304"/>
            <a:ext cx="978408" cy="3326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600" dirty="0" err="1" smtClean="0">
                <a:solidFill>
                  <a:srgbClr val="FF0000"/>
                </a:solidFill>
              </a:rPr>
              <a:t>Raynaud</a:t>
            </a:r>
            <a:r>
              <a:rPr lang="tr-TR" sz="3600" dirty="0" smtClean="0">
                <a:solidFill>
                  <a:srgbClr val="FF0000"/>
                </a:solidFill>
              </a:rPr>
              <a:t> </a:t>
            </a:r>
            <a:r>
              <a:rPr lang="tr-TR" sz="3600" dirty="0" err="1" smtClean="0">
                <a:solidFill>
                  <a:srgbClr val="FF0000"/>
                </a:solidFill>
              </a:rPr>
              <a:t>Phenomenon</a:t>
            </a:r>
            <a:endParaRPr lang="tr-TR" sz="3600" dirty="0">
              <a:solidFill>
                <a:srgbClr val="FF0000"/>
              </a:solidFill>
            </a:endParaRPr>
          </a:p>
        </p:txBody>
      </p:sp>
      <p:sp>
        <p:nvSpPr>
          <p:cNvPr id="3" name="İçerik Yer Tutucusu 2"/>
          <p:cNvSpPr>
            <a:spLocks noGrp="1"/>
          </p:cNvSpPr>
          <p:nvPr>
            <p:ph idx="1"/>
          </p:nvPr>
        </p:nvSpPr>
        <p:spPr/>
        <p:txBody>
          <a:bodyPr>
            <a:noAutofit/>
          </a:bodyPr>
          <a:lstStyle/>
          <a:p>
            <a:r>
              <a:rPr lang="en-US" sz="2000" i="1" dirty="0"/>
              <a:t>Raynaud phenomenon </a:t>
            </a:r>
            <a:r>
              <a:rPr lang="en-US" sz="2000" dirty="0"/>
              <a:t>is the overarching term to describe transient, </a:t>
            </a:r>
            <a:r>
              <a:rPr lang="en-US" sz="2000" dirty="0" smtClean="0"/>
              <a:t>reversible</a:t>
            </a:r>
            <a:r>
              <a:rPr lang="tr-TR" sz="2000" dirty="0" smtClean="0"/>
              <a:t> </a:t>
            </a:r>
            <a:r>
              <a:rPr lang="en-US" sz="2000" dirty="0" smtClean="0"/>
              <a:t>blanching </a:t>
            </a:r>
            <a:r>
              <a:rPr lang="en-US" sz="2000" dirty="0"/>
              <a:t>of the digits caused by vasospasm and ischemia in response </a:t>
            </a:r>
            <a:r>
              <a:rPr lang="en-US" sz="2000" dirty="0" smtClean="0"/>
              <a:t>to</a:t>
            </a:r>
            <a:r>
              <a:rPr lang="tr-TR" sz="2000" dirty="0" smtClean="0"/>
              <a:t> </a:t>
            </a:r>
            <a:r>
              <a:rPr lang="tr-TR" sz="2000" dirty="0" err="1" smtClean="0"/>
              <a:t>cold</a:t>
            </a:r>
            <a:r>
              <a:rPr lang="tr-TR" sz="2000" dirty="0" smtClean="0"/>
              <a:t> </a:t>
            </a:r>
            <a:r>
              <a:rPr lang="tr-TR" sz="2000" dirty="0" err="1"/>
              <a:t>or</a:t>
            </a:r>
            <a:r>
              <a:rPr lang="tr-TR" sz="2000" dirty="0"/>
              <a:t> </a:t>
            </a:r>
            <a:r>
              <a:rPr lang="tr-TR" sz="2000" dirty="0" err="1"/>
              <a:t>emotional</a:t>
            </a:r>
            <a:r>
              <a:rPr lang="tr-TR" sz="2000" dirty="0"/>
              <a:t> </a:t>
            </a:r>
            <a:r>
              <a:rPr lang="tr-TR" sz="2000" dirty="0" err="1"/>
              <a:t>stimuli</a:t>
            </a:r>
            <a:r>
              <a:rPr lang="tr-TR" sz="2000" dirty="0" smtClean="0"/>
              <a:t>.</a:t>
            </a:r>
          </a:p>
          <a:p>
            <a:r>
              <a:rPr lang="en-US" sz="2000" dirty="0" smtClean="0"/>
              <a:t>Skin discoloration occurs because an abnormal spasm of the blood vessels causes a diminished blood flow to the local tissues. Initially, the digit(s) involved turn white because of the diminished blood flow. </a:t>
            </a:r>
            <a:endParaRPr lang="tr-TR" sz="2000" dirty="0" smtClean="0"/>
          </a:p>
          <a:p>
            <a:r>
              <a:rPr lang="en-US" sz="2000" dirty="0" smtClean="0"/>
              <a:t>The digit(s) then turn blue (cyanosis) because of prolonged lack of oxygen. Finally, the blood vessels reopen, causing a local "flushing" phenomenon, which turns the digit(s) red. </a:t>
            </a:r>
            <a:endParaRPr lang="tr-TR" sz="2000" dirty="0" smtClean="0"/>
          </a:p>
          <a:p>
            <a:r>
              <a:rPr lang="en-US" sz="2000" dirty="0" smtClean="0"/>
              <a:t>This three-phase color sequence (white to blue to red), most often upon exposure to cold temperature, is characteristic of RP</a:t>
            </a:r>
            <a:endParaRPr lang="tr-TR" sz="2000" dirty="0" smtClean="0"/>
          </a:p>
        </p:txBody>
      </p:sp>
    </p:spTree>
    <p:extLst>
      <p:ext uri="{BB962C8B-B14F-4D97-AF65-F5344CB8AC3E}">
        <p14:creationId xmlns:p14="http://schemas.microsoft.com/office/powerpoint/2010/main" xmlns="" val="37238583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lgili resim"/>
          <p:cNvPicPr>
            <a:picLocks noChangeAspect="1" noChangeArrowheads="1"/>
          </p:cNvPicPr>
          <p:nvPr/>
        </p:nvPicPr>
        <p:blipFill>
          <a:blip r:embed="rId2" cstate="print"/>
          <a:srcRect/>
          <a:stretch>
            <a:fillRect/>
          </a:stretch>
        </p:blipFill>
        <p:spPr bwMode="auto">
          <a:xfrm>
            <a:off x="1259632" y="72008"/>
            <a:ext cx="6264696" cy="666936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lnSpcReduction="10000"/>
          </a:bodyPr>
          <a:lstStyle/>
          <a:p>
            <a:r>
              <a:rPr lang="en-US" sz="2100" b="1" dirty="0" smtClean="0">
                <a:solidFill>
                  <a:srgbClr val="FF0000"/>
                </a:solidFill>
              </a:rPr>
              <a:t>Primary </a:t>
            </a:r>
            <a:r>
              <a:rPr lang="en-US" sz="2100" b="1" dirty="0" err="1" smtClean="0">
                <a:solidFill>
                  <a:srgbClr val="FF0000"/>
                </a:solidFill>
              </a:rPr>
              <a:t>Raynaud</a:t>
            </a:r>
            <a:r>
              <a:rPr lang="en-US" sz="2100" b="1" dirty="0" smtClean="0">
                <a:solidFill>
                  <a:srgbClr val="FF0000"/>
                </a:solidFill>
              </a:rPr>
              <a:t>‘</a:t>
            </a:r>
            <a:r>
              <a:rPr lang="tr-TR" sz="2100" b="1" dirty="0" smtClean="0">
                <a:solidFill>
                  <a:srgbClr val="FF0000"/>
                </a:solidFill>
              </a:rPr>
              <a:t>s </a:t>
            </a:r>
            <a:r>
              <a:rPr lang="tr-TR" sz="2100" b="1" dirty="0" err="1" smtClean="0">
                <a:solidFill>
                  <a:srgbClr val="FF0000"/>
                </a:solidFill>
              </a:rPr>
              <a:t>phenomenon</a:t>
            </a:r>
            <a:r>
              <a:rPr lang="tr-TR" sz="2100" dirty="0" smtClean="0"/>
              <a:t>,</a:t>
            </a:r>
            <a:r>
              <a:rPr lang="en-US" sz="2100" dirty="0" smtClean="0"/>
              <a:t> this most common form isn't the result of an associated medical condition. It can be so mild that many people with primary </a:t>
            </a:r>
            <a:r>
              <a:rPr lang="en-US" sz="2100" dirty="0" err="1" smtClean="0"/>
              <a:t>Raynaud's</a:t>
            </a:r>
            <a:r>
              <a:rPr lang="en-US" sz="2100" dirty="0" smtClean="0"/>
              <a:t> don't seek treatment. And it can resolve on its own.</a:t>
            </a:r>
            <a:endParaRPr lang="tr-TR" sz="2100" dirty="0" smtClean="0"/>
          </a:p>
          <a:p>
            <a:pPr>
              <a:buNone/>
            </a:pPr>
            <a:endParaRPr lang="tr-TR" sz="2100" b="1" dirty="0" smtClean="0">
              <a:solidFill>
                <a:srgbClr val="FF0000"/>
              </a:solidFill>
            </a:endParaRPr>
          </a:p>
          <a:p>
            <a:r>
              <a:rPr lang="en-US" sz="2100" b="1" dirty="0" smtClean="0">
                <a:solidFill>
                  <a:srgbClr val="FF0000"/>
                </a:solidFill>
              </a:rPr>
              <a:t>Secondary </a:t>
            </a:r>
            <a:r>
              <a:rPr lang="en-US" sz="2100" b="1" dirty="0" err="1" smtClean="0">
                <a:solidFill>
                  <a:srgbClr val="FF0000"/>
                </a:solidFill>
              </a:rPr>
              <a:t>Raynaud's</a:t>
            </a:r>
            <a:r>
              <a:rPr lang="tr-TR" sz="2100" b="1" dirty="0" smtClean="0">
                <a:solidFill>
                  <a:srgbClr val="FF0000"/>
                </a:solidFill>
              </a:rPr>
              <a:t> </a:t>
            </a:r>
            <a:r>
              <a:rPr lang="tr-TR" sz="2100" b="1" dirty="0" err="1" smtClean="0">
                <a:solidFill>
                  <a:srgbClr val="FF0000"/>
                </a:solidFill>
              </a:rPr>
              <a:t>phenomenon</a:t>
            </a:r>
            <a:r>
              <a:rPr lang="en-US" sz="2100" dirty="0" smtClean="0"/>
              <a:t>, </a:t>
            </a:r>
            <a:r>
              <a:rPr lang="en-US" sz="2100" dirty="0"/>
              <a:t>this form is caused by an underlying problem. Although secondary </a:t>
            </a:r>
            <a:r>
              <a:rPr lang="en-US" sz="2100" dirty="0" err="1"/>
              <a:t>Raynaud's</a:t>
            </a:r>
            <a:r>
              <a:rPr lang="en-US" sz="2100" dirty="0"/>
              <a:t> </a:t>
            </a:r>
            <a:r>
              <a:rPr lang="tr-TR" sz="2100" dirty="0" err="1" smtClean="0"/>
              <a:t>phenomenon</a:t>
            </a:r>
            <a:r>
              <a:rPr lang="tr-TR" sz="2100" dirty="0" smtClean="0"/>
              <a:t> </a:t>
            </a:r>
            <a:r>
              <a:rPr lang="en-US" sz="2100" dirty="0" smtClean="0"/>
              <a:t>is </a:t>
            </a:r>
            <a:r>
              <a:rPr lang="en-US" sz="2100" dirty="0"/>
              <a:t>less common than the primary form, it tends to be more </a:t>
            </a:r>
            <a:r>
              <a:rPr lang="en-US" sz="2100" dirty="0" smtClean="0"/>
              <a:t>serious</a:t>
            </a:r>
            <a:r>
              <a:rPr lang="tr-TR" sz="2100" dirty="0" smtClean="0"/>
              <a:t>.</a:t>
            </a:r>
            <a:endParaRPr lang="en-US" sz="2100" dirty="0"/>
          </a:p>
          <a:p>
            <a:pPr lvl="1">
              <a:buFont typeface="Wingdings" panose="05000000000000000000" pitchFamily="2" charset="2"/>
              <a:buChar char="Ø"/>
            </a:pPr>
            <a:r>
              <a:rPr lang="tr-TR" sz="1800" dirty="0" err="1"/>
              <a:t>Systemic</a:t>
            </a:r>
            <a:r>
              <a:rPr lang="tr-TR" sz="1800" dirty="0"/>
              <a:t> </a:t>
            </a:r>
            <a:r>
              <a:rPr lang="tr-TR" sz="1800" dirty="0" err="1"/>
              <a:t>sclerosis</a:t>
            </a:r>
            <a:r>
              <a:rPr lang="tr-TR" sz="1800" dirty="0"/>
              <a:t> (90%)</a:t>
            </a:r>
          </a:p>
          <a:p>
            <a:pPr lvl="1">
              <a:buFont typeface="Wingdings" panose="05000000000000000000" pitchFamily="2" charset="2"/>
              <a:buChar char="Ø"/>
            </a:pPr>
            <a:r>
              <a:rPr lang="en-US" sz="1800" dirty="0"/>
              <a:t>Mixed connective tissue disease (85%)</a:t>
            </a:r>
            <a:endParaRPr lang="tr-TR" sz="1800" dirty="0"/>
          </a:p>
          <a:p>
            <a:pPr lvl="1">
              <a:buFont typeface="Wingdings" panose="05000000000000000000" pitchFamily="2" charset="2"/>
              <a:buChar char="Ø"/>
            </a:pPr>
            <a:r>
              <a:rPr lang="tr-TR" sz="1800" dirty="0" err="1" smtClean="0"/>
              <a:t>Sjögren</a:t>
            </a:r>
            <a:r>
              <a:rPr lang="tr-TR" sz="1800" dirty="0" smtClean="0"/>
              <a:t> </a:t>
            </a:r>
            <a:r>
              <a:rPr lang="tr-TR" sz="1800" dirty="0" err="1"/>
              <a:t>syndrome</a:t>
            </a:r>
            <a:r>
              <a:rPr lang="tr-TR" sz="1800" dirty="0"/>
              <a:t> (33%)</a:t>
            </a:r>
          </a:p>
          <a:p>
            <a:pPr lvl="1">
              <a:buFont typeface="Wingdings" panose="05000000000000000000" pitchFamily="2" charset="2"/>
              <a:buChar char="Ø"/>
            </a:pPr>
            <a:r>
              <a:rPr lang="tr-TR" sz="1800" dirty="0" err="1"/>
              <a:t>Systemic</a:t>
            </a:r>
            <a:r>
              <a:rPr lang="tr-TR" sz="1800" dirty="0"/>
              <a:t> </a:t>
            </a:r>
            <a:r>
              <a:rPr lang="tr-TR" sz="1800" dirty="0" err="1"/>
              <a:t>lupus</a:t>
            </a:r>
            <a:r>
              <a:rPr lang="tr-TR" sz="1800" dirty="0"/>
              <a:t> </a:t>
            </a:r>
            <a:r>
              <a:rPr lang="tr-TR" sz="1800" dirty="0" err="1"/>
              <a:t>erythematosus</a:t>
            </a:r>
            <a:r>
              <a:rPr lang="tr-TR" sz="1800" dirty="0"/>
              <a:t> (10%–45%)</a:t>
            </a:r>
          </a:p>
          <a:p>
            <a:pPr lvl="1">
              <a:buFont typeface="Wingdings" panose="05000000000000000000" pitchFamily="2" charset="2"/>
              <a:buChar char="Ø"/>
            </a:pPr>
            <a:r>
              <a:rPr lang="tr-TR" sz="1800" dirty="0" err="1"/>
              <a:t>Polymyositis</a:t>
            </a:r>
            <a:r>
              <a:rPr lang="tr-TR" sz="1800" dirty="0"/>
              <a:t> </a:t>
            </a:r>
            <a:r>
              <a:rPr lang="tr-TR" sz="1800" dirty="0" err="1"/>
              <a:t>or</a:t>
            </a:r>
            <a:r>
              <a:rPr lang="tr-TR" sz="1800" dirty="0"/>
              <a:t> </a:t>
            </a:r>
            <a:r>
              <a:rPr lang="tr-TR" sz="1800" dirty="0" err="1"/>
              <a:t>dermatomyositis</a:t>
            </a:r>
            <a:r>
              <a:rPr lang="tr-TR" sz="1800" dirty="0"/>
              <a:t> (20%)</a:t>
            </a:r>
          </a:p>
          <a:p>
            <a:pPr lvl="1">
              <a:buFont typeface="Wingdings" panose="05000000000000000000" pitchFamily="2" charset="2"/>
              <a:buChar char="Ø"/>
            </a:pPr>
            <a:r>
              <a:rPr lang="tr-TR" sz="1800" dirty="0" err="1"/>
              <a:t>Rheumatoid</a:t>
            </a:r>
            <a:r>
              <a:rPr lang="tr-TR" sz="1800" dirty="0"/>
              <a:t> </a:t>
            </a:r>
            <a:r>
              <a:rPr lang="tr-TR" sz="1800" dirty="0" err="1"/>
              <a:t>arthritis</a:t>
            </a:r>
            <a:r>
              <a:rPr lang="tr-TR" sz="1800" dirty="0"/>
              <a:t> (10%–15%)</a:t>
            </a:r>
          </a:p>
          <a:p>
            <a:endParaRPr lang="tr-TR" dirty="0"/>
          </a:p>
        </p:txBody>
      </p:sp>
    </p:spTree>
    <p:extLst>
      <p:ext uri="{BB962C8B-B14F-4D97-AF65-F5344CB8AC3E}">
        <p14:creationId xmlns:p14="http://schemas.microsoft.com/office/powerpoint/2010/main" xmlns="" val="32017203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67544" y="116632"/>
            <a:ext cx="3816424" cy="2637893"/>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flipH="1">
            <a:off x="4901706" y="116632"/>
            <a:ext cx="3486718" cy="3528392"/>
          </a:xfrm>
          <a:prstGeom prst="rect">
            <a:avLst/>
          </a:prstGeom>
          <a:noFill/>
          <a:ln w="9525">
            <a:noFill/>
            <a:miter lim="800000"/>
            <a:headEnd/>
            <a:tailEnd/>
          </a:ln>
        </p:spPr>
      </p:pic>
      <p:sp>
        <p:nvSpPr>
          <p:cNvPr id="4" name="3 Dikdörtgen"/>
          <p:cNvSpPr/>
          <p:nvPr/>
        </p:nvSpPr>
        <p:spPr>
          <a:xfrm>
            <a:off x="288032" y="2780928"/>
            <a:ext cx="4572000" cy="861774"/>
          </a:xfrm>
          <a:prstGeom prst="rect">
            <a:avLst/>
          </a:prstGeom>
        </p:spPr>
        <p:txBody>
          <a:bodyPr>
            <a:spAutoFit/>
          </a:bodyPr>
          <a:lstStyle/>
          <a:p>
            <a:r>
              <a:rPr lang="en-US" sz="1600" b="1" dirty="0" smtClean="0">
                <a:solidFill>
                  <a:srgbClr val="C00000"/>
                </a:solidFill>
              </a:rPr>
              <a:t>The hands of a patient with scleroderma who has active </a:t>
            </a:r>
            <a:r>
              <a:rPr lang="en-US" sz="1600" b="1" dirty="0" err="1" smtClean="0">
                <a:solidFill>
                  <a:srgbClr val="C00000"/>
                </a:solidFill>
              </a:rPr>
              <a:t>Raynaud</a:t>
            </a:r>
            <a:r>
              <a:rPr lang="en-US" sz="1600" b="1" dirty="0" smtClean="0">
                <a:solidFill>
                  <a:srgbClr val="C00000"/>
                </a:solidFill>
              </a:rPr>
              <a:t> phenomenon.</a:t>
            </a:r>
            <a:r>
              <a:rPr lang="tr-TR" sz="1600" b="1" dirty="0" smtClean="0">
                <a:solidFill>
                  <a:srgbClr val="C00000"/>
                </a:solidFill>
              </a:rPr>
              <a:t> </a:t>
            </a:r>
            <a:r>
              <a:rPr lang="en-US" sz="1600" b="1" dirty="0" smtClean="0">
                <a:solidFill>
                  <a:srgbClr val="C00000"/>
                </a:solidFill>
              </a:rPr>
              <a:t>There is well-demarcated pallor of the fingertips</a:t>
            </a:r>
            <a:endParaRPr lang="tr-TR" b="1" dirty="0">
              <a:solidFill>
                <a:srgbClr val="C00000"/>
              </a:solidFill>
            </a:endParaRPr>
          </a:p>
        </p:txBody>
      </p:sp>
      <p:pic>
        <p:nvPicPr>
          <p:cNvPr id="1028" name="Picture 4"/>
          <p:cNvPicPr>
            <a:picLocks noChangeAspect="1" noChangeArrowheads="1"/>
          </p:cNvPicPr>
          <p:nvPr/>
        </p:nvPicPr>
        <p:blipFill>
          <a:blip r:embed="rId4" cstate="print"/>
          <a:srcRect/>
          <a:stretch>
            <a:fillRect/>
          </a:stretch>
        </p:blipFill>
        <p:spPr bwMode="auto">
          <a:xfrm>
            <a:off x="4995272" y="3717032"/>
            <a:ext cx="3393152" cy="2989309"/>
          </a:xfrm>
          <a:prstGeom prst="rect">
            <a:avLst/>
          </a:prstGeom>
          <a:noFill/>
          <a:ln w="9525">
            <a:noFill/>
            <a:miter lim="800000"/>
            <a:headEnd/>
            <a:tailEnd/>
          </a:ln>
        </p:spPr>
      </p:pic>
      <p:pic>
        <p:nvPicPr>
          <p:cNvPr id="4098" name="Picture 2" descr="Raynaud phenomenon ile ilgili görsel sonucu"/>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95536" y="3717032"/>
            <a:ext cx="2520280" cy="2985187"/>
          </a:xfrm>
          <a:prstGeom prst="rect">
            <a:avLst/>
          </a:prstGeom>
          <a:noFill/>
          <a:extLst>
            <a:ext uri="{909E8E84-426E-40DD-AFC4-6F175D3DCCD1}">
              <a14:hiddenFill xmlns:a14="http://schemas.microsoft.com/office/drawing/2010/main" xmlns="">
                <a:solidFill>
                  <a:srgbClr val="FFFFFF"/>
                </a:solidFill>
              </a14:hiddenFill>
            </a:ext>
          </a:extLst>
        </p:spPr>
      </p:pic>
      <p:sp>
        <p:nvSpPr>
          <p:cNvPr id="8" name="7 Dikdörtgen"/>
          <p:cNvSpPr/>
          <p:nvPr/>
        </p:nvSpPr>
        <p:spPr>
          <a:xfrm>
            <a:off x="683568" y="6228020"/>
            <a:ext cx="1654364" cy="369332"/>
          </a:xfrm>
          <a:prstGeom prst="rect">
            <a:avLst/>
          </a:prstGeom>
        </p:spPr>
        <p:txBody>
          <a:bodyPr wrap="none">
            <a:spAutoFit/>
          </a:bodyPr>
          <a:lstStyle/>
          <a:p>
            <a:r>
              <a:rPr lang="en-US" b="1" dirty="0" smtClean="0">
                <a:solidFill>
                  <a:srgbClr val="C00000"/>
                </a:solidFill>
              </a:rPr>
              <a:t>blue (cyanosis) </a:t>
            </a:r>
            <a:endParaRPr lang="tr-TR" b="1" dirty="0">
              <a:solidFill>
                <a:srgbClr val="C00000"/>
              </a:solidFill>
            </a:endParaRPr>
          </a:p>
        </p:txBody>
      </p:sp>
      <p:sp>
        <p:nvSpPr>
          <p:cNvPr id="9" name="8 Dikdörtgen"/>
          <p:cNvSpPr/>
          <p:nvPr/>
        </p:nvSpPr>
        <p:spPr>
          <a:xfrm>
            <a:off x="6085988" y="3140968"/>
            <a:ext cx="1654364" cy="369332"/>
          </a:xfrm>
          <a:prstGeom prst="rect">
            <a:avLst/>
          </a:prstGeom>
        </p:spPr>
        <p:txBody>
          <a:bodyPr wrap="none">
            <a:spAutoFit/>
          </a:bodyPr>
          <a:lstStyle/>
          <a:p>
            <a:r>
              <a:rPr lang="en-US" b="1" dirty="0" smtClean="0">
                <a:solidFill>
                  <a:srgbClr val="C00000"/>
                </a:solidFill>
              </a:rPr>
              <a:t>blue (cyanosis) </a:t>
            </a:r>
            <a:endParaRPr lang="tr-TR" b="1" dirty="0">
              <a:solidFill>
                <a:srgbClr val="C000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en-US" dirty="0" smtClean="0">
                <a:solidFill>
                  <a:srgbClr val="FF0000"/>
                </a:solidFill>
              </a:rPr>
              <a:t>Adult-onset Still's disease</a:t>
            </a:r>
            <a:endParaRPr lang="tr-TR" dirty="0">
              <a:solidFill>
                <a:srgbClr val="FF0000"/>
              </a:solidFill>
            </a:endParaRPr>
          </a:p>
        </p:txBody>
      </p:sp>
      <p:sp>
        <p:nvSpPr>
          <p:cNvPr id="3" name="2 İçerik Yer Tutucusu"/>
          <p:cNvSpPr>
            <a:spLocks noGrp="1"/>
          </p:cNvSpPr>
          <p:nvPr>
            <p:ph idx="1"/>
          </p:nvPr>
        </p:nvSpPr>
        <p:spPr/>
        <p:txBody>
          <a:bodyPr>
            <a:normAutofit/>
          </a:bodyPr>
          <a:lstStyle/>
          <a:p>
            <a:r>
              <a:rPr lang="en-US" sz="2400" dirty="0" smtClean="0"/>
              <a:t>Adult-onset Still's disease (AOSD) is a systemic inflammatory disorder of unknown etiology usually affecting young adults. </a:t>
            </a:r>
            <a:endParaRPr lang="tr-TR" sz="2400" dirty="0" smtClean="0"/>
          </a:p>
          <a:p>
            <a:r>
              <a:rPr lang="tr-TR" sz="2400" dirty="0" smtClean="0"/>
              <a:t>AOSD </a:t>
            </a:r>
            <a:r>
              <a:rPr lang="tr-TR" sz="2400" dirty="0" err="1" smtClean="0"/>
              <a:t>typically</a:t>
            </a:r>
            <a:r>
              <a:rPr lang="tr-TR" sz="2400" dirty="0" smtClean="0"/>
              <a:t> </a:t>
            </a:r>
            <a:r>
              <a:rPr lang="tr-TR" sz="2400" dirty="0" err="1" smtClean="0"/>
              <a:t>manifests</a:t>
            </a:r>
            <a:r>
              <a:rPr lang="tr-TR" sz="2400" dirty="0" smtClean="0"/>
              <a:t> </a:t>
            </a:r>
            <a:r>
              <a:rPr lang="tr-TR" sz="2400" dirty="0" err="1" smtClean="0"/>
              <a:t>with</a:t>
            </a:r>
            <a:r>
              <a:rPr lang="tr-TR" sz="2400" dirty="0" smtClean="0"/>
              <a:t> a </a:t>
            </a:r>
            <a:r>
              <a:rPr lang="tr-TR" sz="2400" dirty="0" err="1" smtClean="0"/>
              <a:t>symptomatic</a:t>
            </a:r>
            <a:r>
              <a:rPr lang="tr-TR" sz="2400" dirty="0" smtClean="0"/>
              <a:t> </a:t>
            </a:r>
            <a:r>
              <a:rPr lang="tr-TR" sz="2400" dirty="0" err="1" smtClean="0"/>
              <a:t>triad</a:t>
            </a:r>
            <a:r>
              <a:rPr lang="tr-TR" sz="2400" dirty="0" smtClean="0"/>
              <a:t> </a:t>
            </a:r>
            <a:r>
              <a:rPr lang="tr-TR" sz="2400" dirty="0" err="1" smtClean="0"/>
              <a:t>characterised</a:t>
            </a:r>
            <a:r>
              <a:rPr lang="tr-TR" sz="2400" dirty="0" smtClean="0"/>
              <a:t> </a:t>
            </a:r>
            <a:r>
              <a:rPr lang="tr-TR" sz="2400" dirty="0" err="1" smtClean="0"/>
              <a:t>by</a:t>
            </a:r>
            <a:r>
              <a:rPr lang="tr-TR" sz="2400" dirty="0" smtClean="0"/>
              <a:t> </a:t>
            </a:r>
            <a:r>
              <a:rPr lang="tr-TR" sz="2400" dirty="0" err="1" smtClean="0"/>
              <a:t>spiking</a:t>
            </a:r>
            <a:r>
              <a:rPr lang="tr-TR" sz="2400" dirty="0" smtClean="0"/>
              <a:t> </a:t>
            </a:r>
            <a:r>
              <a:rPr lang="tr-TR" sz="2400" dirty="0" err="1" smtClean="0"/>
              <a:t>fever</a:t>
            </a:r>
            <a:r>
              <a:rPr lang="tr-TR" sz="2400" dirty="0" smtClean="0"/>
              <a:t>, </a:t>
            </a:r>
            <a:r>
              <a:rPr lang="tr-TR" sz="2400" dirty="0" err="1" smtClean="0"/>
              <a:t>arthritis</a:t>
            </a:r>
            <a:r>
              <a:rPr lang="tr-TR" sz="2400" dirty="0" smtClean="0"/>
              <a:t> </a:t>
            </a:r>
            <a:r>
              <a:rPr lang="tr-TR" sz="2400" dirty="0" err="1" smtClean="0"/>
              <a:t>and</a:t>
            </a:r>
            <a:r>
              <a:rPr lang="tr-TR" sz="2400" dirty="0" smtClean="0"/>
              <a:t> </a:t>
            </a:r>
            <a:r>
              <a:rPr lang="tr-TR" sz="2400" dirty="0" err="1" smtClean="0"/>
              <a:t>maculo</a:t>
            </a:r>
            <a:r>
              <a:rPr lang="tr-TR" sz="2400" dirty="0" smtClean="0"/>
              <a:t>-</a:t>
            </a:r>
            <a:r>
              <a:rPr lang="tr-TR" sz="2400" dirty="0" err="1" smtClean="0"/>
              <a:t>papular</a:t>
            </a:r>
            <a:r>
              <a:rPr lang="tr-TR" sz="2400" dirty="0" smtClean="0"/>
              <a:t> </a:t>
            </a:r>
            <a:r>
              <a:rPr lang="tr-TR" sz="2400" dirty="0" err="1" smtClean="0"/>
              <a:t>salmon</a:t>
            </a:r>
            <a:r>
              <a:rPr lang="tr-TR" sz="2400" dirty="0" smtClean="0"/>
              <a:t>-</a:t>
            </a:r>
            <a:r>
              <a:rPr lang="tr-TR" sz="2400" dirty="0" err="1" smtClean="0"/>
              <a:t>pink</a:t>
            </a:r>
            <a:r>
              <a:rPr lang="tr-TR" sz="2400" dirty="0" smtClean="0"/>
              <a:t> </a:t>
            </a:r>
            <a:r>
              <a:rPr lang="tr-TR" sz="2400" dirty="0" err="1" smtClean="0"/>
              <a:t>evanescent</a:t>
            </a:r>
            <a:r>
              <a:rPr lang="tr-TR" sz="2400" dirty="0" smtClean="0"/>
              <a:t> skin </a:t>
            </a:r>
            <a:r>
              <a:rPr lang="tr-TR" sz="2400" dirty="0" err="1" smtClean="0"/>
              <a:t>rash</a:t>
            </a:r>
            <a:r>
              <a:rPr lang="tr-TR" sz="2400" dirty="0" smtClean="0"/>
              <a:t>.</a:t>
            </a:r>
          </a:p>
          <a:p>
            <a:r>
              <a:rPr lang="en-US" sz="2400" dirty="0" smtClean="0"/>
              <a:t>A large percentage of AOSD patients may show an evanescent</a:t>
            </a:r>
            <a:r>
              <a:rPr lang="tr-TR" sz="2400" dirty="0" smtClean="0"/>
              <a:t> </a:t>
            </a:r>
            <a:r>
              <a:rPr lang="en-US" sz="2400" dirty="0" smtClean="0"/>
              <a:t>salmon-pink </a:t>
            </a:r>
            <a:r>
              <a:rPr lang="en-US" sz="2400" dirty="0" err="1" smtClean="0"/>
              <a:t>erythema</a:t>
            </a:r>
            <a:r>
              <a:rPr lang="en-US" sz="2400" dirty="0" smtClean="0"/>
              <a:t> which may be associated with an </a:t>
            </a:r>
            <a:r>
              <a:rPr lang="en-US" sz="2400" dirty="0" err="1" smtClean="0"/>
              <a:t>erythematous</a:t>
            </a:r>
            <a:r>
              <a:rPr lang="tr-TR" sz="2400" dirty="0" smtClean="0"/>
              <a:t> </a:t>
            </a:r>
            <a:r>
              <a:rPr lang="en-US" sz="2400" dirty="0" err="1" smtClean="0"/>
              <a:t>maculopapular</a:t>
            </a:r>
            <a:r>
              <a:rPr lang="en-US" sz="2400" dirty="0" smtClean="0"/>
              <a:t> eruption, predominantly found on the proximal limbs</a:t>
            </a:r>
            <a:r>
              <a:rPr lang="tr-TR" sz="2400" dirty="0" smtClean="0"/>
              <a:t> </a:t>
            </a:r>
            <a:r>
              <a:rPr lang="en-US" sz="2400" dirty="0" smtClean="0"/>
              <a:t>and trunk, appearing during the febrile attacks. Some patients, with</a:t>
            </a:r>
            <a:r>
              <a:rPr lang="tr-TR" sz="2400" dirty="0" smtClean="0"/>
              <a:t> </a:t>
            </a:r>
            <a:r>
              <a:rPr lang="en-US" sz="2400" dirty="0" smtClean="0"/>
              <a:t>usually more severe outcome, may experience this eruption for many</a:t>
            </a:r>
            <a:r>
              <a:rPr lang="tr-TR" sz="2400" dirty="0" smtClean="0"/>
              <a:t> </a:t>
            </a:r>
            <a:r>
              <a:rPr lang="en-US" sz="2400" dirty="0" smtClean="0"/>
              <a:t>weeks</a:t>
            </a:r>
            <a:r>
              <a:rPr lang="tr-TR" sz="2400" dirty="0" smtClean="0"/>
              <a:t>.</a:t>
            </a:r>
            <a:endParaRPr lang="tr-TR" sz="24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51520" y="764704"/>
            <a:ext cx="4327040" cy="3240360"/>
          </a:xfrm>
          <a:prstGeom prst="rect">
            <a:avLst/>
          </a:prstGeom>
          <a:noFill/>
          <a:ln w="9525">
            <a:noFill/>
            <a:miter lim="800000"/>
            <a:headEnd/>
            <a:tailEnd/>
          </a:ln>
        </p:spPr>
      </p:pic>
      <p:sp>
        <p:nvSpPr>
          <p:cNvPr id="3" name="2 Dikdörtgen"/>
          <p:cNvSpPr/>
          <p:nvPr/>
        </p:nvSpPr>
        <p:spPr>
          <a:xfrm>
            <a:off x="179512" y="4077072"/>
            <a:ext cx="4572000" cy="646331"/>
          </a:xfrm>
          <a:prstGeom prst="rect">
            <a:avLst/>
          </a:prstGeom>
        </p:spPr>
        <p:txBody>
          <a:bodyPr>
            <a:spAutoFit/>
          </a:bodyPr>
          <a:lstStyle/>
          <a:p>
            <a:r>
              <a:rPr lang="en-US" b="1" dirty="0" smtClean="0">
                <a:solidFill>
                  <a:srgbClr val="FF0000"/>
                </a:solidFill>
              </a:rPr>
              <a:t>The color of the lesions is pink to red, and </a:t>
            </a:r>
            <a:r>
              <a:rPr lang="en-US" b="1" dirty="0" err="1" smtClean="0">
                <a:solidFill>
                  <a:srgbClr val="FF0000"/>
                </a:solidFill>
              </a:rPr>
              <a:t>koebnerization</a:t>
            </a:r>
            <a:r>
              <a:rPr lang="en-US" b="1" dirty="0" smtClean="0">
                <a:solidFill>
                  <a:srgbClr val="FF0000"/>
                </a:solidFill>
              </a:rPr>
              <a:t> is</a:t>
            </a:r>
            <a:r>
              <a:rPr lang="tr-TR" b="1" dirty="0" smtClean="0">
                <a:solidFill>
                  <a:srgbClr val="FF0000"/>
                </a:solidFill>
              </a:rPr>
              <a:t> </a:t>
            </a:r>
            <a:r>
              <a:rPr lang="tr-TR" b="1" dirty="0" err="1" smtClean="0">
                <a:solidFill>
                  <a:srgbClr val="FF0000"/>
                </a:solidFill>
              </a:rPr>
              <a:t>common</a:t>
            </a:r>
            <a:endParaRPr lang="tr-TR" b="1" dirty="0">
              <a:solidFill>
                <a:srgbClr val="FF0000"/>
              </a:solidFill>
            </a:endParaRPr>
          </a:p>
        </p:txBody>
      </p:sp>
      <p:pic>
        <p:nvPicPr>
          <p:cNvPr id="4" name="Picture 2" descr="http://www.stillsdisease.org/wp-content/uploads/2013/09/vicki-b-stills-rash-4.jpg"/>
          <p:cNvPicPr>
            <a:picLocks noChangeAspect="1" noChangeArrowheads="1"/>
          </p:cNvPicPr>
          <p:nvPr/>
        </p:nvPicPr>
        <p:blipFill>
          <a:blip r:embed="rId3" cstate="print"/>
          <a:srcRect/>
          <a:stretch>
            <a:fillRect/>
          </a:stretch>
        </p:blipFill>
        <p:spPr bwMode="auto">
          <a:xfrm>
            <a:off x="4717874" y="764704"/>
            <a:ext cx="4030590" cy="32403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4 Dikdörtgen"/>
          <p:cNvSpPr/>
          <p:nvPr/>
        </p:nvSpPr>
        <p:spPr>
          <a:xfrm>
            <a:off x="4536504" y="4161854"/>
            <a:ext cx="4572000" cy="923330"/>
          </a:xfrm>
          <a:prstGeom prst="rect">
            <a:avLst/>
          </a:prstGeom>
        </p:spPr>
        <p:txBody>
          <a:bodyPr>
            <a:spAutoFit/>
          </a:bodyPr>
          <a:lstStyle/>
          <a:p>
            <a:r>
              <a:rPr lang="tr-TR" b="1" dirty="0" err="1" smtClean="0">
                <a:solidFill>
                  <a:srgbClr val="FF0000"/>
                </a:solidFill>
              </a:rPr>
              <a:t>E</a:t>
            </a:r>
            <a:r>
              <a:rPr lang="en-US" b="1" dirty="0" err="1" smtClean="0">
                <a:solidFill>
                  <a:srgbClr val="FF0000"/>
                </a:solidFill>
              </a:rPr>
              <a:t>rythematous</a:t>
            </a:r>
            <a:r>
              <a:rPr lang="tr-TR" b="1" dirty="0" smtClean="0">
                <a:solidFill>
                  <a:srgbClr val="FF0000"/>
                </a:solidFill>
              </a:rPr>
              <a:t> </a:t>
            </a:r>
            <a:r>
              <a:rPr lang="en-US" b="1" dirty="0" err="1" smtClean="0">
                <a:solidFill>
                  <a:srgbClr val="FF0000"/>
                </a:solidFill>
              </a:rPr>
              <a:t>maculopapular</a:t>
            </a:r>
            <a:r>
              <a:rPr lang="en-US" b="1" dirty="0" smtClean="0">
                <a:solidFill>
                  <a:srgbClr val="FF0000"/>
                </a:solidFill>
              </a:rPr>
              <a:t> eruption, predominantly found on the proximal limbs</a:t>
            </a:r>
            <a:r>
              <a:rPr lang="tr-TR" b="1" dirty="0" smtClean="0">
                <a:solidFill>
                  <a:srgbClr val="FF0000"/>
                </a:solidFill>
              </a:rPr>
              <a:t> </a:t>
            </a:r>
            <a:r>
              <a:rPr lang="en-US" b="1" dirty="0" smtClean="0">
                <a:solidFill>
                  <a:srgbClr val="FF0000"/>
                </a:solidFill>
              </a:rPr>
              <a:t>and trunk</a:t>
            </a:r>
            <a:endParaRPr lang="tr-TR" b="1" dirty="0">
              <a:solidFill>
                <a:srgbClr val="FF00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err="1" smtClean="0">
                <a:solidFill>
                  <a:srgbClr val="FF0000"/>
                </a:solidFill>
              </a:rPr>
              <a:t>Vasculitis</a:t>
            </a:r>
            <a:endParaRPr lang="tr-TR" b="1" dirty="0">
              <a:solidFill>
                <a:srgbClr val="FF0000"/>
              </a:solidFill>
            </a:endParaRPr>
          </a:p>
        </p:txBody>
      </p:sp>
      <p:sp>
        <p:nvSpPr>
          <p:cNvPr id="3" name="İçerik Yer Tutucusu 2"/>
          <p:cNvSpPr>
            <a:spLocks noGrp="1"/>
          </p:cNvSpPr>
          <p:nvPr>
            <p:ph idx="1"/>
          </p:nvPr>
        </p:nvSpPr>
        <p:spPr/>
        <p:txBody>
          <a:bodyPr>
            <a:noAutofit/>
          </a:bodyPr>
          <a:lstStyle/>
          <a:p>
            <a:r>
              <a:rPr lang="en-US" sz="2400" dirty="0"/>
              <a:t>Vasculitis can affect the small- or medium-sized vessels of the skin. Vasculitis affecting the small vessels of the skin (</a:t>
            </a:r>
            <a:r>
              <a:rPr lang="en-US" sz="2400" dirty="0" err="1"/>
              <a:t>eg</a:t>
            </a:r>
            <a:r>
              <a:rPr lang="en-US" sz="2400" dirty="0"/>
              <a:t>, arterioles, capillaries, </a:t>
            </a:r>
            <a:r>
              <a:rPr lang="en-US" sz="2400" dirty="0" err="1"/>
              <a:t>postcapillary</a:t>
            </a:r>
            <a:r>
              <a:rPr lang="en-US" sz="2400" dirty="0"/>
              <a:t> </a:t>
            </a:r>
            <a:r>
              <a:rPr lang="en-US" sz="2400" dirty="0" err="1"/>
              <a:t>venules</a:t>
            </a:r>
            <a:r>
              <a:rPr lang="en-US" sz="2400" dirty="0"/>
              <a:t>) tends to cause lesions such as </a:t>
            </a:r>
            <a:r>
              <a:rPr lang="tr-TR" sz="2400" dirty="0" err="1" smtClean="0"/>
              <a:t>palpable</a:t>
            </a:r>
            <a:r>
              <a:rPr lang="tr-TR" sz="2400" dirty="0" smtClean="0"/>
              <a:t> </a:t>
            </a:r>
            <a:r>
              <a:rPr lang="en-US" sz="2400" dirty="0" err="1" smtClean="0"/>
              <a:t>purpura</a:t>
            </a:r>
            <a:r>
              <a:rPr lang="en-US" sz="2400" dirty="0"/>
              <a:t>, </a:t>
            </a:r>
            <a:r>
              <a:rPr lang="en-US" sz="2400" dirty="0" err="1"/>
              <a:t>petechiae</a:t>
            </a:r>
            <a:r>
              <a:rPr lang="en-US" sz="2400" dirty="0"/>
              <a:t>, and possibly shallow ulcers. </a:t>
            </a:r>
            <a:endParaRPr lang="tr-TR" sz="2400" dirty="0" smtClean="0"/>
          </a:p>
          <a:p>
            <a:r>
              <a:rPr lang="en-US" sz="2400" dirty="0" smtClean="0"/>
              <a:t>Livedo </a:t>
            </a:r>
            <a:r>
              <a:rPr lang="en-US" sz="2400" dirty="0" err="1"/>
              <a:t>reticularis</a:t>
            </a:r>
            <a:r>
              <a:rPr lang="en-US" sz="2400" dirty="0"/>
              <a:t>, nodules, and deep ulcers are usually caused by vasculitis of deeper, medium or large vessels. </a:t>
            </a:r>
            <a:endParaRPr lang="tr-TR" sz="2400" dirty="0" smtClean="0"/>
          </a:p>
          <a:p>
            <a:r>
              <a:rPr lang="en-US" sz="2400" dirty="0" smtClean="0"/>
              <a:t>Any primary </a:t>
            </a:r>
            <a:r>
              <a:rPr lang="tr-TR" sz="2400" dirty="0" smtClean="0"/>
              <a:t>(ANCA-</a:t>
            </a:r>
            <a:r>
              <a:rPr lang="tr-TR" sz="2400" dirty="0" err="1" smtClean="0"/>
              <a:t>associated</a:t>
            </a:r>
            <a:r>
              <a:rPr lang="tr-TR" sz="2400" dirty="0" smtClean="0"/>
              <a:t> </a:t>
            </a:r>
            <a:r>
              <a:rPr lang="tr-TR" sz="2400" dirty="0" err="1" smtClean="0"/>
              <a:t>vasculitis</a:t>
            </a:r>
            <a:r>
              <a:rPr lang="tr-TR" sz="2400" dirty="0" smtClean="0"/>
              <a:t>, </a:t>
            </a:r>
            <a:r>
              <a:rPr lang="tr-TR" sz="2400" dirty="0" err="1" smtClean="0"/>
              <a:t>Polyarteritis</a:t>
            </a:r>
            <a:r>
              <a:rPr lang="tr-TR" sz="2400" dirty="0" smtClean="0"/>
              <a:t> </a:t>
            </a:r>
            <a:r>
              <a:rPr lang="tr-TR" sz="2400" dirty="0" err="1" smtClean="0"/>
              <a:t>nodosa</a:t>
            </a:r>
            <a:r>
              <a:rPr lang="tr-TR" sz="2400" dirty="0" smtClean="0"/>
              <a:t>, </a:t>
            </a:r>
            <a:r>
              <a:rPr lang="tr-TR" sz="2400" dirty="0" err="1" smtClean="0"/>
              <a:t>Cryoglobulinaemic</a:t>
            </a:r>
            <a:r>
              <a:rPr lang="tr-TR" sz="2400" dirty="0" smtClean="0"/>
              <a:t> </a:t>
            </a:r>
            <a:r>
              <a:rPr lang="tr-TR" sz="2400" dirty="0" err="1" smtClean="0"/>
              <a:t>vasculitis</a:t>
            </a:r>
            <a:r>
              <a:rPr lang="tr-TR" sz="2400" dirty="0" smtClean="0"/>
              <a:t>, </a:t>
            </a:r>
            <a:r>
              <a:rPr lang="tr-TR" sz="2400" dirty="0" err="1" smtClean="0"/>
              <a:t>Henoch-Schölein</a:t>
            </a:r>
            <a:r>
              <a:rPr lang="tr-TR" sz="2400" dirty="0" smtClean="0"/>
              <a:t> </a:t>
            </a:r>
            <a:r>
              <a:rPr lang="tr-TR" sz="2400" dirty="0" err="1" smtClean="0"/>
              <a:t>purpura</a:t>
            </a:r>
            <a:r>
              <a:rPr lang="tr-TR" sz="2400" dirty="0"/>
              <a:t>)</a:t>
            </a:r>
            <a:r>
              <a:rPr lang="tr-TR" sz="2400" dirty="0" smtClean="0"/>
              <a:t> </a:t>
            </a:r>
            <a:r>
              <a:rPr lang="en-US" sz="2400" dirty="0" smtClean="0"/>
              <a:t>or secondary vasculitis can affect the skin, including that due to  infections (</a:t>
            </a:r>
            <a:r>
              <a:rPr lang="en-US" sz="2400" dirty="0" err="1" smtClean="0"/>
              <a:t>eg</a:t>
            </a:r>
            <a:r>
              <a:rPr lang="en-US" sz="2400" dirty="0" smtClean="0"/>
              <a:t>, hepatitis C), </a:t>
            </a:r>
            <a:r>
              <a:rPr lang="tr-TR" sz="2400" dirty="0" err="1" smtClean="0"/>
              <a:t>malignancy</a:t>
            </a:r>
            <a:r>
              <a:rPr lang="en-US" sz="2400" dirty="0" smtClean="0"/>
              <a:t>, rheumatologic </a:t>
            </a:r>
            <a:r>
              <a:rPr lang="tr-TR" sz="2400" dirty="0" smtClean="0"/>
              <a:t>(SLE, RA, </a:t>
            </a:r>
            <a:r>
              <a:rPr lang="tr-TR" sz="2400" dirty="0" err="1" smtClean="0"/>
              <a:t>Sjögren</a:t>
            </a:r>
            <a:r>
              <a:rPr lang="tr-TR" sz="2400" dirty="0" smtClean="0"/>
              <a:t> </a:t>
            </a:r>
            <a:r>
              <a:rPr lang="tr-TR" sz="2400" dirty="0" err="1" smtClean="0"/>
              <a:t>syndrome</a:t>
            </a:r>
            <a:r>
              <a:rPr lang="tr-TR" sz="2400" dirty="0" smtClean="0"/>
              <a:t>)</a:t>
            </a:r>
            <a:r>
              <a:rPr lang="en-US" sz="2400" dirty="0" smtClean="0"/>
              <a:t>or other autoimmune disorders, and hypersensitivity to drugs.</a:t>
            </a:r>
            <a:endParaRPr lang="tr-TR" sz="2400" dirty="0"/>
          </a:p>
        </p:txBody>
      </p:sp>
    </p:spTree>
    <p:extLst>
      <p:ext uri="{BB962C8B-B14F-4D97-AF65-F5344CB8AC3E}">
        <p14:creationId xmlns:p14="http://schemas.microsoft.com/office/powerpoint/2010/main" xmlns="" val="8890190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normAutofit/>
          </a:bodyPr>
          <a:lstStyle/>
          <a:p>
            <a:r>
              <a:rPr lang="en-US" sz="2400" dirty="0"/>
              <a:t>Skin is involved frequently in rheumatic diseases.</a:t>
            </a:r>
          </a:p>
          <a:p>
            <a:r>
              <a:rPr lang="en-US" sz="2400" dirty="0" smtClean="0"/>
              <a:t>Skin </a:t>
            </a:r>
            <a:r>
              <a:rPr lang="en-US" sz="2400" dirty="0"/>
              <a:t>manifestations can be hallmark features in some rheumatic diseases, </a:t>
            </a:r>
            <a:r>
              <a:rPr lang="en-US" sz="2400" dirty="0" smtClean="0"/>
              <a:t>especially</a:t>
            </a:r>
            <a:r>
              <a:rPr lang="tr-TR" sz="2400" dirty="0" smtClean="0"/>
              <a:t> </a:t>
            </a:r>
            <a:r>
              <a:rPr lang="tr-TR" sz="2400" dirty="0" err="1" smtClean="0"/>
              <a:t>lupus</a:t>
            </a:r>
            <a:r>
              <a:rPr lang="tr-TR" sz="2400" dirty="0" smtClean="0"/>
              <a:t> </a:t>
            </a:r>
            <a:r>
              <a:rPr lang="tr-TR" sz="2400" dirty="0" err="1"/>
              <a:t>erythematosus</a:t>
            </a:r>
            <a:r>
              <a:rPr lang="tr-TR" sz="2400" dirty="0"/>
              <a:t>, </a:t>
            </a:r>
            <a:r>
              <a:rPr lang="tr-TR" sz="2400" dirty="0" err="1"/>
              <a:t>dermatomyositis</a:t>
            </a:r>
            <a:r>
              <a:rPr lang="tr-TR" sz="2400" dirty="0"/>
              <a:t>, </a:t>
            </a:r>
            <a:r>
              <a:rPr lang="tr-TR" sz="2400" dirty="0" err="1"/>
              <a:t>and</a:t>
            </a:r>
            <a:r>
              <a:rPr lang="tr-TR" sz="2400" dirty="0"/>
              <a:t> </a:t>
            </a:r>
            <a:r>
              <a:rPr lang="tr-TR" sz="2400" dirty="0" err="1"/>
              <a:t>systemic</a:t>
            </a:r>
            <a:r>
              <a:rPr lang="tr-TR" sz="2400" dirty="0"/>
              <a:t> </a:t>
            </a:r>
            <a:r>
              <a:rPr lang="tr-TR" sz="2400" dirty="0" err="1"/>
              <a:t>sclerosis</a:t>
            </a:r>
            <a:r>
              <a:rPr lang="tr-TR" sz="2400" dirty="0"/>
              <a:t>.</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classification of vasculitis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 name="AutoShape 4" descr="classification of vasculitis ile ilgili görsel sonuc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030" name="Picture 6" descr="Fig. 1. Diagram of vasculitides categorized based on frequently affected vessel size and types. Drawing shows aorta, large artery, medium arteries, and small arteries or arterioles, capillaries, venules, and veins, in sequence from left to right. Modified from Jennette et al. Arthritis Rheum 2013;65:1-11 (4). ANCA = anti-neutrophil cytoplasmic antibody, Anti-GBM = anti-glomerular basement membrane, IgA = immunoglobulin A"/>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496" y="836713"/>
            <a:ext cx="8712000" cy="5146271"/>
          </a:xfrm>
          <a:prstGeom prst="rect">
            <a:avLst/>
          </a:prstGeom>
          <a:noFill/>
          <a:extLst>
            <a:ext uri="{909E8E84-426E-40DD-AFC4-6F175D3DCCD1}">
              <a14:hiddenFill xmlns:a14="http://schemas.microsoft.com/office/drawing/2010/main" xmlns="">
                <a:solidFill>
                  <a:srgbClr val="FFFFFF"/>
                </a:solidFill>
              </a14:hiddenFill>
            </a:ext>
          </a:extLst>
        </p:spPr>
      </p:pic>
      <p:sp>
        <p:nvSpPr>
          <p:cNvPr id="4" name="Dikdörtgen 3"/>
          <p:cNvSpPr/>
          <p:nvPr/>
        </p:nvSpPr>
        <p:spPr>
          <a:xfrm>
            <a:off x="299591" y="6228020"/>
            <a:ext cx="8520881" cy="369332"/>
          </a:xfrm>
          <a:prstGeom prst="rect">
            <a:avLst/>
          </a:prstGeom>
        </p:spPr>
        <p:txBody>
          <a:bodyPr wrap="square">
            <a:spAutoFit/>
          </a:bodyPr>
          <a:lstStyle/>
          <a:p>
            <a:r>
              <a:rPr lang="en-US" dirty="0"/>
              <a:t>Diagram of </a:t>
            </a:r>
            <a:r>
              <a:rPr lang="en-US" dirty="0" err="1"/>
              <a:t>vasculitides</a:t>
            </a:r>
            <a:r>
              <a:rPr lang="en-US" dirty="0"/>
              <a:t> categorized based on frequently affected vessel size and types</a:t>
            </a:r>
            <a:endParaRPr lang="tr-TR" dirty="0"/>
          </a:p>
        </p:txBody>
      </p:sp>
    </p:spTree>
    <p:extLst>
      <p:ext uri="{BB962C8B-B14F-4D97-AF65-F5344CB8AC3E}">
        <p14:creationId xmlns:p14="http://schemas.microsoft.com/office/powerpoint/2010/main" xmlns="" val="24510617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sp>
        <p:nvSpPr>
          <p:cNvPr id="4" name="İçerik Yer Tutucusu 3"/>
          <p:cNvSpPr>
            <a:spLocks noGrp="1"/>
          </p:cNvSpPr>
          <p:nvPr>
            <p:ph sz="half" idx="2"/>
          </p:nvPr>
        </p:nvSpPr>
        <p:spPr>
          <a:xfrm>
            <a:off x="395536" y="5589240"/>
            <a:ext cx="8208912" cy="3960440"/>
          </a:xfrm>
        </p:spPr>
        <p:txBody>
          <a:bodyPr>
            <a:normAutofit/>
          </a:bodyPr>
          <a:lstStyle/>
          <a:p>
            <a:pPr marL="0" indent="0">
              <a:buNone/>
            </a:pPr>
            <a:r>
              <a:rPr lang="en-US" sz="2000" dirty="0"/>
              <a:t>The term </a:t>
            </a:r>
            <a:r>
              <a:rPr lang="en-US" sz="2000" i="1" dirty="0"/>
              <a:t>vasculitis </a:t>
            </a:r>
            <a:r>
              <a:rPr lang="en-US" sz="2000" dirty="0"/>
              <a:t>covers a group of conditions characterized by </a:t>
            </a:r>
            <a:r>
              <a:rPr lang="en-US" sz="2000" dirty="0" smtClean="0"/>
              <a:t>inflammation</a:t>
            </a:r>
            <a:r>
              <a:rPr lang="tr-TR" sz="2000" dirty="0" smtClean="0"/>
              <a:t> </a:t>
            </a:r>
            <a:r>
              <a:rPr lang="en-US" sz="2000" dirty="0" smtClean="0"/>
              <a:t>of </a:t>
            </a:r>
            <a:r>
              <a:rPr lang="en-US" sz="2000" dirty="0"/>
              <a:t>the vessel wall resulting in narrowing or occlusion of the lumen, </a:t>
            </a:r>
            <a:r>
              <a:rPr lang="en-US" sz="2000" dirty="0" smtClean="0"/>
              <a:t>aneurysm</a:t>
            </a:r>
            <a:r>
              <a:rPr lang="tr-TR" sz="2000" dirty="0" smtClean="0"/>
              <a:t> </a:t>
            </a:r>
            <a:r>
              <a:rPr lang="en-US" sz="2000" dirty="0" smtClean="0"/>
              <a:t>formation</a:t>
            </a:r>
            <a:r>
              <a:rPr lang="en-US" sz="2000" dirty="0"/>
              <a:t>, and impairment of distal organ function.</a:t>
            </a:r>
            <a:endParaRPr lang="tr-TR" sz="2000" dirty="0"/>
          </a:p>
        </p:txBody>
      </p:sp>
      <p:sp>
        <p:nvSpPr>
          <p:cNvPr id="5" name="Metin Yer Tutucusu 4"/>
          <p:cNvSpPr>
            <a:spLocks noGrp="1"/>
          </p:cNvSpPr>
          <p:nvPr>
            <p:ph type="body" sz="quarter" idx="3"/>
          </p:nvPr>
        </p:nvSpPr>
        <p:spPr/>
        <p:txBody>
          <a:bodyPr/>
          <a:lstStyle/>
          <a:p>
            <a:endParaRPr lang="tr-TR" dirty="0"/>
          </a:p>
        </p:txBody>
      </p:sp>
      <p:sp>
        <p:nvSpPr>
          <p:cNvPr id="6" name="İçerik Yer Tutucusu 5"/>
          <p:cNvSpPr>
            <a:spLocks noGrp="1"/>
          </p:cNvSpPr>
          <p:nvPr>
            <p:ph sz="quarter" idx="4"/>
          </p:nvPr>
        </p:nvSpPr>
        <p:spPr/>
        <p:txBody>
          <a:bodyPr/>
          <a:lstStyle/>
          <a:p>
            <a:endParaRPr lang="tr-TR" dirty="0"/>
          </a:p>
        </p:txBody>
      </p:sp>
      <p:pic>
        <p:nvPicPr>
          <p:cNvPr id="7" name="Picture 2" descr="vasculitis ile ilgili görsel sonucu"/>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28188" y="261240"/>
            <a:ext cx="6628188" cy="532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341238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stretch>
            <a:fillRect/>
          </a:stretch>
        </p:blipFill>
        <p:spPr>
          <a:xfrm>
            <a:off x="395536" y="260649"/>
            <a:ext cx="3313895" cy="3900917"/>
          </a:xfrm>
          <a:prstGeom prst="rect">
            <a:avLst/>
          </a:prstGeom>
        </p:spPr>
      </p:pic>
      <p:sp>
        <p:nvSpPr>
          <p:cNvPr id="3" name="Dikdörtgen 2"/>
          <p:cNvSpPr/>
          <p:nvPr/>
        </p:nvSpPr>
        <p:spPr>
          <a:xfrm>
            <a:off x="4536504" y="188640"/>
            <a:ext cx="4572000" cy="461665"/>
          </a:xfrm>
          <a:prstGeom prst="rect">
            <a:avLst/>
          </a:prstGeom>
        </p:spPr>
        <p:txBody>
          <a:bodyPr>
            <a:spAutoFit/>
          </a:bodyPr>
          <a:lstStyle/>
          <a:p>
            <a:r>
              <a:rPr lang="en-US" sz="1200" b="1" dirty="0">
                <a:latin typeface="TradeGothic-Light"/>
              </a:rPr>
              <a:t>Purpura involving the lower extremities in a child with </a:t>
            </a:r>
            <a:r>
              <a:rPr lang="en-US" sz="1200" b="1" dirty="0" err="1" smtClean="0">
                <a:latin typeface="TradeGothic-Light"/>
              </a:rPr>
              <a:t>Henoch-Schönlein</a:t>
            </a:r>
            <a:r>
              <a:rPr lang="tr-TR" sz="1200" b="1" dirty="0" smtClean="0">
                <a:latin typeface="TradeGothic-Light"/>
              </a:rPr>
              <a:t> </a:t>
            </a:r>
            <a:r>
              <a:rPr lang="tr-TR" sz="1200" b="1" dirty="0" err="1" smtClean="0">
                <a:latin typeface="TradeGothic-Light"/>
              </a:rPr>
              <a:t>purpura</a:t>
            </a:r>
            <a:r>
              <a:rPr lang="tr-TR" sz="1200" b="1" dirty="0" smtClean="0">
                <a:latin typeface="TradeGothic-Light"/>
              </a:rPr>
              <a:t>/ </a:t>
            </a:r>
            <a:r>
              <a:rPr lang="tr-TR" sz="1200" b="1" dirty="0" err="1" smtClean="0">
                <a:latin typeface="TradeGothic-Light"/>
              </a:rPr>
              <a:t>IgA</a:t>
            </a:r>
            <a:r>
              <a:rPr lang="tr-TR" sz="1200" b="1" dirty="0" smtClean="0">
                <a:latin typeface="TradeGothic-Light"/>
              </a:rPr>
              <a:t> </a:t>
            </a:r>
            <a:r>
              <a:rPr lang="tr-TR" sz="1200" b="1" dirty="0" err="1" smtClean="0">
                <a:latin typeface="TradeGothic-Light"/>
              </a:rPr>
              <a:t>vasculitis</a:t>
            </a:r>
            <a:endParaRPr lang="tr-TR" sz="1200" b="1" dirty="0"/>
          </a:p>
        </p:txBody>
      </p:sp>
      <p:pic>
        <p:nvPicPr>
          <p:cNvPr id="4" name="Resim 3"/>
          <p:cNvPicPr>
            <a:picLocks noChangeAspect="1"/>
          </p:cNvPicPr>
          <p:nvPr/>
        </p:nvPicPr>
        <p:blipFill>
          <a:blip r:embed="rId3" cstate="print"/>
          <a:stretch>
            <a:fillRect/>
          </a:stretch>
        </p:blipFill>
        <p:spPr>
          <a:xfrm>
            <a:off x="4067944" y="764704"/>
            <a:ext cx="5029461" cy="3296845"/>
          </a:xfrm>
          <a:prstGeom prst="rect">
            <a:avLst/>
          </a:prstGeom>
        </p:spPr>
      </p:pic>
      <p:sp>
        <p:nvSpPr>
          <p:cNvPr id="5" name="Dikdörtgen 4"/>
          <p:cNvSpPr/>
          <p:nvPr/>
        </p:nvSpPr>
        <p:spPr>
          <a:xfrm>
            <a:off x="5364088" y="4222249"/>
            <a:ext cx="3635896" cy="430887"/>
          </a:xfrm>
          <a:prstGeom prst="rect">
            <a:avLst/>
          </a:prstGeom>
        </p:spPr>
        <p:txBody>
          <a:bodyPr wrap="square">
            <a:spAutoFit/>
          </a:bodyPr>
          <a:lstStyle/>
          <a:p>
            <a:r>
              <a:rPr lang="en-US" sz="1100" b="1" dirty="0" err="1">
                <a:latin typeface="TradeGothic-Light"/>
              </a:rPr>
              <a:t>Leukocytoclastic</a:t>
            </a:r>
            <a:r>
              <a:rPr lang="en-US" sz="1100" b="1" dirty="0">
                <a:latin typeface="TradeGothic-Light"/>
              </a:rPr>
              <a:t> </a:t>
            </a:r>
            <a:r>
              <a:rPr lang="en-US" sz="1100" b="1" dirty="0" err="1">
                <a:latin typeface="TradeGothic-Light"/>
              </a:rPr>
              <a:t>vasculitis</a:t>
            </a:r>
            <a:r>
              <a:rPr lang="en-US" sz="1100" b="1" dirty="0">
                <a:latin typeface="TradeGothic-Light"/>
              </a:rPr>
              <a:t> </a:t>
            </a:r>
            <a:r>
              <a:rPr lang="en-US" sz="1100" b="1" dirty="0" smtClean="0">
                <a:latin typeface="TradeGothic-Light"/>
              </a:rPr>
              <a:t>with </a:t>
            </a:r>
            <a:r>
              <a:rPr lang="en-US" sz="1100" b="1" dirty="0">
                <a:latin typeface="TradeGothic-Light"/>
              </a:rPr>
              <a:t>ulceration in a patient </a:t>
            </a:r>
            <a:r>
              <a:rPr lang="en-US" sz="1100" b="1" dirty="0" smtClean="0">
                <a:latin typeface="TradeGothic-Light"/>
              </a:rPr>
              <a:t>with rheumatoid</a:t>
            </a:r>
            <a:r>
              <a:rPr lang="tr-TR" sz="1100" b="1" dirty="0" smtClean="0">
                <a:latin typeface="TradeGothic-Light"/>
              </a:rPr>
              <a:t> </a:t>
            </a:r>
            <a:r>
              <a:rPr lang="tr-TR" sz="1100" b="1" dirty="0" err="1" smtClean="0">
                <a:latin typeface="TradeGothic-Light"/>
              </a:rPr>
              <a:t>arthritis</a:t>
            </a:r>
            <a:r>
              <a:rPr lang="tr-TR" sz="1100" b="1" dirty="0" smtClean="0">
                <a:latin typeface="TradeGothic-Light"/>
              </a:rPr>
              <a:t>.</a:t>
            </a:r>
            <a:endParaRPr lang="tr-TR" sz="1100" b="1" dirty="0">
              <a:latin typeface="TradeGothic-Light"/>
            </a:endParaRPr>
          </a:p>
        </p:txBody>
      </p:sp>
      <p:pic>
        <p:nvPicPr>
          <p:cNvPr id="3074" name="Picture 2" descr="cutaneous vasculitis ile ilgili görsel sonucu"/>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51520" y="4206152"/>
            <a:ext cx="4932166" cy="260322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Metin kutusu 5"/>
          <p:cNvSpPr txBox="1"/>
          <p:nvPr/>
        </p:nvSpPr>
        <p:spPr>
          <a:xfrm>
            <a:off x="5796136" y="5013176"/>
            <a:ext cx="3257302" cy="1754326"/>
          </a:xfrm>
          <a:prstGeom prst="rect">
            <a:avLst/>
          </a:prstGeom>
          <a:noFill/>
        </p:spPr>
        <p:txBody>
          <a:bodyPr wrap="none" rtlCol="0">
            <a:spAutoFit/>
          </a:bodyPr>
          <a:lstStyle/>
          <a:p>
            <a:pPr fontAlgn="base"/>
            <a:r>
              <a:rPr lang="tr-TR" sz="1200" b="1" dirty="0" err="1" smtClean="0"/>
              <a:t>Livedo</a:t>
            </a:r>
            <a:r>
              <a:rPr lang="tr-TR" sz="1200" b="1" dirty="0" smtClean="0"/>
              <a:t> </a:t>
            </a:r>
            <a:r>
              <a:rPr lang="tr-TR" sz="1200" b="1" dirty="0" err="1" smtClean="0"/>
              <a:t>reticularis</a:t>
            </a:r>
            <a:r>
              <a:rPr lang="tr-TR" sz="1200" b="1" dirty="0" smtClean="0"/>
              <a:t> </a:t>
            </a:r>
            <a:r>
              <a:rPr lang="en-US" sz="1200" b="1" dirty="0" smtClean="0"/>
              <a:t>is a skin symptom. </a:t>
            </a:r>
            <a:endParaRPr lang="tr-TR" sz="1200" b="1" dirty="0" smtClean="0"/>
          </a:p>
          <a:p>
            <a:pPr fontAlgn="base"/>
            <a:r>
              <a:rPr lang="en-US" sz="1200" b="1" dirty="0" smtClean="0"/>
              <a:t>It refers to a netlike pattern of</a:t>
            </a:r>
            <a:endParaRPr lang="tr-TR" sz="1200" b="1" dirty="0" smtClean="0"/>
          </a:p>
          <a:p>
            <a:pPr fontAlgn="base"/>
            <a:r>
              <a:rPr lang="en-US" sz="1200" b="1" dirty="0" smtClean="0"/>
              <a:t> reddish-blue skin discoloration. </a:t>
            </a:r>
            <a:endParaRPr lang="tr-TR" sz="1200" b="1" dirty="0" smtClean="0"/>
          </a:p>
          <a:p>
            <a:pPr fontAlgn="base"/>
            <a:r>
              <a:rPr lang="en-US" sz="1200" b="1" dirty="0" smtClean="0"/>
              <a:t>The legs are often affected. </a:t>
            </a:r>
            <a:endParaRPr lang="tr-TR" sz="1200" b="1" dirty="0" smtClean="0"/>
          </a:p>
          <a:p>
            <a:pPr fontAlgn="base"/>
            <a:r>
              <a:rPr lang="en-US" sz="1200" b="1" dirty="0" smtClean="0"/>
              <a:t>The condition is linked to swollen blood vessels.</a:t>
            </a:r>
            <a:endParaRPr lang="tr-TR" sz="1200" b="1" dirty="0" smtClean="0"/>
          </a:p>
          <a:p>
            <a:pPr fontAlgn="base"/>
            <a:r>
              <a:rPr lang="en-US" sz="1200" b="1" dirty="0" smtClean="0"/>
              <a:t> It may get worse when the temperature is cold</a:t>
            </a:r>
            <a:r>
              <a:rPr lang="en-US" sz="1100" dirty="0" smtClean="0"/>
              <a:t>.</a:t>
            </a:r>
          </a:p>
          <a:p>
            <a:r>
              <a:rPr lang="en-US" dirty="0" smtClean="0"/>
              <a:t/>
            </a:r>
            <a:br>
              <a:rPr lang="en-US" dirty="0" smtClean="0"/>
            </a:br>
            <a:endParaRPr lang="tr-TR" dirty="0"/>
          </a:p>
        </p:txBody>
      </p:sp>
      <p:sp>
        <p:nvSpPr>
          <p:cNvPr id="8" name="7 Sol Ok"/>
          <p:cNvSpPr/>
          <p:nvPr/>
        </p:nvSpPr>
        <p:spPr>
          <a:xfrm>
            <a:off x="3521584" y="332656"/>
            <a:ext cx="978408"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1" name="10 Düz Ok Bağlayıcısı"/>
          <p:cNvCxnSpPr/>
          <p:nvPr/>
        </p:nvCxnSpPr>
        <p:spPr>
          <a:xfrm flipH="1" flipV="1">
            <a:off x="6156176" y="3263280"/>
            <a:ext cx="504056" cy="1029816"/>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0" name="9 Sol Ok"/>
          <p:cNvSpPr/>
          <p:nvPr/>
        </p:nvSpPr>
        <p:spPr>
          <a:xfrm>
            <a:off x="4860032" y="5589240"/>
            <a:ext cx="978408"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xmlns="" val="32499001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stretch>
            <a:fillRect/>
          </a:stretch>
        </p:blipFill>
        <p:spPr>
          <a:xfrm>
            <a:off x="251520" y="116632"/>
            <a:ext cx="4428951" cy="2739428"/>
          </a:xfrm>
          <a:prstGeom prst="rect">
            <a:avLst/>
          </a:prstGeom>
        </p:spPr>
      </p:pic>
      <p:pic>
        <p:nvPicPr>
          <p:cNvPr id="3" name="Resim 2"/>
          <p:cNvPicPr>
            <a:picLocks noChangeAspect="1"/>
          </p:cNvPicPr>
          <p:nvPr/>
        </p:nvPicPr>
        <p:blipFill>
          <a:blip r:embed="rId3" cstate="print"/>
          <a:stretch>
            <a:fillRect/>
          </a:stretch>
        </p:blipFill>
        <p:spPr>
          <a:xfrm>
            <a:off x="5004048" y="298152"/>
            <a:ext cx="3600400" cy="4499000"/>
          </a:xfrm>
          <a:prstGeom prst="rect">
            <a:avLst/>
          </a:prstGeom>
        </p:spPr>
      </p:pic>
      <p:pic>
        <p:nvPicPr>
          <p:cNvPr id="4" name="Resim 3"/>
          <p:cNvPicPr>
            <a:picLocks noChangeAspect="1"/>
          </p:cNvPicPr>
          <p:nvPr/>
        </p:nvPicPr>
        <p:blipFill>
          <a:blip r:embed="rId4" cstate="print"/>
          <a:stretch>
            <a:fillRect/>
          </a:stretch>
        </p:blipFill>
        <p:spPr>
          <a:xfrm>
            <a:off x="713077" y="3645024"/>
            <a:ext cx="3282859" cy="3139870"/>
          </a:xfrm>
          <a:prstGeom prst="rect">
            <a:avLst/>
          </a:prstGeom>
        </p:spPr>
      </p:pic>
      <p:sp>
        <p:nvSpPr>
          <p:cNvPr id="5" name="Dikdörtgen 4"/>
          <p:cNvSpPr/>
          <p:nvPr/>
        </p:nvSpPr>
        <p:spPr>
          <a:xfrm>
            <a:off x="4139952" y="4941168"/>
            <a:ext cx="4572000" cy="1661993"/>
          </a:xfrm>
          <a:prstGeom prst="rect">
            <a:avLst/>
          </a:prstGeom>
        </p:spPr>
        <p:txBody>
          <a:bodyPr>
            <a:spAutoFit/>
          </a:bodyPr>
          <a:lstStyle/>
          <a:p>
            <a:r>
              <a:rPr lang="tr-TR" sz="1400" b="1" dirty="0" smtClean="0">
                <a:solidFill>
                  <a:srgbClr val="FF0000"/>
                </a:solidFill>
                <a:latin typeface="TradeGothic-Bold"/>
              </a:rPr>
              <a:t> </a:t>
            </a:r>
            <a:r>
              <a:rPr lang="tr-TR" sz="1400" b="1" dirty="0">
                <a:solidFill>
                  <a:srgbClr val="FF0000"/>
                </a:solidFill>
                <a:latin typeface="TradeGothic-Light"/>
              </a:rPr>
              <a:t>Severe </a:t>
            </a:r>
            <a:r>
              <a:rPr lang="tr-TR" sz="1400" b="1" dirty="0" err="1">
                <a:solidFill>
                  <a:srgbClr val="FF0000"/>
                </a:solidFill>
                <a:latin typeface="TradeGothic-Light"/>
              </a:rPr>
              <a:t>necrotizing</a:t>
            </a:r>
            <a:r>
              <a:rPr lang="tr-TR" sz="1400" b="1" dirty="0">
                <a:solidFill>
                  <a:srgbClr val="FF0000"/>
                </a:solidFill>
                <a:latin typeface="TradeGothic-Light"/>
              </a:rPr>
              <a:t> </a:t>
            </a:r>
            <a:r>
              <a:rPr lang="tr-TR" sz="1400" b="1" dirty="0" err="1">
                <a:solidFill>
                  <a:srgbClr val="FF0000"/>
                </a:solidFill>
                <a:latin typeface="TradeGothic-Light"/>
              </a:rPr>
              <a:t>scleritis</a:t>
            </a:r>
            <a:r>
              <a:rPr lang="tr-TR" sz="1400" b="1" dirty="0">
                <a:solidFill>
                  <a:srgbClr val="FF0000"/>
                </a:solidFill>
                <a:latin typeface="TradeGothic-Light"/>
              </a:rPr>
              <a:t> in a </a:t>
            </a:r>
            <a:r>
              <a:rPr lang="tr-TR" sz="1400" b="1" dirty="0" err="1">
                <a:solidFill>
                  <a:srgbClr val="FF0000"/>
                </a:solidFill>
                <a:latin typeface="TradeGothic-Light"/>
              </a:rPr>
              <a:t>patient</a:t>
            </a:r>
            <a:r>
              <a:rPr lang="tr-TR" sz="1400" b="1" dirty="0">
                <a:solidFill>
                  <a:srgbClr val="FF0000"/>
                </a:solidFill>
                <a:latin typeface="TradeGothic-Light"/>
              </a:rPr>
              <a:t> </a:t>
            </a:r>
            <a:r>
              <a:rPr lang="tr-TR" sz="1400" b="1" dirty="0" err="1">
                <a:solidFill>
                  <a:srgbClr val="FF0000"/>
                </a:solidFill>
                <a:latin typeface="TradeGothic-Light"/>
              </a:rPr>
              <a:t>with</a:t>
            </a:r>
            <a:r>
              <a:rPr lang="tr-TR" sz="1400" b="1" dirty="0">
                <a:solidFill>
                  <a:srgbClr val="FF0000"/>
                </a:solidFill>
                <a:latin typeface="TradeGothic-Light"/>
              </a:rPr>
              <a:t> </a:t>
            </a:r>
            <a:endParaRPr lang="tr-TR" sz="1400" b="1" dirty="0" smtClean="0">
              <a:solidFill>
                <a:srgbClr val="FF0000"/>
              </a:solidFill>
              <a:latin typeface="TradeGothic-Light"/>
            </a:endParaRPr>
          </a:p>
          <a:p>
            <a:r>
              <a:rPr lang="tr-TR" sz="1400" b="1" dirty="0" smtClean="0">
                <a:solidFill>
                  <a:srgbClr val="FF0000"/>
                </a:solidFill>
                <a:latin typeface="TradeGothic-Light"/>
              </a:rPr>
              <a:t> </a:t>
            </a:r>
            <a:r>
              <a:rPr lang="tr-TR" sz="1400" b="1" dirty="0" err="1" smtClean="0">
                <a:solidFill>
                  <a:srgbClr val="FF0000"/>
                </a:solidFill>
                <a:latin typeface="TradeGothic-Light"/>
              </a:rPr>
              <a:t>new</a:t>
            </a:r>
            <a:r>
              <a:rPr lang="tr-TR" sz="1400" b="1" dirty="0" smtClean="0">
                <a:solidFill>
                  <a:srgbClr val="FF0000"/>
                </a:solidFill>
                <a:latin typeface="TradeGothic-Light"/>
              </a:rPr>
              <a:t>- </a:t>
            </a:r>
            <a:r>
              <a:rPr lang="tr-TR" sz="1400" b="1" dirty="0" err="1" smtClean="0">
                <a:solidFill>
                  <a:srgbClr val="FF0000"/>
                </a:solidFill>
                <a:latin typeface="TradeGothic-Light"/>
              </a:rPr>
              <a:t>onset</a:t>
            </a:r>
            <a:r>
              <a:rPr lang="tr-TR" sz="1400" b="1" dirty="0" smtClean="0">
                <a:solidFill>
                  <a:srgbClr val="FF0000"/>
                </a:solidFill>
                <a:latin typeface="TradeGothic-Light"/>
              </a:rPr>
              <a:t> </a:t>
            </a:r>
            <a:r>
              <a:rPr lang="tr-TR" sz="1400" b="1" dirty="0" err="1">
                <a:solidFill>
                  <a:srgbClr val="FF0000"/>
                </a:solidFill>
                <a:latin typeface="TradeGothic-Light"/>
              </a:rPr>
              <a:t>granulomatosis</a:t>
            </a:r>
            <a:r>
              <a:rPr lang="tr-TR" sz="1400" b="1" dirty="0">
                <a:solidFill>
                  <a:srgbClr val="FF0000"/>
                </a:solidFill>
                <a:latin typeface="TradeGothic-Light"/>
              </a:rPr>
              <a:t> </a:t>
            </a:r>
            <a:r>
              <a:rPr lang="tr-TR" sz="1400" b="1" dirty="0" err="1">
                <a:solidFill>
                  <a:srgbClr val="FF0000"/>
                </a:solidFill>
                <a:latin typeface="TradeGothic-Light"/>
              </a:rPr>
              <a:t>with</a:t>
            </a:r>
            <a:r>
              <a:rPr lang="tr-TR" sz="1400" b="1" dirty="0">
                <a:solidFill>
                  <a:srgbClr val="FF0000"/>
                </a:solidFill>
                <a:latin typeface="TradeGothic-Light"/>
              </a:rPr>
              <a:t> </a:t>
            </a:r>
            <a:r>
              <a:rPr lang="tr-TR" sz="1400" b="1" dirty="0" err="1">
                <a:solidFill>
                  <a:srgbClr val="FF0000"/>
                </a:solidFill>
                <a:latin typeface="TradeGothic-Light"/>
              </a:rPr>
              <a:t>polyangiitis</a:t>
            </a:r>
            <a:r>
              <a:rPr lang="tr-TR" sz="1400" b="1" dirty="0">
                <a:solidFill>
                  <a:srgbClr val="FF0000"/>
                </a:solidFill>
                <a:latin typeface="TradeGothic-Light"/>
              </a:rPr>
              <a:t> (GPA).</a:t>
            </a:r>
          </a:p>
          <a:p>
            <a:endParaRPr lang="tr-TR" sz="1400" dirty="0" smtClean="0">
              <a:solidFill>
                <a:srgbClr val="FF0000"/>
              </a:solidFill>
              <a:latin typeface="TradeGothic-Bold"/>
            </a:endParaRPr>
          </a:p>
          <a:p>
            <a:endParaRPr lang="tr-TR" sz="1400" dirty="0" smtClean="0">
              <a:solidFill>
                <a:srgbClr val="FF0000"/>
              </a:solidFill>
              <a:latin typeface="TradeGothic-Bold"/>
            </a:endParaRPr>
          </a:p>
          <a:p>
            <a:r>
              <a:rPr lang="en-US" sz="1400" b="1" dirty="0" smtClean="0">
                <a:solidFill>
                  <a:srgbClr val="FF0000"/>
                </a:solidFill>
                <a:latin typeface="TradeGothic-Light"/>
              </a:rPr>
              <a:t>Multiple </a:t>
            </a:r>
            <a:r>
              <a:rPr lang="en-US" sz="1400" b="1" dirty="0">
                <a:solidFill>
                  <a:srgbClr val="FF0000"/>
                </a:solidFill>
                <a:latin typeface="TradeGothic-Light"/>
              </a:rPr>
              <a:t>pulmonary nodules in a patient </a:t>
            </a:r>
            <a:endParaRPr lang="tr-TR" sz="1400" b="1" dirty="0" smtClean="0">
              <a:solidFill>
                <a:srgbClr val="FF0000"/>
              </a:solidFill>
              <a:latin typeface="TradeGothic-Light"/>
            </a:endParaRPr>
          </a:p>
          <a:p>
            <a:r>
              <a:rPr lang="en-US" sz="1400" b="1" dirty="0" smtClean="0">
                <a:solidFill>
                  <a:srgbClr val="FF0000"/>
                </a:solidFill>
                <a:latin typeface="TradeGothic-Light"/>
              </a:rPr>
              <a:t>with </a:t>
            </a:r>
            <a:r>
              <a:rPr lang="en-US" sz="1400" b="1" dirty="0">
                <a:solidFill>
                  <a:srgbClr val="FF0000"/>
                </a:solidFill>
                <a:latin typeface="TradeGothic-Light"/>
              </a:rPr>
              <a:t>newly presenting GPA as seen </a:t>
            </a:r>
            <a:r>
              <a:rPr lang="en-US" sz="1400" b="1" dirty="0" smtClean="0">
                <a:solidFill>
                  <a:srgbClr val="FF0000"/>
                </a:solidFill>
                <a:latin typeface="TradeGothic-Light"/>
              </a:rPr>
              <a:t>on</a:t>
            </a:r>
            <a:endParaRPr lang="tr-TR" sz="1400" b="1" dirty="0" smtClean="0">
              <a:solidFill>
                <a:srgbClr val="FF0000"/>
              </a:solidFill>
              <a:latin typeface="TradeGothic-Light"/>
            </a:endParaRPr>
          </a:p>
          <a:p>
            <a:r>
              <a:rPr lang="en-US" sz="1400" b="1" dirty="0" smtClean="0">
                <a:solidFill>
                  <a:srgbClr val="FF0000"/>
                </a:solidFill>
                <a:latin typeface="TradeGothic-Light"/>
              </a:rPr>
              <a:t> </a:t>
            </a:r>
            <a:r>
              <a:rPr lang="en-US" sz="1400" b="1" dirty="0">
                <a:solidFill>
                  <a:srgbClr val="FF0000"/>
                </a:solidFill>
                <a:latin typeface="TradeGothic-Light"/>
              </a:rPr>
              <a:t>plain chest radiography</a:t>
            </a:r>
            <a:r>
              <a:rPr lang="en-US" dirty="0">
                <a:latin typeface="TradeGothic-Light"/>
              </a:rPr>
              <a:t>.</a:t>
            </a:r>
            <a:endParaRPr lang="tr-TR" dirty="0"/>
          </a:p>
        </p:txBody>
      </p:sp>
      <p:sp>
        <p:nvSpPr>
          <p:cNvPr id="6" name="5 Dikdörtgen"/>
          <p:cNvSpPr/>
          <p:nvPr/>
        </p:nvSpPr>
        <p:spPr>
          <a:xfrm>
            <a:off x="179512" y="2852936"/>
            <a:ext cx="4572000" cy="523220"/>
          </a:xfrm>
          <a:prstGeom prst="rect">
            <a:avLst/>
          </a:prstGeom>
        </p:spPr>
        <p:txBody>
          <a:bodyPr>
            <a:spAutoFit/>
          </a:bodyPr>
          <a:lstStyle/>
          <a:p>
            <a:r>
              <a:rPr lang="tr-TR" sz="1400" b="1" dirty="0" smtClean="0">
                <a:solidFill>
                  <a:srgbClr val="FF0000"/>
                </a:solidFill>
                <a:latin typeface="TradeGothic-Bold"/>
              </a:rPr>
              <a:t> </a:t>
            </a:r>
            <a:r>
              <a:rPr lang="tr-TR" sz="1400" b="1" dirty="0" err="1" smtClean="0">
                <a:solidFill>
                  <a:srgbClr val="FF0000"/>
                </a:solidFill>
                <a:latin typeface="TradeGothic-Light"/>
              </a:rPr>
              <a:t>Digital</a:t>
            </a:r>
            <a:r>
              <a:rPr lang="tr-TR" sz="1400" b="1" dirty="0" smtClean="0">
                <a:solidFill>
                  <a:srgbClr val="FF0000"/>
                </a:solidFill>
                <a:latin typeface="TradeGothic-Light"/>
              </a:rPr>
              <a:t> </a:t>
            </a:r>
            <a:r>
              <a:rPr lang="tr-TR" sz="1400" b="1" dirty="0" err="1" smtClean="0">
                <a:solidFill>
                  <a:srgbClr val="FF0000"/>
                </a:solidFill>
                <a:latin typeface="TradeGothic-Light"/>
              </a:rPr>
              <a:t>gangrene</a:t>
            </a:r>
            <a:r>
              <a:rPr lang="tr-TR" sz="1400" b="1" dirty="0" smtClean="0">
                <a:solidFill>
                  <a:srgbClr val="FF0000"/>
                </a:solidFill>
                <a:latin typeface="TradeGothic-Light"/>
              </a:rPr>
              <a:t> in a </a:t>
            </a:r>
            <a:r>
              <a:rPr lang="tr-TR" sz="1400" b="1" dirty="0" err="1" smtClean="0">
                <a:solidFill>
                  <a:srgbClr val="FF0000"/>
                </a:solidFill>
                <a:latin typeface="TradeGothic-Light"/>
              </a:rPr>
              <a:t>patient</a:t>
            </a:r>
            <a:r>
              <a:rPr lang="tr-TR" sz="1400" b="1" dirty="0" smtClean="0">
                <a:solidFill>
                  <a:srgbClr val="FF0000"/>
                </a:solidFill>
                <a:latin typeface="TradeGothic-Light"/>
              </a:rPr>
              <a:t> </a:t>
            </a:r>
            <a:r>
              <a:rPr lang="tr-TR" sz="1400" b="1" dirty="0" err="1" smtClean="0">
                <a:solidFill>
                  <a:srgbClr val="FF0000"/>
                </a:solidFill>
                <a:latin typeface="TradeGothic-Light"/>
              </a:rPr>
              <a:t>with</a:t>
            </a:r>
            <a:r>
              <a:rPr lang="tr-TR" sz="1400" b="1" dirty="0" smtClean="0">
                <a:solidFill>
                  <a:srgbClr val="FF0000"/>
                </a:solidFill>
                <a:latin typeface="TradeGothic-Light"/>
              </a:rPr>
              <a:t> </a:t>
            </a:r>
            <a:r>
              <a:rPr lang="tr-TR" sz="1400" b="1" dirty="0" err="1" smtClean="0">
                <a:solidFill>
                  <a:srgbClr val="FF0000"/>
                </a:solidFill>
                <a:latin typeface="TradeGothic-Light"/>
              </a:rPr>
              <a:t>acute</a:t>
            </a:r>
            <a:r>
              <a:rPr lang="tr-TR" sz="1400" b="1" dirty="0" smtClean="0">
                <a:solidFill>
                  <a:srgbClr val="FF0000"/>
                </a:solidFill>
                <a:latin typeface="TradeGothic-Light"/>
              </a:rPr>
              <a:t>-</a:t>
            </a:r>
            <a:r>
              <a:rPr lang="tr-TR" sz="1400" b="1" dirty="0" err="1" smtClean="0">
                <a:solidFill>
                  <a:srgbClr val="FF0000"/>
                </a:solidFill>
                <a:latin typeface="TradeGothic-Light"/>
              </a:rPr>
              <a:t>onset</a:t>
            </a:r>
            <a:r>
              <a:rPr lang="tr-TR" sz="1400" b="1" dirty="0" smtClean="0">
                <a:solidFill>
                  <a:srgbClr val="FF0000"/>
                </a:solidFill>
                <a:latin typeface="TradeGothic-Light"/>
              </a:rPr>
              <a:t> </a:t>
            </a:r>
            <a:r>
              <a:rPr lang="tr-TR" sz="1400" b="1" dirty="0" err="1" smtClean="0">
                <a:solidFill>
                  <a:srgbClr val="FF0000"/>
                </a:solidFill>
                <a:latin typeface="TradeGothic-Light"/>
              </a:rPr>
              <a:t>vasculitis</a:t>
            </a:r>
            <a:r>
              <a:rPr lang="tr-TR" sz="1400" b="1" dirty="0" smtClean="0">
                <a:solidFill>
                  <a:srgbClr val="FF0000"/>
                </a:solidFill>
                <a:latin typeface="TradeGothic-Light"/>
              </a:rPr>
              <a:t>. </a:t>
            </a:r>
            <a:endParaRPr lang="tr-TR" sz="1400" b="1" dirty="0">
              <a:solidFill>
                <a:srgbClr val="FF0000"/>
              </a:solidFill>
            </a:endParaRPr>
          </a:p>
        </p:txBody>
      </p:sp>
    </p:spTree>
    <p:extLst>
      <p:ext uri="{BB962C8B-B14F-4D97-AF65-F5344CB8AC3E}">
        <p14:creationId xmlns:p14="http://schemas.microsoft.com/office/powerpoint/2010/main" xmlns="" val="37892157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dirty="0">
                <a:solidFill>
                  <a:srgbClr val="FF0000"/>
                </a:solidFill>
              </a:rPr>
              <a:t>Systemic lupus erythematosus</a:t>
            </a:r>
            <a:endParaRPr lang="tr-TR" dirty="0">
              <a:solidFill>
                <a:srgbClr val="FF0000"/>
              </a:solidFill>
            </a:endParaRPr>
          </a:p>
        </p:txBody>
      </p:sp>
      <p:sp>
        <p:nvSpPr>
          <p:cNvPr id="3" name="İçerik Yer Tutucusu 2"/>
          <p:cNvSpPr>
            <a:spLocks noGrp="1"/>
          </p:cNvSpPr>
          <p:nvPr>
            <p:ph idx="1"/>
          </p:nvPr>
        </p:nvSpPr>
        <p:spPr>
          <a:xfrm>
            <a:off x="467544" y="1484784"/>
            <a:ext cx="8424936" cy="4525963"/>
          </a:xfrm>
        </p:spPr>
        <p:txBody>
          <a:bodyPr>
            <a:noAutofit/>
          </a:bodyPr>
          <a:lstStyle/>
          <a:p>
            <a:r>
              <a:rPr lang="en-US" sz="2000" dirty="0" smtClean="0"/>
              <a:t>Systemic </a:t>
            </a:r>
            <a:r>
              <a:rPr lang="en-US" sz="2000" dirty="0"/>
              <a:t>lupus erythematosus (SLE) is a chronic multisystem disease </a:t>
            </a:r>
            <a:endParaRPr lang="tr-TR" sz="2000" dirty="0" smtClean="0"/>
          </a:p>
          <a:p>
            <a:pPr>
              <a:buNone/>
            </a:pPr>
            <a:r>
              <a:rPr lang="tr-TR" sz="2000" dirty="0" smtClean="0"/>
              <a:t>	</a:t>
            </a:r>
            <a:r>
              <a:rPr lang="en-US" sz="2000" dirty="0" smtClean="0"/>
              <a:t>characterized </a:t>
            </a:r>
            <a:r>
              <a:rPr lang="en-US" sz="2000" dirty="0"/>
              <a:t>by diffuse vasculitis and inflammation of connective tissues </a:t>
            </a:r>
            <a:endParaRPr lang="tr-TR" sz="2000" dirty="0" smtClean="0"/>
          </a:p>
          <a:p>
            <a:pPr>
              <a:buNone/>
            </a:pPr>
            <a:r>
              <a:rPr lang="tr-TR" sz="2000" dirty="0" smtClean="0"/>
              <a:t>	</a:t>
            </a:r>
            <a:r>
              <a:rPr lang="en-US" sz="2000" dirty="0" smtClean="0"/>
              <a:t>that </a:t>
            </a:r>
            <a:r>
              <a:rPr lang="en-US" sz="2000" dirty="0"/>
              <a:t>may lead to widespread organ damage affecting the kidneys, brain</a:t>
            </a:r>
            <a:r>
              <a:rPr lang="en-US" sz="2000" dirty="0" smtClean="0"/>
              <a:t>,</a:t>
            </a:r>
            <a:endParaRPr lang="tr-TR" sz="2000" dirty="0" smtClean="0"/>
          </a:p>
          <a:p>
            <a:pPr>
              <a:buNone/>
            </a:pPr>
            <a:r>
              <a:rPr lang="tr-TR" sz="2000" dirty="0" smtClean="0"/>
              <a:t>	</a:t>
            </a:r>
            <a:r>
              <a:rPr lang="en-US" sz="2000" dirty="0" smtClean="0"/>
              <a:t> </a:t>
            </a:r>
            <a:r>
              <a:rPr lang="en-US" sz="2000" dirty="0"/>
              <a:t>and joints. </a:t>
            </a:r>
            <a:endParaRPr lang="tr-TR" sz="2000" dirty="0" smtClean="0"/>
          </a:p>
          <a:p>
            <a:r>
              <a:rPr lang="en-US" sz="2000" dirty="0" smtClean="0"/>
              <a:t>SLE </a:t>
            </a:r>
            <a:r>
              <a:rPr lang="en-US" sz="2000" dirty="0"/>
              <a:t>is an autoimmune condition marked by abnormalities of B and T lymphocytes and the complement system. </a:t>
            </a:r>
            <a:r>
              <a:rPr lang="en-US" sz="2000" dirty="0" smtClean="0"/>
              <a:t>The </a:t>
            </a:r>
            <a:r>
              <a:rPr lang="en-US" sz="2000" dirty="0"/>
              <a:t>hallmark of the disease </a:t>
            </a:r>
            <a:endParaRPr lang="tr-TR" sz="2000" dirty="0" smtClean="0"/>
          </a:p>
          <a:p>
            <a:pPr>
              <a:buNone/>
            </a:pPr>
            <a:r>
              <a:rPr lang="tr-TR" sz="2000" dirty="0" smtClean="0"/>
              <a:t>	</a:t>
            </a:r>
            <a:r>
              <a:rPr lang="en-US" sz="2000" dirty="0" smtClean="0"/>
              <a:t>is </a:t>
            </a:r>
            <a:r>
              <a:rPr lang="en-US" sz="2000" dirty="0"/>
              <a:t>the production of autoantibodies against nuclear and </a:t>
            </a:r>
            <a:r>
              <a:rPr lang="en-US" sz="2000" dirty="0" err="1" smtClean="0"/>
              <a:t>cytoplasmic</a:t>
            </a:r>
            <a:endParaRPr lang="tr-TR" sz="2000" dirty="0" smtClean="0"/>
          </a:p>
          <a:p>
            <a:pPr>
              <a:buNone/>
            </a:pPr>
            <a:r>
              <a:rPr lang="tr-TR" sz="2000" dirty="0" smtClean="0"/>
              <a:t>	</a:t>
            </a:r>
            <a:r>
              <a:rPr lang="en-US" sz="2000" dirty="0" smtClean="0"/>
              <a:t> </a:t>
            </a:r>
            <a:r>
              <a:rPr lang="en-US" sz="2000" dirty="0"/>
              <a:t>antigens that cause tissue damage through the deposition </a:t>
            </a:r>
            <a:r>
              <a:rPr lang="en-US" sz="2000" dirty="0" smtClean="0"/>
              <a:t>of</a:t>
            </a:r>
            <a:endParaRPr lang="tr-TR" sz="2000" dirty="0" smtClean="0"/>
          </a:p>
          <a:p>
            <a:pPr>
              <a:buNone/>
            </a:pPr>
            <a:r>
              <a:rPr lang="tr-TR" sz="2000" dirty="0" smtClean="0"/>
              <a:t>	</a:t>
            </a:r>
            <a:r>
              <a:rPr lang="en-US" sz="2000" dirty="0" smtClean="0"/>
              <a:t> </a:t>
            </a:r>
            <a:r>
              <a:rPr lang="en-US" sz="2000" dirty="0"/>
              <a:t>antigen-antibody complexes, complement activation, and direct </a:t>
            </a:r>
            <a:endParaRPr lang="tr-TR" sz="2000" dirty="0" smtClean="0"/>
          </a:p>
          <a:p>
            <a:pPr>
              <a:buNone/>
            </a:pPr>
            <a:r>
              <a:rPr lang="tr-TR" sz="2000" dirty="0" smtClean="0"/>
              <a:t>	</a:t>
            </a:r>
            <a:r>
              <a:rPr lang="en-US" sz="2000" dirty="0" smtClean="0"/>
              <a:t>antibody- </a:t>
            </a:r>
            <a:r>
              <a:rPr lang="en-US" sz="2000" dirty="0"/>
              <a:t>and cell-mediated </a:t>
            </a:r>
            <a:r>
              <a:rPr lang="en-US" sz="2000" dirty="0" err="1" smtClean="0"/>
              <a:t>cyto</a:t>
            </a:r>
            <a:r>
              <a:rPr lang="tr-TR" sz="2000" dirty="0" err="1" smtClean="0"/>
              <a:t>toxicity</a:t>
            </a:r>
            <a:r>
              <a:rPr lang="en-US" sz="2000" dirty="0" smtClean="0"/>
              <a:t>.</a:t>
            </a:r>
            <a:endParaRPr lang="tr-TR" sz="2000" dirty="0" smtClean="0"/>
          </a:p>
          <a:p>
            <a:r>
              <a:rPr lang="en-US" sz="2000" dirty="0" smtClean="0"/>
              <a:t> </a:t>
            </a:r>
            <a:r>
              <a:rPr lang="en-US" sz="2000" dirty="0"/>
              <a:t>Current pathogenic models indicate that the disease evolves </a:t>
            </a:r>
            <a:endParaRPr lang="tr-TR" sz="2000" dirty="0" smtClean="0"/>
          </a:p>
          <a:p>
            <a:pPr>
              <a:buNone/>
            </a:pPr>
            <a:r>
              <a:rPr lang="tr-TR" sz="2000" dirty="0" smtClean="0"/>
              <a:t>	</a:t>
            </a:r>
            <a:r>
              <a:rPr lang="en-US" sz="2000" dirty="0" smtClean="0"/>
              <a:t>through </a:t>
            </a:r>
            <a:r>
              <a:rPr lang="en-US" sz="2000" dirty="0"/>
              <a:t>the complex interplay of immune, genetic, infectious, </a:t>
            </a:r>
            <a:endParaRPr lang="tr-TR" sz="2000" dirty="0" smtClean="0"/>
          </a:p>
          <a:p>
            <a:pPr>
              <a:buNone/>
            </a:pPr>
            <a:r>
              <a:rPr lang="tr-TR" sz="2000" dirty="0" smtClean="0"/>
              <a:t>	</a:t>
            </a:r>
            <a:r>
              <a:rPr lang="en-US" sz="2000" dirty="0" smtClean="0"/>
              <a:t>hormonal, </a:t>
            </a:r>
            <a:r>
              <a:rPr lang="en-US" sz="2000" dirty="0"/>
              <a:t>and </a:t>
            </a:r>
            <a:r>
              <a:rPr lang="en-US" sz="2000" dirty="0" smtClean="0"/>
              <a:t>environmental factors</a:t>
            </a:r>
            <a:r>
              <a:rPr lang="tr-TR" sz="2000" dirty="0" smtClean="0"/>
              <a:t>.</a:t>
            </a:r>
            <a:endParaRPr lang="tr-TR" sz="2000" dirty="0"/>
          </a:p>
        </p:txBody>
      </p:sp>
    </p:spTree>
    <p:extLst>
      <p:ext uri="{BB962C8B-B14F-4D97-AF65-F5344CB8AC3E}">
        <p14:creationId xmlns:p14="http://schemas.microsoft.com/office/powerpoint/2010/main" xmlns="" val="42062230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normAutofit/>
          </a:bodyPr>
          <a:lstStyle/>
          <a:p>
            <a:r>
              <a:rPr lang="en-US" sz="2400" dirty="0"/>
              <a:t>Skin involvement is the second most common manifestation of SLE </a:t>
            </a:r>
            <a:r>
              <a:rPr lang="en-US" sz="2400" dirty="0" smtClean="0"/>
              <a:t>after</a:t>
            </a:r>
            <a:r>
              <a:rPr lang="tr-TR" sz="2400" dirty="0" smtClean="0"/>
              <a:t> </a:t>
            </a:r>
            <a:r>
              <a:rPr lang="en-US" sz="2400" dirty="0" err="1" smtClean="0"/>
              <a:t>arthralgias</a:t>
            </a:r>
            <a:r>
              <a:rPr lang="tr-TR" sz="2400" dirty="0" smtClean="0"/>
              <a:t> </a:t>
            </a:r>
            <a:r>
              <a:rPr lang="tr-TR" sz="2400" dirty="0" err="1" smtClean="0"/>
              <a:t>and</a:t>
            </a:r>
            <a:r>
              <a:rPr lang="tr-TR" sz="2400" dirty="0" smtClean="0"/>
              <a:t> </a:t>
            </a:r>
            <a:r>
              <a:rPr lang="tr-TR" sz="2400" dirty="0" err="1" smtClean="0"/>
              <a:t>arthritis</a:t>
            </a:r>
            <a:r>
              <a:rPr lang="en-US" sz="2400" dirty="0" smtClean="0"/>
              <a:t>. </a:t>
            </a:r>
            <a:endParaRPr lang="tr-TR" sz="2400" dirty="0" smtClean="0"/>
          </a:p>
          <a:p>
            <a:r>
              <a:rPr lang="en-US" sz="2400" dirty="0" smtClean="0"/>
              <a:t>Arthritis and </a:t>
            </a:r>
            <a:r>
              <a:rPr lang="en-US" sz="2400" dirty="0" err="1" smtClean="0"/>
              <a:t>arthralgias</a:t>
            </a:r>
            <a:r>
              <a:rPr lang="en-US" sz="2400" dirty="0" smtClean="0"/>
              <a:t> have been noted in up to 95 percent of patients with systemic lupus </a:t>
            </a:r>
            <a:r>
              <a:rPr lang="en-US" sz="2400" dirty="0" err="1" smtClean="0"/>
              <a:t>erythematosus</a:t>
            </a:r>
            <a:r>
              <a:rPr lang="en-US" sz="2400" dirty="0" smtClean="0"/>
              <a:t> .</a:t>
            </a:r>
            <a:endParaRPr lang="tr-TR" sz="2400" dirty="0" smtClean="0"/>
          </a:p>
          <a:p>
            <a:r>
              <a:rPr lang="en-US" sz="2400" dirty="0" smtClean="0"/>
              <a:t>The arthritis and </a:t>
            </a:r>
            <a:r>
              <a:rPr lang="en-US" sz="2400" dirty="0" err="1" smtClean="0"/>
              <a:t>arthralgias</a:t>
            </a:r>
            <a:r>
              <a:rPr lang="en-US" sz="2400" dirty="0" smtClean="0"/>
              <a:t> of SLE tend to be migratory; symptoms in a particular joint may be gone within 24 hours.</a:t>
            </a:r>
            <a:r>
              <a:rPr lang="tr-TR" sz="2400" dirty="0" smtClean="0"/>
              <a:t> I</a:t>
            </a:r>
            <a:r>
              <a:rPr lang="en-US" sz="2400" dirty="0" err="1" smtClean="0"/>
              <a:t>nvolvement</a:t>
            </a:r>
            <a:r>
              <a:rPr lang="en-US" sz="2400" dirty="0" smtClean="0"/>
              <a:t> is usually symmetrical and </a:t>
            </a:r>
            <a:r>
              <a:rPr lang="en-US" sz="2400" dirty="0" err="1" smtClean="0"/>
              <a:t>polyarticular</a:t>
            </a:r>
            <a:r>
              <a:rPr lang="en-US" sz="2400" dirty="0" smtClean="0"/>
              <a:t> with a predilection for the knees, carpal joints, and joints of the fingers, especially the proximal </a:t>
            </a:r>
            <a:r>
              <a:rPr lang="en-US" sz="2400" dirty="0" err="1" smtClean="0"/>
              <a:t>interphalangeal</a:t>
            </a:r>
            <a:r>
              <a:rPr lang="en-US" sz="2400" dirty="0" smtClean="0"/>
              <a:t> (PIP) joint.</a:t>
            </a:r>
            <a:endParaRPr lang="tr-TR" sz="2400" dirty="0" smtClean="0"/>
          </a:p>
          <a:p>
            <a:endParaRPr lang="tr-TR" sz="24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r>
              <a:rPr lang="en-US" sz="2200" dirty="0" smtClean="0"/>
              <a:t>The key dermatologic signs of SLE are </a:t>
            </a:r>
            <a:r>
              <a:rPr lang="en-US" sz="2200" dirty="0" err="1" smtClean="0"/>
              <a:t>malar</a:t>
            </a:r>
            <a:r>
              <a:rPr lang="en-US" sz="2200" dirty="0" smtClean="0"/>
              <a:t> rash, discoid lesions, oral ulcers,</a:t>
            </a:r>
            <a:r>
              <a:rPr lang="tr-TR" sz="2200" dirty="0" smtClean="0"/>
              <a:t> </a:t>
            </a:r>
            <a:r>
              <a:rPr lang="tr-TR" sz="2200" dirty="0" err="1" smtClean="0"/>
              <a:t>and</a:t>
            </a:r>
            <a:r>
              <a:rPr lang="tr-TR" sz="2200" dirty="0" smtClean="0"/>
              <a:t> </a:t>
            </a:r>
            <a:r>
              <a:rPr lang="tr-TR" sz="2200" dirty="0" err="1" smtClean="0"/>
              <a:t>nonscarring</a:t>
            </a:r>
            <a:r>
              <a:rPr lang="tr-TR" sz="2200" dirty="0" smtClean="0"/>
              <a:t> </a:t>
            </a:r>
            <a:r>
              <a:rPr lang="tr-TR" sz="2200" dirty="0" err="1" smtClean="0"/>
              <a:t>alopecia</a:t>
            </a:r>
            <a:r>
              <a:rPr lang="tr-TR" sz="2200" dirty="0" smtClean="0"/>
              <a:t>.</a:t>
            </a:r>
          </a:p>
          <a:p>
            <a:r>
              <a:rPr lang="tr-TR" sz="2200" dirty="0" err="1" smtClean="0"/>
              <a:t>Three</a:t>
            </a:r>
            <a:r>
              <a:rPr lang="en-US" sz="2200" dirty="0" smtClean="0"/>
              <a:t> forms of </a:t>
            </a:r>
            <a:r>
              <a:rPr lang="en-US" sz="2200" dirty="0" err="1" smtClean="0"/>
              <a:t>cutaneous</a:t>
            </a:r>
            <a:r>
              <a:rPr lang="en-US" sz="2200" dirty="0" smtClean="0"/>
              <a:t> </a:t>
            </a:r>
            <a:r>
              <a:rPr lang="tr-TR" sz="2200" dirty="0" err="1" smtClean="0"/>
              <a:t>lupus</a:t>
            </a:r>
            <a:r>
              <a:rPr lang="tr-TR" sz="2200" dirty="0" smtClean="0"/>
              <a:t> </a:t>
            </a:r>
            <a:r>
              <a:rPr lang="tr-TR" sz="2200" dirty="0" err="1" smtClean="0"/>
              <a:t>erythematosus</a:t>
            </a:r>
            <a:r>
              <a:rPr lang="en-US" sz="2200" dirty="0" smtClean="0"/>
              <a:t> (CLE), localized or generalized,</a:t>
            </a:r>
            <a:r>
              <a:rPr lang="tr-TR" sz="2200" dirty="0" smtClean="0"/>
              <a:t> </a:t>
            </a:r>
            <a:r>
              <a:rPr lang="en-US" sz="2200" dirty="0" smtClean="0"/>
              <a:t>involving the epidermis, dermis, or subcutaneous fat of the skin can  be</a:t>
            </a:r>
            <a:r>
              <a:rPr lang="tr-TR" sz="2200" dirty="0" smtClean="0"/>
              <a:t> </a:t>
            </a:r>
            <a:r>
              <a:rPr lang="en-US" sz="2200" dirty="0" smtClean="0"/>
              <a:t>part of the clinical presentation of SLE.</a:t>
            </a:r>
            <a:endParaRPr lang="tr-TR" sz="2200" dirty="0" smtClean="0"/>
          </a:p>
          <a:p>
            <a:pPr lvl="1">
              <a:buFont typeface="Wingdings" panose="05000000000000000000" pitchFamily="2" charset="2"/>
              <a:buChar char="Ø"/>
            </a:pPr>
            <a:r>
              <a:rPr lang="tr-TR" sz="2200" dirty="0" err="1" smtClean="0"/>
              <a:t>Acute</a:t>
            </a:r>
            <a:r>
              <a:rPr lang="tr-TR" sz="2200" dirty="0" smtClean="0"/>
              <a:t> </a:t>
            </a:r>
            <a:r>
              <a:rPr lang="tr-TR" sz="2200" dirty="0" err="1" smtClean="0"/>
              <a:t>lesions</a:t>
            </a:r>
            <a:r>
              <a:rPr lang="tr-TR" sz="2200" dirty="0" smtClean="0"/>
              <a:t> (</a:t>
            </a:r>
            <a:r>
              <a:rPr lang="tr-TR" sz="2200" dirty="0" err="1" smtClean="0"/>
              <a:t>Acute</a:t>
            </a:r>
            <a:r>
              <a:rPr lang="tr-TR" sz="2200" dirty="0" smtClean="0"/>
              <a:t> </a:t>
            </a:r>
            <a:r>
              <a:rPr lang="tr-TR" sz="2200" dirty="0" err="1" smtClean="0"/>
              <a:t>cutaneous</a:t>
            </a:r>
            <a:r>
              <a:rPr lang="tr-TR" sz="2200" dirty="0" smtClean="0"/>
              <a:t> </a:t>
            </a:r>
            <a:r>
              <a:rPr lang="tr-TR" sz="2200" dirty="0" err="1" smtClean="0"/>
              <a:t>lupus</a:t>
            </a:r>
            <a:r>
              <a:rPr lang="tr-TR" sz="2200" dirty="0" smtClean="0"/>
              <a:t> </a:t>
            </a:r>
            <a:r>
              <a:rPr lang="tr-TR" sz="2200" dirty="0" err="1" smtClean="0"/>
              <a:t>erythematosus</a:t>
            </a:r>
            <a:r>
              <a:rPr lang="tr-TR" sz="2200" dirty="0" smtClean="0"/>
              <a:t>) (ACLE)</a:t>
            </a:r>
          </a:p>
          <a:p>
            <a:pPr lvl="1">
              <a:buFont typeface="Wingdings" panose="05000000000000000000" pitchFamily="2" charset="2"/>
              <a:buChar char="Ø"/>
            </a:pPr>
            <a:r>
              <a:rPr lang="tr-TR" sz="2200" dirty="0" err="1" smtClean="0"/>
              <a:t>Subacute</a:t>
            </a:r>
            <a:r>
              <a:rPr lang="tr-TR" sz="2200" dirty="0" smtClean="0"/>
              <a:t> </a:t>
            </a:r>
            <a:r>
              <a:rPr lang="tr-TR" sz="2200" dirty="0" err="1" smtClean="0"/>
              <a:t>lesions</a:t>
            </a:r>
            <a:r>
              <a:rPr lang="tr-TR" sz="2200" dirty="0" smtClean="0"/>
              <a:t> (SCLE)</a:t>
            </a:r>
          </a:p>
          <a:p>
            <a:pPr lvl="1">
              <a:buFont typeface="Wingdings" panose="05000000000000000000" pitchFamily="2" charset="2"/>
              <a:buChar char="Ø"/>
            </a:pPr>
            <a:r>
              <a:rPr lang="tr-TR" sz="2200" dirty="0" err="1" smtClean="0"/>
              <a:t>Chronic</a:t>
            </a:r>
            <a:r>
              <a:rPr lang="tr-TR" sz="2200" dirty="0" smtClean="0"/>
              <a:t> </a:t>
            </a:r>
            <a:r>
              <a:rPr lang="tr-TR" sz="2200" dirty="0" err="1" smtClean="0"/>
              <a:t>lesions</a:t>
            </a:r>
            <a:r>
              <a:rPr lang="tr-TR" sz="2200" dirty="0" smtClean="0"/>
              <a:t> (CCLE)</a:t>
            </a:r>
          </a:p>
          <a:p>
            <a:endParaRPr lang="tr-T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err="1" smtClean="0">
                <a:solidFill>
                  <a:srgbClr val="FF0000"/>
                </a:solidFill>
              </a:rPr>
              <a:t>Acute</a:t>
            </a:r>
            <a:r>
              <a:rPr lang="tr-TR" dirty="0" smtClean="0">
                <a:solidFill>
                  <a:srgbClr val="FF0000"/>
                </a:solidFill>
              </a:rPr>
              <a:t> </a:t>
            </a:r>
            <a:r>
              <a:rPr lang="tr-TR" dirty="0" err="1" smtClean="0">
                <a:solidFill>
                  <a:srgbClr val="FF0000"/>
                </a:solidFill>
              </a:rPr>
              <a:t>cutaneous</a:t>
            </a:r>
            <a:r>
              <a:rPr lang="tr-TR" dirty="0" smtClean="0">
                <a:solidFill>
                  <a:srgbClr val="FF0000"/>
                </a:solidFill>
              </a:rPr>
              <a:t> </a:t>
            </a:r>
            <a:r>
              <a:rPr lang="tr-TR" dirty="0" err="1" smtClean="0">
                <a:solidFill>
                  <a:srgbClr val="FF0000"/>
                </a:solidFill>
              </a:rPr>
              <a:t>lupus</a:t>
            </a:r>
            <a:r>
              <a:rPr lang="tr-TR" dirty="0" smtClean="0">
                <a:solidFill>
                  <a:srgbClr val="FF0000"/>
                </a:solidFill>
              </a:rPr>
              <a:t> </a:t>
            </a:r>
            <a:r>
              <a:rPr lang="tr-TR" dirty="0" err="1" smtClean="0">
                <a:solidFill>
                  <a:srgbClr val="FF0000"/>
                </a:solidFill>
              </a:rPr>
              <a:t>erythematosus</a:t>
            </a:r>
            <a:endParaRPr lang="tr-TR" dirty="0">
              <a:solidFill>
                <a:srgbClr val="FF0000"/>
              </a:solidFill>
            </a:endParaRPr>
          </a:p>
        </p:txBody>
      </p:sp>
      <p:sp>
        <p:nvSpPr>
          <p:cNvPr id="3" name="2 İçerik Yer Tutucusu"/>
          <p:cNvSpPr>
            <a:spLocks noGrp="1"/>
          </p:cNvSpPr>
          <p:nvPr>
            <p:ph idx="1"/>
          </p:nvPr>
        </p:nvSpPr>
        <p:spPr/>
        <p:txBody>
          <a:bodyPr>
            <a:normAutofit/>
          </a:bodyPr>
          <a:lstStyle/>
          <a:p>
            <a:r>
              <a:rPr lang="en-US" sz="2400" dirty="0"/>
              <a:t>The hallmark skin lesion of ACLE in patients with SLE is malar </a:t>
            </a:r>
            <a:r>
              <a:rPr lang="en-US" sz="2400" dirty="0" smtClean="0"/>
              <a:t>rash,</a:t>
            </a:r>
            <a:r>
              <a:rPr lang="tr-TR" sz="2400" dirty="0"/>
              <a:t> </a:t>
            </a:r>
            <a:r>
              <a:rPr lang="en-US" sz="2400" dirty="0" smtClean="0"/>
              <a:t>which </a:t>
            </a:r>
            <a:r>
              <a:rPr lang="en-US" sz="2400" dirty="0"/>
              <a:t>is a reddish maculopapular eruption in a characteristic butterfly </a:t>
            </a:r>
            <a:r>
              <a:rPr lang="en-US" sz="2400" dirty="0" smtClean="0"/>
              <a:t>distribution</a:t>
            </a:r>
            <a:r>
              <a:rPr lang="tr-TR" sz="2400" dirty="0" smtClean="0"/>
              <a:t> </a:t>
            </a:r>
            <a:r>
              <a:rPr lang="en-US" sz="2400" b="1" dirty="0" smtClean="0">
                <a:solidFill>
                  <a:srgbClr val="FF0000"/>
                </a:solidFill>
              </a:rPr>
              <a:t>(“</a:t>
            </a:r>
            <a:r>
              <a:rPr lang="en-US" sz="2400" b="1" dirty="0">
                <a:solidFill>
                  <a:srgbClr val="FF0000"/>
                </a:solidFill>
              </a:rPr>
              <a:t>butterfly rash”) </a:t>
            </a:r>
            <a:r>
              <a:rPr lang="en-US" sz="2400" dirty="0"/>
              <a:t>on the </a:t>
            </a:r>
            <a:r>
              <a:rPr lang="en-US" sz="2400" dirty="0" smtClean="0"/>
              <a:t>face. </a:t>
            </a:r>
            <a:endParaRPr lang="tr-TR" sz="2400" dirty="0"/>
          </a:p>
          <a:p>
            <a:r>
              <a:rPr lang="en-US" sz="2400" dirty="0" smtClean="0"/>
              <a:t>In </a:t>
            </a:r>
            <a:r>
              <a:rPr lang="en-US" sz="2400" dirty="0"/>
              <a:t>most cases </a:t>
            </a:r>
            <a:r>
              <a:rPr lang="en-US" sz="2400" dirty="0" smtClean="0"/>
              <a:t>patients</a:t>
            </a:r>
            <a:r>
              <a:rPr lang="tr-TR" sz="2400" dirty="0" smtClean="0"/>
              <a:t> </a:t>
            </a:r>
            <a:r>
              <a:rPr lang="en-US" sz="2400" dirty="0" smtClean="0"/>
              <a:t>recall </a:t>
            </a:r>
            <a:r>
              <a:rPr lang="en-US" sz="2400" dirty="0"/>
              <a:t>induction or exacerbation of the rash by exposure to ultraviolet (</a:t>
            </a:r>
            <a:r>
              <a:rPr lang="en-US" sz="2400" dirty="0" smtClean="0"/>
              <a:t>UV)</a:t>
            </a:r>
            <a:r>
              <a:rPr lang="tr-TR" sz="2400" dirty="0" smtClean="0"/>
              <a:t> </a:t>
            </a:r>
            <a:r>
              <a:rPr lang="en-US" sz="2400" dirty="0" smtClean="0"/>
              <a:t>light</a:t>
            </a:r>
            <a:r>
              <a:rPr lang="en-US" sz="2400" dirty="0"/>
              <a:t>, thus indicating that </a:t>
            </a:r>
            <a:r>
              <a:rPr lang="en-US" sz="2400" dirty="0">
                <a:solidFill>
                  <a:srgbClr val="FF0000"/>
                </a:solidFill>
              </a:rPr>
              <a:t>photosensitivity</a:t>
            </a:r>
            <a:r>
              <a:rPr lang="en-US" sz="2400" dirty="0"/>
              <a:t> is an important diagnostic </a:t>
            </a:r>
            <a:r>
              <a:rPr lang="en-US" sz="2400" dirty="0" smtClean="0"/>
              <a:t>clue</a:t>
            </a:r>
            <a:r>
              <a:rPr lang="tr-TR" sz="2400" dirty="0" smtClean="0"/>
              <a:t> </a:t>
            </a:r>
            <a:r>
              <a:rPr lang="en-US" sz="2400" dirty="0" smtClean="0"/>
              <a:t>and </a:t>
            </a:r>
            <a:r>
              <a:rPr lang="en-US" sz="2400" dirty="0" err="1"/>
              <a:t>pathogenetic</a:t>
            </a:r>
            <a:r>
              <a:rPr lang="en-US" sz="2400" dirty="0"/>
              <a:t> component. Lesions tend to be transient, last from </a:t>
            </a:r>
            <a:r>
              <a:rPr lang="en-US" sz="2400" dirty="0" smtClean="0"/>
              <a:t>several</a:t>
            </a:r>
            <a:r>
              <a:rPr lang="tr-TR" sz="2400" dirty="0" smtClean="0"/>
              <a:t> </a:t>
            </a:r>
            <a:r>
              <a:rPr lang="en-US" sz="2400" dirty="0" smtClean="0"/>
              <a:t>hours </a:t>
            </a:r>
            <a:r>
              <a:rPr lang="en-US" sz="2400" dirty="0"/>
              <a:t>to weeks, and heal without scarring. </a:t>
            </a:r>
            <a:endParaRPr lang="tr-TR" sz="2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3600" dirty="0" err="1" smtClean="0">
                <a:solidFill>
                  <a:srgbClr val="FF0000"/>
                </a:solidFill>
              </a:rPr>
              <a:t>Subacute</a:t>
            </a:r>
            <a:r>
              <a:rPr lang="tr-TR" sz="3600" dirty="0" smtClean="0">
                <a:solidFill>
                  <a:srgbClr val="FF0000"/>
                </a:solidFill>
              </a:rPr>
              <a:t> </a:t>
            </a:r>
            <a:r>
              <a:rPr lang="tr-TR" sz="3600" dirty="0" err="1" smtClean="0">
                <a:solidFill>
                  <a:srgbClr val="FF0000"/>
                </a:solidFill>
              </a:rPr>
              <a:t>cutaneous</a:t>
            </a:r>
            <a:r>
              <a:rPr lang="tr-TR" sz="3600" dirty="0" smtClean="0">
                <a:solidFill>
                  <a:srgbClr val="FF0000"/>
                </a:solidFill>
              </a:rPr>
              <a:t> </a:t>
            </a:r>
            <a:r>
              <a:rPr lang="tr-TR" sz="3600" dirty="0" err="1" smtClean="0">
                <a:solidFill>
                  <a:srgbClr val="FF0000"/>
                </a:solidFill>
              </a:rPr>
              <a:t>lupus</a:t>
            </a:r>
            <a:r>
              <a:rPr lang="tr-TR" sz="3600" dirty="0" smtClean="0">
                <a:solidFill>
                  <a:srgbClr val="FF0000"/>
                </a:solidFill>
              </a:rPr>
              <a:t> </a:t>
            </a:r>
            <a:r>
              <a:rPr lang="tr-TR" sz="3600" dirty="0" err="1" smtClean="0">
                <a:solidFill>
                  <a:srgbClr val="FF0000"/>
                </a:solidFill>
              </a:rPr>
              <a:t>erythematosus</a:t>
            </a:r>
            <a:endParaRPr lang="tr-TR" sz="3600" dirty="0"/>
          </a:p>
        </p:txBody>
      </p:sp>
      <p:sp>
        <p:nvSpPr>
          <p:cNvPr id="3" name="2 İçerik Yer Tutucusu"/>
          <p:cNvSpPr>
            <a:spLocks noGrp="1"/>
          </p:cNvSpPr>
          <p:nvPr>
            <p:ph idx="1"/>
          </p:nvPr>
        </p:nvSpPr>
        <p:spPr/>
        <p:txBody>
          <a:bodyPr>
            <a:normAutofit/>
          </a:bodyPr>
          <a:lstStyle/>
          <a:p>
            <a:r>
              <a:rPr lang="en-US" sz="2000" dirty="0"/>
              <a:t>Two variants of SCLE have been identified: an annular (or </a:t>
            </a:r>
            <a:r>
              <a:rPr lang="en-US" sz="2000" dirty="0" err="1"/>
              <a:t>arcuate</a:t>
            </a:r>
            <a:r>
              <a:rPr lang="en-US" sz="2000" dirty="0"/>
              <a:t>) </a:t>
            </a:r>
            <a:r>
              <a:rPr lang="en-US" sz="2000" dirty="0" smtClean="0"/>
              <a:t>variant</a:t>
            </a:r>
            <a:r>
              <a:rPr lang="tr-TR" sz="2000" dirty="0" smtClean="0"/>
              <a:t> </a:t>
            </a:r>
            <a:r>
              <a:rPr lang="en-US" sz="2000" dirty="0" smtClean="0"/>
              <a:t>consisting </a:t>
            </a:r>
            <a:r>
              <a:rPr lang="en-US" sz="2000" dirty="0"/>
              <a:t>of slightly raised </a:t>
            </a:r>
            <a:r>
              <a:rPr lang="en-US" sz="2000" dirty="0" err="1"/>
              <a:t>erythema</a:t>
            </a:r>
            <a:r>
              <a:rPr lang="en-US" sz="2000" dirty="0"/>
              <a:t> with central clearing and a </a:t>
            </a:r>
            <a:r>
              <a:rPr lang="en-US" sz="2000" dirty="0" err="1" smtClean="0"/>
              <a:t>papulosquamous</a:t>
            </a:r>
            <a:r>
              <a:rPr lang="tr-TR" sz="2000" dirty="0" smtClean="0"/>
              <a:t> </a:t>
            </a:r>
            <a:r>
              <a:rPr lang="en-US" sz="2000" dirty="0" smtClean="0"/>
              <a:t>variant </a:t>
            </a:r>
            <a:r>
              <a:rPr lang="en-US" sz="2000" dirty="0"/>
              <a:t>consisting of psoriasis-like or eczematous-like </a:t>
            </a:r>
            <a:r>
              <a:rPr lang="en-US" sz="2000" dirty="0" smtClean="0"/>
              <a:t>lesions,</a:t>
            </a:r>
            <a:r>
              <a:rPr lang="tr-TR" sz="2000" dirty="0" smtClean="0"/>
              <a:t> </a:t>
            </a:r>
            <a:r>
              <a:rPr lang="en-US" sz="2000" dirty="0" smtClean="0"/>
              <a:t>both </a:t>
            </a:r>
            <a:r>
              <a:rPr lang="en-US" sz="2000" dirty="0"/>
              <a:t>typically located on UV-exposed skin, including the lateral aspects </a:t>
            </a:r>
            <a:r>
              <a:rPr lang="en-US" sz="2000" dirty="0" smtClean="0"/>
              <a:t>of</a:t>
            </a:r>
            <a:r>
              <a:rPr lang="tr-TR" sz="2000" dirty="0" smtClean="0"/>
              <a:t> </a:t>
            </a:r>
            <a:r>
              <a:rPr lang="en-US" sz="2000" dirty="0" smtClean="0"/>
              <a:t>the </a:t>
            </a:r>
            <a:r>
              <a:rPr lang="en-US" sz="2000" dirty="0"/>
              <a:t>face, the V of the neck (often with sparing of the area under the chin</a:t>
            </a:r>
            <a:r>
              <a:rPr lang="en-US" sz="2000" dirty="0" smtClean="0"/>
              <a:t>),</a:t>
            </a:r>
            <a:r>
              <a:rPr lang="tr-TR" sz="2000" dirty="0" smtClean="0"/>
              <a:t> </a:t>
            </a:r>
            <a:r>
              <a:rPr lang="en-US" sz="2000" dirty="0" smtClean="0"/>
              <a:t>the </a:t>
            </a:r>
            <a:r>
              <a:rPr lang="en-US" sz="2000" dirty="0"/>
              <a:t>upper ventral and dorsal part of the trunk </a:t>
            </a:r>
            <a:r>
              <a:rPr lang="en-US" sz="2000" dirty="0" smtClean="0"/>
              <a:t>, </a:t>
            </a:r>
            <a:r>
              <a:rPr lang="en-US" sz="2000" dirty="0"/>
              <a:t>and the </a:t>
            </a:r>
            <a:r>
              <a:rPr lang="en-US" sz="2000" dirty="0" err="1" smtClean="0"/>
              <a:t>dorsolateral</a:t>
            </a:r>
            <a:r>
              <a:rPr lang="tr-TR" sz="2000" dirty="0" smtClean="0"/>
              <a:t> </a:t>
            </a:r>
            <a:r>
              <a:rPr lang="en-US" sz="2000" dirty="0" smtClean="0"/>
              <a:t>aspects </a:t>
            </a:r>
            <a:r>
              <a:rPr lang="en-US" sz="2000" dirty="0"/>
              <a:t>of the forearms</a:t>
            </a:r>
            <a:r>
              <a:rPr lang="en-US" sz="2000" dirty="0" smtClean="0"/>
              <a:t>.</a:t>
            </a:r>
            <a:endParaRPr lang="tr-TR" sz="2000" dirty="0" smtClean="0"/>
          </a:p>
          <a:p>
            <a:pPr marL="0" indent="0">
              <a:buNone/>
            </a:pPr>
            <a:endParaRPr lang="tr-TR" sz="2000" dirty="0" smtClean="0"/>
          </a:p>
          <a:p>
            <a:r>
              <a:rPr lang="en-US" sz="2000" dirty="0" smtClean="0"/>
              <a:t> </a:t>
            </a:r>
            <a:r>
              <a:rPr lang="en-US" sz="2000" dirty="0"/>
              <a:t>SCLE lesions never lead to scarring, but </a:t>
            </a:r>
            <a:r>
              <a:rPr lang="en-US" sz="2000" dirty="0" err="1" smtClean="0"/>
              <a:t>hypopigmentation</a:t>
            </a:r>
            <a:r>
              <a:rPr lang="tr-TR" sz="2000" dirty="0" smtClean="0"/>
              <a:t> </a:t>
            </a:r>
            <a:r>
              <a:rPr lang="en-US" sz="2000" dirty="0" smtClean="0"/>
              <a:t>or </a:t>
            </a:r>
            <a:r>
              <a:rPr lang="en-US" sz="2000" dirty="0" err="1"/>
              <a:t>depigmentation</a:t>
            </a:r>
            <a:r>
              <a:rPr lang="en-US" sz="2000" dirty="0"/>
              <a:t> as a result of </a:t>
            </a:r>
            <a:r>
              <a:rPr lang="en-US" sz="2000" dirty="0" err="1"/>
              <a:t>postinflammatory</a:t>
            </a:r>
            <a:r>
              <a:rPr lang="en-US" sz="2000" dirty="0"/>
              <a:t> destruction </a:t>
            </a:r>
            <a:r>
              <a:rPr lang="en-US" sz="2000" dirty="0" smtClean="0"/>
              <a:t>of</a:t>
            </a:r>
            <a:r>
              <a:rPr lang="tr-TR" sz="2000" dirty="0" smtClean="0"/>
              <a:t> </a:t>
            </a:r>
            <a:r>
              <a:rPr lang="en-US" sz="2000" dirty="0" smtClean="0"/>
              <a:t>epidermal </a:t>
            </a:r>
            <a:r>
              <a:rPr lang="en-US" sz="2000" dirty="0" err="1"/>
              <a:t>melanocytes</a:t>
            </a:r>
            <a:r>
              <a:rPr lang="en-US" sz="2000" dirty="0"/>
              <a:t> is a common complication during the healing </a:t>
            </a:r>
            <a:r>
              <a:rPr lang="en-US" sz="2000" dirty="0" smtClean="0"/>
              <a:t>process</a:t>
            </a:r>
            <a:r>
              <a:rPr lang="tr-TR" sz="2000" dirty="0" smtClean="0"/>
              <a:t> </a:t>
            </a:r>
            <a:r>
              <a:rPr lang="en-US" sz="2000" dirty="0" smtClean="0"/>
              <a:t>of </a:t>
            </a:r>
            <a:r>
              <a:rPr lang="en-US" sz="2000" dirty="0"/>
              <a:t>these skin lesions </a:t>
            </a:r>
            <a:r>
              <a:rPr lang="en-US" sz="2000" dirty="0" smtClean="0"/>
              <a:t>, </a:t>
            </a:r>
            <a:r>
              <a:rPr lang="en-US" sz="2000" dirty="0"/>
              <a:t>especially in patients with darker </a:t>
            </a:r>
            <a:r>
              <a:rPr lang="en-US" sz="2000" dirty="0" smtClean="0"/>
              <a:t>skin</a:t>
            </a:r>
            <a:r>
              <a:rPr lang="tr-TR" sz="2000" dirty="0" smtClean="0"/>
              <a:t> </a:t>
            </a:r>
            <a:r>
              <a:rPr lang="tr-TR" sz="2000" dirty="0" err="1" smtClean="0"/>
              <a:t>phenotypes</a:t>
            </a:r>
            <a:r>
              <a:rPr lang="tr-TR" sz="2000" dirty="0"/>
              <a: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127.0.0.1:1818/images/thumbnails/122TF3.jpg"/>
          <p:cNvPicPr>
            <a:picLocks noChangeAspect="1" noChangeArrowheads="1"/>
          </p:cNvPicPr>
          <p:nvPr/>
        </p:nvPicPr>
        <p:blipFill>
          <a:blip r:embed="rId2" cstate="print"/>
          <a:srcRect/>
          <a:stretch>
            <a:fillRect/>
          </a:stretch>
        </p:blipFill>
        <p:spPr bwMode="auto">
          <a:xfrm>
            <a:off x="225425" y="3933825"/>
            <a:ext cx="4130675" cy="28082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2403" name="AutoShape 4" descr="İlgili resim"/>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eaLnBrk="1" hangingPunct="1"/>
            <a:endParaRPr lang="tr-TR" altLang="tr-TR" sz="1800">
              <a:solidFill>
                <a:srgbClr val="000000"/>
              </a:solidFill>
              <a:latin typeface="Constantia" pitchFamily="18" charset="0"/>
            </a:endParaRPr>
          </a:p>
        </p:txBody>
      </p:sp>
      <p:sp>
        <p:nvSpPr>
          <p:cNvPr id="102404" name="AutoShape 6" descr="İlgili resim"/>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eaLnBrk="1" hangingPunct="1"/>
            <a:endParaRPr lang="tr-TR" altLang="tr-TR" sz="1800">
              <a:solidFill>
                <a:srgbClr val="000000"/>
              </a:solidFill>
              <a:latin typeface="Constantia" pitchFamily="18" charset="0"/>
            </a:endParaRPr>
          </a:p>
        </p:txBody>
      </p:sp>
      <p:sp>
        <p:nvSpPr>
          <p:cNvPr id="102405" name="AutoShape 8" descr="https://www.hss.edu/images/corporate/lupus-review-1.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eaLnBrk="1" hangingPunct="1"/>
            <a:endParaRPr lang="tr-TR" altLang="tr-TR" sz="1800">
              <a:solidFill>
                <a:srgbClr val="000000"/>
              </a:solidFill>
              <a:latin typeface="Constantia" pitchFamily="18" charset="0"/>
            </a:endParaRPr>
          </a:p>
        </p:txBody>
      </p:sp>
      <p:sp>
        <p:nvSpPr>
          <p:cNvPr id="102406" name="AutoShape 10" descr="systemic lupus erythematosus cutaneous manifestations images ile ilgili görsel sonucu"/>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eaLnBrk="1" hangingPunct="1"/>
            <a:endParaRPr lang="tr-TR" altLang="tr-TR" sz="1800">
              <a:solidFill>
                <a:srgbClr val="000000"/>
              </a:solidFill>
              <a:latin typeface="Constantia" pitchFamily="18" charset="0"/>
            </a:endParaRPr>
          </a:p>
        </p:txBody>
      </p:sp>
      <p:sp>
        <p:nvSpPr>
          <p:cNvPr id="102407" name="AutoShape 12" descr="systemic lupus erythematosus cutaneous manifestations images ile ilgili görsel sonucu"/>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eaLnBrk="1" hangingPunct="1"/>
            <a:endParaRPr lang="tr-TR" altLang="tr-TR" sz="1800">
              <a:solidFill>
                <a:srgbClr val="000000"/>
              </a:solidFill>
              <a:latin typeface="Constantia" pitchFamily="18" charset="0"/>
            </a:endParaRPr>
          </a:p>
        </p:txBody>
      </p:sp>
      <p:pic>
        <p:nvPicPr>
          <p:cNvPr id="10" name="Picture 6" descr="http://www.lupusresearch.org/assets/images/12-about-lupus-images/malar-rash.jpg">
            <a:hlinkClick r:id="rId3"/>
          </p:cNvPr>
          <p:cNvPicPr>
            <a:picLocks noChangeAspect="1" noChangeArrowheads="1"/>
          </p:cNvPicPr>
          <p:nvPr/>
        </p:nvPicPr>
        <p:blipFill>
          <a:blip r:embed="rId4" cstate="print"/>
          <a:srcRect/>
          <a:stretch>
            <a:fillRect/>
          </a:stretch>
        </p:blipFill>
        <p:spPr bwMode="auto">
          <a:xfrm>
            <a:off x="214313" y="690563"/>
            <a:ext cx="3940175" cy="29543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8"/>
          <p:cNvPicPr>
            <a:picLocks noChangeAspect="1" noChangeArrowheads="1"/>
          </p:cNvPicPr>
          <p:nvPr/>
        </p:nvPicPr>
        <p:blipFill>
          <a:blip r:embed="rId5" cstate="print"/>
          <a:srcRect/>
          <a:stretch>
            <a:fillRect/>
          </a:stretch>
        </p:blipFill>
        <p:spPr bwMode="auto">
          <a:xfrm>
            <a:off x="4857750" y="3935413"/>
            <a:ext cx="3929063" cy="2806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2" descr="http://dermnetnz.org/immune/img/sle-13.jpg"/>
          <p:cNvPicPr>
            <a:picLocks noChangeAspect="1" noChangeArrowheads="1"/>
          </p:cNvPicPr>
          <p:nvPr/>
        </p:nvPicPr>
        <p:blipFill>
          <a:blip r:embed="rId6" cstate="print"/>
          <a:srcRect/>
          <a:stretch>
            <a:fillRect/>
          </a:stretch>
        </p:blipFill>
        <p:spPr bwMode="auto">
          <a:xfrm>
            <a:off x="4514850" y="619125"/>
            <a:ext cx="4089400" cy="3025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098" name="Picture 2" descr="https://1z7e071dqqoxnc7wm2aysub2-wpengine.netdna-ssl.com/wp-content/uploads/sites/20/2019/03/ch1174.fig1_.jpg"/>
          <p:cNvPicPr>
            <a:picLocks noChangeAspect="1" noChangeArrowheads="1"/>
          </p:cNvPicPr>
          <p:nvPr/>
        </p:nvPicPr>
        <p:blipFill>
          <a:blip r:embed="rId7" cstate="print"/>
          <a:srcRect/>
          <a:stretch>
            <a:fillRect/>
          </a:stretch>
        </p:blipFill>
        <p:spPr bwMode="auto">
          <a:xfrm>
            <a:off x="4547998" y="620688"/>
            <a:ext cx="4128458" cy="3096344"/>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1733</TotalTime>
  <Words>1906</Words>
  <Application>Microsoft Office PowerPoint</Application>
  <PresentationFormat>Ekran Gösterisi (4:3)</PresentationFormat>
  <Paragraphs>142</Paragraphs>
  <Slides>33</Slides>
  <Notes>1</Notes>
  <HiddenSlides>0</HiddenSlides>
  <MMClips>0</MMClips>
  <ScaleCrop>false</ScaleCrop>
  <HeadingPairs>
    <vt:vector size="4" baseType="variant">
      <vt:variant>
        <vt:lpstr>Tema</vt:lpstr>
      </vt:variant>
      <vt:variant>
        <vt:i4>1</vt:i4>
      </vt:variant>
      <vt:variant>
        <vt:lpstr>Slayt Başlıkları</vt:lpstr>
      </vt:variant>
      <vt:variant>
        <vt:i4>33</vt:i4>
      </vt:variant>
    </vt:vector>
  </HeadingPairs>
  <TitlesOfParts>
    <vt:vector size="34" baseType="lpstr">
      <vt:lpstr>Ofis Teması</vt:lpstr>
      <vt:lpstr>Systemic findings in rheumatic diseases</vt:lpstr>
      <vt:lpstr>Constitutional symptoms</vt:lpstr>
      <vt:lpstr>Slayt 3</vt:lpstr>
      <vt:lpstr>Systemic lupus erythematosus</vt:lpstr>
      <vt:lpstr>Slayt 5</vt:lpstr>
      <vt:lpstr>Slayt 6</vt:lpstr>
      <vt:lpstr>Acute cutaneous lupus erythematosus</vt:lpstr>
      <vt:lpstr>Subacute cutaneous lupus erythematosus</vt:lpstr>
      <vt:lpstr>Slayt 9</vt:lpstr>
      <vt:lpstr>Slayt 10</vt:lpstr>
      <vt:lpstr>Chronic cutaneous lupus erythematosus</vt:lpstr>
      <vt:lpstr>Slayt 12</vt:lpstr>
      <vt:lpstr>Idiopathic inflammatory myopathies (IIMs)</vt:lpstr>
      <vt:lpstr>DERMATOMYOSITIS </vt:lpstr>
      <vt:lpstr>Slayt 15</vt:lpstr>
      <vt:lpstr>Slayt 16</vt:lpstr>
      <vt:lpstr>Systemic sclerosis</vt:lpstr>
      <vt:lpstr>Classification of Systemic sclerosis (SSc)</vt:lpstr>
      <vt:lpstr>Slayt 19</vt:lpstr>
      <vt:lpstr>Slayt 20</vt:lpstr>
      <vt:lpstr>Slayt 21</vt:lpstr>
      <vt:lpstr>Slayt 22</vt:lpstr>
      <vt:lpstr>Raynaud Phenomenon</vt:lpstr>
      <vt:lpstr>Slayt 24</vt:lpstr>
      <vt:lpstr>Slayt 25</vt:lpstr>
      <vt:lpstr>Slayt 26</vt:lpstr>
      <vt:lpstr>Adult-onset Still's disease</vt:lpstr>
      <vt:lpstr>Slayt 28</vt:lpstr>
      <vt:lpstr>Vasculitis</vt:lpstr>
      <vt:lpstr>Slayt 30</vt:lpstr>
      <vt:lpstr>Slayt 31</vt:lpstr>
      <vt:lpstr>Slayt 32</vt:lpstr>
      <vt:lpstr>Slayt 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user</dc:creator>
  <cp:lastModifiedBy>user</cp:lastModifiedBy>
  <cp:revision>175</cp:revision>
  <dcterms:created xsi:type="dcterms:W3CDTF">2019-10-03T10:49:12Z</dcterms:created>
  <dcterms:modified xsi:type="dcterms:W3CDTF">2020-02-04T08:12:18Z</dcterms:modified>
</cp:coreProperties>
</file>