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0"/>
  </p:notesMasterIdLst>
  <p:handoutMasterIdLst>
    <p:handoutMasterId r:id="rId91"/>
  </p:handoutMasterIdLst>
  <p:sldIdLst>
    <p:sldId id="399" r:id="rId2"/>
    <p:sldId id="398" r:id="rId3"/>
    <p:sldId id="346" r:id="rId4"/>
    <p:sldId id="347" r:id="rId5"/>
    <p:sldId id="348" r:id="rId6"/>
    <p:sldId id="258" r:id="rId7"/>
    <p:sldId id="259" r:id="rId8"/>
    <p:sldId id="261" r:id="rId9"/>
    <p:sldId id="397" r:id="rId10"/>
    <p:sldId id="270" r:id="rId11"/>
    <p:sldId id="273" r:id="rId12"/>
    <p:sldId id="275" r:id="rId13"/>
    <p:sldId id="276" r:id="rId14"/>
    <p:sldId id="277" r:id="rId15"/>
    <p:sldId id="278" r:id="rId16"/>
    <p:sldId id="396" r:id="rId17"/>
    <p:sldId id="280" r:id="rId18"/>
    <p:sldId id="281" r:id="rId19"/>
    <p:sldId id="282" r:id="rId20"/>
    <p:sldId id="283" r:id="rId21"/>
    <p:sldId id="284" r:id="rId22"/>
    <p:sldId id="286" r:id="rId23"/>
    <p:sldId id="287" r:id="rId24"/>
    <p:sldId id="402" r:id="rId25"/>
    <p:sldId id="411" r:id="rId26"/>
    <p:sldId id="289" r:id="rId27"/>
    <p:sldId id="350" r:id="rId28"/>
    <p:sldId id="360" r:id="rId29"/>
    <p:sldId id="293" r:id="rId30"/>
    <p:sldId id="288" r:id="rId31"/>
    <p:sldId id="393" r:id="rId32"/>
    <p:sldId id="395" r:id="rId33"/>
    <p:sldId id="292" r:id="rId34"/>
    <p:sldId id="412" r:id="rId35"/>
    <p:sldId id="413" r:id="rId36"/>
    <p:sldId id="394" r:id="rId37"/>
    <p:sldId id="392" r:id="rId38"/>
    <p:sldId id="297" r:id="rId39"/>
    <p:sldId id="299" r:id="rId40"/>
    <p:sldId id="301" r:id="rId41"/>
    <p:sldId id="400" r:id="rId42"/>
    <p:sldId id="302" r:id="rId43"/>
    <p:sldId id="303" r:id="rId44"/>
    <p:sldId id="304" r:id="rId45"/>
    <p:sldId id="305" r:id="rId46"/>
    <p:sldId id="306" r:id="rId47"/>
    <p:sldId id="349" r:id="rId48"/>
    <p:sldId id="311" r:id="rId49"/>
    <p:sldId id="312" r:id="rId50"/>
    <p:sldId id="314" r:id="rId51"/>
    <p:sldId id="315" r:id="rId52"/>
    <p:sldId id="319" r:id="rId53"/>
    <p:sldId id="318" r:id="rId54"/>
    <p:sldId id="316" r:id="rId55"/>
    <p:sldId id="320" r:id="rId56"/>
    <p:sldId id="403" r:id="rId57"/>
    <p:sldId id="322" r:id="rId58"/>
    <p:sldId id="324" r:id="rId59"/>
    <p:sldId id="342" r:id="rId60"/>
    <p:sldId id="351" r:id="rId61"/>
    <p:sldId id="326" r:id="rId62"/>
    <p:sldId id="352" r:id="rId63"/>
    <p:sldId id="385" r:id="rId64"/>
    <p:sldId id="387" r:id="rId65"/>
    <p:sldId id="329" r:id="rId66"/>
    <p:sldId id="353" r:id="rId67"/>
    <p:sldId id="331" r:id="rId68"/>
    <p:sldId id="388" r:id="rId69"/>
    <p:sldId id="332" r:id="rId70"/>
    <p:sldId id="333" r:id="rId71"/>
    <p:sldId id="334" r:id="rId72"/>
    <p:sldId id="335" r:id="rId73"/>
    <p:sldId id="336" r:id="rId74"/>
    <p:sldId id="337" r:id="rId75"/>
    <p:sldId id="338" r:id="rId76"/>
    <p:sldId id="339" r:id="rId77"/>
    <p:sldId id="390" r:id="rId78"/>
    <p:sldId id="354" r:id="rId79"/>
    <p:sldId id="340" r:id="rId80"/>
    <p:sldId id="341" r:id="rId81"/>
    <p:sldId id="409" r:id="rId82"/>
    <p:sldId id="410" r:id="rId83"/>
    <p:sldId id="408" r:id="rId84"/>
    <p:sldId id="405" r:id="rId85"/>
    <p:sldId id="406" r:id="rId86"/>
    <p:sldId id="407" r:id="rId87"/>
    <p:sldId id="389" r:id="rId88"/>
    <p:sldId id="404" r:id="rId89"/>
  </p:sldIdLst>
  <p:sldSz cx="9144000" cy="6858000" type="screen4x3"/>
  <p:notesSz cx="7010400" cy="9296400"/>
  <p:defaultTextStyle>
    <a:defPPr>
      <a:defRPr lang="en-US"/>
    </a:defPPr>
    <a:lvl1pPr algn="ctr" rtl="0" fontAlgn="base">
      <a:spcBef>
        <a:spcPct val="20000"/>
      </a:spcBef>
      <a:spcAft>
        <a:spcPct val="0"/>
      </a:spcAft>
      <a:defRPr sz="2400" kern="1200">
        <a:solidFill>
          <a:schemeClr val="tx1"/>
        </a:solidFill>
        <a:latin typeface="Times New Roman" pitchFamily="18" charset="0"/>
        <a:ea typeface="+mn-ea"/>
        <a:cs typeface="+mn-cs"/>
      </a:defRPr>
    </a:lvl1pPr>
    <a:lvl2pPr marL="457200" algn="ctr" rtl="0" fontAlgn="base">
      <a:spcBef>
        <a:spcPct val="20000"/>
      </a:spcBef>
      <a:spcAft>
        <a:spcPct val="0"/>
      </a:spcAft>
      <a:defRPr sz="2400" kern="1200">
        <a:solidFill>
          <a:schemeClr val="tx1"/>
        </a:solidFill>
        <a:latin typeface="Times New Roman" pitchFamily="18" charset="0"/>
        <a:ea typeface="+mn-ea"/>
        <a:cs typeface="+mn-cs"/>
      </a:defRPr>
    </a:lvl2pPr>
    <a:lvl3pPr marL="914400" algn="ctr" rtl="0" fontAlgn="base">
      <a:spcBef>
        <a:spcPct val="20000"/>
      </a:spcBef>
      <a:spcAft>
        <a:spcPct val="0"/>
      </a:spcAft>
      <a:defRPr sz="2400" kern="1200">
        <a:solidFill>
          <a:schemeClr val="tx1"/>
        </a:solidFill>
        <a:latin typeface="Times New Roman" pitchFamily="18" charset="0"/>
        <a:ea typeface="+mn-ea"/>
        <a:cs typeface="+mn-cs"/>
      </a:defRPr>
    </a:lvl3pPr>
    <a:lvl4pPr marL="1371600" algn="ctr" rtl="0" fontAlgn="base">
      <a:spcBef>
        <a:spcPct val="20000"/>
      </a:spcBef>
      <a:spcAft>
        <a:spcPct val="0"/>
      </a:spcAft>
      <a:defRPr sz="2400" kern="1200">
        <a:solidFill>
          <a:schemeClr val="tx1"/>
        </a:solidFill>
        <a:latin typeface="Times New Roman" pitchFamily="18" charset="0"/>
        <a:ea typeface="+mn-ea"/>
        <a:cs typeface="+mn-cs"/>
      </a:defRPr>
    </a:lvl4pPr>
    <a:lvl5pPr marL="1828800" algn="ctr"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autoAdjust="0"/>
  </p:normalViewPr>
  <p:slideViewPr>
    <p:cSldViewPr>
      <p:cViewPr varScale="1">
        <p:scale>
          <a:sx n="107" d="100"/>
          <a:sy n="107" d="100"/>
        </p:scale>
        <p:origin x="-84" y="-42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90C3ABA-C325-467B-B7DA-43CC4A633BFB}" type="datetimeFigureOut">
              <a:rPr lang="en-US" smtClean="0"/>
              <a:pPr/>
              <a:t>9/17/2022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8C26E4E-AF44-43CB-BE6E-9B23B9612C0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spcBef>
                <a:spcPct val="0"/>
              </a:spcBef>
              <a:defRPr sz="1200" smtClean="0"/>
            </a:lvl1pPr>
          </a:lstStyle>
          <a:p>
            <a:pPr>
              <a:defRPr/>
            </a:pPr>
            <a:endParaRPr lang="en-US"/>
          </a:p>
        </p:txBody>
      </p:sp>
      <p:sp>
        <p:nvSpPr>
          <p:cNvPr id="10240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defRPr sz="1200" smtClean="0"/>
            </a:lvl1pPr>
          </a:lstStyle>
          <a:p>
            <a:pPr>
              <a:defRPr/>
            </a:pPr>
            <a:endParaRPr lang="en-US"/>
          </a:p>
        </p:txBody>
      </p:sp>
      <p:sp>
        <p:nvSpPr>
          <p:cNvPr id="1095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0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0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spcBef>
                <a:spcPct val="0"/>
              </a:spcBef>
              <a:defRPr sz="1200" smtClean="0"/>
            </a:lvl1pPr>
          </a:lstStyle>
          <a:p>
            <a:pPr>
              <a:defRPr/>
            </a:pPr>
            <a:endParaRPr lang="en-US"/>
          </a:p>
        </p:txBody>
      </p:sp>
      <p:sp>
        <p:nvSpPr>
          <p:cNvPr id="10240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defRPr sz="1200" smtClean="0"/>
            </a:lvl1pPr>
          </a:lstStyle>
          <a:p>
            <a:pPr>
              <a:defRPr/>
            </a:pPr>
            <a:fld id="{FFDA3450-DB4E-43CA-8560-7DE5E325E03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380DFD5-72F3-4755-BBAA-B99AB6819643}" type="slidenum">
              <a:rPr lang="en-US"/>
              <a:pPr/>
              <a:t>3</a:t>
            </a:fld>
            <a:endParaRPr lang="en-US"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p:cNvSpPr>
          <p:nvPr>
            <p:ph type="sldNum" sz="quarter" idx="5"/>
          </p:nvPr>
        </p:nvSpPr>
        <p:spPr/>
        <p:txBody>
          <a:bodyPr/>
          <a:lstStyle/>
          <a:p>
            <a:fld id="{608C953C-CFC6-41F9-B6F3-73BF0AA7BE56}" type="slidenum">
              <a:rPr lang="en-US"/>
              <a:pPr/>
              <a:t>64</a:t>
            </a:fld>
            <a:endParaRPr lang="en-US"/>
          </a:p>
        </p:txBody>
      </p:sp>
      <p:sp>
        <p:nvSpPr>
          <p:cNvPr id="202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E6756AB-93BB-4454-85DA-5626C6558CA4}" type="slidenum">
              <a:rPr lang="en-US"/>
              <a:pPr/>
              <a:t>66</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p:cNvSpPr>
          <p:nvPr>
            <p:ph type="sldNum" sz="quarter" idx="5"/>
          </p:nvPr>
        </p:nvSpPr>
        <p:spPr/>
        <p:txBody>
          <a:bodyPr/>
          <a:lstStyle/>
          <a:p>
            <a:fld id="{E92017B5-9506-433C-A959-EF0B0F347296}" type="slidenum">
              <a:rPr lang="en-US"/>
              <a:pPr/>
              <a:t>68</a:t>
            </a:fld>
            <a:endParaRPr lang="en-US"/>
          </a:p>
        </p:txBody>
      </p:sp>
      <p:sp>
        <p:nvSpPr>
          <p:cNvPr id="204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0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p:cNvSpPr>
          <p:nvPr>
            <p:ph type="sldNum" sz="quarter" idx="5"/>
          </p:nvPr>
        </p:nvSpPr>
        <p:spPr bwMode="auto">
          <a:ln>
            <a:miter lim="800000"/>
            <a:headEnd/>
            <a:tailEnd/>
          </a:ln>
        </p:spPr>
        <p:txBody>
          <a:bodyPr/>
          <a:lstStyle/>
          <a:p>
            <a:fld id="{B57173A8-320A-491D-919E-226DE33499FD}" type="slidenum">
              <a:rPr lang="en-US"/>
              <a:pPr/>
              <a:t>77</a:t>
            </a:fld>
            <a:endParaRPr lang="en-US"/>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DE4BE722-1389-4399-A609-F08018624972}" type="slidenum">
              <a:rPr lang="en-US"/>
              <a:pPr/>
              <a:t>78</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p:cNvSpPr>
          <p:nvPr>
            <p:ph type="sldNum" sz="quarter" idx="5"/>
          </p:nvPr>
        </p:nvSpPr>
        <p:spPr bwMode="auto">
          <a:ln>
            <a:miter lim="800000"/>
            <a:headEnd/>
            <a:tailEnd/>
          </a:ln>
        </p:spPr>
        <p:txBody>
          <a:bodyPr/>
          <a:lstStyle/>
          <a:p>
            <a:fld id="{CAB68D89-1762-41F9-B612-E829ED26708E}" type="slidenum">
              <a:rPr lang="en-US"/>
              <a:pPr/>
              <a:t>84</a:t>
            </a:fld>
            <a:endParaRPr lang="en-US"/>
          </a:p>
        </p:txBody>
      </p:sp>
      <p:sp>
        <p:nvSpPr>
          <p:cNvPr id="182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p:cNvSpPr>
          <p:nvPr>
            <p:ph type="sldNum" sz="quarter" idx="5"/>
          </p:nvPr>
        </p:nvSpPr>
        <p:spPr bwMode="auto">
          <a:ln>
            <a:miter lim="800000"/>
            <a:headEnd/>
            <a:tailEnd/>
          </a:ln>
        </p:spPr>
        <p:txBody>
          <a:bodyPr/>
          <a:lstStyle/>
          <a:p>
            <a:fld id="{EED8E98E-7D38-4B80-8D87-19F1A0B96AE0}" type="slidenum">
              <a:rPr lang="en-US"/>
              <a:pPr/>
              <a:t>85</a:t>
            </a:fld>
            <a:endParaRPr lang="en-US"/>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2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1" charset="-128"/>
              </a:rPr>
              <a:t>Indicates suitable crops and cultivation practices, addition of sand silt or clay, addition of lime or sulfur to neutralize soil pH, burning to release phosphorous, plant legumes to increase nitrogen, examination of irrigation practices, reduce use of inorganic fertilizers, addition of organic matter to improve soil quality.</a:t>
            </a:r>
          </a:p>
          <a:p>
            <a:pPr eaLnBrk="1" hangingPunct="1">
              <a:spcBef>
                <a:spcPct val="0"/>
              </a:spcBef>
            </a:pPr>
            <a:r>
              <a:rPr lang="en-US" smtClean="0">
                <a:ea typeface="ＭＳ Ｐゴシック" pitchFamily="1" charset="-128"/>
              </a:rPr>
              <a:t>Discuss locally grown produce environmental and economic advantages.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p:cNvSpPr>
          <p:nvPr>
            <p:ph type="sldNum" sz="quarter" idx="5"/>
          </p:nvPr>
        </p:nvSpPr>
        <p:spPr/>
        <p:txBody>
          <a:bodyPr/>
          <a:lstStyle/>
          <a:p>
            <a:fld id="{96D2D465-C2A8-4D71-9398-1B6AC76697B2}" type="slidenum">
              <a:rPr lang="en-US"/>
              <a:pPr/>
              <a:t>86</a:t>
            </a:fld>
            <a:endParaRPr lang="en-US"/>
          </a:p>
        </p:txBody>
      </p:sp>
      <p:sp>
        <p:nvSpPr>
          <p:cNvPr id="215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4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p:cNvSpPr>
          <p:nvPr>
            <p:ph type="sldNum" sz="quarter" idx="5"/>
          </p:nvPr>
        </p:nvSpPr>
        <p:spPr/>
        <p:txBody>
          <a:bodyPr/>
          <a:lstStyle/>
          <a:p>
            <a:fld id="{96D2D465-C2A8-4D71-9398-1B6AC76697B2}" type="slidenum">
              <a:rPr lang="en-US"/>
              <a:pPr/>
              <a:t>87</a:t>
            </a:fld>
            <a:endParaRPr lang="en-US"/>
          </a:p>
        </p:txBody>
      </p:sp>
      <p:sp>
        <p:nvSpPr>
          <p:cNvPr id="215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4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p:cNvSpPr>
          <p:nvPr>
            <p:ph type="sldNum" sz="quarter" idx="5"/>
          </p:nvPr>
        </p:nvSpPr>
        <p:spPr bwMode="auto">
          <a:ln>
            <a:miter lim="800000"/>
            <a:headEnd/>
            <a:tailEnd/>
          </a:ln>
        </p:spPr>
        <p:txBody>
          <a:bodyPr/>
          <a:lstStyle/>
          <a:p>
            <a:fld id="{680B3C27-E306-433D-83EA-1BD8810F7DA4}" type="slidenum">
              <a:rPr lang="en-US"/>
              <a:pPr/>
              <a:t>88</a:t>
            </a:fld>
            <a:endParaRPr lang="en-US"/>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022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2DF262E-ECA0-4073-8274-B77AB6416D23}" type="slidenum">
              <a:rPr lang="en-US"/>
              <a:pPr/>
              <a:t>4</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BAA82DD-F2D0-449C-A570-EC9CD97EC313}" type="slidenum">
              <a:rPr lang="en-US"/>
              <a:pPr/>
              <a:t>5</a:t>
            </a:fld>
            <a:endParaRPr lang="en-US"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A504215-5F05-4A9D-A9D2-A3E6E45D32E3}" type="slidenum">
              <a:rPr lang="en-US"/>
              <a:pPr/>
              <a:t>27</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6550A01-1DE5-4D42-BBD4-FFF7BC6A9985}" type="slidenum">
              <a:rPr lang="en-US"/>
              <a:pPr/>
              <a:t>28</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0EBB71C-8860-4E24-B960-7A6B8FC3CD6A}" type="slidenum">
              <a:rPr lang="en-US"/>
              <a:pPr/>
              <a:t>47</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5A10288-0967-4421-BB51-CAD7FE7B4183}" type="slidenum">
              <a:rPr lang="en-US"/>
              <a:pPr/>
              <a:t>60</a:t>
            </a:fld>
            <a:endParaRPr lang="en-US"/>
          </a:p>
        </p:txBody>
      </p:sp>
      <p:sp>
        <p:nvSpPr>
          <p:cNvPr id="121859" name="Rectangle 2"/>
          <p:cNvSpPr>
            <a:spLocks noGrp="1" noRot="1" noChangeAspect="1" noChangeArrowheads="1" noTextEdit="1"/>
          </p:cNvSpPr>
          <p:nvPr>
            <p:ph type="sldImg"/>
          </p:nvPr>
        </p:nvSpPr>
        <p:spPr>
          <a:xfrm>
            <a:off x="1181100" y="698500"/>
            <a:ext cx="4648200" cy="3486150"/>
          </a:xfrm>
          <a:ln/>
        </p:spPr>
      </p:sp>
      <p:sp>
        <p:nvSpPr>
          <p:cNvPr id="121860" name="Rectangle 3"/>
          <p:cNvSpPr>
            <a:spLocks noGrp="1" noChangeArrowheads="1"/>
          </p:cNvSpPr>
          <p:nvPr>
            <p:ph type="body" idx="1"/>
          </p:nvPr>
        </p:nvSpPr>
        <p:spPr>
          <a:xfrm>
            <a:off x="933098" y="4415790"/>
            <a:ext cx="5144206" cy="4181767"/>
          </a:xfrm>
          <a:noFill/>
          <a:ln/>
        </p:spPr>
        <p:txBody>
          <a:bodyPr lIns="93163" tIns="46583" rIns="93163" bIns="46583"/>
          <a:lstStyle/>
          <a:p>
            <a:pPr eaLnBrk="1" hangingPunct="1"/>
            <a:r>
              <a:rPr lang="el-GR" b="1" smtClean="0">
                <a:solidFill>
                  <a:srgbClr val="00AEF0"/>
                </a:solidFill>
                <a:cs typeface="Arial" charset="0"/>
              </a:rPr>
              <a:t>Figure 13.30</a:t>
            </a:r>
          </a:p>
          <a:p>
            <a:pPr eaLnBrk="1" hangingPunct="1"/>
            <a:r>
              <a:rPr lang="el-GR" b="1" smtClean="0">
                <a:solidFill>
                  <a:srgbClr val="00AEF0"/>
                </a:solidFill>
                <a:cs typeface="Arial" charset="0"/>
              </a:rPr>
              <a:t>Individuals matter: </a:t>
            </a:r>
            <a:r>
              <a:rPr lang="el-GR" smtClean="0">
                <a:solidFill>
                  <a:srgbClr val="292526"/>
                </a:solidFill>
                <a:cs typeface="Arial" charset="0"/>
              </a:rPr>
              <a:t>ways to reduce your exposure to pesticides. QUESTION: </a:t>
            </a:r>
            <a:r>
              <a:rPr lang="el-GR" i="1" smtClean="0">
                <a:solidFill>
                  <a:srgbClr val="292526"/>
                </a:solidFill>
                <a:cs typeface="Arial" charset="0"/>
              </a:rPr>
              <a:t>Which two of these actions do you think are the most important?</a:t>
            </a:r>
            <a:endParaRPr lang="el-GR" smtClean="0">
              <a:solidFill>
                <a:srgbClr val="000000"/>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E1039E9-DDEA-47C6-B074-3AECAAFE5469}" type="slidenum">
              <a:rPr lang="en-US"/>
              <a:pPr/>
              <a:t>62</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p:cNvSpPr>
          <p:nvPr>
            <p:ph type="sldNum" sz="quarter" idx="5"/>
          </p:nvPr>
        </p:nvSpPr>
        <p:spPr/>
        <p:txBody>
          <a:bodyPr/>
          <a:lstStyle/>
          <a:p>
            <a:fld id="{9DF75915-DA93-4703-AEA3-35B934FCCDE3}" type="slidenum">
              <a:rPr lang="en-US"/>
              <a:pPr/>
              <a:t>63</a:t>
            </a:fld>
            <a:endParaRPr lang="en-US"/>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070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31"/>
          <p:cNvGrpSpPr>
            <a:grpSpLocks/>
          </p:cNvGrpSpPr>
          <p:nvPr/>
        </p:nvGrpSpPr>
        <p:grpSpPr bwMode="auto">
          <a:xfrm>
            <a:off x="0" y="0"/>
            <a:ext cx="6362700" cy="6858000"/>
            <a:chOff x="0" y="0"/>
            <a:chExt cx="4008" cy="4320"/>
          </a:xfrm>
        </p:grpSpPr>
        <p:pic>
          <p:nvPicPr>
            <p:cNvPr id="5" name="Picture 1032" descr="Expbanna"/>
            <p:cNvPicPr>
              <a:picLocks noChangeAspect="1" noChangeArrowheads="1"/>
            </p:cNvPicPr>
            <p:nvPr/>
          </p:nvPicPr>
          <p:blipFill>
            <a:blip r:embed="rId2" cstate="print"/>
            <a:srcRect/>
            <a:stretch>
              <a:fillRect/>
            </a:stretch>
          </p:blipFill>
          <p:spPr bwMode="invGray">
            <a:xfrm>
              <a:off x="0" y="0"/>
              <a:ext cx="432" cy="4320"/>
            </a:xfrm>
            <a:prstGeom prst="rect">
              <a:avLst/>
            </a:prstGeom>
            <a:noFill/>
            <a:ln w="9525">
              <a:noFill/>
              <a:miter lim="800000"/>
              <a:headEnd/>
              <a:tailEnd/>
            </a:ln>
          </p:spPr>
        </p:pic>
        <p:pic>
          <p:nvPicPr>
            <p:cNvPr id="6" name="Picture 1033" descr="EXPHORSA"/>
            <p:cNvPicPr>
              <a:picLocks noChangeAspect="1" noChangeArrowheads="1"/>
            </p:cNvPicPr>
            <p:nvPr/>
          </p:nvPicPr>
          <p:blipFill>
            <a:blip r:embed="rId3" cstate="print"/>
            <a:srcRect/>
            <a:stretch>
              <a:fillRect/>
            </a:stretch>
          </p:blipFill>
          <p:spPr bwMode="auto">
            <a:xfrm>
              <a:off x="2208" y="3600"/>
              <a:ext cx="1800" cy="60"/>
            </a:xfrm>
            <a:prstGeom prst="rect">
              <a:avLst/>
            </a:prstGeom>
            <a:noFill/>
            <a:ln w="9525">
              <a:noFill/>
              <a:miter lim="800000"/>
              <a:headEnd/>
              <a:tailEnd/>
            </a:ln>
          </p:spPr>
        </p:pic>
      </p:grpSp>
      <p:pic>
        <p:nvPicPr>
          <p:cNvPr id="7" name="Picture 1034" descr="EXPHORSA"/>
          <p:cNvPicPr>
            <a:picLocks noChangeAspect="1" noChangeArrowheads="1"/>
          </p:cNvPicPr>
          <p:nvPr/>
        </p:nvPicPr>
        <p:blipFill>
          <a:blip r:embed="rId4" cstate="print"/>
          <a:srcRect/>
          <a:stretch>
            <a:fillRect/>
          </a:stretch>
        </p:blipFill>
        <p:spPr bwMode="auto">
          <a:xfrm>
            <a:off x="1981200" y="3657600"/>
            <a:ext cx="5715000" cy="95250"/>
          </a:xfrm>
          <a:prstGeom prst="rect">
            <a:avLst/>
          </a:prstGeom>
          <a:noFill/>
          <a:ln w="9525">
            <a:noFill/>
            <a:miter lim="800000"/>
            <a:headEnd/>
            <a:tailEnd/>
          </a:ln>
        </p:spPr>
      </p:pic>
      <p:sp>
        <p:nvSpPr>
          <p:cNvPr id="4098" name="Rectangle 1026"/>
          <p:cNvSpPr>
            <a:spLocks noGrp="1" noChangeArrowheads="1"/>
          </p:cNvSpPr>
          <p:nvPr>
            <p:ph type="ctrTitle"/>
          </p:nvPr>
        </p:nvSpPr>
        <p:spPr>
          <a:xfrm>
            <a:off x="1752600" y="990600"/>
            <a:ext cx="6400800" cy="2514600"/>
          </a:xfrm>
          <a:ln w="76200" cmpd="tri"/>
        </p:spPr>
        <p:txBody>
          <a:bodyPr/>
          <a:lstStyle>
            <a:lvl1pPr algn="ctr">
              <a:defRPr sz="6500"/>
            </a:lvl1pPr>
          </a:lstStyle>
          <a:p>
            <a:r>
              <a:rPr lang="en-US"/>
              <a:t>Click to edit Master title style</a:t>
            </a:r>
          </a:p>
        </p:txBody>
      </p:sp>
      <p:sp>
        <p:nvSpPr>
          <p:cNvPr id="4099" name="Rectangle 1027"/>
          <p:cNvSpPr>
            <a:spLocks noGrp="1" noChangeArrowheads="1"/>
          </p:cNvSpPr>
          <p:nvPr>
            <p:ph type="subTitle" idx="1"/>
          </p:nvPr>
        </p:nvSpPr>
        <p:spPr>
          <a:xfrm>
            <a:off x="1752600" y="3886200"/>
            <a:ext cx="6400800" cy="1752600"/>
          </a:xfrm>
          <a:ln w="6350"/>
        </p:spPr>
        <p:txBody>
          <a:bodyPr/>
          <a:lstStyle>
            <a:lvl1pPr marL="0" indent="0" algn="ctr">
              <a:buFontTx/>
              <a:buNone/>
              <a:defRPr sz="3500"/>
            </a:lvl1pPr>
          </a:lstStyle>
          <a:p>
            <a:r>
              <a:rPr lang="en-US"/>
              <a:t>Click to edit Master subtitle style</a:t>
            </a:r>
          </a:p>
        </p:txBody>
      </p:sp>
      <p:sp>
        <p:nvSpPr>
          <p:cNvPr id="8" name="Rectangle 1028"/>
          <p:cNvSpPr>
            <a:spLocks noGrp="1" noChangeArrowheads="1"/>
          </p:cNvSpPr>
          <p:nvPr>
            <p:ph type="dt" sz="half" idx="10"/>
          </p:nvPr>
        </p:nvSpPr>
        <p:spPr>
          <a:xfrm>
            <a:off x="914400" y="6400800"/>
            <a:ext cx="1905000" cy="457200"/>
          </a:xfrm>
        </p:spPr>
        <p:txBody>
          <a:bodyPr anchorCtr="0"/>
          <a:lstStyle>
            <a:lvl1pPr>
              <a:defRPr smtClean="0"/>
            </a:lvl1pPr>
          </a:lstStyle>
          <a:p>
            <a:pPr>
              <a:defRPr/>
            </a:pPr>
            <a:endParaRPr lang="en-US"/>
          </a:p>
        </p:txBody>
      </p:sp>
      <p:sp>
        <p:nvSpPr>
          <p:cNvPr id="9" name="Rectangle 1029"/>
          <p:cNvSpPr>
            <a:spLocks noGrp="1" noChangeArrowheads="1"/>
          </p:cNvSpPr>
          <p:nvPr>
            <p:ph type="ftr" sz="quarter" idx="11"/>
          </p:nvPr>
        </p:nvSpPr>
        <p:spPr>
          <a:xfrm>
            <a:off x="3505200" y="6400800"/>
            <a:ext cx="2895600" cy="457200"/>
          </a:xfrm>
        </p:spPr>
        <p:txBody>
          <a:bodyPr anchorCtr="0"/>
          <a:lstStyle>
            <a:lvl1pPr>
              <a:defRPr smtClean="0"/>
            </a:lvl1pPr>
          </a:lstStyle>
          <a:p>
            <a:pPr>
              <a:defRPr/>
            </a:pPr>
            <a:endParaRPr lang="en-US"/>
          </a:p>
        </p:txBody>
      </p:sp>
      <p:sp>
        <p:nvSpPr>
          <p:cNvPr id="10" name="Rectangle 1030"/>
          <p:cNvSpPr>
            <a:spLocks noGrp="1" noChangeArrowheads="1"/>
          </p:cNvSpPr>
          <p:nvPr>
            <p:ph type="sldNum" sz="quarter" idx="12"/>
          </p:nvPr>
        </p:nvSpPr>
        <p:spPr/>
        <p:txBody>
          <a:bodyPr anchorCtr="0"/>
          <a:lstStyle>
            <a:lvl1pPr>
              <a:defRPr smtClean="0"/>
            </a:lvl1pPr>
          </a:lstStyle>
          <a:p>
            <a:pPr>
              <a:defRPr/>
            </a:pPr>
            <a:fld id="{FFB8CA00-6F4C-4E27-935C-9210095E6B0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D2F46A-7C7D-4D74-A5A3-98CD88EBD8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684A51-3507-4B35-8422-242E927787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EE233E-4E51-4A1C-A0AF-4D661AABEC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9AC667-9675-4AF2-BA6F-1DFAFD88345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8B2F7F-1AF8-4E58-8B84-605F91EC94A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CBF2A8-F511-42F5-8B43-0855EB4548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3E167B-8817-4742-B413-0E88EE7B5B5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E352B8-5FF0-40BB-99FD-A42527557B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295C91-3E78-4113-A4B7-2F876C1601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1B092A-33B8-4841-8901-F033D3994B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Expbanna"/>
          <p:cNvPicPr>
            <a:picLocks noChangeAspect="1" noChangeArrowheads="1"/>
          </p:cNvPicPr>
          <p:nvPr/>
        </p:nvPicPr>
        <p:blipFill>
          <a:blip r:embed="rId14" cstate="print"/>
          <a:srcRect/>
          <a:stretch>
            <a:fillRect/>
          </a:stretch>
        </p:blipFill>
        <p:spPr bwMode="invGray">
          <a:xfrm>
            <a:off x="0" y="0"/>
            <a:ext cx="6858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066800" y="3810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spcBef>
                <a:spcPct val="0"/>
              </a:spcBef>
              <a:defRPr sz="1400" smtClean="0">
                <a:solidFill>
                  <a:schemeClr val="tx2"/>
                </a:solidFill>
                <a:latin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smtClean="0">
                <a:solidFill>
                  <a:schemeClr val="tx2"/>
                </a:solidFill>
                <a:latin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smtClean="0">
                <a:solidFill>
                  <a:schemeClr val="tx2"/>
                </a:solidFill>
                <a:latin typeface="Arial" charset="0"/>
              </a:defRPr>
            </a:lvl1pPr>
          </a:lstStyle>
          <a:p>
            <a:pPr>
              <a:defRPr/>
            </a:pPr>
            <a:fld id="{79337F8E-4555-4C27-A004-ADCE86DC8572}" type="slidenum">
              <a:rPr lang="en-US"/>
              <a:pPr>
                <a:defRPr/>
              </a:pPr>
              <a:t>‹#›</a:t>
            </a:fld>
            <a:endParaRPr lang="en-US"/>
          </a:p>
        </p:txBody>
      </p:sp>
      <p:pic>
        <p:nvPicPr>
          <p:cNvPr id="1031" name="Picture 7" descr="EXPHORSA"/>
          <p:cNvPicPr>
            <a:picLocks noChangeAspect="1" noChangeArrowheads="1"/>
          </p:cNvPicPr>
          <p:nvPr/>
        </p:nvPicPr>
        <p:blipFill>
          <a:blip r:embed="rId15" cstate="print"/>
          <a:srcRect/>
          <a:stretch>
            <a:fillRect/>
          </a:stretch>
        </p:blipFill>
        <p:spPr bwMode="auto">
          <a:xfrm>
            <a:off x="1066800" y="1574800"/>
            <a:ext cx="7772400" cy="130175"/>
          </a:xfrm>
          <a:prstGeom prst="rect">
            <a:avLst/>
          </a:prstGeom>
          <a:noFill/>
          <a:ln w="9525">
            <a:noFill/>
            <a:miter lim="800000"/>
            <a:headEnd/>
            <a:tailEnd/>
          </a:ln>
        </p:spPr>
      </p:pic>
      <p:sp>
        <p:nvSpPr>
          <p:cNvPr id="1032" name="Rectangle 8"/>
          <p:cNvSpPr>
            <a:spLocks noGrp="1" noChangeArrowheads="1"/>
          </p:cNvSpPr>
          <p:nvPr>
            <p:ph type="body" idx="1"/>
          </p:nvPr>
        </p:nvSpPr>
        <p:spPr bwMode="auto">
          <a:xfrm>
            <a:off x="1062038" y="1766888"/>
            <a:ext cx="7769225" cy="4113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17"/>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65.xml.rels><?xml version="1.0" encoding="UTF-8" standalone="yes"?>
<Relationships xmlns="http://schemas.openxmlformats.org/package/2006/relationships"><Relationship Id="rId3" Type="http://schemas.openxmlformats.org/officeDocument/2006/relationships/hyperlink" Target="http://www.biconet.com/tools/GIFs/bugVacuum2.jpg" TargetMode="External"/><Relationship Id="rId2" Type="http://schemas.openxmlformats.org/officeDocument/2006/relationships/image" Target="../media/image62.wmf"/><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hyperlink" Target="http://hort.ifas.ufl.edu/gt/organic-garden/organic6a.jpg"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6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85.jpeg"/></Relationships>
</file>

<file path=ppt/slides/_rels/slide8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87.jpeg"/></Relationships>
</file>

<file path=ppt/slides/_rels/slide8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8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ln w="9525" cmpd="sng"/>
        </p:spPr>
        <p:txBody>
          <a:bodyPr/>
          <a:lstStyle/>
          <a:p>
            <a:pPr eaLnBrk="1" hangingPunct="1"/>
            <a:r>
              <a:rPr lang="en-US" dirty="0" smtClean="0">
                <a:ea typeface="ＭＳ Ｐゴシック" charset="-128"/>
              </a:rPr>
              <a:t>Pest Management</a:t>
            </a:r>
            <a:br>
              <a:rPr lang="en-US" dirty="0" smtClean="0">
                <a:ea typeface="ＭＳ Ｐゴシック" charset="-128"/>
              </a:rPr>
            </a:br>
            <a:endParaRPr lang="en-US" dirty="0" smtClean="0">
              <a:ea typeface="ＭＳ Ｐゴシック" charset="-128"/>
            </a:endParaRPr>
          </a:p>
        </p:txBody>
      </p:sp>
      <p:sp>
        <p:nvSpPr>
          <p:cNvPr id="14339" name="Rectangle 3"/>
          <p:cNvSpPr>
            <a:spLocks noGrp="1" noChangeArrowheads="1"/>
          </p:cNvSpPr>
          <p:nvPr>
            <p:ph type="subTitle" idx="1"/>
          </p:nvPr>
        </p:nvSpPr>
        <p:spPr>
          <a:xfrm>
            <a:off x="1447800" y="3886200"/>
            <a:ext cx="7086600" cy="1752600"/>
          </a:xfrm>
          <a:ln w="9525"/>
        </p:spPr>
        <p:txBody>
          <a:bodyPr/>
          <a:lstStyle/>
          <a:p>
            <a:pPr eaLnBrk="1" hangingPunct="1"/>
            <a:r>
              <a:rPr lang="en-US" dirty="0" smtClean="0">
                <a:ea typeface="ＭＳ Ｐゴシック" charset="-128"/>
              </a:rPr>
              <a:t>Classes, Functions</a:t>
            </a:r>
            <a:r>
              <a:rPr lang="en-US" smtClean="0">
                <a:ea typeface="ＭＳ Ｐゴシック" charset="-128"/>
              </a:rPr>
              <a:t>, Methods</a:t>
            </a: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1066800"/>
            <a:ext cx="7772400" cy="1143000"/>
          </a:xfrm>
        </p:spPr>
        <p:txBody>
          <a:bodyPr/>
          <a:lstStyle/>
          <a:p>
            <a:pPr eaLnBrk="1" hangingPunct="1"/>
            <a:r>
              <a:rPr lang="en-US" smtClean="0"/>
              <a:t>Characteristics:</a:t>
            </a:r>
          </a:p>
        </p:txBody>
      </p:sp>
      <p:sp>
        <p:nvSpPr>
          <p:cNvPr id="18435" name="Rectangle 3"/>
          <p:cNvSpPr>
            <a:spLocks noGrp="1" noChangeArrowheads="1"/>
          </p:cNvSpPr>
          <p:nvPr>
            <p:ph type="body" idx="1"/>
          </p:nvPr>
        </p:nvSpPr>
        <p:spPr>
          <a:xfrm>
            <a:off x="914400" y="2376488"/>
            <a:ext cx="7769225" cy="4481512"/>
          </a:xfrm>
        </p:spPr>
        <p:txBody>
          <a:bodyPr/>
          <a:lstStyle/>
          <a:p>
            <a:pPr eaLnBrk="1" hangingPunct="1"/>
            <a:r>
              <a:rPr lang="en-US" smtClean="0"/>
              <a:t>Composed of compounds that retain their toxicity for long periods of time.  They work their way up the food chain through animals and may accumulate in their fatty tissues and stay indefinitely.</a:t>
            </a:r>
          </a:p>
        </p:txBody>
      </p:sp>
      <p:sp>
        <p:nvSpPr>
          <p:cNvPr id="18436" name="Rectangle 4"/>
          <p:cNvSpPr>
            <a:spLocks noChangeArrowheads="1"/>
          </p:cNvSpPr>
          <p:nvPr/>
        </p:nvSpPr>
        <p:spPr bwMode="auto">
          <a:xfrm>
            <a:off x="381000" y="0"/>
            <a:ext cx="8763000" cy="1022350"/>
          </a:xfrm>
          <a:prstGeom prst="rect">
            <a:avLst/>
          </a:prstGeom>
          <a:noFill/>
          <a:ln w="9525">
            <a:noFill/>
            <a:miter lim="800000"/>
            <a:headEnd/>
            <a:tailEnd/>
          </a:ln>
        </p:spPr>
        <p:txBody>
          <a:bodyPr>
            <a:spAutoFit/>
          </a:bodyPr>
          <a:lstStyle/>
          <a:p>
            <a:r>
              <a:rPr lang="en-US" sz="6100">
                <a:solidFill>
                  <a:schemeClr val="tx2"/>
                </a:solidFill>
              </a:rPr>
              <a:t>Hard/Persistent Pesticides</a:t>
            </a:r>
          </a:p>
        </p:txBody>
      </p:sp>
      <p:sp>
        <p:nvSpPr>
          <p:cNvPr id="18437" name="Rectangle 5"/>
          <p:cNvSpPr>
            <a:spLocks noChangeArrowheads="1"/>
          </p:cNvSpPr>
          <p:nvPr/>
        </p:nvSpPr>
        <p:spPr bwMode="auto">
          <a:xfrm>
            <a:off x="0" y="5562600"/>
            <a:ext cx="9753600" cy="579438"/>
          </a:xfrm>
          <a:prstGeom prst="rect">
            <a:avLst/>
          </a:prstGeom>
          <a:noFill/>
          <a:ln w="9525">
            <a:noFill/>
            <a:miter lim="800000"/>
            <a:headEnd/>
            <a:tailEnd/>
          </a:ln>
        </p:spPr>
        <p:txBody>
          <a:bodyPr>
            <a:spAutoFit/>
          </a:bodyPr>
          <a:lstStyle/>
          <a:p>
            <a:r>
              <a:rPr lang="en-US" sz="3200"/>
              <a:t> DDT and many other chlorinated hydrocarbons.</a:t>
            </a:r>
          </a:p>
        </p:txBody>
      </p:sp>
      <p:sp>
        <p:nvSpPr>
          <p:cNvPr id="18438" name="Rectangle 6"/>
          <p:cNvSpPr>
            <a:spLocks noChangeArrowheads="1"/>
          </p:cNvSpPr>
          <p:nvPr/>
        </p:nvSpPr>
        <p:spPr bwMode="auto">
          <a:xfrm>
            <a:off x="990600" y="4800600"/>
            <a:ext cx="2387600" cy="762000"/>
          </a:xfrm>
          <a:prstGeom prst="rect">
            <a:avLst/>
          </a:prstGeom>
          <a:noFill/>
          <a:ln w="9525">
            <a:noFill/>
            <a:miter lim="800000"/>
            <a:headEnd/>
            <a:tailEnd/>
          </a:ln>
        </p:spPr>
        <p:txBody>
          <a:bodyPr wrap="none">
            <a:spAutoFit/>
          </a:bodyPr>
          <a:lstStyle/>
          <a:p>
            <a:r>
              <a:rPr lang="en-US" sz="4400">
                <a:solidFill>
                  <a:schemeClr val="tx2"/>
                </a:solidFill>
              </a:rPr>
              <a:t>Examples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90600" y="1066800"/>
            <a:ext cx="7772400" cy="1143000"/>
          </a:xfrm>
        </p:spPr>
        <p:txBody>
          <a:bodyPr/>
          <a:lstStyle/>
          <a:p>
            <a:pPr eaLnBrk="1" hangingPunct="1"/>
            <a:r>
              <a:rPr lang="en-US" smtClean="0"/>
              <a:t>Characteristics</a:t>
            </a:r>
          </a:p>
        </p:txBody>
      </p:sp>
      <p:sp>
        <p:nvSpPr>
          <p:cNvPr id="19459" name="Rectangle 3"/>
          <p:cNvSpPr>
            <a:spLocks noGrp="1" noChangeArrowheads="1"/>
          </p:cNvSpPr>
          <p:nvPr>
            <p:ph type="body" idx="1"/>
          </p:nvPr>
        </p:nvSpPr>
        <p:spPr>
          <a:xfrm>
            <a:off x="914400" y="2133600"/>
            <a:ext cx="7769225" cy="4113213"/>
          </a:xfrm>
        </p:spPr>
        <p:txBody>
          <a:bodyPr/>
          <a:lstStyle/>
          <a:p>
            <a:pPr eaLnBrk="1" hangingPunct="1"/>
            <a:r>
              <a:rPr lang="en-US" sz="4000" smtClean="0"/>
              <a:t>Reduced-risk pesticides.  They are short-term and don’t harm the environment or man.</a:t>
            </a:r>
          </a:p>
        </p:txBody>
      </p:sp>
      <p:sp>
        <p:nvSpPr>
          <p:cNvPr id="19460" name="Rectangle 4"/>
          <p:cNvSpPr>
            <a:spLocks noChangeArrowheads="1"/>
          </p:cNvSpPr>
          <p:nvPr/>
        </p:nvSpPr>
        <p:spPr bwMode="auto">
          <a:xfrm>
            <a:off x="2057400" y="0"/>
            <a:ext cx="5064125" cy="1082675"/>
          </a:xfrm>
          <a:prstGeom prst="rect">
            <a:avLst/>
          </a:prstGeom>
          <a:noFill/>
          <a:ln w="9525">
            <a:noFill/>
            <a:miter lim="800000"/>
            <a:headEnd/>
            <a:tailEnd/>
          </a:ln>
        </p:spPr>
        <p:txBody>
          <a:bodyPr wrap="none">
            <a:spAutoFit/>
          </a:bodyPr>
          <a:lstStyle/>
          <a:p>
            <a:r>
              <a:rPr lang="en-US" sz="6500">
                <a:solidFill>
                  <a:schemeClr val="tx2"/>
                </a:solidFill>
              </a:rPr>
              <a:t>Soft Pesticides</a:t>
            </a:r>
          </a:p>
        </p:txBody>
      </p:sp>
      <p:sp>
        <p:nvSpPr>
          <p:cNvPr id="19461" name="Rectangle 5"/>
          <p:cNvSpPr>
            <a:spLocks noChangeArrowheads="1"/>
          </p:cNvSpPr>
          <p:nvPr/>
        </p:nvSpPr>
        <p:spPr bwMode="auto">
          <a:xfrm>
            <a:off x="1066800" y="4953000"/>
            <a:ext cx="7162800" cy="1311275"/>
          </a:xfrm>
          <a:prstGeom prst="rect">
            <a:avLst/>
          </a:prstGeom>
          <a:noFill/>
          <a:ln w="9525">
            <a:noFill/>
            <a:miter lim="800000"/>
            <a:headEnd/>
            <a:tailEnd/>
          </a:ln>
        </p:spPr>
        <p:txBody>
          <a:bodyPr>
            <a:spAutoFit/>
          </a:bodyPr>
          <a:lstStyle/>
          <a:p>
            <a:pPr algn="l"/>
            <a:r>
              <a:rPr lang="en-US" sz="4000"/>
              <a:t>soaps, oils, plant extracts,   baking soda, and dish liquid.</a:t>
            </a:r>
          </a:p>
        </p:txBody>
      </p:sp>
      <p:sp>
        <p:nvSpPr>
          <p:cNvPr id="19462" name="Rectangle 6"/>
          <p:cNvSpPr>
            <a:spLocks noChangeArrowheads="1"/>
          </p:cNvSpPr>
          <p:nvPr/>
        </p:nvSpPr>
        <p:spPr bwMode="auto">
          <a:xfrm>
            <a:off x="990600" y="4038600"/>
            <a:ext cx="2387600" cy="762000"/>
          </a:xfrm>
          <a:prstGeom prst="rect">
            <a:avLst/>
          </a:prstGeom>
          <a:noFill/>
          <a:ln w="9525">
            <a:noFill/>
            <a:miter lim="800000"/>
            <a:headEnd/>
            <a:tailEnd/>
          </a:ln>
        </p:spPr>
        <p:txBody>
          <a:bodyPr wrap="none">
            <a:spAutoFit/>
          </a:bodyPr>
          <a:lstStyle/>
          <a:p>
            <a:r>
              <a:rPr lang="en-US" sz="4400">
                <a:solidFill>
                  <a:schemeClr val="tx2"/>
                </a:solidFill>
              </a:rPr>
              <a:t>Examples</a:t>
            </a:r>
          </a:p>
        </p:txBody>
      </p:sp>
      <p:pic>
        <p:nvPicPr>
          <p:cNvPr id="19463" name="Picture 7" descr="pe02251_"/>
          <p:cNvPicPr>
            <a:picLocks noChangeAspect="1" noChangeArrowheads="1"/>
          </p:cNvPicPr>
          <p:nvPr/>
        </p:nvPicPr>
        <p:blipFill>
          <a:blip r:embed="rId2" cstate="print"/>
          <a:srcRect/>
          <a:stretch>
            <a:fillRect/>
          </a:stretch>
        </p:blipFill>
        <p:spPr bwMode="auto">
          <a:xfrm>
            <a:off x="6934200" y="3429000"/>
            <a:ext cx="1741488"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ln w="9525" cmpd="sng"/>
        </p:spPr>
        <p:txBody>
          <a:bodyPr/>
          <a:lstStyle/>
          <a:p>
            <a:pPr eaLnBrk="1" hangingPunct="1"/>
            <a:r>
              <a:rPr lang="en-US" smtClean="0"/>
              <a:t>Chemical Classes of Pesticides</a:t>
            </a:r>
          </a:p>
        </p:txBody>
      </p:sp>
      <p:sp>
        <p:nvSpPr>
          <p:cNvPr id="20483" name="Rectangle 3"/>
          <p:cNvSpPr>
            <a:spLocks noGrp="1" noChangeArrowheads="1"/>
          </p:cNvSpPr>
          <p:nvPr>
            <p:ph type="subTitle" idx="1"/>
          </p:nvPr>
        </p:nvSpPr>
        <p:spPr>
          <a:ln w="9525"/>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Organochlorines (chlorides) </a:t>
            </a:r>
          </a:p>
        </p:txBody>
      </p:sp>
      <p:sp>
        <p:nvSpPr>
          <p:cNvPr id="21507" name="Rectangle 3"/>
          <p:cNvSpPr>
            <a:spLocks noGrp="1" noChangeArrowheads="1"/>
          </p:cNvSpPr>
          <p:nvPr>
            <p:ph type="body" idx="1"/>
          </p:nvPr>
        </p:nvSpPr>
        <p:spPr/>
        <p:txBody>
          <a:bodyPr/>
          <a:lstStyle/>
          <a:p>
            <a:pPr eaLnBrk="1" hangingPunct="1"/>
            <a:r>
              <a:rPr lang="en-US" sz="4000" smtClean="0"/>
              <a:t>Hard/persistent </a:t>
            </a:r>
          </a:p>
          <a:p>
            <a:pPr eaLnBrk="1" hangingPunct="1"/>
            <a:r>
              <a:rPr lang="en-US" sz="4000" smtClean="0"/>
              <a:t>Toxic in the long term</a:t>
            </a:r>
          </a:p>
          <a:p>
            <a:pPr eaLnBrk="1" hangingPunct="1"/>
            <a:r>
              <a:rPr lang="en-US" sz="4000" smtClean="0"/>
              <a:t>Not very toxic in the short-term</a:t>
            </a:r>
          </a:p>
          <a:p>
            <a:pPr eaLnBrk="1" hangingPunct="1"/>
            <a:r>
              <a:rPr lang="en-US" sz="4000" smtClean="0"/>
              <a:t>Ex. DDT</a:t>
            </a:r>
          </a:p>
          <a:p>
            <a:pPr eaLnBrk="1" hangingPunct="1"/>
            <a:endParaRPr lang="en-US" sz="4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Organophosphates</a:t>
            </a:r>
          </a:p>
        </p:txBody>
      </p:sp>
      <p:sp>
        <p:nvSpPr>
          <p:cNvPr id="22531" name="Rectangle 3"/>
          <p:cNvSpPr>
            <a:spLocks noGrp="1" noChangeArrowheads="1"/>
          </p:cNvSpPr>
          <p:nvPr>
            <p:ph type="body" idx="1"/>
          </p:nvPr>
        </p:nvSpPr>
        <p:spPr/>
        <p:txBody>
          <a:bodyPr/>
          <a:lstStyle/>
          <a:p>
            <a:pPr eaLnBrk="1" hangingPunct="1"/>
            <a:r>
              <a:rPr lang="en-US" dirty="0" smtClean="0"/>
              <a:t>Hard/not persistent </a:t>
            </a:r>
          </a:p>
          <a:p>
            <a:pPr eaLnBrk="1" hangingPunct="1"/>
            <a:r>
              <a:rPr lang="en-US" dirty="0" smtClean="0"/>
              <a:t>Highly toxic in the short term – nerve agent</a:t>
            </a:r>
          </a:p>
          <a:p>
            <a:pPr eaLnBrk="1" hangingPunct="1"/>
            <a:r>
              <a:rPr lang="en-US" dirty="0" smtClean="0"/>
              <a:t>They require very specific safety equipment for application. </a:t>
            </a:r>
          </a:p>
          <a:p>
            <a:pPr eaLnBrk="1" hangingPunct="1"/>
            <a:r>
              <a:rPr lang="en-US" dirty="0" smtClean="0"/>
              <a:t> Ex. Parathion</a:t>
            </a:r>
          </a:p>
        </p:txBody>
      </p:sp>
      <p:pic>
        <p:nvPicPr>
          <p:cNvPr id="22532" name="Picture 5" descr="FIGURE 1"/>
          <p:cNvPicPr>
            <a:picLocks noChangeAspect="1" noChangeArrowheads="1"/>
          </p:cNvPicPr>
          <p:nvPr/>
        </p:nvPicPr>
        <p:blipFill>
          <a:blip r:embed="rId2" cstate="print"/>
          <a:srcRect/>
          <a:stretch>
            <a:fillRect/>
          </a:stretch>
        </p:blipFill>
        <p:spPr bwMode="auto">
          <a:xfrm>
            <a:off x="3200400" y="5029200"/>
            <a:ext cx="559705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Carbamates</a:t>
            </a:r>
          </a:p>
        </p:txBody>
      </p:sp>
      <p:sp>
        <p:nvSpPr>
          <p:cNvPr id="23555" name="Rectangle 3"/>
          <p:cNvSpPr>
            <a:spLocks noGrp="1" noChangeArrowheads="1"/>
          </p:cNvSpPr>
          <p:nvPr>
            <p:ph type="body" idx="1"/>
          </p:nvPr>
        </p:nvSpPr>
        <p:spPr/>
        <p:txBody>
          <a:bodyPr/>
          <a:lstStyle/>
          <a:p>
            <a:pPr eaLnBrk="1" hangingPunct="1"/>
            <a:r>
              <a:rPr lang="en-US" sz="4000" smtClean="0"/>
              <a:t>Soft/not persistent</a:t>
            </a:r>
          </a:p>
          <a:p>
            <a:pPr eaLnBrk="1" hangingPunct="1"/>
            <a:r>
              <a:rPr lang="en-US" sz="4000" smtClean="0"/>
              <a:t>Not as toxic as the other two</a:t>
            </a:r>
          </a:p>
          <a:p>
            <a:pPr eaLnBrk="1" hangingPunct="1"/>
            <a:r>
              <a:rPr lang="en-US" sz="4000" smtClean="0"/>
              <a:t>Most of the over-the-counter pesticides. </a:t>
            </a:r>
          </a:p>
          <a:p>
            <a:pPr eaLnBrk="1" hangingPunct="1"/>
            <a:r>
              <a:rPr lang="en-US" sz="4000" smtClean="0"/>
              <a:t> Ex. Sevin Dust</a:t>
            </a:r>
            <a:r>
              <a:rPr lang="en-US" sz="4000" b="1" smtClean="0">
                <a:solidFill>
                  <a:srgbClr val="000000"/>
                </a:solidFill>
                <a:latin typeface="Arial" charset="0"/>
                <a:cs typeface="Arial" charset="0"/>
              </a:rPr>
              <a:t> </a:t>
            </a:r>
          </a:p>
        </p:txBody>
      </p:sp>
      <p:sp>
        <p:nvSpPr>
          <p:cNvPr id="23556" name="Rectangle 4"/>
          <p:cNvSpPr>
            <a:spLocks noChangeArrowheads="1"/>
          </p:cNvSpPr>
          <p:nvPr/>
        </p:nvSpPr>
        <p:spPr bwMode="auto">
          <a:xfrm>
            <a:off x="0" y="2211388"/>
            <a:ext cx="9144000" cy="0"/>
          </a:xfrm>
          <a:prstGeom prst="rect">
            <a:avLst/>
          </a:prstGeom>
          <a:noFill/>
          <a:ln w="9525">
            <a:noFill/>
            <a:miter lim="800000"/>
            <a:headEnd/>
            <a:tailEnd/>
          </a:ln>
        </p:spPr>
        <p:txBody>
          <a:bodyPr>
            <a:spAutoFit/>
          </a:bodyPr>
          <a:lstStyle/>
          <a:p>
            <a:endParaRPr lang="en-US"/>
          </a:p>
        </p:txBody>
      </p:sp>
      <p:pic>
        <p:nvPicPr>
          <p:cNvPr id="23557" name="Picture 6" descr="Sevin-10 Bug Killer Dust"/>
          <p:cNvPicPr>
            <a:picLocks noChangeAspect="1" noChangeArrowheads="1"/>
          </p:cNvPicPr>
          <p:nvPr/>
        </p:nvPicPr>
        <p:blipFill>
          <a:blip r:embed="rId2" cstate="print"/>
          <a:srcRect/>
          <a:stretch>
            <a:fillRect/>
          </a:stretch>
        </p:blipFill>
        <p:spPr bwMode="auto">
          <a:xfrm>
            <a:off x="5715000" y="3886200"/>
            <a:ext cx="27432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ea typeface="ＭＳ Ｐゴシック" charset="-128"/>
              </a:rPr>
              <a:t>Historical Use of Pesticides</a:t>
            </a:r>
          </a:p>
        </p:txBody>
      </p:sp>
      <p:sp>
        <p:nvSpPr>
          <p:cNvPr id="32771" name="Rectangle 3"/>
          <p:cNvSpPr>
            <a:spLocks noGrp="1" noChangeArrowheads="1"/>
          </p:cNvSpPr>
          <p:nvPr>
            <p:ph type="body" idx="1"/>
          </p:nvPr>
        </p:nvSpPr>
        <p:spPr/>
        <p:txBody>
          <a:bodyPr/>
          <a:lstStyle/>
          <a:p>
            <a:pPr eaLnBrk="1" hangingPunct="1"/>
            <a:r>
              <a:rPr lang="en-US" smtClean="0">
                <a:ea typeface="ＭＳ Ｐゴシック" charset="-128"/>
              </a:rPr>
              <a:t>Natural Pesticides – pyrethrins (from chrysanthemums); sulfur and garlic</a:t>
            </a:r>
          </a:p>
          <a:p>
            <a:pPr eaLnBrk="1" hangingPunct="1"/>
            <a:endParaRPr lang="en-US" smtClean="0">
              <a:ea typeface="ＭＳ Ｐゴシック" charset="-128"/>
            </a:endParaRPr>
          </a:p>
          <a:p>
            <a:pPr eaLnBrk="1" hangingPunct="1"/>
            <a:endParaRPr lang="en-US" smtClean="0">
              <a:ea typeface="ＭＳ Ｐゴシック" charset="-128"/>
            </a:endParaRPr>
          </a:p>
          <a:p>
            <a:pPr eaLnBrk="1" hangingPunct="1"/>
            <a:endParaRPr lang="en-US" smtClean="0">
              <a:ea typeface="ＭＳ Ｐゴシック" charset="-128"/>
            </a:endParaRPr>
          </a:p>
          <a:p>
            <a:pPr eaLnBrk="1" hangingPunct="1"/>
            <a:endParaRPr lang="en-US" smtClean="0">
              <a:ea typeface="ＭＳ Ｐゴシック" charset="-128"/>
            </a:endParaRPr>
          </a:p>
          <a:p>
            <a:pPr eaLnBrk="1" hangingPunct="1"/>
            <a:endParaRPr lang="en-US" smtClean="0">
              <a:ea typeface="ＭＳ Ｐゴシック" charset="-128"/>
            </a:endParaRPr>
          </a:p>
          <a:p>
            <a:pPr eaLnBrk="1" hangingPunct="1"/>
            <a:r>
              <a:rPr lang="en-US" smtClean="0">
                <a:ea typeface="ＭＳ Ｐゴシック" charset="-128"/>
              </a:rPr>
              <a:t>Synthetic Pesticides – Used during and after WWII and today.</a:t>
            </a:r>
          </a:p>
        </p:txBody>
      </p:sp>
      <p:pic>
        <p:nvPicPr>
          <p:cNvPr id="32772" name="Picture 8" descr="AstMore.jpg"/>
          <p:cNvPicPr>
            <a:picLocks noChangeAspect="1"/>
          </p:cNvPicPr>
          <p:nvPr/>
        </p:nvPicPr>
        <p:blipFill>
          <a:blip r:embed="rId2" cstate="print"/>
          <a:srcRect/>
          <a:stretch>
            <a:fillRect/>
          </a:stretch>
        </p:blipFill>
        <p:spPr bwMode="auto">
          <a:xfrm>
            <a:off x="4572000" y="2819400"/>
            <a:ext cx="3581400" cy="2747963"/>
          </a:xfrm>
          <a:prstGeom prst="rect">
            <a:avLst/>
          </a:prstGeom>
          <a:noFill/>
          <a:ln w="9525">
            <a:noFill/>
            <a:miter lim="800000"/>
            <a:headEnd/>
            <a:tailEnd/>
          </a:ln>
        </p:spPr>
      </p:pic>
      <p:pic>
        <p:nvPicPr>
          <p:cNvPr id="32773" name="Picture 9" descr="chrysanthemum-morifolii.jpg"/>
          <p:cNvPicPr>
            <a:picLocks noChangeAspect="1"/>
          </p:cNvPicPr>
          <p:nvPr/>
        </p:nvPicPr>
        <p:blipFill>
          <a:blip r:embed="rId3" cstate="print"/>
          <a:srcRect/>
          <a:stretch>
            <a:fillRect/>
          </a:stretch>
        </p:blipFill>
        <p:spPr bwMode="auto">
          <a:xfrm>
            <a:off x="1066800" y="2819400"/>
            <a:ext cx="3048000" cy="278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ln w="9525" cmpd="sng"/>
        </p:spPr>
        <p:txBody>
          <a:bodyPr/>
          <a:lstStyle/>
          <a:p>
            <a:pPr eaLnBrk="1" hangingPunct="1"/>
            <a:r>
              <a:rPr lang="en-US" smtClean="0"/>
              <a:t>Benefits of Pesticide Usage</a:t>
            </a:r>
          </a:p>
        </p:txBody>
      </p:sp>
      <p:pic>
        <p:nvPicPr>
          <p:cNvPr id="25603" name="Picture 4" descr="so01915_"/>
          <p:cNvPicPr>
            <a:picLocks noChangeAspect="1" noChangeArrowheads="1"/>
          </p:cNvPicPr>
          <p:nvPr/>
        </p:nvPicPr>
        <p:blipFill>
          <a:blip r:embed="rId2" cstate="print"/>
          <a:srcRect/>
          <a:stretch>
            <a:fillRect/>
          </a:stretch>
        </p:blipFill>
        <p:spPr bwMode="auto">
          <a:xfrm>
            <a:off x="3133725" y="3657600"/>
            <a:ext cx="3101975"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0"/>
            <a:ext cx="7772400" cy="1143000"/>
          </a:xfrm>
        </p:spPr>
        <p:txBody>
          <a:bodyPr/>
          <a:lstStyle/>
          <a:p>
            <a:pPr eaLnBrk="1" hangingPunct="1"/>
            <a:r>
              <a:rPr lang="en-US" smtClean="0"/>
              <a:t>Disease Control</a:t>
            </a:r>
          </a:p>
        </p:txBody>
      </p:sp>
      <p:sp>
        <p:nvSpPr>
          <p:cNvPr id="26627" name="Rectangle 3"/>
          <p:cNvSpPr>
            <a:spLocks noGrp="1" noChangeArrowheads="1"/>
          </p:cNvSpPr>
          <p:nvPr>
            <p:ph type="body" idx="1"/>
          </p:nvPr>
        </p:nvSpPr>
        <p:spPr>
          <a:xfrm>
            <a:off x="838200" y="1828800"/>
            <a:ext cx="8305800" cy="3732213"/>
          </a:xfrm>
        </p:spPr>
        <p:txBody>
          <a:bodyPr/>
          <a:lstStyle/>
          <a:p>
            <a:pPr eaLnBrk="1" hangingPunct="1"/>
            <a:r>
              <a:rPr lang="en-US" sz="3600" dirty="0" smtClean="0"/>
              <a:t>Save human lives </a:t>
            </a:r>
          </a:p>
          <a:p>
            <a:pPr eaLnBrk="1" hangingPunct="1"/>
            <a:r>
              <a:rPr lang="en-US" sz="3600" dirty="0" smtClean="0"/>
              <a:t>Prevent insect-transmitted diseases, such as malaria (</a:t>
            </a:r>
            <a:r>
              <a:rPr lang="en-US" sz="3600" dirty="0" err="1" smtClean="0"/>
              <a:t>anapheles</a:t>
            </a:r>
            <a:r>
              <a:rPr lang="en-US" sz="3600" dirty="0" smtClean="0"/>
              <a:t> mosquito), bubonic plague (rat fleas), typhus (body lice &amp; fleas), &amp; sleeping sickness (tsetse fly).</a:t>
            </a:r>
          </a:p>
        </p:txBody>
      </p:sp>
      <p:pic>
        <p:nvPicPr>
          <p:cNvPr id="26628" name="Picture 5" descr="Mosquito Bytes"/>
          <p:cNvPicPr>
            <a:picLocks noChangeAspect="1" noChangeArrowheads="1"/>
          </p:cNvPicPr>
          <p:nvPr/>
        </p:nvPicPr>
        <p:blipFill>
          <a:blip r:embed="rId2" cstate="print"/>
          <a:srcRect/>
          <a:stretch>
            <a:fillRect/>
          </a:stretch>
        </p:blipFill>
        <p:spPr bwMode="auto">
          <a:xfrm>
            <a:off x="2514600" y="4876800"/>
            <a:ext cx="5562600" cy="247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Food Production</a:t>
            </a:r>
          </a:p>
        </p:txBody>
      </p:sp>
      <p:sp>
        <p:nvSpPr>
          <p:cNvPr id="27651" name="Rectangle 3"/>
          <p:cNvSpPr>
            <a:spLocks noGrp="1" noChangeArrowheads="1"/>
          </p:cNvSpPr>
          <p:nvPr>
            <p:ph type="body" idx="1"/>
          </p:nvPr>
        </p:nvSpPr>
        <p:spPr>
          <a:xfrm>
            <a:off x="1062038" y="1766888"/>
            <a:ext cx="4805362" cy="4862512"/>
          </a:xfrm>
        </p:spPr>
        <p:txBody>
          <a:bodyPr/>
          <a:lstStyle/>
          <a:p>
            <a:pPr eaLnBrk="1" hangingPunct="1"/>
            <a:r>
              <a:rPr lang="en-US" smtClean="0"/>
              <a:t>Increase food supplies and lower food costs. </a:t>
            </a:r>
          </a:p>
          <a:p>
            <a:pPr eaLnBrk="1" hangingPunct="1"/>
            <a:r>
              <a:rPr lang="en-US" smtClean="0"/>
              <a:t> About 55% of the world’s food supply is lost to pests before (35%) and after (20%) harvest. </a:t>
            </a:r>
          </a:p>
          <a:p>
            <a:pPr eaLnBrk="1" hangingPunct="1"/>
            <a:r>
              <a:rPr lang="en-US" smtClean="0"/>
              <a:t>These losses would be worse and food prices would rise.</a:t>
            </a:r>
          </a:p>
        </p:txBody>
      </p:sp>
      <p:pic>
        <p:nvPicPr>
          <p:cNvPr id="27652" name="Picture 4" descr="ph02916j"/>
          <p:cNvPicPr>
            <a:picLocks noChangeAspect="1" noChangeArrowheads="1"/>
          </p:cNvPicPr>
          <p:nvPr/>
        </p:nvPicPr>
        <p:blipFill>
          <a:blip r:embed="rId2" cstate="print"/>
          <a:srcRect/>
          <a:stretch>
            <a:fillRect/>
          </a:stretch>
        </p:blipFill>
        <p:spPr bwMode="auto">
          <a:xfrm>
            <a:off x="5791200" y="1676400"/>
            <a:ext cx="30480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ea typeface="ＭＳ Ｐゴシック" charset="-128"/>
              </a:rPr>
              <a:t>Pests – </a:t>
            </a:r>
            <a:r>
              <a:rPr lang="en-US" sz="3200" dirty="0" smtClean="0">
                <a:ea typeface="ＭＳ Ｐゴシック" charset="-128"/>
              </a:rPr>
              <a:t>100 species cause 90% of damage </a:t>
            </a:r>
          </a:p>
        </p:txBody>
      </p:sp>
      <p:sp>
        <p:nvSpPr>
          <p:cNvPr id="15363" name="Content Placeholder 2"/>
          <p:cNvSpPr>
            <a:spLocks noGrp="1"/>
          </p:cNvSpPr>
          <p:nvPr>
            <p:ph idx="1"/>
          </p:nvPr>
        </p:nvSpPr>
        <p:spPr/>
        <p:txBody>
          <a:bodyPr/>
          <a:lstStyle/>
          <a:p>
            <a:pPr eaLnBrk="1" hangingPunct="1"/>
            <a:r>
              <a:rPr lang="en-US" dirty="0" smtClean="0">
                <a:ea typeface="ＭＳ Ｐゴシック" charset="-128"/>
              </a:rPr>
              <a:t>Any organism that interferes in some way with human welfare or activities</a:t>
            </a:r>
          </a:p>
        </p:txBody>
      </p:sp>
      <p:pic>
        <p:nvPicPr>
          <p:cNvPr id="15364" name="Picture 3" descr="pests.gif"/>
          <p:cNvPicPr>
            <a:picLocks noChangeAspect="1"/>
          </p:cNvPicPr>
          <p:nvPr/>
        </p:nvPicPr>
        <p:blipFill>
          <a:blip r:embed="rId2" cstate="print"/>
          <a:srcRect/>
          <a:stretch>
            <a:fillRect/>
          </a:stretch>
        </p:blipFill>
        <p:spPr bwMode="auto">
          <a:xfrm>
            <a:off x="2362200" y="2819400"/>
            <a:ext cx="5067300" cy="379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Fiber Production</a:t>
            </a:r>
          </a:p>
        </p:txBody>
      </p:sp>
      <p:sp>
        <p:nvSpPr>
          <p:cNvPr id="28675" name="Rectangle 3"/>
          <p:cNvSpPr>
            <a:spLocks noGrp="1" noChangeArrowheads="1"/>
          </p:cNvSpPr>
          <p:nvPr>
            <p:ph type="body" idx="1"/>
          </p:nvPr>
        </p:nvSpPr>
        <p:spPr/>
        <p:txBody>
          <a:bodyPr/>
          <a:lstStyle/>
          <a:p>
            <a:pPr eaLnBrk="1" hangingPunct="1"/>
            <a:r>
              <a:rPr lang="en-US" sz="4000" smtClean="0"/>
              <a:t>Crops such as cotton</a:t>
            </a:r>
          </a:p>
          <a:p>
            <a:pPr eaLnBrk="1" hangingPunct="1"/>
            <a:r>
              <a:rPr lang="en-US" sz="4000" smtClean="0"/>
              <a:t>Kills pests like the cotton boll weevil.</a:t>
            </a:r>
          </a:p>
        </p:txBody>
      </p:sp>
      <p:pic>
        <p:nvPicPr>
          <p:cNvPr id="28676" name="Picture 4" descr="na01775_"/>
          <p:cNvPicPr>
            <a:picLocks noChangeAspect="1" noChangeArrowheads="1"/>
          </p:cNvPicPr>
          <p:nvPr/>
        </p:nvPicPr>
        <p:blipFill>
          <a:blip r:embed="rId2" cstate="print"/>
          <a:srcRect/>
          <a:stretch>
            <a:fillRect/>
          </a:stretch>
        </p:blipFill>
        <p:spPr bwMode="auto">
          <a:xfrm>
            <a:off x="3505200" y="3505200"/>
            <a:ext cx="3962400" cy="291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Efficiency When Compared to Alternatives</a:t>
            </a:r>
          </a:p>
        </p:txBody>
      </p:sp>
      <p:sp>
        <p:nvSpPr>
          <p:cNvPr id="29699" name="Rectangle 3"/>
          <p:cNvSpPr>
            <a:spLocks noGrp="1" noChangeArrowheads="1"/>
          </p:cNvSpPr>
          <p:nvPr>
            <p:ph type="body" idx="1"/>
          </p:nvPr>
        </p:nvSpPr>
        <p:spPr>
          <a:xfrm>
            <a:off x="1062038" y="1766888"/>
            <a:ext cx="7769225" cy="5091112"/>
          </a:xfrm>
        </p:spPr>
        <p:txBody>
          <a:bodyPr/>
          <a:lstStyle/>
          <a:p>
            <a:pPr eaLnBrk="1" hangingPunct="1">
              <a:lnSpc>
                <a:spcPct val="90000"/>
              </a:lnSpc>
            </a:pPr>
            <a:r>
              <a:rPr lang="en-US" smtClean="0"/>
              <a:t>Pesticides control most pests quickly and at a reasonable cost.</a:t>
            </a:r>
          </a:p>
          <a:p>
            <a:pPr eaLnBrk="1" hangingPunct="1">
              <a:lnSpc>
                <a:spcPct val="90000"/>
              </a:lnSpc>
            </a:pPr>
            <a:r>
              <a:rPr lang="en-US" smtClean="0"/>
              <a:t>They have a long shelf life</a:t>
            </a:r>
          </a:p>
          <a:p>
            <a:pPr eaLnBrk="1" hangingPunct="1">
              <a:lnSpc>
                <a:spcPct val="90000"/>
              </a:lnSpc>
            </a:pPr>
            <a:r>
              <a:rPr lang="en-US" smtClean="0"/>
              <a:t>Easily shipped and applied</a:t>
            </a:r>
          </a:p>
          <a:p>
            <a:pPr eaLnBrk="1" hangingPunct="1">
              <a:lnSpc>
                <a:spcPct val="90000"/>
              </a:lnSpc>
            </a:pPr>
            <a:r>
              <a:rPr lang="en-US" smtClean="0"/>
              <a:t>Are safe when handled properly. </a:t>
            </a:r>
          </a:p>
          <a:p>
            <a:pPr eaLnBrk="1" hangingPunct="1">
              <a:lnSpc>
                <a:spcPct val="90000"/>
              </a:lnSpc>
            </a:pPr>
            <a:r>
              <a:rPr lang="en-US" smtClean="0"/>
              <a:t>When genetic resistance occurs, farmers can use stronger doses or switch to other pesticides.  </a:t>
            </a:r>
          </a:p>
          <a:p>
            <a:pPr eaLnBrk="1" hangingPunct="1">
              <a:lnSpc>
                <a:spcPct val="90000"/>
              </a:lnSpc>
            </a:pPr>
            <a:r>
              <a:rPr lang="en-US" smtClean="0"/>
              <a:t>Proponents feel they are safer than the alternative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Development of Safer Pesticides</a:t>
            </a:r>
          </a:p>
        </p:txBody>
      </p:sp>
      <p:sp>
        <p:nvSpPr>
          <p:cNvPr id="30723" name="Rectangle 3"/>
          <p:cNvSpPr>
            <a:spLocks noGrp="1" noChangeArrowheads="1"/>
          </p:cNvSpPr>
          <p:nvPr>
            <p:ph type="body" idx="1"/>
          </p:nvPr>
        </p:nvSpPr>
        <p:spPr>
          <a:xfrm>
            <a:off x="1062038" y="1766888"/>
            <a:ext cx="7769225" cy="4786312"/>
          </a:xfrm>
        </p:spPr>
        <p:txBody>
          <a:bodyPr/>
          <a:lstStyle/>
          <a:p>
            <a:pPr eaLnBrk="1" hangingPunct="1"/>
            <a:r>
              <a:rPr lang="en-US" smtClean="0"/>
              <a:t>such as botanicals and micro-botanicals</a:t>
            </a:r>
          </a:p>
          <a:p>
            <a:pPr eaLnBrk="1" hangingPunct="1"/>
            <a:r>
              <a:rPr lang="en-US" smtClean="0"/>
              <a:t>safer to users and less damaging to the environment.</a:t>
            </a:r>
          </a:p>
          <a:p>
            <a:pPr eaLnBrk="1" hangingPunct="1"/>
            <a:r>
              <a:rPr lang="en-US" smtClean="0"/>
              <a:t>Genetic engineering holds promise in developing pest-resistant crop strains. </a:t>
            </a:r>
          </a:p>
          <a:p>
            <a:pPr eaLnBrk="1" hangingPunct="1"/>
            <a:r>
              <a:rPr lang="en-US" smtClean="0"/>
              <a:t>It is very expensive to develop these, so they are only doing it for large-market crops like wheat, corn, and soybeans.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ln w="9525" cmpd="sng"/>
        </p:spPr>
        <p:txBody>
          <a:bodyPr/>
          <a:lstStyle/>
          <a:p>
            <a:pPr eaLnBrk="1" hangingPunct="1"/>
            <a:r>
              <a:rPr lang="en-US" smtClean="0"/>
              <a:t>Problems Associated with Pesticide Usage</a:t>
            </a:r>
          </a:p>
        </p:txBody>
      </p:sp>
      <p:sp>
        <p:nvSpPr>
          <p:cNvPr id="31747" name="Rectangle 3"/>
          <p:cNvSpPr>
            <a:spLocks noGrp="1" noChangeArrowheads="1"/>
          </p:cNvSpPr>
          <p:nvPr>
            <p:ph type="subTitle" idx="1"/>
          </p:nvPr>
        </p:nvSpPr>
        <p:spPr>
          <a:ln w="9525"/>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09600"/>
            <a:ext cx="7239000" cy="923330"/>
          </a:xfrm>
          <a:prstGeom prst="rect">
            <a:avLst/>
          </a:prstGeom>
          <a:noFill/>
        </p:spPr>
        <p:txBody>
          <a:bodyPr wrap="square" rtlCol="0">
            <a:spAutoFit/>
          </a:bodyPr>
          <a:lstStyle/>
          <a:p>
            <a:r>
              <a:rPr lang="en-US" sz="5400" dirty="0" smtClean="0"/>
              <a:t>Genetic Resistance</a:t>
            </a:r>
            <a:endParaRPr lang="en-US" sz="5400" dirty="0"/>
          </a:p>
        </p:txBody>
      </p:sp>
      <p:sp>
        <p:nvSpPr>
          <p:cNvPr id="3" name="TextBox 2"/>
          <p:cNvSpPr txBox="1"/>
          <p:nvPr/>
        </p:nvSpPr>
        <p:spPr>
          <a:xfrm>
            <a:off x="1066800" y="2057400"/>
            <a:ext cx="7239000" cy="3884140"/>
          </a:xfrm>
          <a:prstGeom prst="rect">
            <a:avLst/>
          </a:prstGeom>
          <a:noFill/>
        </p:spPr>
        <p:txBody>
          <a:bodyPr wrap="square" rtlCol="0">
            <a:spAutoFit/>
          </a:bodyPr>
          <a:lstStyle/>
          <a:p>
            <a:pPr algn="l"/>
            <a:r>
              <a:rPr lang="en-US" sz="2800" dirty="0" smtClean="0"/>
              <a:t>Pesticide use accelerates development of resistant organisms</a:t>
            </a:r>
          </a:p>
          <a:p>
            <a:pPr algn="l"/>
            <a:endParaRPr lang="en-US" sz="2800" dirty="0" smtClean="0"/>
          </a:p>
          <a:p>
            <a:pPr algn="l"/>
            <a:r>
              <a:rPr lang="en-US" sz="2800" dirty="0" smtClean="0"/>
              <a:t>Pests breed quickly</a:t>
            </a:r>
          </a:p>
          <a:p>
            <a:pPr algn="l"/>
            <a:endParaRPr lang="en-US" sz="2800" dirty="0" smtClean="0"/>
          </a:p>
          <a:p>
            <a:pPr algn="l"/>
            <a:r>
              <a:rPr lang="en-US" sz="2800" b="1" dirty="0" smtClean="0"/>
              <a:t>Creates pesticide “treadmill”  </a:t>
            </a:r>
            <a:r>
              <a:rPr lang="en-US" sz="2800" dirty="0" smtClean="0"/>
              <a:t>-  having to use more pesticides that will continue to have less effect</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print"/>
          <a:srcRect/>
          <a:stretch>
            <a:fillRect/>
          </a:stretch>
        </p:blipFill>
        <p:spPr bwMode="auto">
          <a:xfrm>
            <a:off x="898618" y="1447800"/>
            <a:ext cx="7178582" cy="5181600"/>
          </a:xfrm>
          <a:prstGeom prst="rect">
            <a:avLst/>
          </a:prstGeom>
          <a:noFill/>
        </p:spPr>
      </p:pic>
      <p:sp>
        <p:nvSpPr>
          <p:cNvPr id="3" name="TextBox 2"/>
          <p:cNvSpPr txBox="1"/>
          <p:nvPr/>
        </p:nvSpPr>
        <p:spPr>
          <a:xfrm>
            <a:off x="1143000" y="381000"/>
            <a:ext cx="4558107" cy="769441"/>
          </a:xfrm>
          <a:prstGeom prst="rect">
            <a:avLst/>
          </a:prstGeom>
          <a:noFill/>
        </p:spPr>
        <p:txBody>
          <a:bodyPr wrap="none" rtlCol="0">
            <a:spAutoFit/>
          </a:bodyPr>
          <a:lstStyle/>
          <a:p>
            <a:r>
              <a:rPr lang="en-US" sz="4400" dirty="0" smtClean="0"/>
              <a:t>Pesticide Treadmill</a:t>
            </a:r>
            <a:endParaRPr lang="en-US" sz="4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Superbugs</a:t>
            </a:r>
          </a:p>
        </p:txBody>
      </p:sp>
      <p:sp>
        <p:nvSpPr>
          <p:cNvPr id="33795" name="Rectangle 3"/>
          <p:cNvSpPr>
            <a:spLocks noGrp="1" noChangeArrowheads="1"/>
          </p:cNvSpPr>
          <p:nvPr>
            <p:ph type="body" idx="1"/>
          </p:nvPr>
        </p:nvSpPr>
        <p:spPr>
          <a:xfrm>
            <a:off x="762000" y="1766888"/>
            <a:ext cx="8382000" cy="4710112"/>
          </a:xfrm>
        </p:spPr>
        <p:txBody>
          <a:bodyPr/>
          <a:lstStyle/>
          <a:p>
            <a:pPr eaLnBrk="1" hangingPunct="1">
              <a:lnSpc>
                <a:spcPct val="90000"/>
              </a:lnSpc>
            </a:pPr>
            <a:r>
              <a:rPr lang="en-US" sz="2800" smtClean="0"/>
              <a:t>Genetic resistance to pesticides.</a:t>
            </a:r>
          </a:p>
          <a:p>
            <a:pPr eaLnBrk="1" hangingPunct="1">
              <a:lnSpc>
                <a:spcPct val="90000"/>
              </a:lnSpc>
            </a:pPr>
            <a:r>
              <a:rPr lang="en-US" sz="2800" smtClean="0"/>
              <a:t>  Insects breed rapidly; within 5-10 years (sooner in tropics) they can develop immunity to pesticides and come back stronger than before.  </a:t>
            </a:r>
          </a:p>
          <a:p>
            <a:pPr eaLnBrk="1" hangingPunct="1">
              <a:lnSpc>
                <a:spcPct val="90000"/>
              </a:lnSpc>
            </a:pPr>
            <a:r>
              <a:rPr lang="en-US" sz="2800" smtClean="0"/>
              <a:t>Weeds and plant-disease organisms also become resistant. </a:t>
            </a:r>
          </a:p>
          <a:p>
            <a:pPr eaLnBrk="1" hangingPunct="1">
              <a:lnSpc>
                <a:spcPct val="90000"/>
              </a:lnSpc>
            </a:pPr>
            <a:r>
              <a:rPr lang="en-US" sz="2800" smtClean="0"/>
              <a:t> 520 insect and mite species, 273 weed species, 150 plant diseases, and 10 rodent species (mostly rats) have developed genetic resistance to pesticides. </a:t>
            </a:r>
          </a:p>
          <a:p>
            <a:pPr eaLnBrk="1" hangingPunct="1">
              <a:lnSpc>
                <a:spcPct val="90000"/>
              </a:lnSpc>
            </a:pPr>
            <a:r>
              <a:rPr lang="en-US" sz="2800" smtClean="0"/>
              <a:t> At least 17 insect pest species are resistant to all major classes of insecticides</a:t>
            </a:r>
          </a:p>
        </p:txBody>
      </p:sp>
      <p:pic>
        <p:nvPicPr>
          <p:cNvPr id="33796" name="Picture 4" descr="bd05607_"/>
          <p:cNvPicPr>
            <a:picLocks noChangeAspect="1" noChangeArrowheads="1"/>
          </p:cNvPicPr>
          <p:nvPr/>
        </p:nvPicPr>
        <p:blipFill>
          <a:blip r:embed="rId2" cstate="print"/>
          <a:srcRect/>
          <a:stretch>
            <a:fillRect/>
          </a:stretch>
        </p:blipFill>
        <p:spPr bwMode="auto">
          <a:xfrm>
            <a:off x="6096000" y="228600"/>
            <a:ext cx="2362200" cy="2208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Superpests</a:t>
            </a:r>
          </a:p>
        </p:txBody>
      </p:sp>
      <p:sp>
        <p:nvSpPr>
          <p:cNvPr id="34819" name="Rectangle 3"/>
          <p:cNvSpPr>
            <a:spLocks noGrp="1" noChangeArrowheads="1"/>
          </p:cNvSpPr>
          <p:nvPr>
            <p:ph type="body" idx="1"/>
          </p:nvPr>
        </p:nvSpPr>
        <p:spPr>
          <a:xfrm>
            <a:off x="4876800" y="1766888"/>
            <a:ext cx="3954463" cy="4113212"/>
          </a:xfrm>
        </p:spPr>
        <p:txBody>
          <a:bodyPr/>
          <a:lstStyle/>
          <a:p>
            <a:pPr eaLnBrk="1" hangingPunct="1"/>
            <a:r>
              <a:rPr lang="en-US" smtClean="0"/>
              <a:t>Superpests are resistant to pesticides.</a:t>
            </a:r>
          </a:p>
          <a:p>
            <a:pPr eaLnBrk="1" hangingPunct="1"/>
            <a:r>
              <a:rPr lang="en-US" smtClean="0"/>
              <a:t>Superpests like the </a:t>
            </a:r>
            <a:r>
              <a:rPr lang="en-US" i="1" smtClean="0"/>
              <a:t>silver whitefly</a:t>
            </a:r>
            <a:r>
              <a:rPr lang="en-US" smtClean="0"/>
              <a:t> (left) challenge farmers as they cause &gt; $200 million per year in U.S. crop losses.</a:t>
            </a:r>
          </a:p>
        </p:txBody>
      </p:sp>
      <p:sp>
        <p:nvSpPr>
          <p:cNvPr id="112644" name="Text Box 4"/>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algn="l">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FFFFFF"/>
                  </a:outerShdw>
                </a:effectLst>
                <a:latin typeface="Arial" charset="0"/>
                <a:ea typeface="ＭＳ Ｐゴシック" pitchFamily="1" charset="-128"/>
              </a:rPr>
              <a:t>Figure 13-29</a:t>
            </a:r>
          </a:p>
        </p:txBody>
      </p:sp>
      <p:pic>
        <p:nvPicPr>
          <p:cNvPr id="34821" name="Picture1" descr="1329"/>
          <p:cNvPicPr>
            <a:picLocks noChangeAspect="1" noChangeArrowheads="1"/>
          </p:cNvPicPr>
          <p:nvPr/>
        </p:nvPicPr>
        <p:blipFill>
          <a:blip r:embed="rId3" cstate="print"/>
          <a:srcRect/>
          <a:stretch>
            <a:fillRect/>
          </a:stretch>
        </p:blipFill>
        <p:spPr bwMode="auto">
          <a:xfrm>
            <a:off x="206375" y="1447800"/>
            <a:ext cx="459422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0"/>
            <a:ext cx="8763000" cy="1608138"/>
          </a:xfrm>
        </p:spPr>
        <p:txBody>
          <a:bodyPr/>
          <a:lstStyle/>
          <a:p>
            <a:pPr eaLnBrk="1" hangingPunct="1"/>
            <a:r>
              <a:rPr lang="en-US" smtClean="0"/>
              <a:t>Case Study: Growing Germ Resistance to Antibiotics</a:t>
            </a:r>
          </a:p>
        </p:txBody>
      </p:sp>
      <p:sp>
        <p:nvSpPr>
          <p:cNvPr id="35843" name="Rectangle 3"/>
          <p:cNvSpPr>
            <a:spLocks noGrp="1" noChangeArrowheads="1"/>
          </p:cNvSpPr>
          <p:nvPr>
            <p:ph type="body" idx="1"/>
          </p:nvPr>
        </p:nvSpPr>
        <p:spPr>
          <a:xfrm>
            <a:off x="1066800" y="1905000"/>
            <a:ext cx="7769225" cy="3756025"/>
          </a:xfrm>
        </p:spPr>
        <p:txBody>
          <a:bodyPr/>
          <a:lstStyle/>
          <a:p>
            <a:pPr eaLnBrk="1" hangingPunct="1"/>
            <a:r>
              <a:rPr lang="en-US" dirty="0" smtClean="0"/>
              <a:t>Rapidly producing infectious bacteria are becoming genetically resistant to widely used antibiotics due to:</a:t>
            </a:r>
          </a:p>
          <a:p>
            <a:pPr lvl="1" eaLnBrk="1" hangingPunct="1"/>
            <a:r>
              <a:rPr lang="en-US" b="1" i="1" dirty="0" smtClean="0">
                <a:solidFill>
                  <a:schemeClr val="hlink"/>
                </a:solidFill>
              </a:rPr>
              <a:t>Genetic resistance</a:t>
            </a:r>
            <a:r>
              <a:rPr lang="en-US" dirty="0" smtClean="0"/>
              <a:t>: Spread of bacteria around the globe by humans, overuse of pesticides which produce pesticide resistant insects that carry bacteria.</a:t>
            </a:r>
          </a:p>
          <a:p>
            <a:pPr lvl="1" eaLnBrk="1" hangingPunct="1"/>
            <a:r>
              <a:rPr lang="en-US" b="1" i="1" dirty="0" smtClean="0">
                <a:solidFill>
                  <a:schemeClr val="hlink"/>
                </a:solidFill>
              </a:rPr>
              <a:t>Overuse of antibiotics</a:t>
            </a:r>
            <a:r>
              <a:rPr lang="en-US" dirty="0" smtClean="0"/>
              <a:t>: A 2000 study found that half of the antibiotics used to treat humans were prescribed unnecessarily.</a:t>
            </a:r>
          </a:p>
          <a:p>
            <a:pPr lvl="1" eaLnBrk="1" hangingPunct="1"/>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Formation of New Pests</a:t>
            </a:r>
          </a:p>
        </p:txBody>
      </p:sp>
      <p:sp>
        <p:nvSpPr>
          <p:cNvPr id="38915" name="Rectangle 3"/>
          <p:cNvSpPr>
            <a:spLocks noGrp="1" noChangeArrowheads="1"/>
          </p:cNvSpPr>
          <p:nvPr>
            <p:ph type="body" idx="1"/>
          </p:nvPr>
        </p:nvSpPr>
        <p:spPr>
          <a:xfrm>
            <a:off x="838200" y="1766888"/>
            <a:ext cx="8534400" cy="5091112"/>
          </a:xfrm>
        </p:spPr>
        <p:txBody>
          <a:bodyPr/>
          <a:lstStyle/>
          <a:p>
            <a:pPr eaLnBrk="1" hangingPunct="1"/>
            <a:r>
              <a:rPr lang="en-US" smtClean="0"/>
              <a:t>Turning of minor pest into major pests.</a:t>
            </a:r>
          </a:p>
          <a:p>
            <a:pPr eaLnBrk="1" hangingPunct="1"/>
            <a:r>
              <a:rPr lang="en-US" smtClean="0"/>
              <a:t>The natural predators, parasites, &amp; competitors of a pest may be killed by a pesticide it allows the pest population to rebound. </a:t>
            </a:r>
          </a:p>
          <a:p>
            <a:pPr eaLnBrk="1" hangingPunct="1"/>
            <a:r>
              <a:rPr lang="en-US" smtClean="0"/>
              <a:t>EX. DDT to control insect pests on lemon trees caused an outbreak of a scale insect (a sucking insect that attacks plants) that had not been a problem.</a:t>
            </a:r>
          </a:p>
        </p:txBody>
      </p:sp>
      <p:pic>
        <p:nvPicPr>
          <p:cNvPr id="38916" name="Picture 4" descr="fd01006_"/>
          <p:cNvPicPr>
            <a:picLocks noChangeAspect="1" noChangeArrowheads="1"/>
          </p:cNvPicPr>
          <p:nvPr/>
        </p:nvPicPr>
        <p:blipFill>
          <a:blip r:embed="rId2" cstate="print"/>
          <a:srcRect/>
          <a:stretch>
            <a:fillRect/>
          </a:stretch>
        </p:blipFill>
        <p:spPr bwMode="auto">
          <a:xfrm>
            <a:off x="4876800" y="5316538"/>
            <a:ext cx="2754313" cy="1541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0"/>
            <a:ext cx="8763000" cy="1684338"/>
          </a:xfrm>
        </p:spPr>
        <p:txBody>
          <a:bodyPr/>
          <a:lstStyle/>
          <a:p>
            <a:pPr eaLnBrk="1" hangingPunct="1"/>
            <a:r>
              <a:rPr lang="en-US" sz="4000" dirty="0" smtClean="0"/>
              <a:t>PROTECTING FOOD RESOURCES: PEST MANAGEMENT</a:t>
            </a:r>
          </a:p>
        </p:txBody>
      </p:sp>
      <p:sp>
        <p:nvSpPr>
          <p:cNvPr id="6147" name="Rectangle 3"/>
          <p:cNvSpPr>
            <a:spLocks noGrp="1" noChangeArrowheads="1"/>
          </p:cNvSpPr>
          <p:nvPr>
            <p:ph type="body" idx="1"/>
          </p:nvPr>
        </p:nvSpPr>
        <p:spPr>
          <a:xfrm>
            <a:off x="5060950" y="2243138"/>
            <a:ext cx="3770313" cy="3636962"/>
          </a:xfrm>
        </p:spPr>
        <p:txBody>
          <a:bodyPr/>
          <a:lstStyle/>
          <a:p>
            <a:pPr eaLnBrk="1" hangingPunct="1"/>
            <a:r>
              <a:rPr lang="en-US" dirty="0" smtClean="0"/>
              <a:t>Organisms found in nature (such as spiders) control populations of most pest species as part of the </a:t>
            </a:r>
            <a:r>
              <a:rPr lang="en-US" dirty="0" smtClean="0">
                <a:solidFill>
                  <a:srgbClr val="FF0000"/>
                </a:solidFill>
              </a:rPr>
              <a:t>earth’s free ecological services</a:t>
            </a:r>
            <a:r>
              <a:rPr lang="en-US" dirty="0" smtClean="0"/>
              <a:t>.</a:t>
            </a:r>
          </a:p>
        </p:txBody>
      </p:sp>
      <p:sp>
        <p:nvSpPr>
          <p:cNvPr id="104452" name="Text Box 4"/>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algn="l">
              <a:lnSpc>
                <a:spcPct val="80000"/>
              </a:lnSpc>
              <a:spcBef>
                <a:spcPct val="50000"/>
              </a:spcBef>
              <a:buClr>
                <a:schemeClr val="hlink"/>
              </a:buClr>
              <a:buSzPct val="80000"/>
              <a:buFont typeface="Wingdings" pitchFamily="2" charset="2"/>
              <a:buNone/>
              <a:defRPr/>
            </a:pPr>
            <a:r>
              <a:rPr lang="en-US" sz="1800" dirty="0">
                <a:effectLst>
                  <a:outerShdw blurRad="38100" dist="38100" dir="2700000" algn="tl">
                    <a:srgbClr val="FFFFFF"/>
                  </a:outerShdw>
                </a:effectLst>
                <a:latin typeface="Arial" charset="0"/>
                <a:ea typeface="ＭＳ Ｐゴシック" pitchFamily="1" charset="-128"/>
              </a:rPr>
              <a:t>Figure 13-27</a:t>
            </a:r>
          </a:p>
        </p:txBody>
      </p:sp>
      <p:pic>
        <p:nvPicPr>
          <p:cNvPr id="6149" name="Picture1" descr="1327"/>
          <p:cNvPicPr>
            <a:picLocks noChangeAspect="1" noChangeArrowheads="1"/>
          </p:cNvPicPr>
          <p:nvPr/>
        </p:nvPicPr>
        <p:blipFill>
          <a:blip r:embed="rId3" cstate="print"/>
          <a:srcRect/>
          <a:stretch>
            <a:fillRect/>
          </a:stretch>
        </p:blipFill>
        <p:spPr bwMode="auto">
          <a:xfrm>
            <a:off x="457200" y="2209800"/>
            <a:ext cx="4316413" cy="3343275"/>
          </a:xfrm>
          <a:prstGeom prst="rect">
            <a:avLst/>
          </a:prstGeom>
          <a:noFill/>
          <a:ln w="9525">
            <a:noFill/>
            <a:miter lim="800000"/>
            <a:headEnd/>
            <a:tailEnd/>
          </a:ln>
        </p:spPr>
      </p:pic>
      <p:sp>
        <p:nvSpPr>
          <p:cNvPr id="6" name="TextBox 5"/>
          <p:cNvSpPr txBox="1"/>
          <p:nvPr/>
        </p:nvSpPr>
        <p:spPr>
          <a:xfrm>
            <a:off x="914400" y="6019800"/>
            <a:ext cx="7696200" cy="461665"/>
          </a:xfrm>
          <a:prstGeom prst="rect">
            <a:avLst/>
          </a:prstGeom>
          <a:noFill/>
        </p:spPr>
        <p:txBody>
          <a:bodyPr wrap="square" rtlCol="0">
            <a:spAutoFit/>
          </a:bodyPr>
          <a:lstStyle/>
          <a:p>
            <a:r>
              <a:rPr lang="en-US" dirty="0" smtClean="0"/>
              <a:t>Spiders kill far more insects than insecticides do</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Impact on Non-target Organisms</a:t>
            </a:r>
          </a:p>
        </p:txBody>
      </p:sp>
      <p:sp>
        <p:nvSpPr>
          <p:cNvPr id="32771" name="Rectangle 3"/>
          <p:cNvSpPr>
            <a:spLocks noGrp="1" noChangeArrowheads="1"/>
          </p:cNvSpPr>
          <p:nvPr>
            <p:ph type="body" idx="1"/>
          </p:nvPr>
        </p:nvSpPr>
        <p:spPr>
          <a:xfrm>
            <a:off x="1062038" y="1766888"/>
            <a:ext cx="7769225" cy="5091112"/>
          </a:xfrm>
        </p:spPr>
        <p:txBody>
          <a:bodyPr/>
          <a:lstStyle/>
          <a:p>
            <a:pPr eaLnBrk="1" hangingPunct="1"/>
            <a:r>
              <a:rPr lang="en-US" smtClean="0"/>
              <a:t>Pesticides don’t stay put.</a:t>
            </a:r>
          </a:p>
          <a:p>
            <a:pPr eaLnBrk="1" hangingPunct="1"/>
            <a:r>
              <a:rPr lang="en-US" smtClean="0"/>
              <a:t>The USDA says that only 2% of the insecticides from aerial or ground spraying actually reaches the target pests</a:t>
            </a:r>
          </a:p>
          <a:p>
            <a:pPr eaLnBrk="1" hangingPunct="1"/>
            <a:r>
              <a:rPr lang="en-US" smtClean="0"/>
              <a:t>Only 5% of herbicides applied to crops reaches the target weeds.  </a:t>
            </a:r>
          </a:p>
          <a:p>
            <a:pPr eaLnBrk="1" hangingPunct="1"/>
            <a:r>
              <a:rPr lang="en-US" smtClean="0"/>
              <a:t>They end up in the environment</a:t>
            </a:r>
          </a:p>
        </p:txBody>
      </p:sp>
      <p:pic>
        <p:nvPicPr>
          <p:cNvPr id="32772" name="Picture 4" descr="in01118_"/>
          <p:cNvPicPr>
            <a:picLocks noChangeAspect="1" noChangeArrowheads="1"/>
          </p:cNvPicPr>
          <p:nvPr/>
        </p:nvPicPr>
        <p:blipFill>
          <a:blip r:embed="rId2" cstate="print"/>
          <a:srcRect/>
          <a:stretch>
            <a:fillRect/>
          </a:stretch>
        </p:blipFill>
        <p:spPr bwMode="auto">
          <a:xfrm>
            <a:off x="7162800" y="4572000"/>
            <a:ext cx="1547813" cy="2043113"/>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4267200" y="5562600"/>
            <a:ext cx="2165404"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ea typeface="ＭＳ Ｐゴシック" charset="-128"/>
              </a:rPr>
              <a:t>Food/Water Contamination</a:t>
            </a:r>
          </a:p>
        </p:txBody>
      </p:sp>
      <p:sp>
        <p:nvSpPr>
          <p:cNvPr id="51203" name="Rectangle 3"/>
          <p:cNvSpPr>
            <a:spLocks noGrp="1" noChangeArrowheads="1"/>
          </p:cNvSpPr>
          <p:nvPr>
            <p:ph type="body" idx="1"/>
          </p:nvPr>
        </p:nvSpPr>
        <p:spPr>
          <a:xfrm>
            <a:off x="1062038" y="1766888"/>
            <a:ext cx="4271962" cy="4329112"/>
          </a:xfrm>
        </p:spPr>
        <p:txBody>
          <a:bodyPr/>
          <a:lstStyle/>
          <a:p>
            <a:pPr eaLnBrk="1" hangingPunct="1"/>
            <a:r>
              <a:rPr lang="en-US" dirty="0" smtClean="0">
                <a:ea typeface="ＭＳ Ｐゴシック" charset="-128"/>
              </a:rPr>
              <a:t>Pesticides run off into our water as we spray for bugs &amp; stay on our food.</a:t>
            </a:r>
          </a:p>
          <a:p>
            <a:pPr eaLnBrk="1" hangingPunct="1"/>
            <a:r>
              <a:rPr lang="en-US" dirty="0" smtClean="0">
                <a:ea typeface="ＭＳ Ｐゴシック" charset="-128"/>
              </a:rPr>
              <a:t>Can harm wildlife and threaten human health</a:t>
            </a:r>
          </a:p>
          <a:p>
            <a:pPr eaLnBrk="1" hangingPunct="1"/>
            <a:r>
              <a:rPr lang="en-US" dirty="0" smtClean="0">
                <a:ea typeface="ＭＳ Ｐゴシック" charset="-128"/>
              </a:rPr>
              <a:t>Ex. Dirty dozen/clean 15 lists</a:t>
            </a:r>
          </a:p>
          <a:p>
            <a:pPr lvl="1" eaLnBrk="1" hangingPunct="1"/>
            <a:r>
              <a:rPr lang="en-US" sz="1800" dirty="0" smtClean="0">
                <a:ea typeface="ＭＳ Ｐゴシック" charset="-128"/>
              </a:rPr>
              <a:t>Apples, grapes, strawberries, peaches, spinach</a:t>
            </a:r>
          </a:p>
          <a:p>
            <a:pPr lvl="1" eaLnBrk="1" hangingPunct="1"/>
            <a:endParaRPr lang="en-US" dirty="0" smtClean="0">
              <a:ea typeface="ＭＳ Ｐゴシック" charset="-128"/>
            </a:endParaRPr>
          </a:p>
          <a:p>
            <a:pPr lvl="1" eaLnBrk="1" hangingPunct="1"/>
            <a:endParaRPr lang="en-US" dirty="0" smtClean="0">
              <a:ea typeface="ＭＳ Ｐゴシック" charset="-128"/>
            </a:endParaRPr>
          </a:p>
        </p:txBody>
      </p:sp>
      <p:pic>
        <p:nvPicPr>
          <p:cNvPr id="51204" name="Picture 8" descr="Pesticides in food IV FINAL 2.jpg"/>
          <p:cNvPicPr>
            <a:picLocks noChangeAspect="1"/>
          </p:cNvPicPr>
          <p:nvPr/>
        </p:nvPicPr>
        <p:blipFill>
          <a:blip r:embed="rId2" cstate="print"/>
          <a:srcRect/>
          <a:stretch>
            <a:fillRect/>
          </a:stretch>
        </p:blipFill>
        <p:spPr bwMode="auto">
          <a:xfrm>
            <a:off x="5410200" y="1752600"/>
            <a:ext cx="3395663"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ea typeface="ＭＳ Ｐゴシック" charset="-128"/>
              </a:rPr>
              <a:t>Persistence</a:t>
            </a:r>
          </a:p>
        </p:txBody>
      </p:sp>
      <p:sp>
        <p:nvSpPr>
          <p:cNvPr id="47107" name="Rectangle 3"/>
          <p:cNvSpPr>
            <a:spLocks noGrp="1" noChangeArrowheads="1"/>
          </p:cNvSpPr>
          <p:nvPr>
            <p:ph type="body" idx="1"/>
          </p:nvPr>
        </p:nvSpPr>
        <p:spPr>
          <a:xfrm>
            <a:off x="762000" y="1752600"/>
            <a:ext cx="4043363" cy="4786313"/>
          </a:xfrm>
        </p:spPr>
        <p:txBody>
          <a:bodyPr/>
          <a:lstStyle/>
          <a:p>
            <a:pPr eaLnBrk="1" hangingPunct="1"/>
            <a:r>
              <a:rPr lang="en-US" smtClean="0">
                <a:ea typeface="ＭＳ Ｐゴシック" charset="-128"/>
              </a:rPr>
              <a:t>Many pesticides stay in the environment for a very long time. Ex. Biomagnification of DDT</a:t>
            </a:r>
          </a:p>
          <a:p>
            <a:pPr eaLnBrk="1" hangingPunct="1"/>
            <a:r>
              <a:rPr lang="en-US" smtClean="0">
                <a:ea typeface="ＭＳ Ｐゴシック" charset="-128"/>
              </a:rPr>
              <a:t>Increase severity higher up in the food chain.</a:t>
            </a:r>
          </a:p>
        </p:txBody>
      </p:sp>
      <p:pic>
        <p:nvPicPr>
          <p:cNvPr id="47108" name="Picture 8" descr="DDT.jpg"/>
          <p:cNvPicPr>
            <a:picLocks noChangeAspect="1"/>
          </p:cNvPicPr>
          <p:nvPr/>
        </p:nvPicPr>
        <p:blipFill>
          <a:blip r:embed="rId2" cstate="print"/>
          <a:srcRect/>
          <a:stretch>
            <a:fillRect/>
          </a:stretch>
        </p:blipFill>
        <p:spPr bwMode="auto">
          <a:xfrm>
            <a:off x="4889500" y="1676400"/>
            <a:ext cx="4254500" cy="497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0" y="381000"/>
            <a:ext cx="8229600" cy="1143000"/>
          </a:xfrm>
        </p:spPr>
        <p:txBody>
          <a:bodyPr/>
          <a:lstStyle/>
          <a:p>
            <a:pPr eaLnBrk="1" hangingPunct="1"/>
            <a:r>
              <a:rPr lang="en-US" dirty="0" smtClean="0"/>
              <a:t>Bioaccumulation/</a:t>
            </a:r>
            <a:r>
              <a:rPr lang="en-US" dirty="0" err="1" smtClean="0"/>
              <a:t>Biomagnification</a:t>
            </a:r>
            <a:endParaRPr lang="en-US" dirty="0" smtClean="0"/>
          </a:p>
        </p:txBody>
      </p:sp>
      <p:sp>
        <p:nvSpPr>
          <p:cNvPr id="37891" name="Rectangle 3"/>
          <p:cNvSpPr>
            <a:spLocks noGrp="1" noChangeArrowheads="1"/>
          </p:cNvSpPr>
          <p:nvPr>
            <p:ph type="body" idx="1"/>
          </p:nvPr>
        </p:nvSpPr>
        <p:spPr>
          <a:xfrm>
            <a:off x="1062038" y="1766888"/>
            <a:ext cx="7769225" cy="4786312"/>
          </a:xfrm>
        </p:spPr>
        <p:txBody>
          <a:bodyPr/>
          <a:lstStyle/>
          <a:p>
            <a:pPr eaLnBrk="1" hangingPunct="1"/>
            <a:r>
              <a:rPr lang="en-US" smtClean="0"/>
              <a:t>Increase in the concentration of a chemical in specific organs or tissues at a level higher than normal. </a:t>
            </a:r>
          </a:p>
          <a:p>
            <a:pPr eaLnBrk="1" hangingPunct="1"/>
            <a:r>
              <a:rPr lang="en-US" smtClean="0"/>
              <a:t>Stored in body fat and can be passed along to offspring.</a:t>
            </a:r>
          </a:p>
          <a:p>
            <a:pPr eaLnBrk="1" hangingPunct="1"/>
            <a:r>
              <a:rPr lang="en-US" smtClean="0"/>
              <a:t>Usually a concern to organisms higher on the food chain.</a:t>
            </a:r>
          </a:p>
        </p:txBody>
      </p:sp>
      <p:grpSp>
        <p:nvGrpSpPr>
          <p:cNvPr id="37892" name="Group 10"/>
          <p:cNvGrpSpPr>
            <a:grpSpLocks/>
          </p:cNvGrpSpPr>
          <p:nvPr/>
        </p:nvGrpSpPr>
        <p:grpSpPr bwMode="auto">
          <a:xfrm>
            <a:off x="-33338" y="-4314825"/>
            <a:ext cx="13190538" cy="0"/>
            <a:chOff x="0" y="0"/>
            <a:chExt cx="8309" cy="0"/>
          </a:xfrm>
        </p:grpSpPr>
        <p:sp>
          <p:nvSpPr>
            <p:cNvPr id="37894" name="Rectangle 9"/>
            <p:cNvSpPr>
              <a:spLocks noChangeArrowheads="1"/>
            </p:cNvSpPr>
            <p:nvPr/>
          </p:nvSpPr>
          <p:spPr bwMode="auto">
            <a:xfrm>
              <a:off x="0" y="0"/>
              <a:ext cx="8309" cy="0"/>
            </a:xfrm>
            <a:prstGeom prst="rect">
              <a:avLst/>
            </a:prstGeom>
            <a:solidFill>
              <a:srgbClr val="FCFCDD"/>
            </a:solidFill>
            <a:ln w="9525">
              <a:noFill/>
              <a:miter lim="800000"/>
              <a:headEnd/>
              <a:tailEnd/>
            </a:ln>
          </p:spPr>
          <p:txBody>
            <a:bodyPr wrap="none"/>
            <a:lstStyle/>
            <a:p>
              <a:endParaRPr lang="en-US"/>
            </a:p>
          </p:txBody>
        </p:sp>
        <p:grpSp>
          <p:nvGrpSpPr>
            <p:cNvPr id="37895" name="Group 8"/>
            <p:cNvGrpSpPr>
              <a:grpSpLocks/>
            </p:cNvGrpSpPr>
            <p:nvPr/>
          </p:nvGrpSpPr>
          <p:grpSpPr bwMode="auto">
            <a:xfrm>
              <a:off x="0" y="0"/>
              <a:ext cx="8309" cy="0"/>
              <a:chOff x="0" y="0"/>
              <a:chExt cx="8309" cy="0"/>
            </a:xfrm>
          </p:grpSpPr>
          <p:sp>
            <p:nvSpPr>
              <p:cNvPr id="37896" name="Rectangle 4"/>
              <p:cNvSpPr>
                <a:spLocks noChangeArrowheads="1"/>
              </p:cNvSpPr>
              <p:nvPr/>
            </p:nvSpPr>
            <p:spPr bwMode="auto">
              <a:xfrm>
                <a:off x="0" y="0"/>
                <a:ext cx="8309" cy="0"/>
              </a:xfrm>
              <a:prstGeom prst="rect">
                <a:avLst/>
              </a:prstGeom>
              <a:solidFill>
                <a:srgbClr val="FCFCDD"/>
              </a:solidFill>
              <a:ln w="9525">
                <a:noFill/>
                <a:miter lim="800000"/>
                <a:headEnd/>
                <a:tailEnd/>
              </a:ln>
            </p:spPr>
            <p:txBody>
              <a:bodyPr>
                <a:spAutoFit/>
              </a:bodyPr>
              <a:lstStyle/>
              <a:p>
                <a:endParaRPr lang="en-US"/>
              </a:p>
            </p:txBody>
          </p:sp>
          <p:sp>
            <p:nvSpPr>
              <p:cNvPr id="37897" name="Rectangle 5"/>
              <p:cNvSpPr>
                <a:spLocks noChangeArrowheads="1"/>
              </p:cNvSpPr>
              <p:nvPr/>
            </p:nvSpPr>
            <p:spPr bwMode="auto">
              <a:xfrm>
                <a:off x="0" y="0"/>
                <a:ext cx="5760" cy="0"/>
              </a:xfrm>
              <a:prstGeom prst="rect">
                <a:avLst/>
              </a:prstGeom>
              <a:solidFill>
                <a:srgbClr val="FCFCDD"/>
              </a:solidFill>
              <a:ln w="9525">
                <a:noFill/>
                <a:miter lim="800000"/>
                <a:headEnd/>
                <a:tailEnd/>
              </a:ln>
            </p:spPr>
            <p:txBody>
              <a:bodyPr>
                <a:spAutoFit/>
              </a:bodyPr>
              <a:lstStyle/>
              <a:p>
                <a:endParaRPr lang="en-US"/>
              </a:p>
            </p:txBody>
          </p:sp>
        </p:grpSp>
      </p:grpSp>
      <p:pic>
        <p:nvPicPr>
          <p:cNvPr id="37893" name="Picture 7" descr="biomasspyramid"/>
          <p:cNvPicPr>
            <a:picLocks noChangeAspect="1" noChangeArrowheads="1"/>
          </p:cNvPicPr>
          <p:nvPr/>
        </p:nvPicPr>
        <p:blipFill>
          <a:blip r:embed="rId2" cstate="print"/>
          <a:srcRect/>
          <a:stretch>
            <a:fillRect/>
          </a:stretch>
        </p:blipFill>
        <p:spPr bwMode="auto">
          <a:xfrm>
            <a:off x="4114800" y="4953000"/>
            <a:ext cx="4724400" cy="167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1196578" y="160734"/>
            <a:ext cx="7108031" cy="892969"/>
          </a:xfrm>
        </p:spPr>
        <p:txBody>
          <a:bodyPr/>
          <a:lstStyle/>
          <a:p>
            <a:pPr eaLnBrk="1" hangingPunct="1"/>
            <a:r>
              <a:rPr lang="en-US" sz="3400" b="1" dirty="0" smtClean="0">
                <a:solidFill>
                  <a:schemeClr val="tx1"/>
                </a:solidFill>
                <a:latin typeface="Book Antiqua" pitchFamily="18" charset="0"/>
              </a:rPr>
              <a:t>Bioaccumulation	</a:t>
            </a:r>
          </a:p>
        </p:txBody>
      </p:sp>
      <p:sp>
        <p:nvSpPr>
          <p:cNvPr id="28675" name="Rectangle 2"/>
          <p:cNvSpPr>
            <a:spLocks noGrp="1" noChangeArrowheads="1"/>
          </p:cNvSpPr>
          <p:nvPr>
            <p:ph type="body" idx="1"/>
          </p:nvPr>
        </p:nvSpPr>
        <p:spPr>
          <a:xfrm>
            <a:off x="990600" y="1828800"/>
            <a:ext cx="7467600" cy="1272778"/>
          </a:xfrm>
        </p:spPr>
        <p:txBody>
          <a:bodyPr/>
          <a:lstStyle/>
          <a:p>
            <a:pPr marL="625056" eaLnBrk="1" hangingPunct="1">
              <a:buClr>
                <a:schemeClr val="bg1"/>
              </a:buClr>
              <a:buSzPct val="70000"/>
              <a:buNone/>
            </a:pPr>
            <a:r>
              <a:rPr lang="en-US" sz="2800" dirty="0" smtClean="0">
                <a:latin typeface="Book Antiqua" pitchFamily="18" charset="0"/>
              </a:rPr>
              <a:t>an increased concentration of a chemical within an organism over time</a:t>
            </a:r>
          </a:p>
        </p:txBody>
      </p:sp>
      <p:pic>
        <p:nvPicPr>
          <p:cNvPr id="2051" name="Picture 3"/>
          <p:cNvPicPr>
            <a:picLocks noChangeAspect="1" noChangeArrowheads="1"/>
          </p:cNvPicPr>
          <p:nvPr/>
        </p:nvPicPr>
        <p:blipFill>
          <a:blip r:embed="rId2" cstate="print"/>
          <a:srcRect/>
          <a:stretch>
            <a:fillRect/>
          </a:stretch>
        </p:blipFill>
        <p:spPr bwMode="auto">
          <a:xfrm>
            <a:off x="1371600" y="3200400"/>
            <a:ext cx="5725886" cy="2438400"/>
          </a:xfrm>
          <a:prstGeom prst="rect">
            <a:avLst/>
          </a:prstGeom>
          <a:noFill/>
          <a:ln w="9525">
            <a:noFill/>
            <a:miter lim="800000"/>
            <a:headEnd/>
            <a:tailEnd/>
          </a:ln>
        </p:spPr>
      </p:pic>
      <p:sp>
        <p:nvSpPr>
          <p:cNvPr id="6" name="TextBox 5"/>
          <p:cNvSpPr txBox="1"/>
          <p:nvPr/>
        </p:nvSpPr>
        <p:spPr>
          <a:xfrm>
            <a:off x="1295400" y="6019800"/>
            <a:ext cx="5444119" cy="461665"/>
          </a:xfrm>
          <a:prstGeom prst="rect">
            <a:avLst/>
          </a:prstGeom>
          <a:noFill/>
        </p:spPr>
        <p:txBody>
          <a:bodyPr wrap="none" rtlCol="0">
            <a:spAutoFit/>
          </a:bodyPr>
          <a:lstStyle/>
          <a:p>
            <a:r>
              <a:rPr lang="en-US" dirty="0" smtClean="0"/>
              <a:t>The same 3 fish as they grow over lifetime</a:t>
            </a:r>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219200" y="304800"/>
            <a:ext cx="4090988" cy="1285875"/>
          </a:xfrm>
        </p:spPr>
        <p:txBody>
          <a:bodyPr/>
          <a:lstStyle/>
          <a:p>
            <a:pPr eaLnBrk="1" hangingPunct="1"/>
            <a:r>
              <a:rPr lang="en-US" sz="3400" b="1" dirty="0" err="1" smtClean="0">
                <a:solidFill>
                  <a:schemeClr val="tx1"/>
                </a:solidFill>
                <a:latin typeface="Book Antiqua" pitchFamily="18" charset="0"/>
              </a:rPr>
              <a:t>Biomagnification</a:t>
            </a:r>
            <a:r>
              <a:rPr lang="en-US" sz="3400" b="1" dirty="0" smtClean="0">
                <a:solidFill>
                  <a:schemeClr val="tx1"/>
                </a:solidFill>
                <a:latin typeface="Book Antiqua" pitchFamily="18" charset="0"/>
              </a:rPr>
              <a:t>	</a:t>
            </a:r>
          </a:p>
        </p:txBody>
      </p:sp>
      <p:sp>
        <p:nvSpPr>
          <p:cNvPr id="29699" name="Rectangle 2"/>
          <p:cNvSpPr>
            <a:spLocks noGrp="1" noChangeArrowheads="1"/>
          </p:cNvSpPr>
          <p:nvPr>
            <p:ph type="body" idx="1"/>
          </p:nvPr>
        </p:nvSpPr>
        <p:spPr>
          <a:xfrm>
            <a:off x="838200" y="1981200"/>
            <a:ext cx="3680222" cy="3483769"/>
          </a:xfrm>
        </p:spPr>
        <p:txBody>
          <a:bodyPr/>
          <a:lstStyle/>
          <a:p>
            <a:pPr marL="625056" eaLnBrk="1" hangingPunct="1">
              <a:buClr>
                <a:schemeClr val="bg1"/>
              </a:buClr>
              <a:buSzPct val="70000"/>
              <a:buFont typeface="Wingdings 2" pitchFamily="18" charset="2"/>
              <a:buChar char="©"/>
            </a:pPr>
            <a:r>
              <a:rPr lang="en-US" sz="2200" dirty="0" err="1" smtClean="0">
                <a:latin typeface="Book Antiqua" pitchFamily="18" charset="0"/>
              </a:rPr>
              <a:t>Biomagnification</a:t>
            </a:r>
            <a:r>
              <a:rPr lang="en-US" sz="2200" dirty="0" smtClean="0">
                <a:latin typeface="Book Antiqua" pitchFamily="18" charset="0"/>
              </a:rPr>
              <a:t>- the increase in a chemical concentration in animal tissues as the chemical moves up the food chain.</a:t>
            </a:r>
            <a:endParaRPr lang="en-US" dirty="0" smtClean="0"/>
          </a:p>
        </p:txBody>
      </p:sp>
      <p:pic>
        <p:nvPicPr>
          <p:cNvPr id="29700" name="Picture 4" descr="Z:\sumanas\friedland1e\jpegs\ch17\figure_17_21.jpg"/>
          <p:cNvPicPr>
            <a:picLocks noChangeAspect="1" noChangeArrowheads="1"/>
          </p:cNvPicPr>
          <p:nvPr/>
        </p:nvPicPr>
        <p:blipFill>
          <a:blip r:embed="rId2" cstate="print"/>
          <a:srcRect/>
          <a:stretch>
            <a:fillRect/>
          </a:stretch>
        </p:blipFill>
        <p:spPr bwMode="auto">
          <a:xfrm>
            <a:off x="5214938" y="102691"/>
            <a:ext cx="3589734" cy="6755309"/>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152400" y="4876800"/>
            <a:ext cx="5010150" cy="1428750"/>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381000"/>
            <a:ext cx="8382000" cy="1143000"/>
          </a:xfrm>
        </p:spPr>
        <p:txBody>
          <a:bodyPr/>
          <a:lstStyle/>
          <a:p>
            <a:pPr eaLnBrk="1" hangingPunct="1"/>
            <a:r>
              <a:rPr lang="en-US" dirty="0" err="1" smtClean="0">
                <a:ea typeface="ＭＳ Ｐゴシック" charset="-128"/>
              </a:rPr>
              <a:t>Minamata</a:t>
            </a:r>
            <a:r>
              <a:rPr lang="en-US" dirty="0" smtClean="0">
                <a:ea typeface="ＭＳ Ｐゴシック" charset="-128"/>
              </a:rPr>
              <a:t>, Japan</a:t>
            </a:r>
          </a:p>
        </p:txBody>
      </p:sp>
      <p:sp>
        <p:nvSpPr>
          <p:cNvPr id="49155" name="Rectangle 3"/>
          <p:cNvSpPr>
            <a:spLocks noGrp="1" noChangeArrowheads="1"/>
          </p:cNvSpPr>
          <p:nvPr>
            <p:ph type="body" idx="1"/>
          </p:nvPr>
        </p:nvSpPr>
        <p:spPr>
          <a:xfrm>
            <a:off x="1062038" y="1766888"/>
            <a:ext cx="7769225" cy="2805112"/>
          </a:xfrm>
        </p:spPr>
        <p:txBody>
          <a:bodyPr/>
          <a:lstStyle/>
          <a:p>
            <a:pPr eaLnBrk="1" hangingPunct="1"/>
            <a:r>
              <a:rPr lang="en-US" smtClean="0">
                <a:ea typeface="ＭＳ Ｐゴシック" charset="-128"/>
              </a:rPr>
              <a:t>Mental impairments, birth defects, and deaths were caused by mercury.</a:t>
            </a:r>
          </a:p>
          <a:p>
            <a:pPr eaLnBrk="1" hangingPunct="1"/>
            <a:r>
              <a:rPr lang="en-US" smtClean="0">
                <a:ea typeface="ＭＳ Ｐゴシック" charset="-128"/>
              </a:rPr>
              <a:t>The mercury dumped in Minamata Bay by a factory entered humans through their diet of fish.</a:t>
            </a:r>
          </a:p>
        </p:txBody>
      </p:sp>
      <p:grpSp>
        <p:nvGrpSpPr>
          <p:cNvPr id="2" name="Group 10"/>
          <p:cNvGrpSpPr>
            <a:grpSpLocks/>
          </p:cNvGrpSpPr>
          <p:nvPr/>
        </p:nvGrpSpPr>
        <p:grpSpPr bwMode="auto">
          <a:xfrm>
            <a:off x="-33338" y="-4314825"/>
            <a:ext cx="13190538" cy="0"/>
            <a:chOff x="0" y="0"/>
            <a:chExt cx="8309" cy="0"/>
          </a:xfrm>
        </p:grpSpPr>
        <p:sp>
          <p:nvSpPr>
            <p:cNvPr id="49159" name="Rectangle 9"/>
            <p:cNvSpPr>
              <a:spLocks noChangeArrowheads="1"/>
            </p:cNvSpPr>
            <p:nvPr/>
          </p:nvSpPr>
          <p:spPr bwMode="auto">
            <a:xfrm>
              <a:off x="0" y="0"/>
              <a:ext cx="8309" cy="0"/>
            </a:xfrm>
            <a:prstGeom prst="rect">
              <a:avLst/>
            </a:prstGeom>
            <a:solidFill>
              <a:srgbClr val="FCFCDD"/>
            </a:solidFill>
            <a:ln w="9525">
              <a:noFill/>
              <a:miter lim="800000"/>
              <a:headEnd/>
              <a:tailEnd/>
            </a:ln>
          </p:spPr>
          <p:txBody>
            <a:bodyPr wrap="none"/>
            <a:lstStyle/>
            <a:p>
              <a:endParaRPr lang="en-US"/>
            </a:p>
          </p:txBody>
        </p:sp>
        <p:grpSp>
          <p:nvGrpSpPr>
            <p:cNvPr id="3" name="Group 8"/>
            <p:cNvGrpSpPr>
              <a:grpSpLocks/>
            </p:cNvGrpSpPr>
            <p:nvPr/>
          </p:nvGrpSpPr>
          <p:grpSpPr bwMode="auto">
            <a:xfrm>
              <a:off x="0" y="0"/>
              <a:ext cx="8309" cy="0"/>
              <a:chOff x="0" y="0"/>
              <a:chExt cx="8309" cy="0"/>
            </a:xfrm>
          </p:grpSpPr>
          <p:sp>
            <p:nvSpPr>
              <p:cNvPr id="49161" name="Rectangle 4"/>
              <p:cNvSpPr>
                <a:spLocks noChangeArrowheads="1"/>
              </p:cNvSpPr>
              <p:nvPr/>
            </p:nvSpPr>
            <p:spPr bwMode="auto">
              <a:xfrm>
                <a:off x="0" y="0"/>
                <a:ext cx="8309" cy="0"/>
              </a:xfrm>
              <a:prstGeom prst="rect">
                <a:avLst/>
              </a:prstGeom>
              <a:solidFill>
                <a:srgbClr val="FCFCDD"/>
              </a:solidFill>
              <a:ln w="9525">
                <a:noFill/>
                <a:miter lim="800000"/>
                <a:headEnd/>
                <a:tailEnd/>
              </a:ln>
            </p:spPr>
            <p:txBody>
              <a:bodyPr>
                <a:spAutoFit/>
              </a:bodyPr>
              <a:lstStyle/>
              <a:p>
                <a:endParaRPr lang="en-US"/>
              </a:p>
            </p:txBody>
          </p:sp>
          <p:sp>
            <p:nvSpPr>
              <p:cNvPr id="49162" name="Rectangle 5"/>
              <p:cNvSpPr>
                <a:spLocks noChangeArrowheads="1"/>
              </p:cNvSpPr>
              <p:nvPr/>
            </p:nvSpPr>
            <p:spPr bwMode="auto">
              <a:xfrm>
                <a:off x="0" y="0"/>
                <a:ext cx="5760" cy="0"/>
              </a:xfrm>
              <a:prstGeom prst="rect">
                <a:avLst/>
              </a:prstGeom>
              <a:solidFill>
                <a:srgbClr val="FCFCDD"/>
              </a:solidFill>
              <a:ln w="9525">
                <a:noFill/>
                <a:miter lim="800000"/>
                <a:headEnd/>
                <a:tailEnd/>
              </a:ln>
            </p:spPr>
            <p:txBody>
              <a:bodyPr>
                <a:spAutoFit/>
              </a:bodyPr>
              <a:lstStyle/>
              <a:p>
                <a:endParaRPr lang="en-US"/>
              </a:p>
            </p:txBody>
          </p:sp>
        </p:grpSp>
      </p:grpSp>
      <p:pic>
        <p:nvPicPr>
          <p:cNvPr id="49157" name="Picture 9" descr="Minamata_map_illustrating_Chisso_factory_effluent_routes2.png"/>
          <p:cNvPicPr>
            <a:picLocks noChangeAspect="1"/>
          </p:cNvPicPr>
          <p:nvPr/>
        </p:nvPicPr>
        <p:blipFill>
          <a:blip r:embed="rId2" cstate="print"/>
          <a:srcRect/>
          <a:stretch>
            <a:fillRect/>
          </a:stretch>
        </p:blipFill>
        <p:spPr bwMode="auto">
          <a:xfrm>
            <a:off x="6019800" y="4191000"/>
            <a:ext cx="2816225" cy="2438400"/>
          </a:xfrm>
          <a:prstGeom prst="rect">
            <a:avLst/>
          </a:prstGeom>
          <a:noFill/>
          <a:ln w="9525">
            <a:noFill/>
            <a:miter lim="800000"/>
            <a:headEnd/>
            <a:tailEnd/>
          </a:ln>
        </p:spPr>
      </p:pic>
      <p:pic>
        <p:nvPicPr>
          <p:cNvPr id="49158" name="Picture 10" descr="Patients_and_family_members_hold_photographs_of_their_dead.jpg"/>
          <p:cNvPicPr>
            <a:picLocks noChangeAspect="1"/>
          </p:cNvPicPr>
          <p:nvPr/>
        </p:nvPicPr>
        <p:blipFill>
          <a:blip r:embed="rId3" cstate="print"/>
          <a:srcRect/>
          <a:stretch>
            <a:fillRect/>
          </a:stretch>
        </p:blipFill>
        <p:spPr bwMode="auto">
          <a:xfrm>
            <a:off x="2362200" y="4191000"/>
            <a:ext cx="3509963"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ea typeface="ＭＳ Ｐゴシック" charset="-128"/>
              </a:rPr>
              <a:t>Pesticide Poisoning (Toxicity)</a:t>
            </a:r>
          </a:p>
        </p:txBody>
      </p:sp>
      <p:sp>
        <p:nvSpPr>
          <p:cNvPr id="52227" name="Rectangle 3"/>
          <p:cNvSpPr>
            <a:spLocks noGrp="1" noChangeArrowheads="1"/>
          </p:cNvSpPr>
          <p:nvPr>
            <p:ph type="body" idx="1"/>
          </p:nvPr>
        </p:nvSpPr>
        <p:spPr>
          <a:xfrm>
            <a:off x="685800" y="1766888"/>
            <a:ext cx="3886200" cy="4938712"/>
          </a:xfrm>
        </p:spPr>
        <p:txBody>
          <a:bodyPr/>
          <a:lstStyle/>
          <a:p>
            <a:pPr eaLnBrk="1" hangingPunct="1"/>
            <a:r>
              <a:rPr lang="en-US" sz="2800" smtClean="0">
                <a:ea typeface="ＭＳ Ｐゴシック" charset="-128"/>
              </a:rPr>
              <a:t>Short-term exposure to high levels of pesticides can result in harm to organs and even death (Acute)</a:t>
            </a:r>
          </a:p>
          <a:p>
            <a:pPr eaLnBrk="1" hangingPunct="1"/>
            <a:r>
              <a:rPr lang="en-US" sz="2800" smtClean="0">
                <a:ea typeface="ＭＳ Ｐゴシック" charset="-128"/>
              </a:rPr>
              <a:t>Long-term exposure to lower levels of pesticides can cause cancer. (Chronic)</a:t>
            </a:r>
          </a:p>
          <a:p>
            <a:pPr eaLnBrk="1" hangingPunct="1"/>
            <a:r>
              <a:rPr lang="en-US" sz="2800" smtClean="0">
                <a:ea typeface="ＭＳ Ｐゴシック" charset="-128"/>
              </a:rPr>
              <a:t> Children are at a greater risk than adults.</a:t>
            </a:r>
          </a:p>
        </p:txBody>
      </p:sp>
      <p:pic>
        <p:nvPicPr>
          <p:cNvPr id="52228" name="Picture 8" descr="p06.png"/>
          <p:cNvPicPr>
            <a:picLocks noChangeAspect="1"/>
          </p:cNvPicPr>
          <p:nvPr/>
        </p:nvPicPr>
        <p:blipFill>
          <a:blip r:embed="rId2" cstate="print"/>
          <a:srcRect/>
          <a:stretch>
            <a:fillRect/>
          </a:stretch>
        </p:blipFill>
        <p:spPr bwMode="auto">
          <a:xfrm>
            <a:off x="4552950" y="1828800"/>
            <a:ext cx="459105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43000" y="1295400"/>
            <a:ext cx="7772400" cy="1143000"/>
          </a:xfrm>
        </p:spPr>
        <p:txBody>
          <a:bodyPr/>
          <a:lstStyle/>
          <a:p>
            <a:pPr eaLnBrk="1" hangingPunct="1"/>
            <a:r>
              <a:rPr lang="en-US" smtClean="0"/>
              <a:t>Symptoms</a:t>
            </a:r>
          </a:p>
        </p:txBody>
      </p:sp>
      <p:sp>
        <p:nvSpPr>
          <p:cNvPr id="41987" name="Rectangle 3"/>
          <p:cNvSpPr>
            <a:spLocks noGrp="1" noChangeArrowheads="1"/>
          </p:cNvSpPr>
          <p:nvPr>
            <p:ph type="body" idx="1"/>
          </p:nvPr>
        </p:nvSpPr>
        <p:spPr>
          <a:xfrm>
            <a:off x="914400" y="2286000"/>
            <a:ext cx="8229600" cy="4113213"/>
          </a:xfrm>
        </p:spPr>
        <p:txBody>
          <a:bodyPr/>
          <a:lstStyle/>
          <a:p>
            <a:pPr eaLnBrk="1" hangingPunct="1"/>
            <a:r>
              <a:rPr lang="en-US" sz="3500" smtClean="0"/>
              <a:t>Nausea, vomiting, and headaches.</a:t>
            </a:r>
          </a:p>
          <a:p>
            <a:pPr eaLnBrk="1" hangingPunct="1"/>
            <a:r>
              <a:rPr lang="en-US" sz="3500" smtClean="0"/>
              <a:t>More serious can result in damage to the nervous system &amp; other body organs.</a:t>
            </a:r>
          </a:p>
        </p:txBody>
      </p:sp>
      <p:sp>
        <p:nvSpPr>
          <p:cNvPr id="41988" name="Rectangle 4"/>
          <p:cNvSpPr>
            <a:spLocks noChangeArrowheads="1"/>
          </p:cNvSpPr>
          <p:nvPr/>
        </p:nvSpPr>
        <p:spPr bwMode="auto">
          <a:xfrm>
            <a:off x="1143000" y="228600"/>
            <a:ext cx="6669088" cy="1082675"/>
          </a:xfrm>
          <a:prstGeom prst="rect">
            <a:avLst/>
          </a:prstGeom>
          <a:noFill/>
          <a:ln w="9525">
            <a:noFill/>
            <a:miter lim="800000"/>
            <a:headEnd/>
            <a:tailEnd/>
          </a:ln>
        </p:spPr>
        <p:txBody>
          <a:bodyPr wrap="none">
            <a:spAutoFit/>
          </a:bodyPr>
          <a:lstStyle/>
          <a:p>
            <a:r>
              <a:rPr lang="en-US" sz="6500">
                <a:solidFill>
                  <a:schemeClr val="tx2"/>
                </a:solidFill>
              </a:rPr>
              <a:t>Pesticide Poisoning</a:t>
            </a:r>
          </a:p>
        </p:txBody>
      </p:sp>
      <p:sp>
        <p:nvSpPr>
          <p:cNvPr id="41989" name="Rectangle 5"/>
          <p:cNvSpPr>
            <a:spLocks noChangeArrowheads="1"/>
          </p:cNvSpPr>
          <p:nvPr/>
        </p:nvSpPr>
        <p:spPr bwMode="auto">
          <a:xfrm>
            <a:off x="762000" y="4800600"/>
            <a:ext cx="8382000" cy="1692275"/>
          </a:xfrm>
          <a:prstGeom prst="rect">
            <a:avLst/>
          </a:prstGeom>
          <a:noFill/>
          <a:ln w="9525">
            <a:noFill/>
            <a:miter lim="800000"/>
            <a:headEnd/>
            <a:tailEnd/>
          </a:ln>
        </p:spPr>
        <p:txBody>
          <a:bodyPr>
            <a:spAutoFit/>
          </a:bodyPr>
          <a:lstStyle/>
          <a:p>
            <a:pPr algn="l">
              <a:buFontTx/>
              <a:buBlip>
                <a:blip r:embed="rId2"/>
              </a:buBlip>
            </a:pPr>
            <a:r>
              <a:rPr lang="en-US" sz="3500"/>
              <a:t>The W.H.O. estimates that more than 3               million people are poisoned by pesticides each year, &amp; about 220,000 die.</a:t>
            </a:r>
          </a:p>
        </p:txBody>
      </p:sp>
      <p:sp>
        <p:nvSpPr>
          <p:cNvPr id="41990" name="Rectangle 6"/>
          <p:cNvSpPr>
            <a:spLocks noChangeArrowheads="1"/>
          </p:cNvSpPr>
          <p:nvPr/>
        </p:nvSpPr>
        <p:spPr bwMode="auto">
          <a:xfrm>
            <a:off x="1295400" y="4038600"/>
            <a:ext cx="2387600" cy="762000"/>
          </a:xfrm>
          <a:prstGeom prst="rect">
            <a:avLst/>
          </a:prstGeom>
          <a:noFill/>
          <a:ln w="9525">
            <a:noFill/>
            <a:miter lim="800000"/>
            <a:headEnd/>
            <a:tailEnd/>
          </a:ln>
        </p:spPr>
        <p:txBody>
          <a:bodyPr wrap="none">
            <a:spAutoFit/>
          </a:bodyPr>
          <a:lstStyle/>
          <a:p>
            <a:r>
              <a:rPr lang="en-US" sz="4400">
                <a:solidFill>
                  <a:schemeClr val="tx2"/>
                </a:solidFill>
              </a:rPr>
              <a:t>Examples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solidFill>
                  <a:srgbClr val="FF0000"/>
                </a:solidFill>
              </a:rPr>
              <a:t>Carcinogen</a:t>
            </a:r>
            <a:r>
              <a:rPr lang="en-US" dirty="0" smtClean="0"/>
              <a:t/>
            </a:r>
            <a:br>
              <a:rPr lang="en-US" dirty="0" smtClean="0"/>
            </a:br>
            <a:r>
              <a:rPr lang="en-US" dirty="0" smtClean="0"/>
              <a:t>National Cancer Institute</a:t>
            </a:r>
          </a:p>
        </p:txBody>
      </p:sp>
      <p:sp>
        <p:nvSpPr>
          <p:cNvPr id="43011" name="Rectangle 3"/>
          <p:cNvSpPr>
            <a:spLocks noGrp="1" noChangeArrowheads="1"/>
          </p:cNvSpPr>
          <p:nvPr>
            <p:ph type="body" idx="1"/>
          </p:nvPr>
        </p:nvSpPr>
        <p:spPr>
          <a:xfrm>
            <a:off x="1062038" y="1766888"/>
            <a:ext cx="7769225" cy="4710112"/>
          </a:xfrm>
        </p:spPr>
        <p:txBody>
          <a:bodyPr/>
          <a:lstStyle/>
          <a:p>
            <a:pPr eaLnBrk="1" hangingPunct="1"/>
            <a:r>
              <a:rPr lang="en-US" smtClean="0"/>
              <a:t>Pesticides have been shown to cause lymphomas, leukemia, brain, lung, and testicular cancers.  </a:t>
            </a:r>
          </a:p>
          <a:p>
            <a:pPr eaLnBrk="1" hangingPunct="1"/>
            <a:r>
              <a:rPr lang="en-US" smtClean="0"/>
              <a:t>The issue of whether certain pesticides cause breast cancer remains unresolved</a:t>
            </a:r>
          </a:p>
          <a:p>
            <a:pPr eaLnBrk="1" hangingPunct="1"/>
            <a:r>
              <a:rPr lang="en-US" smtClean="0"/>
              <a:t>Researchers have noted a correlation between a high level of pesticides in the breast's fatty tissue and cancer.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8763000" cy="1684338"/>
          </a:xfrm>
        </p:spPr>
        <p:txBody>
          <a:bodyPr/>
          <a:lstStyle/>
          <a:p>
            <a:pPr eaLnBrk="1" hangingPunct="1"/>
            <a:r>
              <a:rPr lang="en-US" sz="4000" dirty="0" smtClean="0"/>
              <a:t>PROTECTING FOOD RESOURCES: PEST MANAGEMENT</a:t>
            </a:r>
          </a:p>
        </p:txBody>
      </p:sp>
      <p:sp>
        <p:nvSpPr>
          <p:cNvPr id="7171" name="Rectangle 3"/>
          <p:cNvSpPr>
            <a:spLocks noGrp="1" noChangeArrowheads="1"/>
          </p:cNvSpPr>
          <p:nvPr>
            <p:ph type="body" idx="1"/>
          </p:nvPr>
        </p:nvSpPr>
        <p:spPr>
          <a:xfrm>
            <a:off x="838200" y="1676400"/>
            <a:ext cx="8153400" cy="4203700"/>
          </a:xfrm>
        </p:spPr>
        <p:txBody>
          <a:bodyPr/>
          <a:lstStyle/>
          <a:p>
            <a:pPr eaLnBrk="1" hangingPunct="1"/>
            <a:r>
              <a:rPr lang="en-US" sz="2800" dirty="0" smtClean="0"/>
              <a:t>We use chemicals to repel or kill pest organisms as plants have done for millions of years.</a:t>
            </a:r>
          </a:p>
          <a:p>
            <a:pPr lvl="1" eaLnBrk="1" hangingPunct="1"/>
            <a:r>
              <a:rPr lang="en-US" sz="2400" dirty="0" smtClean="0"/>
              <a:t>1600’s – nicotine from tobacco</a:t>
            </a:r>
          </a:p>
          <a:p>
            <a:pPr lvl="1" eaLnBrk="1" hangingPunct="1"/>
            <a:r>
              <a:rPr lang="en-US" sz="2400" dirty="0" smtClean="0"/>
              <a:t>1800’s – pyrethrum from chrysanthemum flower</a:t>
            </a:r>
          </a:p>
          <a:p>
            <a:pPr eaLnBrk="1" hangingPunct="1"/>
            <a:r>
              <a:rPr lang="en-US" sz="2800" dirty="0" smtClean="0"/>
              <a:t>Chemists have developed hundreds of chemicals (pesticides) that can kill or repel pests.</a:t>
            </a:r>
          </a:p>
          <a:p>
            <a:pPr lvl="1" eaLnBrk="1" hangingPunct="1"/>
            <a:r>
              <a:rPr lang="en-US" dirty="0" smtClean="0"/>
              <a:t>Pesticides vary in their persistence.</a:t>
            </a:r>
          </a:p>
          <a:p>
            <a:pPr lvl="1" eaLnBrk="1" hangingPunct="1"/>
            <a:r>
              <a:rPr lang="en-US" dirty="0" smtClean="0"/>
              <a:t>Each year &gt; 250,000 people in the U.S. become ill from household pesticides.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ln w="9525" cmpd="sng"/>
        </p:spPr>
        <p:txBody>
          <a:bodyPr/>
          <a:lstStyle/>
          <a:p>
            <a:pPr eaLnBrk="1" hangingPunct="1"/>
            <a:r>
              <a:rPr lang="en-US" smtClean="0"/>
              <a:t>How Pesticides Function</a:t>
            </a:r>
          </a:p>
        </p:txBody>
      </p:sp>
      <p:sp>
        <p:nvSpPr>
          <p:cNvPr id="44035" name="Rectangle 3"/>
          <p:cNvSpPr>
            <a:spLocks noGrp="1" noChangeArrowheads="1"/>
          </p:cNvSpPr>
          <p:nvPr>
            <p:ph type="subTitle" idx="1"/>
          </p:nvPr>
        </p:nvSpPr>
        <p:spPr>
          <a:ln w="9525"/>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0" y="228600"/>
            <a:ext cx="3886200" cy="1295400"/>
          </a:xfrm>
        </p:spPr>
        <p:txBody>
          <a:bodyPr/>
          <a:lstStyle/>
          <a:p>
            <a:pPr eaLnBrk="1" hangingPunct="1"/>
            <a:r>
              <a:rPr lang="en-US" smtClean="0">
                <a:ea typeface="ＭＳ Ｐゴシック" charset="-128"/>
              </a:rPr>
              <a:t>LD-50 (Median Lethal Dose)</a:t>
            </a:r>
          </a:p>
        </p:txBody>
      </p:sp>
      <p:sp>
        <p:nvSpPr>
          <p:cNvPr id="57347" name="Rectangle 3"/>
          <p:cNvSpPr>
            <a:spLocks noGrp="1" noChangeArrowheads="1"/>
          </p:cNvSpPr>
          <p:nvPr>
            <p:ph type="body" idx="1"/>
          </p:nvPr>
        </p:nvSpPr>
        <p:spPr>
          <a:xfrm>
            <a:off x="1062038" y="1766888"/>
            <a:ext cx="7769225" cy="4405312"/>
          </a:xfrm>
        </p:spPr>
        <p:txBody>
          <a:bodyPr/>
          <a:lstStyle/>
          <a:p>
            <a:pPr eaLnBrk="1" hangingPunct="1"/>
            <a:r>
              <a:rPr lang="en-US" smtClean="0">
                <a:ea typeface="ＭＳ Ｐゴシック" charset="-128"/>
              </a:rPr>
              <a:t>The LD-50 is the amount of pesticide it will take, in one dose, to kill ½ of all the target organisms (usually rats &amp; mice).  </a:t>
            </a:r>
          </a:p>
          <a:p>
            <a:pPr eaLnBrk="1" hangingPunct="1"/>
            <a:r>
              <a:rPr lang="en-US" smtClean="0">
                <a:ea typeface="ＭＳ Ｐゴシック" charset="-128"/>
              </a:rPr>
              <a:t>Use of dose-response analysis exposes organisms to different concentrations of toxins.</a:t>
            </a:r>
          </a:p>
          <a:p>
            <a:pPr eaLnBrk="1" hangingPunct="1"/>
            <a:r>
              <a:rPr lang="en-US" smtClean="0">
                <a:ea typeface="ＭＳ Ｐゴシック" charset="-128"/>
              </a:rPr>
              <a:t>Threshold dose occurs once there is a negative effect</a:t>
            </a:r>
          </a:p>
          <a:p>
            <a:pPr eaLnBrk="1" hangingPunct="1"/>
            <a:endParaRPr lang="en-US" smtClean="0">
              <a:ea typeface="ＭＳ Ｐゴシック" charset="-128"/>
            </a:endParaRPr>
          </a:p>
          <a:p>
            <a:pPr eaLnBrk="1" hangingPunct="1"/>
            <a:endParaRPr lang="en-US" smtClean="0">
              <a:ea typeface="ＭＳ Ｐゴシック" charset="-128"/>
            </a:endParaRPr>
          </a:p>
        </p:txBody>
      </p:sp>
      <p:pic>
        <p:nvPicPr>
          <p:cNvPr id="57348" name="Picture 3" descr="ld50dose.gif"/>
          <p:cNvPicPr>
            <a:picLocks noChangeAspect="1"/>
          </p:cNvPicPr>
          <p:nvPr/>
        </p:nvPicPr>
        <p:blipFill>
          <a:blip r:embed="rId2" cstate="print"/>
          <a:srcRect/>
          <a:stretch>
            <a:fillRect/>
          </a:stretch>
        </p:blipFill>
        <p:spPr bwMode="auto">
          <a:xfrm>
            <a:off x="5867400" y="0"/>
            <a:ext cx="3276600" cy="165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Nervous System</a:t>
            </a:r>
          </a:p>
        </p:txBody>
      </p:sp>
      <p:sp>
        <p:nvSpPr>
          <p:cNvPr id="46083" name="Rectangle 3"/>
          <p:cNvSpPr>
            <a:spLocks noGrp="1" noChangeArrowheads="1"/>
          </p:cNvSpPr>
          <p:nvPr>
            <p:ph type="body" idx="1"/>
          </p:nvPr>
        </p:nvSpPr>
        <p:spPr>
          <a:xfrm>
            <a:off x="762000" y="1447800"/>
            <a:ext cx="8382000" cy="4113213"/>
          </a:xfrm>
        </p:spPr>
        <p:txBody>
          <a:bodyPr/>
          <a:lstStyle/>
          <a:p>
            <a:pPr eaLnBrk="1" hangingPunct="1"/>
            <a:r>
              <a:rPr lang="en-US" sz="3600" smtClean="0"/>
              <a:t>Some interfere with the nervous system, cause uncontrollable muscle twitching or paralysis.</a:t>
            </a:r>
          </a:p>
          <a:p>
            <a:pPr eaLnBrk="1" hangingPunct="1"/>
            <a:r>
              <a:rPr lang="en-US" sz="3600" smtClean="0"/>
              <a:t>Some are nervous system poisons. 	   Ex. Spectracide, Nicotine, DDT, Dursban, &amp; Diazinon.</a:t>
            </a:r>
          </a:p>
        </p:txBody>
      </p:sp>
      <p:pic>
        <p:nvPicPr>
          <p:cNvPr id="46084" name="Picture 5" descr="Spectracide TripleStrike"/>
          <p:cNvPicPr>
            <a:picLocks noChangeAspect="1" noChangeArrowheads="1"/>
          </p:cNvPicPr>
          <p:nvPr/>
        </p:nvPicPr>
        <p:blipFill>
          <a:blip r:embed="rId2" cstate="print"/>
          <a:srcRect/>
          <a:stretch>
            <a:fillRect/>
          </a:stretch>
        </p:blipFill>
        <p:spPr bwMode="auto">
          <a:xfrm>
            <a:off x="3810000" y="4354513"/>
            <a:ext cx="1760538" cy="2503487"/>
          </a:xfrm>
          <a:prstGeom prst="rect">
            <a:avLst/>
          </a:prstGeom>
          <a:noFill/>
          <a:ln w="9525">
            <a:noFill/>
            <a:miter lim="800000"/>
            <a:headEnd/>
            <a:tailEnd/>
          </a:ln>
        </p:spPr>
      </p:pic>
      <p:sp>
        <p:nvSpPr>
          <p:cNvPr id="46085" name="Rectangle 6"/>
          <p:cNvSpPr>
            <a:spLocks noChangeArrowheads="1"/>
          </p:cNvSpPr>
          <p:nvPr/>
        </p:nvSpPr>
        <p:spPr bwMode="auto">
          <a:xfrm>
            <a:off x="3594100" y="2663825"/>
            <a:ext cx="9144000" cy="0"/>
          </a:xfrm>
          <a:prstGeom prst="rect">
            <a:avLst/>
          </a:prstGeom>
          <a:noFill/>
          <a:ln w="9525">
            <a:noFill/>
            <a:miter lim="800000"/>
            <a:headEnd/>
            <a:tailEnd/>
          </a:ln>
        </p:spPr>
        <p:txBody>
          <a:bodyPr>
            <a:spAutoFit/>
          </a:bodyPr>
          <a:lstStyle/>
          <a:p>
            <a:endParaRPr lang="en-US"/>
          </a:p>
        </p:txBody>
      </p:sp>
      <p:pic>
        <p:nvPicPr>
          <p:cNvPr id="46086" name="Picture 8" descr="Dursban® specialty insecticide"/>
          <p:cNvPicPr>
            <a:picLocks noChangeAspect="1" noChangeArrowheads="1"/>
          </p:cNvPicPr>
          <p:nvPr/>
        </p:nvPicPr>
        <p:blipFill>
          <a:blip r:embed="rId3" cstate="print"/>
          <a:srcRect/>
          <a:stretch>
            <a:fillRect/>
          </a:stretch>
        </p:blipFill>
        <p:spPr bwMode="auto">
          <a:xfrm>
            <a:off x="6172200" y="4495800"/>
            <a:ext cx="2514600" cy="211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Photosynthesis </a:t>
            </a:r>
          </a:p>
        </p:txBody>
      </p:sp>
      <p:sp>
        <p:nvSpPr>
          <p:cNvPr id="47107" name="Rectangle 3"/>
          <p:cNvSpPr>
            <a:spLocks noGrp="1" noChangeArrowheads="1"/>
          </p:cNvSpPr>
          <p:nvPr>
            <p:ph type="body" idx="1"/>
          </p:nvPr>
        </p:nvSpPr>
        <p:spPr/>
        <p:txBody>
          <a:bodyPr/>
          <a:lstStyle/>
          <a:p>
            <a:pPr eaLnBrk="1" hangingPunct="1"/>
            <a:r>
              <a:rPr lang="en-US" sz="4000" smtClean="0"/>
              <a:t>Some pesticides inhibit photosynthesis and prevent chlorophyll formation.  </a:t>
            </a:r>
          </a:p>
          <a:p>
            <a:pPr eaLnBrk="1" hangingPunct="1"/>
            <a:r>
              <a:rPr lang="en-US" sz="4000" smtClean="0"/>
              <a:t>Ex. Stampede, Pyrazon.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Smothering</a:t>
            </a:r>
          </a:p>
        </p:txBody>
      </p:sp>
      <p:sp>
        <p:nvSpPr>
          <p:cNvPr id="48131" name="Rectangle 3"/>
          <p:cNvSpPr>
            <a:spLocks noGrp="1" noChangeArrowheads="1"/>
          </p:cNvSpPr>
          <p:nvPr>
            <p:ph type="body" idx="1"/>
          </p:nvPr>
        </p:nvSpPr>
        <p:spPr/>
        <p:txBody>
          <a:bodyPr/>
          <a:lstStyle/>
          <a:p>
            <a:pPr eaLnBrk="1" hangingPunct="1"/>
            <a:r>
              <a:rPr lang="en-US" smtClean="0"/>
              <a:t>The vapors kill the pest by suffocating the animal. Soap can smother soft bodies of insects.</a:t>
            </a:r>
          </a:p>
          <a:p>
            <a:pPr eaLnBrk="1" hangingPunct="1"/>
            <a:r>
              <a:rPr lang="en-US" smtClean="0"/>
              <a:t>  Ex. flea collars, pest strip, and soap.</a:t>
            </a:r>
          </a:p>
        </p:txBody>
      </p:sp>
      <p:sp>
        <p:nvSpPr>
          <p:cNvPr id="48132" name="Rectangle 7"/>
          <p:cNvSpPr>
            <a:spLocks noChangeArrowheads="1"/>
          </p:cNvSpPr>
          <p:nvPr/>
        </p:nvSpPr>
        <p:spPr bwMode="auto">
          <a:xfrm>
            <a:off x="0" y="2035175"/>
            <a:ext cx="9144000" cy="0"/>
          </a:xfrm>
          <a:prstGeom prst="rect">
            <a:avLst/>
          </a:prstGeom>
          <a:noFill/>
          <a:ln w="9525">
            <a:noFill/>
            <a:miter lim="800000"/>
            <a:headEnd/>
            <a:tailEnd/>
          </a:ln>
        </p:spPr>
        <p:txBody>
          <a:bodyPr>
            <a:spAutoFit/>
          </a:bodyPr>
          <a:lstStyle/>
          <a:p>
            <a:endParaRPr lang="en-US"/>
          </a:p>
        </p:txBody>
      </p:sp>
      <p:pic>
        <p:nvPicPr>
          <p:cNvPr id="48133" name="Picture 11" descr="flea_collar_for_cats"/>
          <p:cNvPicPr>
            <a:picLocks noChangeAspect="1" noChangeArrowheads="1"/>
          </p:cNvPicPr>
          <p:nvPr/>
        </p:nvPicPr>
        <p:blipFill>
          <a:blip r:embed="rId2" cstate="print"/>
          <a:srcRect/>
          <a:stretch>
            <a:fillRect/>
          </a:stretch>
        </p:blipFill>
        <p:spPr bwMode="auto">
          <a:xfrm>
            <a:off x="3124200" y="3886200"/>
            <a:ext cx="27432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Dehydration</a:t>
            </a:r>
          </a:p>
        </p:txBody>
      </p:sp>
      <p:sp>
        <p:nvSpPr>
          <p:cNvPr id="49155" name="Rectangle 3"/>
          <p:cNvSpPr>
            <a:spLocks noGrp="1" noChangeArrowheads="1"/>
          </p:cNvSpPr>
          <p:nvPr>
            <p:ph type="body" idx="1"/>
          </p:nvPr>
        </p:nvSpPr>
        <p:spPr>
          <a:xfrm>
            <a:off x="1062038" y="1766888"/>
            <a:ext cx="3967162" cy="4113212"/>
          </a:xfrm>
        </p:spPr>
        <p:txBody>
          <a:bodyPr/>
          <a:lstStyle/>
          <a:p>
            <a:pPr eaLnBrk="1" hangingPunct="1">
              <a:lnSpc>
                <a:spcPct val="90000"/>
              </a:lnSpc>
            </a:pPr>
            <a:r>
              <a:rPr lang="en-US" smtClean="0"/>
              <a:t>Dehydration uses the fossilized remains of tiny, one-celled organisms called diatoms.  It kills insects by scratching their wax outer covering and causing them to dehydrate.  This is a soft pesticide.</a:t>
            </a:r>
          </a:p>
        </p:txBody>
      </p:sp>
      <p:pic>
        <p:nvPicPr>
          <p:cNvPr id="49156" name="Picture 5" descr="cystelli"/>
          <p:cNvPicPr>
            <a:picLocks noChangeAspect="1" noChangeArrowheads="1"/>
          </p:cNvPicPr>
          <p:nvPr/>
        </p:nvPicPr>
        <p:blipFill>
          <a:blip r:embed="rId2" cstate="print"/>
          <a:srcRect/>
          <a:stretch>
            <a:fillRect/>
          </a:stretch>
        </p:blipFill>
        <p:spPr bwMode="auto">
          <a:xfrm>
            <a:off x="5334000" y="1793875"/>
            <a:ext cx="3429000" cy="506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Inhibition of Blood Clotting</a:t>
            </a:r>
          </a:p>
        </p:txBody>
      </p:sp>
      <p:sp>
        <p:nvSpPr>
          <p:cNvPr id="50179" name="Rectangle 3"/>
          <p:cNvSpPr>
            <a:spLocks noGrp="1" noChangeArrowheads="1"/>
          </p:cNvSpPr>
          <p:nvPr>
            <p:ph type="body" idx="1"/>
          </p:nvPr>
        </p:nvSpPr>
        <p:spPr/>
        <p:txBody>
          <a:bodyPr/>
          <a:lstStyle/>
          <a:p>
            <a:pPr eaLnBrk="1" hangingPunct="1"/>
            <a:r>
              <a:rPr lang="en-US" sz="4000" smtClean="0"/>
              <a:t>Other types of pesticides cause animals (especially rats) to bleed to death by preventing their blood from clotting.</a:t>
            </a:r>
          </a:p>
        </p:txBody>
      </p:sp>
      <p:pic>
        <p:nvPicPr>
          <p:cNvPr id="50180" name="Picture 5" descr="rat"/>
          <p:cNvPicPr>
            <a:picLocks noChangeAspect="1" noChangeArrowheads="1"/>
          </p:cNvPicPr>
          <p:nvPr/>
        </p:nvPicPr>
        <p:blipFill>
          <a:blip r:embed="rId2" cstate="print"/>
          <a:srcRect/>
          <a:stretch>
            <a:fillRect/>
          </a:stretch>
        </p:blipFill>
        <p:spPr bwMode="auto">
          <a:xfrm>
            <a:off x="4419600" y="3657600"/>
            <a:ext cx="4000500" cy="289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38200" y="-304800"/>
            <a:ext cx="8763000" cy="1600200"/>
          </a:xfrm>
        </p:spPr>
        <p:txBody>
          <a:bodyPr/>
          <a:lstStyle/>
          <a:p>
            <a:pPr eaLnBrk="1" hangingPunct="1"/>
            <a:r>
              <a:rPr lang="en-US" sz="4000" dirty="0" smtClean="0"/>
              <a:t>The Ideal Pesticide </a:t>
            </a:r>
          </a:p>
        </p:txBody>
      </p:sp>
      <p:sp>
        <p:nvSpPr>
          <p:cNvPr id="51203" name="Rectangle 3"/>
          <p:cNvSpPr>
            <a:spLocks noGrp="1" noChangeArrowheads="1"/>
          </p:cNvSpPr>
          <p:nvPr>
            <p:ph type="body" idx="1"/>
          </p:nvPr>
        </p:nvSpPr>
        <p:spPr>
          <a:xfrm>
            <a:off x="1062038" y="1905000"/>
            <a:ext cx="7726362" cy="4800600"/>
          </a:xfrm>
        </p:spPr>
        <p:txBody>
          <a:bodyPr/>
          <a:lstStyle/>
          <a:p>
            <a:pPr eaLnBrk="1" hangingPunct="1"/>
            <a:r>
              <a:rPr lang="en-US" dirty="0" smtClean="0"/>
              <a:t>The ideal pest-killing chemical has these qualities:</a:t>
            </a:r>
          </a:p>
          <a:p>
            <a:pPr lvl="1" eaLnBrk="1" hangingPunct="1"/>
            <a:r>
              <a:rPr lang="en-US" dirty="0" smtClean="0"/>
              <a:t>Kill only target pest.</a:t>
            </a:r>
          </a:p>
          <a:p>
            <a:pPr lvl="1" eaLnBrk="1" hangingPunct="1"/>
            <a:r>
              <a:rPr lang="en-US" dirty="0" smtClean="0"/>
              <a:t>Not cause genetic resistance in the target organism.</a:t>
            </a:r>
          </a:p>
          <a:p>
            <a:pPr lvl="1" eaLnBrk="1" hangingPunct="1"/>
            <a:r>
              <a:rPr lang="en-US" dirty="0" smtClean="0"/>
              <a:t>Disappear or break down into harmless chemicals after doing its job.</a:t>
            </a:r>
          </a:p>
          <a:p>
            <a:pPr lvl="1" eaLnBrk="1" hangingPunct="1"/>
            <a:r>
              <a:rPr lang="en-US" dirty="0" smtClean="0"/>
              <a:t>Inexpensive.</a:t>
            </a:r>
          </a:p>
          <a:p>
            <a:pPr lvl="1" eaLnBrk="1" hangingPunct="1"/>
            <a:r>
              <a:rPr lang="en-US" b="1" dirty="0" smtClean="0"/>
              <a:t>There is no such product - always trade-offs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90600" y="1219200"/>
            <a:ext cx="7772400" cy="1143000"/>
          </a:xfrm>
        </p:spPr>
        <p:txBody>
          <a:bodyPr/>
          <a:lstStyle/>
          <a:p>
            <a:pPr eaLnBrk="1" hangingPunct="1"/>
            <a:r>
              <a:rPr lang="en-US" smtClean="0"/>
              <a:t>EPA</a:t>
            </a:r>
          </a:p>
        </p:txBody>
      </p:sp>
      <p:sp>
        <p:nvSpPr>
          <p:cNvPr id="54275" name="Rectangle 3"/>
          <p:cNvSpPr>
            <a:spLocks noGrp="1" noChangeArrowheads="1"/>
          </p:cNvSpPr>
          <p:nvPr>
            <p:ph type="body" idx="1"/>
          </p:nvPr>
        </p:nvSpPr>
        <p:spPr>
          <a:xfrm>
            <a:off x="914400" y="2452688"/>
            <a:ext cx="7769225" cy="4405312"/>
          </a:xfrm>
        </p:spPr>
        <p:txBody>
          <a:bodyPr/>
          <a:lstStyle/>
          <a:p>
            <a:pPr eaLnBrk="1" hangingPunct="1"/>
            <a:r>
              <a:rPr lang="en-US" sz="3600" dirty="0" smtClean="0"/>
              <a:t>The EPA &amp; USDA &amp; FDA are responsible for the overseeing the laws.  </a:t>
            </a:r>
          </a:p>
        </p:txBody>
      </p:sp>
      <p:sp>
        <p:nvSpPr>
          <p:cNvPr id="54276" name="Rectangle 4"/>
          <p:cNvSpPr>
            <a:spLocks noChangeArrowheads="1"/>
          </p:cNvSpPr>
          <p:nvPr/>
        </p:nvSpPr>
        <p:spPr bwMode="auto">
          <a:xfrm>
            <a:off x="914400" y="0"/>
            <a:ext cx="7770813" cy="1082675"/>
          </a:xfrm>
          <a:prstGeom prst="rect">
            <a:avLst/>
          </a:prstGeom>
          <a:noFill/>
          <a:ln w="9525">
            <a:noFill/>
            <a:miter lim="800000"/>
            <a:headEnd/>
            <a:tailEnd/>
          </a:ln>
        </p:spPr>
        <p:txBody>
          <a:bodyPr wrap="none">
            <a:spAutoFit/>
          </a:bodyPr>
          <a:lstStyle/>
          <a:p>
            <a:r>
              <a:rPr lang="en-US" sz="6500">
                <a:solidFill>
                  <a:schemeClr val="tx2"/>
                </a:solidFill>
              </a:rPr>
              <a:t>Pesticides and the Law</a:t>
            </a:r>
          </a:p>
        </p:txBody>
      </p:sp>
      <p:pic>
        <p:nvPicPr>
          <p:cNvPr id="54277" name="Picture 5" descr="bd06490_"/>
          <p:cNvPicPr>
            <a:picLocks noChangeAspect="1" noChangeArrowheads="1"/>
          </p:cNvPicPr>
          <p:nvPr/>
        </p:nvPicPr>
        <p:blipFill>
          <a:blip r:embed="rId2" cstate="print"/>
          <a:srcRect/>
          <a:stretch>
            <a:fillRect/>
          </a:stretch>
        </p:blipFill>
        <p:spPr bwMode="auto">
          <a:xfrm>
            <a:off x="3276600" y="3581400"/>
            <a:ext cx="2928938"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Research</a:t>
            </a:r>
          </a:p>
        </p:txBody>
      </p:sp>
      <p:sp>
        <p:nvSpPr>
          <p:cNvPr id="55299" name="Rectangle 3"/>
          <p:cNvSpPr>
            <a:spLocks noGrp="1" noChangeArrowheads="1"/>
          </p:cNvSpPr>
          <p:nvPr>
            <p:ph type="body" idx="1"/>
          </p:nvPr>
        </p:nvSpPr>
        <p:spPr>
          <a:xfrm>
            <a:off x="609600" y="1752600"/>
            <a:ext cx="8229600" cy="4862513"/>
          </a:xfrm>
        </p:spPr>
        <p:txBody>
          <a:bodyPr/>
          <a:lstStyle/>
          <a:p>
            <a:pPr eaLnBrk="1" hangingPunct="1">
              <a:lnSpc>
                <a:spcPct val="90000"/>
              </a:lnSpc>
            </a:pPr>
            <a:r>
              <a:rPr lang="en-US" smtClean="0"/>
              <a:t>Pesticide companies must use 3 methods to determine pesticides health threats:</a:t>
            </a:r>
          </a:p>
          <a:p>
            <a:pPr lvl="1" eaLnBrk="1" hangingPunct="1">
              <a:lnSpc>
                <a:spcPct val="90000"/>
              </a:lnSpc>
            </a:pPr>
            <a:r>
              <a:rPr lang="en-US" smtClean="0"/>
              <a:t>Case Reports – (made to physicians) about people suffering from adverse health effects</a:t>
            </a:r>
          </a:p>
          <a:p>
            <a:pPr lvl="1" eaLnBrk="1" hangingPunct="1">
              <a:lnSpc>
                <a:spcPct val="90000"/>
              </a:lnSpc>
            </a:pPr>
            <a:r>
              <a:rPr lang="en-US" smtClean="0"/>
              <a:t>Laboratory Investigations – (usually on animals) to determine toxicity, residence time, what parts of the body are affected and how the harm takes place.</a:t>
            </a:r>
          </a:p>
          <a:p>
            <a:pPr lvl="1" eaLnBrk="1" hangingPunct="1">
              <a:lnSpc>
                <a:spcPct val="90000"/>
              </a:lnSpc>
            </a:pPr>
            <a:r>
              <a:rPr lang="en-US" smtClean="0"/>
              <a:t>Epidemiology – (in populations of humans exposed) used to find why some people get sick while others do not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1" descr="1328"/>
          <p:cNvPicPr>
            <a:picLocks noChangeAspect="1" noChangeArrowheads="1"/>
          </p:cNvPicPr>
          <p:nvPr/>
        </p:nvPicPr>
        <p:blipFill>
          <a:blip r:embed="rId3" cstate="print"/>
          <a:srcRect/>
          <a:stretch>
            <a:fillRect/>
          </a:stretch>
        </p:blipFill>
        <p:spPr bwMode="auto">
          <a:xfrm>
            <a:off x="88900" y="1671638"/>
            <a:ext cx="8964613" cy="3514725"/>
          </a:xfrm>
          <a:prstGeom prst="rect">
            <a:avLst/>
          </a:prstGeom>
          <a:noFill/>
          <a:ln w="9525">
            <a:noFill/>
            <a:miter lim="800000"/>
            <a:headEnd/>
            <a:tailEnd/>
          </a:ln>
        </p:spPr>
      </p:pic>
      <p:sp>
        <p:nvSpPr>
          <p:cNvPr id="8195" name="Rectangle 3"/>
          <p:cNvSpPr>
            <a:spLocks noGrp="1" noChangeArrowheads="1"/>
          </p:cNvSpPr>
          <p:nvPr>
            <p:ph type="title"/>
          </p:nvPr>
        </p:nvSpPr>
        <p:spPr>
          <a:xfrm>
            <a:off x="685800" y="0"/>
            <a:ext cx="8763000" cy="1684338"/>
          </a:xfrm>
        </p:spPr>
        <p:txBody>
          <a:bodyPr/>
          <a:lstStyle/>
          <a:p>
            <a:pPr eaLnBrk="1" hangingPunct="1"/>
            <a:r>
              <a:rPr lang="en-US" sz="4000" dirty="0" smtClean="0"/>
              <a:t>PEST MANAGEMENT:  Conventional chemical pesticides</a:t>
            </a:r>
          </a:p>
        </p:txBody>
      </p:sp>
      <p:sp>
        <p:nvSpPr>
          <p:cNvPr id="8196" name="Rectangle 4"/>
          <p:cNvSpPr>
            <a:spLocks noGrp="1" noChangeArrowheads="1"/>
          </p:cNvSpPr>
          <p:nvPr>
            <p:ph type="body" idx="1"/>
          </p:nvPr>
        </p:nvSpPr>
        <p:spPr>
          <a:xfrm>
            <a:off x="609600" y="5486400"/>
            <a:ext cx="8991600" cy="1143000"/>
          </a:xfrm>
        </p:spPr>
        <p:txBody>
          <a:bodyPr/>
          <a:lstStyle/>
          <a:p>
            <a:pPr eaLnBrk="1" hangingPunct="1"/>
            <a:r>
              <a:rPr lang="en-US" sz="2800" dirty="0" smtClean="0"/>
              <a:t>25% - non agriculture use (lawns, golf courses, etc)</a:t>
            </a:r>
          </a:p>
          <a:p>
            <a:pPr eaLnBrk="1" hangingPunct="1"/>
            <a:r>
              <a:rPr lang="en-US" sz="2800" dirty="0" smtClean="0"/>
              <a:t>Average lawn gets 10x more per acre than cropland</a:t>
            </a:r>
          </a:p>
        </p:txBody>
      </p:sp>
      <p:sp>
        <p:nvSpPr>
          <p:cNvPr id="108549" name="Text Box 5"/>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algn="l">
              <a:lnSpc>
                <a:spcPct val="80000"/>
              </a:lnSpc>
              <a:spcBef>
                <a:spcPct val="50000"/>
              </a:spcBef>
              <a:buClr>
                <a:schemeClr val="hlink"/>
              </a:buClr>
              <a:buSzPct val="80000"/>
              <a:buFont typeface="Wingdings" pitchFamily="2" charset="2"/>
              <a:buNone/>
              <a:defRPr/>
            </a:pPr>
            <a:r>
              <a:rPr lang="en-US" sz="1800" dirty="0">
                <a:effectLst>
                  <a:outerShdw blurRad="38100" dist="38100" dir="2700000" algn="tl">
                    <a:srgbClr val="FFFFFF"/>
                  </a:outerShdw>
                </a:effectLst>
                <a:latin typeface="Arial" charset="0"/>
                <a:ea typeface="ＭＳ Ｐゴシック" pitchFamily="1" charset="-128"/>
              </a:rPr>
              <a:t>Figure 13-28</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Days to Harvest</a:t>
            </a:r>
          </a:p>
        </p:txBody>
      </p:sp>
      <p:sp>
        <p:nvSpPr>
          <p:cNvPr id="56323" name="Rectangle 3"/>
          <p:cNvSpPr>
            <a:spLocks noGrp="1" noChangeArrowheads="1"/>
          </p:cNvSpPr>
          <p:nvPr>
            <p:ph type="body" idx="1"/>
          </p:nvPr>
        </p:nvSpPr>
        <p:spPr/>
        <p:txBody>
          <a:bodyPr/>
          <a:lstStyle/>
          <a:p>
            <a:pPr eaLnBrk="1" hangingPunct="1"/>
            <a:r>
              <a:rPr lang="en-US" sz="4000" smtClean="0"/>
              <a:t>The last day you can spray crops before you harvest them for human consumption.</a:t>
            </a:r>
          </a:p>
        </p:txBody>
      </p:sp>
      <p:pic>
        <p:nvPicPr>
          <p:cNvPr id="56324" name="Picture 4" descr="bs01036_"/>
          <p:cNvPicPr>
            <a:picLocks noChangeAspect="1" noChangeArrowheads="1"/>
          </p:cNvPicPr>
          <p:nvPr/>
        </p:nvPicPr>
        <p:blipFill>
          <a:blip r:embed="rId2" cstate="print"/>
          <a:srcRect/>
          <a:stretch>
            <a:fillRect/>
          </a:stretch>
        </p:blipFill>
        <p:spPr bwMode="auto">
          <a:xfrm>
            <a:off x="4114800" y="2971800"/>
            <a:ext cx="4494213" cy="346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Restrictions</a:t>
            </a:r>
          </a:p>
        </p:txBody>
      </p:sp>
      <p:sp>
        <p:nvSpPr>
          <p:cNvPr id="57347" name="Rectangle 3"/>
          <p:cNvSpPr>
            <a:spLocks noGrp="1" noChangeArrowheads="1"/>
          </p:cNvSpPr>
          <p:nvPr>
            <p:ph type="body" idx="1"/>
          </p:nvPr>
        </p:nvSpPr>
        <p:spPr>
          <a:xfrm>
            <a:off x="1062038" y="1766888"/>
            <a:ext cx="7769225" cy="4329112"/>
          </a:xfrm>
        </p:spPr>
        <p:txBody>
          <a:bodyPr/>
          <a:lstStyle/>
          <a:p>
            <a:pPr eaLnBrk="1" hangingPunct="1"/>
            <a:r>
              <a:rPr lang="en-US" smtClean="0"/>
              <a:t>The EPA sets a tolerance level specifying the amount of toxic pesticide residue that can legally remain on the crop when the consumer eats it.</a:t>
            </a:r>
          </a:p>
        </p:txBody>
      </p:sp>
      <p:pic>
        <p:nvPicPr>
          <p:cNvPr id="57348" name="Picture 4" descr="fd00784_"/>
          <p:cNvPicPr>
            <a:picLocks noChangeAspect="1" noChangeArrowheads="1"/>
          </p:cNvPicPr>
          <p:nvPr/>
        </p:nvPicPr>
        <p:blipFill>
          <a:blip r:embed="rId2" cstate="print"/>
          <a:srcRect/>
          <a:stretch>
            <a:fillRect/>
          </a:stretch>
        </p:blipFill>
        <p:spPr bwMode="auto">
          <a:xfrm>
            <a:off x="4572000" y="3200400"/>
            <a:ext cx="3152775" cy="344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FFDCA</a:t>
            </a:r>
          </a:p>
        </p:txBody>
      </p:sp>
      <p:sp>
        <p:nvSpPr>
          <p:cNvPr id="58371" name="Rectangle 3"/>
          <p:cNvSpPr>
            <a:spLocks noGrp="1" noChangeArrowheads="1"/>
          </p:cNvSpPr>
          <p:nvPr>
            <p:ph type="body" idx="1"/>
          </p:nvPr>
        </p:nvSpPr>
        <p:spPr/>
        <p:txBody>
          <a:bodyPr/>
          <a:lstStyle/>
          <a:p>
            <a:pPr eaLnBrk="1" hangingPunct="1"/>
            <a:r>
              <a:rPr lang="en-US" sz="4000" smtClean="0"/>
              <a:t>Federal Food, Drug, and Cosmetic Act</a:t>
            </a:r>
          </a:p>
          <a:p>
            <a:pPr eaLnBrk="1" hangingPunct="1"/>
            <a:r>
              <a:rPr lang="en-US" sz="4000" smtClean="0"/>
              <a:t>Strengthened in 1996 </a:t>
            </a:r>
          </a:p>
          <a:p>
            <a:pPr eaLnBrk="1" hangingPunct="1"/>
            <a:r>
              <a:rPr lang="en-US" sz="4000" smtClean="0"/>
              <a:t>Sets pesticide tolerance levels</a:t>
            </a:r>
          </a:p>
        </p:txBody>
      </p:sp>
      <p:pic>
        <p:nvPicPr>
          <p:cNvPr id="58372" name="Picture 4" descr="hh00782_"/>
          <p:cNvPicPr>
            <a:picLocks noChangeAspect="1" noChangeArrowheads="1"/>
          </p:cNvPicPr>
          <p:nvPr/>
        </p:nvPicPr>
        <p:blipFill>
          <a:blip r:embed="rId2" cstate="print"/>
          <a:srcRect/>
          <a:stretch>
            <a:fillRect/>
          </a:stretch>
        </p:blipFill>
        <p:spPr bwMode="auto">
          <a:xfrm>
            <a:off x="6477000" y="2362200"/>
            <a:ext cx="1541463"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FIFRA</a:t>
            </a:r>
          </a:p>
        </p:txBody>
      </p:sp>
      <p:sp>
        <p:nvSpPr>
          <p:cNvPr id="60419" name="Rectangle 3"/>
          <p:cNvSpPr>
            <a:spLocks noGrp="1" noChangeArrowheads="1"/>
          </p:cNvSpPr>
          <p:nvPr>
            <p:ph type="body" idx="1"/>
          </p:nvPr>
        </p:nvSpPr>
        <p:spPr>
          <a:xfrm>
            <a:off x="609600" y="1766888"/>
            <a:ext cx="5943600" cy="5091112"/>
          </a:xfrm>
        </p:spPr>
        <p:txBody>
          <a:bodyPr/>
          <a:lstStyle/>
          <a:p>
            <a:pPr eaLnBrk="1" hangingPunct="1"/>
            <a:r>
              <a:rPr lang="en-US" sz="3500" smtClean="0"/>
              <a:t>The Federal Insecticide, Fungicide &amp; Rodenticide Act</a:t>
            </a:r>
          </a:p>
          <a:p>
            <a:pPr eaLnBrk="1" hangingPunct="1"/>
            <a:r>
              <a:rPr lang="en-US" sz="3500" smtClean="0"/>
              <a:t>It was first established in 1947 &amp; revised as recently as 1996. </a:t>
            </a:r>
          </a:p>
          <a:p>
            <a:pPr eaLnBrk="1" hangingPunct="1"/>
            <a:r>
              <a:rPr lang="en-US" sz="3500" smtClean="0"/>
              <a:t>States what must be on a pesticide label &amp; requires registration of all pesticides.</a:t>
            </a:r>
          </a:p>
        </p:txBody>
      </p:sp>
      <p:pic>
        <p:nvPicPr>
          <p:cNvPr id="60420" name="Picture 5" descr="fig1"/>
          <p:cNvPicPr>
            <a:picLocks noChangeAspect="1" noChangeArrowheads="1"/>
          </p:cNvPicPr>
          <p:nvPr/>
        </p:nvPicPr>
        <p:blipFill>
          <a:blip r:embed="rId2" cstate="print"/>
          <a:srcRect/>
          <a:stretch>
            <a:fillRect/>
          </a:stretch>
        </p:blipFill>
        <p:spPr bwMode="auto">
          <a:xfrm>
            <a:off x="6354763" y="1752600"/>
            <a:ext cx="2560637"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38200" y="0"/>
            <a:ext cx="7772400" cy="685800"/>
          </a:xfrm>
        </p:spPr>
        <p:txBody>
          <a:bodyPr/>
          <a:lstStyle/>
          <a:p>
            <a:pPr eaLnBrk="1" hangingPunct="1"/>
            <a:r>
              <a:rPr lang="en-US" smtClean="0"/>
              <a:t>Label Requirements</a:t>
            </a:r>
          </a:p>
        </p:txBody>
      </p:sp>
      <p:sp>
        <p:nvSpPr>
          <p:cNvPr id="59395" name="Rectangle 3"/>
          <p:cNvSpPr>
            <a:spLocks noGrp="1" noChangeArrowheads="1"/>
          </p:cNvSpPr>
          <p:nvPr>
            <p:ph type="body" idx="1"/>
          </p:nvPr>
        </p:nvSpPr>
        <p:spPr>
          <a:xfrm>
            <a:off x="685800" y="762000"/>
            <a:ext cx="8458200" cy="5091113"/>
          </a:xfrm>
        </p:spPr>
        <p:txBody>
          <a:bodyPr/>
          <a:lstStyle/>
          <a:p>
            <a:pPr lvl="1" eaLnBrk="1" hangingPunct="1">
              <a:lnSpc>
                <a:spcPct val="90000"/>
              </a:lnSpc>
            </a:pPr>
            <a:r>
              <a:rPr lang="en-US" sz="2400" smtClean="0"/>
              <a:t>the brand name </a:t>
            </a:r>
          </a:p>
          <a:p>
            <a:pPr lvl="1" eaLnBrk="1" hangingPunct="1">
              <a:lnSpc>
                <a:spcPct val="90000"/>
              </a:lnSpc>
            </a:pPr>
            <a:r>
              <a:rPr lang="en-US" sz="2400" smtClean="0"/>
              <a:t>the ingredient statement</a:t>
            </a:r>
          </a:p>
          <a:p>
            <a:pPr lvl="1" eaLnBrk="1" hangingPunct="1">
              <a:lnSpc>
                <a:spcPct val="90000"/>
              </a:lnSpc>
            </a:pPr>
            <a:r>
              <a:rPr lang="en-US" sz="2400" smtClean="0"/>
              <a:t>the percentage or amount of active ingredient(s) by weight</a:t>
            </a:r>
          </a:p>
          <a:p>
            <a:pPr lvl="1" eaLnBrk="1" hangingPunct="1">
              <a:lnSpc>
                <a:spcPct val="90000"/>
              </a:lnSpc>
            </a:pPr>
            <a:r>
              <a:rPr lang="en-US" sz="2400" smtClean="0"/>
              <a:t>the net contents of the container</a:t>
            </a:r>
          </a:p>
          <a:p>
            <a:pPr lvl="1" eaLnBrk="1" hangingPunct="1">
              <a:lnSpc>
                <a:spcPct val="90000"/>
              </a:lnSpc>
            </a:pPr>
            <a:r>
              <a:rPr lang="en-US" sz="2400" smtClean="0"/>
              <a:t>the name and address of the manufacturer</a:t>
            </a:r>
          </a:p>
          <a:p>
            <a:pPr lvl="1" eaLnBrk="1" hangingPunct="1">
              <a:lnSpc>
                <a:spcPct val="90000"/>
              </a:lnSpc>
            </a:pPr>
            <a:r>
              <a:rPr lang="en-US" sz="2400" smtClean="0"/>
              <a:t>Registration and establishment numbers</a:t>
            </a:r>
          </a:p>
          <a:p>
            <a:pPr lvl="1" eaLnBrk="1" hangingPunct="1">
              <a:lnSpc>
                <a:spcPct val="90000"/>
              </a:lnSpc>
            </a:pPr>
            <a:r>
              <a:rPr lang="en-US" sz="2400" smtClean="0"/>
              <a:t>Signal words and symbols</a:t>
            </a:r>
          </a:p>
          <a:p>
            <a:pPr lvl="1" eaLnBrk="1" hangingPunct="1">
              <a:lnSpc>
                <a:spcPct val="90000"/>
              </a:lnSpc>
            </a:pPr>
            <a:r>
              <a:rPr lang="en-US" sz="2400" smtClean="0"/>
              <a:t>Precautionary statement</a:t>
            </a:r>
          </a:p>
          <a:p>
            <a:pPr lvl="1" eaLnBrk="1" hangingPunct="1">
              <a:lnSpc>
                <a:spcPct val="90000"/>
              </a:lnSpc>
            </a:pPr>
            <a:r>
              <a:rPr lang="en-US" sz="2400" smtClean="0"/>
              <a:t>Statement of practical treatment</a:t>
            </a:r>
          </a:p>
          <a:p>
            <a:pPr lvl="1" eaLnBrk="1" hangingPunct="1">
              <a:lnSpc>
                <a:spcPct val="90000"/>
              </a:lnSpc>
            </a:pPr>
            <a:r>
              <a:rPr lang="en-US" sz="2400" smtClean="0"/>
              <a:t>Environmental hazard statement</a:t>
            </a:r>
          </a:p>
          <a:p>
            <a:pPr lvl="1" eaLnBrk="1" hangingPunct="1">
              <a:lnSpc>
                <a:spcPct val="90000"/>
              </a:lnSpc>
            </a:pPr>
            <a:r>
              <a:rPr lang="en-US" sz="2400" smtClean="0"/>
              <a:t>Classification statement</a:t>
            </a:r>
          </a:p>
          <a:p>
            <a:pPr lvl="1" eaLnBrk="1" hangingPunct="1">
              <a:lnSpc>
                <a:spcPct val="90000"/>
              </a:lnSpc>
            </a:pPr>
            <a:r>
              <a:rPr lang="en-US" sz="2400" smtClean="0"/>
              <a:t>Directions for use</a:t>
            </a:r>
          </a:p>
          <a:p>
            <a:pPr lvl="1" eaLnBrk="1" hangingPunct="1">
              <a:lnSpc>
                <a:spcPct val="90000"/>
              </a:lnSpc>
            </a:pPr>
            <a:r>
              <a:rPr lang="en-US" sz="2400" smtClean="0"/>
              <a:t>Re-entry statement </a:t>
            </a:r>
          </a:p>
          <a:p>
            <a:pPr lvl="1" eaLnBrk="1" hangingPunct="1">
              <a:lnSpc>
                <a:spcPct val="90000"/>
              </a:lnSpc>
            </a:pPr>
            <a:r>
              <a:rPr lang="en-US" sz="2400" smtClean="0"/>
              <a:t>Harvesting and/or grazing restrictions</a:t>
            </a:r>
          </a:p>
          <a:p>
            <a:pPr lvl="1" eaLnBrk="1" hangingPunct="1">
              <a:lnSpc>
                <a:spcPct val="90000"/>
              </a:lnSpc>
            </a:pPr>
            <a:r>
              <a:rPr lang="en-US" sz="2400" smtClean="0"/>
              <a:t>Storage and disposal statement. </a:t>
            </a:r>
          </a:p>
          <a:p>
            <a:pPr lvl="1"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FQPA</a:t>
            </a:r>
          </a:p>
        </p:txBody>
      </p:sp>
      <p:sp>
        <p:nvSpPr>
          <p:cNvPr id="61443" name="Rectangle 3"/>
          <p:cNvSpPr>
            <a:spLocks noGrp="1" noChangeArrowheads="1"/>
          </p:cNvSpPr>
          <p:nvPr>
            <p:ph type="body" idx="1"/>
          </p:nvPr>
        </p:nvSpPr>
        <p:spPr/>
        <p:txBody>
          <a:bodyPr/>
          <a:lstStyle/>
          <a:p>
            <a:pPr eaLnBrk="1" hangingPunct="1"/>
            <a:r>
              <a:rPr lang="en-US" sz="4000" smtClean="0"/>
              <a:t>Food Quality Protection Act</a:t>
            </a:r>
          </a:p>
          <a:p>
            <a:pPr eaLnBrk="1" hangingPunct="1"/>
            <a:r>
              <a:rPr lang="en-US" sz="4000" smtClean="0"/>
              <a:t>Established in 1996 </a:t>
            </a:r>
          </a:p>
          <a:p>
            <a:pPr eaLnBrk="1" hangingPunct="1"/>
            <a:r>
              <a:rPr lang="en-US" sz="4000" smtClean="0"/>
              <a:t>Amends both FIFRA and FFDCA.</a:t>
            </a:r>
          </a:p>
        </p:txBody>
      </p:sp>
      <p:pic>
        <p:nvPicPr>
          <p:cNvPr id="61444" name="Picture 4" descr="bd05122_"/>
          <p:cNvPicPr>
            <a:picLocks noChangeAspect="1" noChangeArrowheads="1"/>
          </p:cNvPicPr>
          <p:nvPr/>
        </p:nvPicPr>
        <p:blipFill>
          <a:blip r:embed="rId2" cstate="print"/>
          <a:srcRect/>
          <a:stretch>
            <a:fillRect/>
          </a:stretch>
        </p:blipFill>
        <p:spPr bwMode="auto">
          <a:xfrm>
            <a:off x="2971800" y="3849688"/>
            <a:ext cx="3425825" cy="30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enforcement</a:t>
            </a:r>
            <a:endParaRPr lang="en-US" dirty="0"/>
          </a:p>
        </p:txBody>
      </p:sp>
      <p:sp>
        <p:nvSpPr>
          <p:cNvPr id="3" name="TextBox 2"/>
          <p:cNvSpPr txBox="1"/>
          <p:nvPr/>
        </p:nvSpPr>
        <p:spPr>
          <a:xfrm>
            <a:off x="1143000" y="2286000"/>
            <a:ext cx="7239000" cy="3884140"/>
          </a:xfrm>
          <a:prstGeom prst="rect">
            <a:avLst/>
          </a:prstGeom>
          <a:noFill/>
        </p:spPr>
        <p:txBody>
          <a:bodyPr wrap="square" rtlCol="0">
            <a:spAutoFit/>
          </a:bodyPr>
          <a:lstStyle/>
          <a:p>
            <a:pPr algn="l">
              <a:buFont typeface="Arial" pitchFamily="34" charset="0"/>
              <a:buChar char="•"/>
            </a:pPr>
            <a:r>
              <a:rPr lang="en-US" sz="2800" dirty="0" smtClean="0"/>
              <a:t>Lack of time and money to test all compounds</a:t>
            </a:r>
          </a:p>
          <a:p>
            <a:pPr algn="l">
              <a:buFont typeface="Arial" pitchFamily="34" charset="0"/>
              <a:buChar char="•"/>
            </a:pPr>
            <a:r>
              <a:rPr lang="en-US" sz="2800" dirty="0" smtClean="0"/>
              <a:t>Inadequate enforcement</a:t>
            </a:r>
          </a:p>
          <a:p>
            <a:pPr algn="l">
              <a:buFont typeface="Arial" pitchFamily="34" charset="0"/>
              <a:buChar char="•"/>
            </a:pPr>
            <a:r>
              <a:rPr lang="en-US" sz="2800" dirty="0" smtClean="0"/>
              <a:t>Pre-1972 pesticides don’t have as strict standards</a:t>
            </a:r>
          </a:p>
          <a:p>
            <a:pPr algn="l">
              <a:buFont typeface="Arial" pitchFamily="34" charset="0"/>
              <a:buChar char="•"/>
            </a:pPr>
            <a:r>
              <a:rPr lang="en-US" sz="2800" dirty="0" smtClean="0"/>
              <a:t>Banned or unregistered pesticides can be shipped to other countries</a:t>
            </a:r>
          </a:p>
          <a:p>
            <a:pPr algn="l">
              <a:buFont typeface="Arial" pitchFamily="34" charset="0"/>
              <a:buChar char="•"/>
            </a:pPr>
            <a:r>
              <a:rPr lang="en-US" sz="2800" dirty="0" smtClean="0"/>
              <a:t>Imported food may have unsafe levels of pesticide residue</a:t>
            </a:r>
            <a:endParaRPr 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en-US" dirty="0" smtClean="0"/>
          </a:p>
        </p:txBody>
      </p:sp>
      <p:sp>
        <p:nvSpPr>
          <p:cNvPr id="62467" name="Rectangle 3"/>
          <p:cNvSpPr>
            <a:spLocks noGrp="1" noChangeArrowheads="1"/>
          </p:cNvSpPr>
          <p:nvPr>
            <p:ph type="body" idx="1"/>
          </p:nvPr>
        </p:nvSpPr>
        <p:spPr>
          <a:xfrm>
            <a:off x="609601" y="1766888"/>
            <a:ext cx="6705599" cy="4113212"/>
          </a:xfrm>
        </p:spPr>
        <p:txBody>
          <a:bodyPr/>
          <a:lstStyle/>
          <a:p>
            <a:pPr eaLnBrk="1" hangingPunct="1"/>
            <a:r>
              <a:rPr lang="en-US" dirty="0" smtClean="0"/>
              <a:t>Rachel Carson lived from 1907 to 1964.  </a:t>
            </a:r>
          </a:p>
          <a:p>
            <a:pPr eaLnBrk="1" hangingPunct="1"/>
            <a:r>
              <a:rPr lang="en-US" dirty="0" smtClean="0"/>
              <a:t>She published her famous work </a:t>
            </a:r>
            <a:r>
              <a:rPr lang="en-US" i="1" dirty="0" smtClean="0"/>
              <a:t>Silent Spring</a:t>
            </a:r>
            <a:r>
              <a:rPr lang="en-US" dirty="0" smtClean="0"/>
              <a:t> in 1962.(no birds left to sing)</a:t>
            </a:r>
          </a:p>
          <a:p>
            <a:pPr eaLnBrk="1" hangingPunct="1"/>
            <a:r>
              <a:rPr lang="en-US" dirty="0" smtClean="0"/>
              <a:t>Increased public awareness of dangers of pesticide use</a:t>
            </a:r>
          </a:p>
          <a:p>
            <a:pPr eaLnBrk="1" hangingPunct="1"/>
            <a:r>
              <a:rPr lang="en-US" dirty="0" smtClean="0"/>
              <a:t>Resulted in DDT ban in US</a:t>
            </a:r>
          </a:p>
          <a:p>
            <a:pPr eaLnBrk="1" hangingPunct="1"/>
            <a:r>
              <a:rPr lang="en-US" dirty="0" err="1" smtClean="0"/>
              <a:t>Grassroot</a:t>
            </a:r>
            <a:r>
              <a:rPr lang="en-US" dirty="0" smtClean="0"/>
              <a:t> environmental movement</a:t>
            </a:r>
          </a:p>
          <a:p>
            <a:pPr eaLnBrk="1" hangingPunct="1"/>
            <a:r>
              <a:rPr lang="en-US" dirty="0" smtClean="0"/>
              <a:t>Formation of EPA</a:t>
            </a:r>
          </a:p>
          <a:p>
            <a:pPr eaLnBrk="1" hangingPunct="1"/>
            <a:endParaRPr lang="en-US" dirty="0" smtClean="0"/>
          </a:p>
        </p:txBody>
      </p:sp>
      <p:sp>
        <p:nvSpPr>
          <p:cNvPr id="62468" name="Rectangle 4"/>
          <p:cNvSpPr>
            <a:spLocks noChangeArrowheads="1"/>
          </p:cNvSpPr>
          <p:nvPr/>
        </p:nvSpPr>
        <p:spPr bwMode="auto">
          <a:xfrm>
            <a:off x="1066800" y="0"/>
            <a:ext cx="6773863" cy="1082675"/>
          </a:xfrm>
          <a:prstGeom prst="rect">
            <a:avLst/>
          </a:prstGeom>
          <a:noFill/>
          <a:ln w="9525">
            <a:noFill/>
            <a:miter lim="800000"/>
            <a:headEnd/>
            <a:tailEnd/>
          </a:ln>
        </p:spPr>
        <p:txBody>
          <a:bodyPr wrap="square">
            <a:spAutoFit/>
          </a:bodyPr>
          <a:lstStyle/>
          <a:p>
            <a:r>
              <a:rPr lang="en-US" sz="6500" dirty="0">
                <a:solidFill>
                  <a:schemeClr val="tx2"/>
                </a:solidFill>
              </a:rPr>
              <a:t>Rachel Carson</a:t>
            </a:r>
          </a:p>
        </p:txBody>
      </p:sp>
      <p:pic>
        <p:nvPicPr>
          <p:cNvPr id="62469" name="Picture 6" descr="Photo: Rachel Louise Carson"/>
          <p:cNvPicPr>
            <a:picLocks noChangeAspect="1" noChangeArrowheads="1"/>
          </p:cNvPicPr>
          <p:nvPr/>
        </p:nvPicPr>
        <p:blipFill>
          <a:blip r:embed="rId2" cstate="print"/>
          <a:srcRect/>
          <a:stretch>
            <a:fillRect/>
          </a:stretch>
        </p:blipFill>
        <p:spPr bwMode="auto">
          <a:xfrm>
            <a:off x="6934200" y="3657600"/>
            <a:ext cx="2097088" cy="2898775"/>
          </a:xfrm>
          <a:prstGeom prst="rect">
            <a:avLst/>
          </a:prstGeom>
          <a:noFill/>
          <a:ln w="9525">
            <a:noFill/>
            <a:miter lim="800000"/>
            <a:headEnd/>
            <a:tailEnd/>
          </a:ln>
        </p:spPr>
      </p:pic>
      <p:pic>
        <p:nvPicPr>
          <p:cNvPr id="6" name="Picture 5" descr="Silent Spring - 40th Anniversary Edition"/>
          <p:cNvPicPr>
            <a:picLocks noChangeAspect="1" noChangeArrowheads="1"/>
          </p:cNvPicPr>
          <p:nvPr/>
        </p:nvPicPr>
        <p:blipFill>
          <a:blip r:embed="rId3" cstate="print"/>
          <a:srcRect/>
          <a:stretch>
            <a:fillRect/>
          </a:stretch>
        </p:blipFill>
        <p:spPr bwMode="auto">
          <a:xfrm>
            <a:off x="7772400" y="1"/>
            <a:ext cx="1371600" cy="20446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Contributions</a:t>
            </a:r>
          </a:p>
        </p:txBody>
      </p:sp>
      <p:sp>
        <p:nvSpPr>
          <p:cNvPr id="64515" name="Rectangle 3"/>
          <p:cNvSpPr>
            <a:spLocks noGrp="1" noChangeArrowheads="1"/>
          </p:cNvSpPr>
          <p:nvPr>
            <p:ph type="body" idx="1"/>
          </p:nvPr>
        </p:nvSpPr>
        <p:spPr>
          <a:xfrm>
            <a:off x="533400" y="2071688"/>
            <a:ext cx="8610600" cy="4786312"/>
          </a:xfrm>
        </p:spPr>
        <p:txBody>
          <a:bodyPr/>
          <a:lstStyle/>
          <a:p>
            <a:pPr eaLnBrk="1" hangingPunct="1">
              <a:buFontTx/>
              <a:buNone/>
            </a:pPr>
            <a:r>
              <a:rPr lang="en-US" dirty="0" smtClean="0"/>
              <a:t> . . . it is possible to lay down such a barrage of poisons on the surface of the earth without making it unfit for life?  They should not be called insecticides, but biocides.” </a:t>
            </a:r>
          </a:p>
          <a:p>
            <a:pPr eaLnBrk="1" hangingPunct="1"/>
            <a:r>
              <a:rPr lang="en-US" dirty="0" smtClean="0"/>
              <a:t> </a:t>
            </a:r>
            <a:r>
              <a:rPr lang="en-US" i="1" dirty="0" smtClean="0"/>
              <a:t>Silent Spring </a:t>
            </a:r>
            <a:r>
              <a:rPr lang="en-US" dirty="0" smtClean="0"/>
              <a:t>heightened public awareness and concern about the dangers of uncontrolled use of DDT and other pesticides, including poisoning wildlife and contaminating human food supplies.</a:t>
            </a:r>
            <a:endParaRPr lang="en-US" i="1" dirty="0" smtClean="0"/>
          </a:p>
        </p:txBody>
      </p:sp>
      <p:pic>
        <p:nvPicPr>
          <p:cNvPr id="64516" name="Picture 5" descr="Silent Spring - 40th Anniversary Edition"/>
          <p:cNvPicPr>
            <a:picLocks noChangeAspect="1" noChangeArrowheads="1"/>
          </p:cNvPicPr>
          <p:nvPr/>
        </p:nvPicPr>
        <p:blipFill>
          <a:blip r:embed="rId2" cstate="print"/>
          <a:srcRect/>
          <a:stretch>
            <a:fillRect/>
          </a:stretch>
        </p:blipFill>
        <p:spPr bwMode="auto">
          <a:xfrm>
            <a:off x="7391400" y="0"/>
            <a:ext cx="1449388" cy="216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DSCF0034"/>
          <p:cNvPicPr>
            <a:picLocks noChangeAspect="1" noChangeArrowheads="1"/>
          </p:cNvPicPr>
          <p:nvPr/>
        </p:nvPicPr>
        <p:blipFill>
          <a:blip r:embed="rId2" cstate="print"/>
          <a:srcRect/>
          <a:stretch>
            <a:fillRect/>
          </a:stretch>
        </p:blipFill>
        <p:spPr bwMode="auto">
          <a:xfrm>
            <a:off x="-1524000" y="-1143000"/>
            <a:ext cx="12192000" cy="914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ln w="9525" cmpd="sng"/>
        </p:spPr>
        <p:txBody>
          <a:bodyPr/>
          <a:lstStyle/>
          <a:p>
            <a:pPr eaLnBrk="1" hangingPunct="1"/>
            <a:r>
              <a:rPr lang="en-US" dirty="0" smtClean="0"/>
              <a:t>Classification of Pesticides</a:t>
            </a:r>
          </a:p>
        </p:txBody>
      </p:sp>
      <p:sp>
        <p:nvSpPr>
          <p:cNvPr id="9219" name="Rectangle 3"/>
          <p:cNvSpPr>
            <a:spLocks noGrp="1" noChangeArrowheads="1"/>
          </p:cNvSpPr>
          <p:nvPr>
            <p:ph type="subTitle" idx="1"/>
          </p:nvPr>
        </p:nvSpPr>
        <p:spPr>
          <a:ln w="9525"/>
        </p:spPr>
        <p:txBody>
          <a:bodyPr/>
          <a:lstStyle/>
          <a:p>
            <a:pPr eaLnBrk="1" hangingPunct="1"/>
            <a:r>
              <a:rPr lang="en-US" sz="4000" dirty="0" smtClean="0">
                <a:latin typeface="Arial Unicode MS" pitchFamily="34" charset="-128"/>
              </a:rPr>
              <a:t>Specific Types: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1330"/>
          <p:cNvPicPr>
            <a:picLocks noChangeAspect="1" noChangeArrowheads="1"/>
          </p:cNvPicPr>
          <p:nvPr/>
        </p:nvPicPr>
        <p:blipFill>
          <a:blip r:embed="rId3" cstate="print"/>
          <a:srcRect/>
          <a:stretch>
            <a:fillRect/>
          </a:stretch>
        </p:blipFill>
        <p:spPr bwMode="auto">
          <a:xfrm>
            <a:off x="90488" y="161925"/>
            <a:ext cx="8964612" cy="6535738"/>
          </a:xfrm>
          <a:prstGeom prst="rect">
            <a:avLst/>
          </a:prstGeom>
          <a:noFill/>
          <a:ln w="9525">
            <a:noFill/>
            <a:miter lim="800000"/>
            <a:headEnd/>
            <a:tailEnd/>
          </a:ln>
        </p:spPr>
      </p:pic>
      <p:sp>
        <p:nvSpPr>
          <p:cNvPr id="86019" name="Rectangle 3" hidden="1"/>
          <p:cNvSpPr>
            <a:spLocks noGrp="1" noChangeArrowheads="1"/>
          </p:cNvSpPr>
          <p:nvPr>
            <p:ph type="title"/>
          </p:nvPr>
        </p:nvSpPr>
        <p:spPr/>
        <p:txBody>
          <a:bodyPr/>
          <a:lstStyle/>
          <a:p>
            <a:pPr eaLnBrk="1" hangingPunct="1"/>
            <a:r>
              <a:rPr lang="en-US" smtClean="0"/>
              <a:t>	</a:t>
            </a:r>
          </a:p>
        </p:txBody>
      </p:sp>
      <p:sp>
        <p:nvSpPr>
          <p:cNvPr id="86020"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eaLnBrk="0" hangingPunct="0">
              <a:spcBef>
                <a:spcPct val="0"/>
              </a:spcBef>
            </a:pPr>
            <a:r>
              <a:rPr lang="en-US" sz="1400" b="1">
                <a:latin typeface="Arial" charset="0"/>
                <a:ea typeface="ＭＳ Ｐゴシック" pitchFamily="1" charset="-128"/>
              </a:rPr>
              <a:t>Fig. 13-30, p. 299</a:t>
            </a:r>
          </a:p>
        </p:txBody>
      </p:sp>
      <p:sp>
        <p:nvSpPr>
          <p:cNvPr id="86021" name="Text Box 5"/>
          <p:cNvSpPr txBox="1">
            <a:spLocks noChangeArrowheads="1"/>
          </p:cNvSpPr>
          <p:nvPr/>
        </p:nvSpPr>
        <p:spPr bwMode="auto">
          <a:xfrm>
            <a:off x="2803525" y="304800"/>
            <a:ext cx="3573463" cy="457200"/>
          </a:xfrm>
          <a:prstGeom prst="rect">
            <a:avLst/>
          </a:prstGeom>
          <a:noFill/>
          <a:ln w="9525">
            <a:noFill/>
            <a:miter lim="800000"/>
            <a:headEnd/>
            <a:tailEnd/>
          </a:ln>
        </p:spPr>
        <p:txBody>
          <a:bodyPr>
            <a:spAutoFit/>
          </a:bodyPr>
          <a:lstStyle/>
          <a:p>
            <a:pPr>
              <a:spcBef>
                <a:spcPct val="0"/>
              </a:spcBef>
            </a:pPr>
            <a:r>
              <a:rPr lang="pt-BR" b="1">
                <a:solidFill>
                  <a:srgbClr val="534C9C"/>
                </a:solidFill>
                <a:latin typeface="Arial" charset="0"/>
                <a:ea typeface="ＭＳ Ｐゴシック" pitchFamily="1" charset="-128"/>
              </a:rPr>
              <a:t>What Can You Do?</a:t>
            </a:r>
            <a:endParaRPr lang="en-US" b="1">
              <a:solidFill>
                <a:srgbClr val="534C9C"/>
              </a:solidFill>
              <a:latin typeface="Arial" charset="0"/>
              <a:ea typeface="ＭＳ Ｐゴシック" pitchFamily="1" charset="-128"/>
            </a:endParaRPr>
          </a:p>
        </p:txBody>
      </p:sp>
      <p:sp>
        <p:nvSpPr>
          <p:cNvPr id="86022" name="Text Box 6"/>
          <p:cNvSpPr txBox="1">
            <a:spLocks noChangeArrowheads="1"/>
          </p:cNvSpPr>
          <p:nvPr/>
        </p:nvSpPr>
        <p:spPr bwMode="auto">
          <a:xfrm>
            <a:off x="1905000" y="1066800"/>
            <a:ext cx="5368925" cy="427038"/>
          </a:xfrm>
          <a:prstGeom prst="rect">
            <a:avLst/>
          </a:prstGeom>
          <a:noFill/>
          <a:ln w="9525">
            <a:noFill/>
            <a:miter lim="800000"/>
            <a:headEnd/>
            <a:tailEnd/>
          </a:ln>
        </p:spPr>
        <p:txBody>
          <a:bodyPr>
            <a:spAutoFit/>
          </a:bodyPr>
          <a:lstStyle/>
          <a:p>
            <a:pPr>
              <a:spcBef>
                <a:spcPct val="0"/>
              </a:spcBef>
            </a:pPr>
            <a:r>
              <a:rPr lang="en-US" sz="2200" b="1">
                <a:solidFill>
                  <a:srgbClr val="534C9C"/>
                </a:solidFill>
                <a:latin typeface="Arial" charset="0"/>
                <a:ea typeface="ＭＳ Ｐゴシック" pitchFamily="1" charset="-128"/>
              </a:rPr>
              <a:t>Reducing Exposure to Pesticides </a:t>
            </a:r>
          </a:p>
        </p:txBody>
      </p:sp>
      <p:sp>
        <p:nvSpPr>
          <p:cNvPr id="86023" name="Text Box 7"/>
          <p:cNvSpPr txBox="1">
            <a:spLocks noChangeArrowheads="1"/>
          </p:cNvSpPr>
          <p:nvPr/>
        </p:nvSpPr>
        <p:spPr bwMode="auto">
          <a:xfrm>
            <a:off x="1035050" y="2362200"/>
            <a:ext cx="6965950" cy="366713"/>
          </a:xfrm>
          <a:prstGeom prst="rect">
            <a:avLst/>
          </a:prstGeom>
          <a:noFill/>
          <a:ln w="9525">
            <a:noFill/>
            <a:miter lim="800000"/>
            <a:headEnd/>
            <a:tailEnd/>
          </a:ln>
        </p:spPr>
        <p:txBody>
          <a:bodyPr>
            <a:spAutoFit/>
          </a:bodyPr>
          <a:lstStyle/>
          <a:p>
            <a:pPr algn="l">
              <a:spcBef>
                <a:spcPct val="0"/>
              </a:spcBef>
            </a:pPr>
            <a:r>
              <a:rPr lang="en-US" sz="1800" b="1">
                <a:latin typeface="Arial" charset="0"/>
                <a:ea typeface="ＭＳ Ｐゴシック" pitchFamily="1" charset="-128"/>
              </a:rPr>
              <a:t>• Grow some of your food using organic methods.</a:t>
            </a:r>
          </a:p>
        </p:txBody>
      </p:sp>
      <p:sp>
        <p:nvSpPr>
          <p:cNvPr id="86024" name="Text Box 8"/>
          <p:cNvSpPr txBox="1">
            <a:spLocks noChangeArrowheads="1"/>
          </p:cNvSpPr>
          <p:nvPr/>
        </p:nvSpPr>
        <p:spPr bwMode="auto">
          <a:xfrm>
            <a:off x="1035050" y="3192463"/>
            <a:ext cx="6562725" cy="366712"/>
          </a:xfrm>
          <a:prstGeom prst="rect">
            <a:avLst/>
          </a:prstGeom>
          <a:noFill/>
          <a:ln w="9525">
            <a:noFill/>
            <a:miter lim="800000"/>
            <a:headEnd/>
            <a:tailEnd/>
          </a:ln>
        </p:spPr>
        <p:txBody>
          <a:bodyPr>
            <a:spAutoFit/>
          </a:bodyPr>
          <a:lstStyle/>
          <a:p>
            <a:pPr algn="l">
              <a:spcBef>
                <a:spcPct val="0"/>
              </a:spcBef>
            </a:pPr>
            <a:r>
              <a:rPr lang="en-US" sz="1800" b="1">
                <a:latin typeface="Arial" charset="0"/>
                <a:ea typeface="ＭＳ Ｐゴシック" pitchFamily="1" charset="-128"/>
              </a:rPr>
              <a:t>• Buy organic food.</a:t>
            </a:r>
          </a:p>
        </p:txBody>
      </p:sp>
      <p:sp>
        <p:nvSpPr>
          <p:cNvPr id="86025" name="Text Box 9"/>
          <p:cNvSpPr txBox="1">
            <a:spLocks noChangeArrowheads="1"/>
          </p:cNvSpPr>
          <p:nvPr/>
        </p:nvSpPr>
        <p:spPr bwMode="auto">
          <a:xfrm>
            <a:off x="1035050" y="4024313"/>
            <a:ext cx="7880350" cy="366712"/>
          </a:xfrm>
          <a:prstGeom prst="rect">
            <a:avLst/>
          </a:prstGeom>
          <a:noFill/>
          <a:ln w="9525">
            <a:noFill/>
            <a:miter lim="800000"/>
            <a:headEnd/>
            <a:tailEnd/>
          </a:ln>
        </p:spPr>
        <p:txBody>
          <a:bodyPr>
            <a:spAutoFit/>
          </a:bodyPr>
          <a:lstStyle/>
          <a:p>
            <a:pPr algn="l">
              <a:spcBef>
                <a:spcPct val="0"/>
              </a:spcBef>
            </a:pPr>
            <a:r>
              <a:rPr lang="en-US" sz="1800" b="1">
                <a:latin typeface="Arial" charset="0"/>
                <a:ea typeface="ＭＳ Ｐゴシック" pitchFamily="1" charset="-128"/>
              </a:rPr>
              <a:t>• Wash and scrub all fresh fruits, vegetables, and wild foods you pick.</a:t>
            </a:r>
          </a:p>
        </p:txBody>
      </p:sp>
      <p:sp>
        <p:nvSpPr>
          <p:cNvPr id="86026" name="Text Box 10"/>
          <p:cNvSpPr txBox="1">
            <a:spLocks noChangeArrowheads="1"/>
          </p:cNvSpPr>
          <p:nvPr/>
        </p:nvSpPr>
        <p:spPr bwMode="auto">
          <a:xfrm>
            <a:off x="1035050" y="4856163"/>
            <a:ext cx="7185025" cy="366712"/>
          </a:xfrm>
          <a:prstGeom prst="rect">
            <a:avLst/>
          </a:prstGeom>
          <a:noFill/>
          <a:ln w="9525">
            <a:noFill/>
            <a:miter lim="800000"/>
            <a:headEnd/>
            <a:tailEnd/>
          </a:ln>
        </p:spPr>
        <p:txBody>
          <a:bodyPr>
            <a:spAutoFit/>
          </a:bodyPr>
          <a:lstStyle/>
          <a:p>
            <a:pPr algn="l">
              <a:spcBef>
                <a:spcPct val="0"/>
              </a:spcBef>
            </a:pPr>
            <a:r>
              <a:rPr lang="en-US" sz="1800" b="1">
                <a:latin typeface="Arial" charset="0"/>
                <a:ea typeface="ＭＳ Ｐゴシック" pitchFamily="1" charset="-128"/>
              </a:rPr>
              <a:t>• Eat less or no meat.</a:t>
            </a:r>
          </a:p>
        </p:txBody>
      </p:sp>
      <p:sp>
        <p:nvSpPr>
          <p:cNvPr id="86027" name="Text Box 11"/>
          <p:cNvSpPr txBox="1">
            <a:spLocks noChangeArrowheads="1"/>
          </p:cNvSpPr>
          <p:nvPr/>
        </p:nvSpPr>
        <p:spPr bwMode="auto">
          <a:xfrm>
            <a:off x="1035050" y="5688013"/>
            <a:ext cx="6197600" cy="366712"/>
          </a:xfrm>
          <a:prstGeom prst="rect">
            <a:avLst/>
          </a:prstGeom>
          <a:noFill/>
          <a:ln w="9525">
            <a:noFill/>
            <a:miter lim="800000"/>
            <a:headEnd/>
            <a:tailEnd/>
          </a:ln>
        </p:spPr>
        <p:txBody>
          <a:bodyPr>
            <a:spAutoFit/>
          </a:bodyPr>
          <a:lstStyle/>
          <a:p>
            <a:pPr algn="l">
              <a:spcBef>
                <a:spcPct val="0"/>
              </a:spcBef>
            </a:pPr>
            <a:r>
              <a:rPr lang="en-US" sz="1800" b="1">
                <a:latin typeface="Arial" charset="0"/>
                <a:ea typeface="ＭＳ Ｐゴシック" pitchFamily="1" charset="-128"/>
              </a:rPr>
              <a:t>• Trim the fat from meat.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990600" y="2133600"/>
            <a:ext cx="8153400" cy="5180013"/>
          </a:xfrm>
        </p:spPr>
        <p:txBody>
          <a:bodyPr/>
          <a:lstStyle/>
          <a:p>
            <a:pPr eaLnBrk="1" hangingPunct="1"/>
            <a:r>
              <a:rPr lang="en-US" sz="3600" dirty="0" smtClean="0"/>
              <a:t>A </a:t>
            </a:r>
            <a:r>
              <a:rPr lang="en-US" sz="3600" u="sng" dirty="0" smtClean="0"/>
              <a:t>limited</a:t>
            </a:r>
            <a:r>
              <a:rPr lang="en-US" sz="3600" dirty="0" smtClean="0"/>
              <a:t> use of pesticides along with other practices.</a:t>
            </a:r>
          </a:p>
          <a:p>
            <a:pPr eaLnBrk="1" hangingPunct="1"/>
            <a:r>
              <a:rPr lang="en-US" sz="3600" dirty="0" smtClean="0"/>
              <a:t>Not a complete elimination of  pesticide</a:t>
            </a:r>
          </a:p>
          <a:p>
            <a:pPr eaLnBrk="1" hangingPunct="1"/>
            <a:r>
              <a:rPr lang="en-US" sz="3600" dirty="0" smtClean="0"/>
              <a:t>Important as a form of pollution prevention – reduces risk to wildlife and humans </a:t>
            </a:r>
          </a:p>
        </p:txBody>
      </p:sp>
      <p:sp>
        <p:nvSpPr>
          <p:cNvPr id="66564" name="Rectangle 4"/>
          <p:cNvSpPr>
            <a:spLocks noChangeArrowheads="1"/>
          </p:cNvSpPr>
          <p:nvPr/>
        </p:nvSpPr>
        <p:spPr bwMode="auto">
          <a:xfrm>
            <a:off x="914400" y="533400"/>
            <a:ext cx="7696200" cy="707886"/>
          </a:xfrm>
          <a:prstGeom prst="rect">
            <a:avLst/>
          </a:prstGeom>
          <a:noFill/>
          <a:ln w="9525">
            <a:noFill/>
            <a:miter lim="800000"/>
            <a:headEnd/>
            <a:tailEnd/>
          </a:ln>
        </p:spPr>
        <p:txBody>
          <a:bodyPr>
            <a:spAutoFit/>
          </a:bodyPr>
          <a:lstStyle/>
          <a:p>
            <a:r>
              <a:rPr lang="en-US" sz="4000" dirty="0">
                <a:solidFill>
                  <a:schemeClr val="tx2"/>
                </a:solidFill>
              </a:rPr>
              <a:t>Integrated Pest Management (IPM)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Other Ways to Control Pests</a:t>
            </a:r>
          </a:p>
        </p:txBody>
      </p:sp>
      <p:sp>
        <p:nvSpPr>
          <p:cNvPr id="67587" name="Rectangle 3"/>
          <p:cNvSpPr>
            <a:spLocks noGrp="1" noChangeArrowheads="1"/>
          </p:cNvSpPr>
          <p:nvPr>
            <p:ph type="body" idx="1"/>
          </p:nvPr>
        </p:nvSpPr>
        <p:spPr/>
        <p:txBody>
          <a:bodyPr/>
          <a:lstStyle/>
          <a:p>
            <a:pPr eaLnBrk="1" hangingPunct="1"/>
            <a:r>
              <a:rPr lang="en-US" smtClean="0"/>
              <a:t>There are cultivation, biological, and ecological alternatives to conventional chemical pesticides.</a:t>
            </a:r>
          </a:p>
          <a:p>
            <a:pPr lvl="1" eaLnBrk="1" hangingPunct="1"/>
            <a:r>
              <a:rPr lang="en-US" smtClean="0"/>
              <a:t>Fool the pest through cultivation practices.</a:t>
            </a:r>
          </a:p>
          <a:p>
            <a:pPr lvl="1" eaLnBrk="1" hangingPunct="1"/>
            <a:r>
              <a:rPr lang="en-US" smtClean="0"/>
              <a:t>Provide homes for the pest enemies.</a:t>
            </a:r>
          </a:p>
          <a:p>
            <a:pPr lvl="1" eaLnBrk="1" hangingPunct="1"/>
            <a:r>
              <a:rPr lang="en-US" smtClean="0"/>
              <a:t>Implant genetic resistance.</a:t>
            </a:r>
          </a:p>
          <a:p>
            <a:pPr lvl="1" eaLnBrk="1" hangingPunct="1"/>
            <a:r>
              <a:rPr lang="en-US" smtClean="0"/>
              <a:t>Bring in natural enemies.</a:t>
            </a:r>
          </a:p>
          <a:p>
            <a:pPr lvl="1" eaLnBrk="1" hangingPunct="1"/>
            <a:r>
              <a:rPr lang="en-US" smtClean="0"/>
              <a:t>Use pheromones to lure pests into traps.</a:t>
            </a:r>
          </a:p>
          <a:p>
            <a:pPr lvl="1" eaLnBrk="1" hangingPunct="1"/>
            <a:r>
              <a:rPr lang="en-US" smtClean="0"/>
              <a:t>Use hormones to disrupt life cycles.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066800" y="381000"/>
            <a:ext cx="7772400" cy="609600"/>
          </a:xfrm>
        </p:spPr>
        <p:txBody>
          <a:bodyPr anchor="b"/>
          <a:lstStyle/>
          <a:p>
            <a:pPr eaLnBrk="1" hangingPunct="1">
              <a:lnSpc>
                <a:spcPct val="64000"/>
              </a:lnSpc>
              <a:tabLst>
                <a:tab pos="668338" algn="l"/>
              </a:tabLst>
            </a:pPr>
            <a:r>
              <a:rPr lang="en-US" sz="4000" dirty="0" smtClean="0"/>
              <a:t>Integrated Pest Management</a:t>
            </a:r>
          </a:p>
        </p:txBody>
      </p:sp>
      <p:grpSp>
        <p:nvGrpSpPr>
          <p:cNvPr id="2" name="Group 3"/>
          <p:cNvGrpSpPr>
            <a:grpSpLocks/>
          </p:cNvGrpSpPr>
          <p:nvPr/>
        </p:nvGrpSpPr>
        <p:grpSpPr bwMode="auto">
          <a:xfrm>
            <a:off x="5045075" y="3298825"/>
            <a:ext cx="4098925" cy="3559175"/>
            <a:chOff x="0" y="0"/>
            <a:chExt cx="3672" cy="3188"/>
          </a:xfrm>
        </p:grpSpPr>
        <p:pic>
          <p:nvPicPr>
            <p:cNvPr id="199685" name="Picture 4"/>
            <p:cNvPicPr>
              <a:picLocks noChangeAspect="1" noChangeArrowheads="1"/>
            </p:cNvPicPr>
            <p:nvPr/>
          </p:nvPicPr>
          <p:blipFill>
            <a:blip r:embed="rId3" cstate="print"/>
            <a:srcRect/>
            <a:stretch>
              <a:fillRect/>
            </a:stretch>
          </p:blipFill>
          <p:spPr bwMode="auto">
            <a:xfrm>
              <a:off x="0" y="0"/>
              <a:ext cx="3672" cy="2872"/>
            </a:xfrm>
            <a:prstGeom prst="rect">
              <a:avLst/>
            </a:prstGeom>
            <a:noFill/>
            <a:ln w="25400">
              <a:noFill/>
              <a:miter lim="800000"/>
              <a:headEnd/>
              <a:tailEnd/>
            </a:ln>
          </p:spPr>
        </p:pic>
        <p:sp>
          <p:nvSpPr>
            <p:cNvPr id="199686" name="Rectangle 5"/>
            <p:cNvSpPr>
              <a:spLocks/>
            </p:cNvSpPr>
            <p:nvPr/>
          </p:nvSpPr>
          <p:spPr bwMode="auto">
            <a:xfrm>
              <a:off x="0" y="2868"/>
              <a:ext cx="3672" cy="320"/>
            </a:xfrm>
            <a:prstGeom prst="rect">
              <a:avLst/>
            </a:prstGeom>
            <a:solidFill>
              <a:srgbClr val="000000"/>
            </a:solidFill>
            <a:ln w="25400">
              <a:noFill/>
              <a:miter lim="800000"/>
              <a:headEnd/>
              <a:tailEnd/>
            </a:ln>
          </p:spPr>
          <p:txBody>
            <a:bodyPr lIns="0" tIns="0" rIns="0" bIns="0"/>
            <a:lstStyle/>
            <a:p>
              <a:endParaRPr lang="en-US"/>
            </a:p>
          </p:txBody>
        </p:sp>
        <p:sp>
          <p:nvSpPr>
            <p:cNvPr id="199687" name="Rectangle 6"/>
            <p:cNvSpPr>
              <a:spLocks/>
            </p:cNvSpPr>
            <p:nvPr/>
          </p:nvSpPr>
          <p:spPr bwMode="auto">
            <a:xfrm>
              <a:off x="0" y="2940"/>
              <a:ext cx="3672" cy="160"/>
            </a:xfrm>
            <a:prstGeom prst="rect">
              <a:avLst/>
            </a:prstGeom>
            <a:noFill/>
            <a:ln w="12700">
              <a:noFill/>
              <a:miter lim="800000"/>
              <a:headEnd/>
              <a:tailEnd/>
            </a:ln>
          </p:spPr>
          <p:txBody>
            <a:bodyPr lIns="0" tIns="0" rIns="0" bIns="0"/>
            <a:lstStyle/>
            <a:p>
              <a:pPr marL="79375" algn="ctr">
                <a:lnSpc>
                  <a:spcPct val="111000"/>
                </a:lnSpc>
                <a:tabLst>
                  <a:tab pos="365125" algn="l"/>
                </a:tabLst>
              </a:pPr>
              <a:r>
                <a:rPr lang="en-US" sz="1300">
                  <a:solidFill>
                    <a:srgbClr val="FFFF00"/>
                  </a:solidFill>
                  <a:cs typeface="Arial" charset="0"/>
                  <a:sym typeface="Arial" charset="0"/>
                </a:rPr>
                <a:t>Intercropping: peas and corn</a:t>
              </a:r>
            </a:p>
          </p:txBody>
        </p:sp>
      </p:grpSp>
      <p:sp>
        <p:nvSpPr>
          <p:cNvPr id="199684" name="Rectangle 9"/>
          <p:cNvSpPr>
            <a:spLocks noGrp="1" noChangeArrowheads="1"/>
          </p:cNvSpPr>
          <p:nvPr>
            <p:ph type="body" idx="1"/>
          </p:nvPr>
        </p:nvSpPr>
        <p:spPr>
          <a:xfrm>
            <a:off x="381000" y="990600"/>
            <a:ext cx="8488362" cy="5310187"/>
          </a:xfrm>
        </p:spPr>
        <p:txBody>
          <a:bodyPr/>
          <a:lstStyle/>
          <a:p>
            <a:pPr eaLnBrk="1" hangingPunct="1">
              <a:lnSpc>
                <a:spcPts val="2250"/>
              </a:lnSpc>
              <a:spcBef>
                <a:spcPct val="0"/>
              </a:spcBef>
              <a:spcAft>
                <a:spcPts val="700"/>
              </a:spcAft>
              <a:tabLst>
                <a:tab pos="720725" algn="l"/>
                <a:tab pos="976313" algn="l"/>
              </a:tabLst>
            </a:pPr>
            <a:r>
              <a:rPr lang="en-US" sz="2400" dirty="0" smtClean="0"/>
              <a:t>Integrated pest management (IPM) describes pest control practices where each crop and its pests are evaluated as part of an ecological system. A program is developed that includes crop management</a:t>
            </a:r>
            <a:br>
              <a:rPr lang="en-US" sz="2400" dirty="0" smtClean="0"/>
            </a:br>
            <a:r>
              <a:rPr lang="en-US" sz="2400" dirty="0" smtClean="0"/>
              <a:t>(e.g. intercropping or </a:t>
            </a:r>
            <a:r>
              <a:rPr lang="en-US" sz="2400" dirty="0" err="1" smtClean="0"/>
              <a:t>polyculture</a:t>
            </a:r>
            <a:r>
              <a:rPr lang="en-US" sz="2400" dirty="0" smtClean="0"/>
              <a:t> where multiple types of plants are planted together), and biological and chemical controls.</a:t>
            </a:r>
          </a:p>
          <a:p>
            <a:pPr marL="690563" lvl="1" indent="-298450" eaLnBrk="1" hangingPunct="1">
              <a:lnSpc>
                <a:spcPts val="1975"/>
              </a:lnSpc>
              <a:spcBef>
                <a:spcPct val="0"/>
              </a:spcBef>
              <a:spcAft>
                <a:spcPts val="1400"/>
              </a:spcAft>
              <a:buSzPct val="120000"/>
              <a:buFont typeface="Lucida Grande" charset="0"/>
              <a:buBlip>
                <a:blip r:embed="rId4"/>
              </a:buBlip>
              <a:tabLst>
                <a:tab pos="720725" algn="l"/>
                <a:tab pos="976313" algn="l"/>
              </a:tabLst>
            </a:pPr>
            <a:r>
              <a:rPr lang="en-US" sz="2200" b="1" dirty="0" smtClean="0"/>
              <a:t>The aim is not to eradicate pest</a:t>
            </a:r>
            <a:br>
              <a:rPr lang="en-US" sz="2200" b="1" dirty="0" smtClean="0"/>
            </a:br>
            <a:r>
              <a:rPr lang="en-US" sz="2200" b="1" dirty="0" smtClean="0"/>
              <a:t>populations, but to reduce crop</a:t>
            </a:r>
            <a:br>
              <a:rPr lang="en-US" sz="2200" b="1" dirty="0" smtClean="0"/>
            </a:br>
            <a:r>
              <a:rPr lang="en-US" sz="2200" b="1" dirty="0" smtClean="0"/>
              <a:t>damage to an economically</a:t>
            </a:r>
            <a:r>
              <a:rPr lang="en-US" sz="2200" b="1" dirty="0" smtClean="0">
                <a:ea typeface="ヒラギノ角ゴ ProN W6" charset="-128"/>
              </a:rPr>
              <a:t/>
            </a:r>
            <a:br>
              <a:rPr lang="en-US" sz="2200" b="1" dirty="0" smtClean="0">
                <a:ea typeface="ヒラギノ角ゴ ProN W6" charset="-128"/>
              </a:rPr>
            </a:br>
            <a:r>
              <a:rPr lang="en-US" sz="2200" b="1" dirty="0" smtClean="0"/>
              <a:t>tolerable level.</a:t>
            </a:r>
          </a:p>
          <a:p>
            <a:pPr eaLnBrk="1" hangingPunct="1">
              <a:lnSpc>
                <a:spcPts val="2250"/>
              </a:lnSpc>
              <a:spcBef>
                <a:spcPct val="0"/>
              </a:spcBef>
              <a:spcAft>
                <a:spcPts val="1400"/>
              </a:spcAft>
              <a:tabLst>
                <a:tab pos="720725" algn="l"/>
                <a:tab pos="976313" algn="l"/>
              </a:tabLst>
            </a:pPr>
            <a:r>
              <a:rPr lang="en-US" sz="2400" dirty="0" smtClean="0"/>
              <a:t>An increasing number of pest</a:t>
            </a:r>
            <a:br>
              <a:rPr lang="en-US" sz="2400" dirty="0" smtClean="0"/>
            </a:br>
            <a:r>
              <a:rPr lang="en-US" sz="2400" dirty="0" smtClean="0"/>
              <a:t>control experts and farmers</a:t>
            </a:r>
            <a:br>
              <a:rPr lang="en-US" sz="2400" dirty="0" smtClean="0"/>
            </a:br>
            <a:r>
              <a:rPr lang="en-US" sz="2400" dirty="0" smtClean="0"/>
              <a:t>believe IPM is the best way to</a:t>
            </a:r>
            <a:br>
              <a:rPr lang="en-US" sz="2400" dirty="0" smtClean="0"/>
            </a:br>
            <a:r>
              <a:rPr lang="en-US" sz="2400" dirty="0" smtClean="0"/>
              <a:t>control crop pests because of the			                   many different methods that are 				      used.</a:t>
            </a: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1730" name="Rectangle 1"/>
          <p:cNvSpPr>
            <a:spLocks noGrp="1" noChangeArrowheads="1"/>
          </p:cNvSpPr>
          <p:nvPr>
            <p:ph type="body" idx="1"/>
          </p:nvPr>
        </p:nvSpPr>
        <p:spPr>
          <a:xfrm>
            <a:off x="180975" y="881063"/>
            <a:ext cx="5221288" cy="5307012"/>
          </a:xfrm>
        </p:spPr>
        <p:txBody>
          <a:bodyPr/>
          <a:lstStyle/>
          <a:p>
            <a:pPr eaLnBrk="1" hangingPunct="1">
              <a:lnSpc>
                <a:spcPts val="2250"/>
              </a:lnSpc>
              <a:spcBef>
                <a:spcPct val="0"/>
              </a:spcBef>
              <a:spcAft>
                <a:spcPts val="700"/>
              </a:spcAft>
              <a:tabLst>
                <a:tab pos="720725" algn="l"/>
                <a:tab pos="1044575" algn="l"/>
              </a:tabLst>
            </a:pPr>
            <a:r>
              <a:rPr lang="en-US" sz="2400" smtClean="0"/>
              <a:t>IPM involves several phases. Crop management and monitoring of pest levels are ongoing. When crop damage becomes unacceptable, farmers implement the following control measures in sequence and with the proper timing.</a:t>
            </a:r>
          </a:p>
          <a:p>
            <a:pPr lvl="1" eaLnBrk="1" hangingPunct="1">
              <a:lnSpc>
                <a:spcPts val="1975"/>
              </a:lnSpc>
              <a:spcBef>
                <a:spcPct val="0"/>
              </a:spcBef>
              <a:spcAft>
                <a:spcPts val="1400"/>
              </a:spcAft>
              <a:buSzPct val="120000"/>
              <a:buFont typeface="Lucida Grande" charset="0"/>
              <a:buBlip>
                <a:blip r:embed="rId3"/>
              </a:buBlip>
              <a:tabLst>
                <a:tab pos="720725" algn="l"/>
                <a:tab pos="1044575" algn="l"/>
              </a:tabLst>
            </a:pPr>
            <a:r>
              <a:rPr lang="en-US" sz="2200" smtClean="0"/>
              <a:t>Stage 1: Cultivation controls, such as hand weeding and vacuuming crops to remove insect pests.</a:t>
            </a:r>
          </a:p>
          <a:p>
            <a:pPr lvl="1" eaLnBrk="1" hangingPunct="1">
              <a:lnSpc>
                <a:spcPts val="1975"/>
              </a:lnSpc>
              <a:spcBef>
                <a:spcPct val="0"/>
              </a:spcBef>
              <a:spcAft>
                <a:spcPts val="1400"/>
              </a:spcAft>
              <a:buSzPct val="120000"/>
              <a:buFont typeface="Lucida Grande" charset="0"/>
              <a:buBlip>
                <a:blip r:embed="rId3"/>
              </a:buBlip>
              <a:tabLst>
                <a:tab pos="720725" algn="l"/>
                <a:tab pos="1044575" algn="l"/>
              </a:tabLst>
            </a:pPr>
            <a:r>
              <a:rPr lang="en-US" sz="2200" smtClean="0"/>
              <a:t>Stage 2: Biological controls, such as pheromone traps, and natural predators, parasites, and disease organisms.</a:t>
            </a:r>
          </a:p>
          <a:p>
            <a:pPr lvl="1" eaLnBrk="1" hangingPunct="1">
              <a:lnSpc>
                <a:spcPts val="1975"/>
              </a:lnSpc>
              <a:spcBef>
                <a:spcPct val="0"/>
              </a:spcBef>
              <a:spcAft>
                <a:spcPts val="1400"/>
              </a:spcAft>
              <a:buSzPct val="120000"/>
              <a:buFont typeface="Lucida Grande" charset="0"/>
              <a:buBlip>
                <a:blip r:embed="rId3"/>
              </a:buBlip>
              <a:tabLst>
                <a:tab pos="720725" algn="l"/>
                <a:tab pos="1044575" algn="l"/>
              </a:tabLst>
            </a:pPr>
            <a:r>
              <a:rPr lang="en-US" sz="2200" smtClean="0"/>
              <a:t>Stage 3: Targeted pesticide use (chemical controls), mostly based on natural insecticides. Different chemicals are used to slow the development of resistance.</a:t>
            </a:r>
          </a:p>
        </p:txBody>
      </p:sp>
      <p:sp>
        <p:nvSpPr>
          <p:cNvPr id="201731" name="Rectangle 2"/>
          <p:cNvSpPr>
            <a:spLocks noGrp="1" noChangeArrowheads="1"/>
          </p:cNvSpPr>
          <p:nvPr>
            <p:ph type="title"/>
          </p:nvPr>
        </p:nvSpPr>
        <p:spPr>
          <a:xfrm>
            <a:off x="0" y="0"/>
            <a:ext cx="5572125" cy="712788"/>
          </a:xfrm>
        </p:spPr>
        <p:txBody>
          <a:bodyPr anchor="b"/>
          <a:lstStyle/>
          <a:p>
            <a:pPr eaLnBrk="1" hangingPunct="1">
              <a:tabLst>
                <a:tab pos="668338" algn="l"/>
              </a:tabLst>
            </a:pPr>
            <a:r>
              <a:rPr lang="en-US" sz="4000" smtClean="0"/>
              <a:t>Stages in IPM</a:t>
            </a:r>
          </a:p>
        </p:txBody>
      </p:sp>
      <p:pic>
        <p:nvPicPr>
          <p:cNvPr id="201732" name="Picture 3"/>
          <p:cNvPicPr>
            <a:picLocks noChangeAspect="1" noChangeArrowheads="1"/>
          </p:cNvPicPr>
          <p:nvPr/>
        </p:nvPicPr>
        <p:blipFill>
          <a:blip r:embed="rId4" cstate="print"/>
          <a:srcRect/>
          <a:stretch>
            <a:fillRect/>
          </a:stretch>
        </p:blipFill>
        <p:spPr bwMode="auto">
          <a:xfrm>
            <a:off x="5554663" y="1588"/>
            <a:ext cx="3606800" cy="2711450"/>
          </a:xfrm>
          <a:prstGeom prst="rect">
            <a:avLst/>
          </a:prstGeom>
          <a:noFill/>
          <a:ln w="25400">
            <a:noFill/>
            <a:miter lim="800000"/>
            <a:headEnd/>
            <a:tailEnd/>
          </a:ln>
        </p:spPr>
      </p:pic>
      <p:pic>
        <p:nvPicPr>
          <p:cNvPr id="201733" name="Picture 4"/>
          <p:cNvPicPr>
            <a:picLocks noChangeAspect="1" noChangeArrowheads="1"/>
          </p:cNvPicPr>
          <p:nvPr/>
        </p:nvPicPr>
        <p:blipFill>
          <a:blip r:embed="rId5" cstate="print"/>
          <a:srcRect/>
          <a:stretch>
            <a:fillRect/>
          </a:stretch>
        </p:blipFill>
        <p:spPr bwMode="auto">
          <a:xfrm>
            <a:off x="5554663" y="2867025"/>
            <a:ext cx="3575050" cy="3902075"/>
          </a:xfrm>
          <a:prstGeom prst="rect">
            <a:avLst/>
          </a:prstGeom>
          <a:noFill/>
          <a:ln w="25400">
            <a:noFill/>
            <a:miter lim="800000"/>
            <a:headEnd/>
            <a:tailEnd/>
          </a:ln>
        </p:spPr>
      </p:pic>
      <p:sp>
        <p:nvSpPr>
          <p:cNvPr id="201734" name="Rectangle 5"/>
          <p:cNvSpPr>
            <a:spLocks/>
          </p:cNvSpPr>
          <p:nvPr/>
        </p:nvSpPr>
        <p:spPr bwMode="auto">
          <a:xfrm rot="-5400000">
            <a:off x="4759326" y="5848350"/>
            <a:ext cx="1384300" cy="98425"/>
          </a:xfrm>
          <a:prstGeom prst="rect">
            <a:avLst/>
          </a:prstGeom>
          <a:noFill/>
          <a:ln w="12700">
            <a:noFill/>
            <a:miter lim="800000"/>
            <a:headEnd/>
            <a:tailEnd/>
          </a:ln>
        </p:spPr>
        <p:txBody>
          <a:bodyPr lIns="0" tIns="0" rIns="0" bIns="0"/>
          <a:lstStyle/>
          <a:p>
            <a:pPr marL="79375" algn="ctr">
              <a:lnSpc>
                <a:spcPct val="120000"/>
              </a:lnSpc>
              <a:tabLst>
                <a:tab pos="365125" algn="l"/>
              </a:tabLst>
            </a:pPr>
            <a:r>
              <a:rPr lang="en-US" sz="700">
                <a:cs typeface="Arial" charset="0"/>
                <a:sym typeface="Arial" charset="0"/>
              </a:rPr>
              <a:t>Cereal Research Centre, AAFC</a:t>
            </a:r>
          </a:p>
        </p:txBody>
      </p:sp>
      <p:sp>
        <p:nvSpPr>
          <p:cNvPr id="201735" name="Rectangle 6"/>
          <p:cNvSpPr>
            <a:spLocks/>
          </p:cNvSpPr>
          <p:nvPr/>
        </p:nvSpPr>
        <p:spPr bwMode="auto">
          <a:xfrm>
            <a:off x="5554663" y="2544763"/>
            <a:ext cx="3606800" cy="357187"/>
          </a:xfrm>
          <a:prstGeom prst="rect">
            <a:avLst/>
          </a:prstGeom>
          <a:solidFill>
            <a:srgbClr val="000000"/>
          </a:solidFill>
          <a:ln w="25400">
            <a:noFill/>
            <a:miter lim="800000"/>
            <a:headEnd/>
            <a:tailEnd/>
          </a:ln>
        </p:spPr>
        <p:txBody>
          <a:bodyPr lIns="0" tIns="0" rIns="0" bIns="0"/>
          <a:lstStyle/>
          <a:p>
            <a:endParaRPr lang="en-US"/>
          </a:p>
        </p:txBody>
      </p:sp>
      <p:sp>
        <p:nvSpPr>
          <p:cNvPr id="201736" name="Rectangle 7"/>
          <p:cNvSpPr>
            <a:spLocks/>
          </p:cNvSpPr>
          <p:nvPr/>
        </p:nvSpPr>
        <p:spPr bwMode="auto">
          <a:xfrm>
            <a:off x="5554663" y="2625725"/>
            <a:ext cx="3598862" cy="177800"/>
          </a:xfrm>
          <a:prstGeom prst="rect">
            <a:avLst/>
          </a:prstGeom>
          <a:noFill/>
          <a:ln w="12700">
            <a:noFill/>
            <a:miter lim="800000"/>
            <a:headEnd/>
            <a:tailEnd/>
          </a:ln>
        </p:spPr>
        <p:txBody>
          <a:bodyPr lIns="0" tIns="0" rIns="0" bIns="0"/>
          <a:lstStyle/>
          <a:p>
            <a:pPr marL="79375" algn="ctr">
              <a:lnSpc>
                <a:spcPct val="111000"/>
              </a:lnSpc>
              <a:tabLst>
                <a:tab pos="365125" algn="l"/>
              </a:tabLst>
            </a:pPr>
            <a:r>
              <a:rPr lang="en-US" sz="1300">
                <a:solidFill>
                  <a:srgbClr val="FFFF00"/>
                </a:solidFill>
                <a:cs typeface="Arial" charset="0"/>
                <a:sym typeface="Arial" charset="0"/>
              </a:rPr>
              <a:t>Hand weeding</a:t>
            </a:r>
          </a:p>
        </p:txBody>
      </p:sp>
      <p:sp>
        <p:nvSpPr>
          <p:cNvPr id="201737" name="Rectangle 8"/>
          <p:cNvSpPr>
            <a:spLocks/>
          </p:cNvSpPr>
          <p:nvPr/>
        </p:nvSpPr>
        <p:spPr bwMode="auto">
          <a:xfrm>
            <a:off x="5554663" y="6483350"/>
            <a:ext cx="3606800" cy="374650"/>
          </a:xfrm>
          <a:prstGeom prst="rect">
            <a:avLst/>
          </a:prstGeom>
          <a:solidFill>
            <a:srgbClr val="000000"/>
          </a:solidFill>
          <a:ln w="25400">
            <a:noFill/>
            <a:miter lim="800000"/>
            <a:headEnd/>
            <a:tailEnd/>
          </a:ln>
        </p:spPr>
        <p:txBody>
          <a:bodyPr lIns="0" tIns="0" rIns="0" bIns="0"/>
          <a:lstStyle/>
          <a:p>
            <a:endParaRPr lang="en-US"/>
          </a:p>
        </p:txBody>
      </p:sp>
      <p:sp>
        <p:nvSpPr>
          <p:cNvPr id="201738" name="Rectangle 9"/>
          <p:cNvSpPr>
            <a:spLocks/>
          </p:cNvSpPr>
          <p:nvPr/>
        </p:nvSpPr>
        <p:spPr bwMode="auto">
          <a:xfrm>
            <a:off x="5554663" y="6562725"/>
            <a:ext cx="3571875" cy="179388"/>
          </a:xfrm>
          <a:prstGeom prst="rect">
            <a:avLst/>
          </a:prstGeom>
          <a:noFill/>
          <a:ln w="12700">
            <a:noFill/>
            <a:miter lim="800000"/>
            <a:headEnd/>
            <a:tailEnd/>
          </a:ln>
        </p:spPr>
        <p:txBody>
          <a:bodyPr lIns="0" tIns="0" rIns="0" bIns="0"/>
          <a:lstStyle/>
          <a:p>
            <a:pPr marL="79375" algn="ctr">
              <a:lnSpc>
                <a:spcPct val="111000"/>
              </a:lnSpc>
              <a:tabLst>
                <a:tab pos="365125" algn="l"/>
              </a:tabLst>
            </a:pPr>
            <a:r>
              <a:rPr lang="en-US" sz="1300">
                <a:solidFill>
                  <a:srgbClr val="FFFF00"/>
                </a:solidFill>
                <a:cs typeface="Arial" charset="0"/>
                <a:sym typeface="Arial" charset="0"/>
              </a:rPr>
              <a:t>Pheromone trap</a:t>
            </a: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Physical</a:t>
            </a:r>
          </a:p>
        </p:txBody>
      </p:sp>
      <p:sp>
        <p:nvSpPr>
          <p:cNvPr id="69635" name="Rectangle 3"/>
          <p:cNvSpPr>
            <a:spLocks noGrp="1" noChangeArrowheads="1"/>
          </p:cNvSpPr>
          <p:nvPr>
            <p:ph type="body" idx="1"/>
          </p:nvPr>
        </p:nvSpPr>
        <p:spPr/>
        <p:txBody>
          <a:bodyPr/>
          <a:lstStyle/>
          <a:p>
            <a:pPr eaLnBrk="1" hangingPunct="1"/>
            <a:r>
              <a:rPr lang="en-US" sz="3600" smtClean="0"/>
              <a:t>This includes rotating between different crops, selecting pest-resistant varieties, planting pest-free rootstock, and vacuuming up harmful bugs.</a:t>
            </a:r>
          </a:p>
          <a:p>
            <a:pPr eaLnBrk="1" hangingPunct="1"/>
            <a:endParaRPr lang="en-US" sz="3600" smtClean="0"/>
          </a:p>
        </p:txBody>
      </p:sp>
      <p:pic>
        <p:nvPicPr>
          <p:cNvPr id="69636" name="Picture 4" descr="bd19992_"/>
          <p:cNvPicPr>
            <a:picLocks noChangeAspect="1" noChangeArrowheads="1"/>
          </p:cNvPicPr>
          <p:nvPr/>
        </p:nvPicPr>
        <p:blipFill>
          <a:blip r:embed="rId2" cstate="print"/>
          <a:srcRect/>
          <a:stretch>
            <a:fillRect/>
          </a:stretch>
        </p:blipFill>
        <p:spPr bwMode="auto">
          <a:xfrm>
            <a:off x="1447800" y="4114800"/>
            <a:ext cx="2667000" cy="2452688"/>
          </a:xfrm>
          <a:prstGeom prst="rect">
            <a:avLst/>
          </a:prstGeom>
          <a:noFill/>
          <a:ln w="9525">
            <a:noFill/>
            <a:miter lim="800000"/>
            <a:headEnd/>
            <a:tailEnd/>
          </a:ln>
        </p:spPr>
      </p:pic>
      <p:grpSp>
        <p:nvGrpSpPr>
          <p:cNvPr id="69637" name="Group 8"/>
          <p:cNvGrpSpPr>
            <a:grpSpLocks/>
          </p:cNvGrpSpPr>
          <p:nvPr/>
        </p:nvGrpSpPr>
        <p:grpSpPr bwMode="auto">
          <a:xfrm>
            <a:off x="0" y="2454275"/>
            <a:ext cx="9144000" cy="1951038"/>
            <a:chOff x="0" y="0"/>
            <a:chExt cx="5760" cy="1229"/>
          </a:xfrm>
        </p:grpSpPr>
        <p:sp>
          <p:nvSpPr>
            <p:cNvPr id="69639" name="Rectangle 5"/>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n-US"/>
            </a:p>
          </p:txBody>
        </p:sp>
        <p:sp>
          <p:nvSpPr>
            <p:cNvPr id="69640" name="Rectangle 6"/>
            <p:cNvSpPr>
              <a:spLocks noChangeArrowheads="1"/>
            </p:cNvSpPr>
            <p:nvPr/>
          </p:nvSpPr>
          <p:spPr bwMode="auto">
            <a:xfrm>
              <a:off x="0" y="0"/>
              <a:ext cx="5760" cy="1229"/>
            </a:xfrm>
            <a:prstGeom prst="rect">
              <a:avLst/>
            </a:prstGeom>
            <a:noFill/>
            <a:ln w="9525">
              <a:noFill/>
              <a:miter lim="800000"/>
              <a:headEnd/>
              <a:tailEnd/>
            </a:ln>
          </p:spPr>
          <p:txBody>
            <a:bodyPr/>
            <a:lstStyle/>
            <a:p>
              <a:pPr algn="l">
                <a:spcBef>
                  <a:spcPct val="0"/>
                </a:spcBef>
              </a:pPr>
              <a:r>
                <a:rPr lang="en-US">
                  <a:hlinkClick r:id="rId3"/>
                </a:rPr>
                <a:t>  </a:t>
              </a:r>
              <a:r>
                <a:rPr lang="en-US" sz="9800"/>
                <a:t> </a:t>
              </a:r>
              <a:r>
                <a:rPr lang="en-US"/>
                <a:t>                             </a:t>
              </a:r>
            </a:p>
            <a:p>
              <a:pPr algn="l" eaLnBrk="0" hangingPunct="0">
                <a:spcBef>
                  <a:spcPct val="0"/>
                </a:spcBef>
              </a:pPr>
              <a:endParaRPr lang="en-US"/>
            </a:p>
          </p:txBody>
        </p:sp>
      </p:grpSp>
      <p:pic>
        <p:nvPicPr>
          <p:cNvPr id="69638" name="Picture 7" descr="bugVacuum1">
            <a:hlinkClick r:id="rId3"/>
          </p:cNvPr>
          <p:cNvPicPr>
            <a:picLocks noChangeAspect="1" noChangeArrowheads="1"/>
          </p:cNvPicPr>
          <p:nvPr/>
        </p:nvPicPr>
        <p:blipFill>
          <a:blip r:embed="rId4" cstate="print"/>
          <a:srcRect/>
          <a:stretch>
            <a:fillRect/>
          </a:stretch>
        </p:blipFill>
        <p:spPr bwMode="auto">
          <a:xfrm>
            <a:off x="5029200" y="4114800"/>
            <a:ext cx="3527425" cy="2390775"/>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066800" y="0"/>
            <a:ext cx="7772400" cy="1143000"/>
          </a:xfrm>
        </p:spPr>
        <p:txBody>
          <a:bodyPr/>
          <a:lstStyle/>
          <a:p>
            <a:pPr eaLnBrk="1" hangingPunct="1"/>
            <a:r>
              <a:rPr lang="en-US" smtClean="0"/>
              <a:t>Other Ways to Control Pests</a:t>
            </a:r>
          </a:p>
        </p:txBody>
      </p:sp>
      <p:sp>
        <p:nvSpPr>
          <p:cNvPr id="72707" name="Rectangle 3"/>
          <p:cNvSpPr>
            <a:spLocks noGrp="1" noChangeArrowheads="1"/>
          </p:cNvSpPr>
          <p:nvPr>
            <p:ph type="body" idx="1"/>
          </p:nvPr>
        </p:nvSpPr>
        <p:spPr>
          <a:xfrm>
            <a:off x="5400675" y="1766888"/>
            <a:ext cx="3430588" cy="4113212"/>
          </a:xfrm>
        </p:spPr>
        <p:txBody>
          <a:bodyPr/>
          <a:lstStyle/>
          <a:p>
            <a:pPr eaLnBrk="1" hangingPunct="1"/>
            <a:r>
              <a:rPr lang="en-US" b="1" i="1" smtClean="0">
                <a:solidFill>
                  <a:schemeClr val="hlink"/>
                </a:solidFill>
              </a:rPr>
              <a:t>Biological pest control</a:t>
            </a:r>
            <a:r>
              <a:rPr lang="en-US" smtClean="0"/>
              <a:t>: Wasp parasitizing a gypsy moth caterpillar.</a:t>
            </a:r>
          </a:p>
        </p:txBody>
      </p:sp>
      <p:sp>
        <p:nvSpPr>
          <p:cNvPr id="118788" name="Text Box 4"/>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algn="l">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FFFFFF"/>
                  </a:outerShdw>
                </a:effectLst>
                <a:latin typeface="Arial" charset="0"/>
                <a:ea typeface="ＭＳ Ｐゴシック" pitchFamily="1" charset="-128"/>
              </a:rPr>
              <a:t>Figure 13-31</a:t>
            </a:r>
          </a:p>
        </p:txBody>
      </p:sp>
      <p:pic>
        <p:nvPicPr>
          <p:cNvPr id="72709" name="Picture1" descr="1332"/>
          <p:cNvPicPr>
            <a:picLocks noChangeAspect="1" noChangeArrowheads="1"/>
          </p:cNvPicPr>
          <p:nvPr/>
        </p:nvPicPr>
        <p:blipFill>
          <a:blip r:embed="rId3" cstate="print"/>
          <a:srcRect/>
          <a:stretch>
            <a:fillRect/>
          </a:stretch>
        </p:blipFill>
        <p:spPr bwMode="auto">
          <a:xfrm>
            <a:off x="257175" y="1371600"/>
            <a:ext cx="4521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Predators/Parasites</a:t>
            </a:r>
          </a:p>
        </p:txBody>
      </p:sp>
      <p:sp>
        <p:nvSpPr>
          <p:cNvPr id="73731" name="Rectangle 3"/>
          <p:cNvSpPr>
            <a:spLocks noGrp="1" noChangeArrowheads="1"/>
          </p:cNvSpPr>
          <p:nvPr>
            <p:ph type="body" idx="1"/>
          </p:nvPr>
        </p:nvSpPr>
        <p:spPr/>
        <p:txBody>
          <a:bodyPr/>
          <a:lstStyle/>
          <a:p>
            <a:pPr eaLnBrk="1" hangingPunct="1"/>
            <a:r>
              <a:rPr lang="en-US" sz="4000" smtClean="0"/>
              <a:t>Using natural predators &amp; parasites to control population of pests.</a:t>
            </a:r>
          </a:p>
        </p:txBody>
      </p:sp>
      <p:pic>
        <p:nvPicPr>
          <p:cNvPr id="73732" name="Picture 4" descr="an02531_"/>
          <p:cNvPicPr>
            <a:picLocks noChangeAspect="1" noChangeArrowheads="1"/>
          </p:cNvPicPr>
          <p:nvPr/>
        </p:nvPicPr>
        <p:blipFill>
          <a:blip r:embed="rId2" cstate="print"/>
          <a:srcRect/>
          <a:stretch>
            <a:fillRect/>
          </a:stretch>
        </p:blipFill>
        <p:spPr bwMode="auto">
          <a:xfrm>
            <a:off x="1752600" y="3048000"/>
            <a:ext cx="3271838" cy="3468688"/>
          </a:xfrm>
          <a:prstGeom prst="rect">
            <a:avLst/>
          </a:prstGeom>
          <a:noFill/>
          <a:ln w="9525">
            <a:noFill/>
            <a:miter lim="800000"/>
            <a:headEnd/>
            <a:tailEnd/>
          </a:ln>
        </p:spPr>
      </p:pic>
      <p:pic>
        <p:nvPicPr>
          <p:cNvPr id="73733" name="Picture 6" descr="an01209_"/>
          <p:cNvPicPr>
            <a:picLocks noChangeAspect="1" noChangeArrowheads="1"/>
          </p:cNvPicPr>
          <p:nvPr/>
        </p:nvPicPr>
        <p:blipFill>
          <a:blip r:embed="rId3" cstate="print"/>
          <a:srcRect/>
          <a:stretch>
            <a:fillRect/>
          </a:stretch>
        </p:blipFill>
        <p:spPr bwMode="auto">
          <a:xfrm>
            <a:off x="5181600" y="3200400"/>
            <a:ext cx="2881313" cy="3276600"/>
          </a:xfrm>
          <a:prstGeom prst="rect">
            <a:avLst/>
          </a:prstGeom>
          <a:noFill/>
          <a:ln w="9525">
            <a:noFill/>
            <a:miter lim="800000"/>
            <a:headEnd/>
            <a:tailEnd/>
          </a:ln>
        </p:spPr>
      </p:pic>
      <p:pic>
        <p:nvPicPr>
          <p:cNvPr id="73734" name="Picture 8" descr="organic6">
            <a:hlinkClick r:id="rId4"/>
          </p:cNvPr>
          <p:cNvPicPr>
            <a:picLocks noChangeAspect="1" noChangeArrowheads="1"/>
          </p:cNvPicPr>
          <p:nvPr/>
        </p:nvPicPr>
        <p:blipFill>
          <a:blip r:embed="rId5" cstate="print"/>
          <a:srcRect/>
          <a:stretch>
            <a:fillRect/>
          </a:stretch>
        </p:blipFill>
        <p:spPr bwMode="auto">
          <a:xfrm>
            <a:off x="5867400" y="0"/>
            <a:ext cx="2286000" cy="156527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3778" name="Rectangle 1"/>
          <p:cNvSpPr>
            <a:spLocks noGrp="1" noChangeArrowheads="1"/>
          </p:cNvSpPr>
          <p:nvPr>
            <p:ph type="body" idx="1"/>
          </p:nvPr>
        </p:nvSpPr>
        <p:spPr>
          <a:xfrm>
            <a:off x="517525" y="1096963"/>
            <a:ext cx="4892675" cy="5056187"/>
          </a:xfrm>
        </p:spPr>
        <p:txBody>
          <a:bodyPr/>
          <a:lstStyle/>
          <a:p>
            <a:pPr eaLnBrk="1" hangingPunct="1">
              <a:lnSpc>
                <a:spcPts val="2250"/>
              </a:lnSpc>
              <a:spcBef>
                <a:spcPct val="0"/>
              </a:spcBef>
              <a:spcAft>
                <a:spcPts val="1400"/>
              </a:spcAft>
              <a:tabLst>
                <a:tab pos="720725" algn="l"/>
              </a:tabLst>
            </a:pPr>
            <a:r>
              <a:rPr lang="en-US" sz="2400" dirty="0" smtClean="0"/>
              <a:t>Biological control (</a:t>
            </a:r>
            <a:r>
              <a:rPr lang="en-US" sz="2400" dirty="0" err="1" smtClean="0"/>
              <a:t>biocontrol</a:t>
            </a:r>
            <a:r>
              <a:rPr lang="en-US" sz="2400" dirty="0" smtClean="0"/>
              <a:t>) is a management tool for controlling pests using parasites, predators, disease organisms.</a:t>
            </a:r>
          </a:p>
          <a:p>
            <a:pPr eaLnBrk="1" hangingPunct="1">
              <a:lnSpc>
                <a:spcPts val="2250"/>
              </a:lnSpc>
              <a:spcBef>
                <a:spcPct val="0"/>
              </a:spcBef>
              <a:spcAft>
                <a:spcPts val="1400"/>
              </a:spcAft>
              <a:tabLst>
                <a:tab pos="720725" algn="l"/>
              </a:tabLst>
            </a:pPr>
            <a:r>
              <a:rPr lang="en-US" sz="2400" dirty="0" smtClean="0"/>
              <a:t>Control agents with a botanical or microbial origin (e.g. Bt toxin) are classified as </a:t>
            </a:r>
            <a:r>
              <a:rPr lang="en-US" sz="2400" dirty="0" err="1" smtClean="0"/>
              <a:t>biopesticides</a:t>
            </a:r>
            <a:r>
              <a:rPr lang="en-US" sz="2400" dirty="0" smtClean="0"/>
              <a:t>.</a:t>
            </a:r>
          </a:p>
          <a:p>
            <a:pPr eaLnBrk="1" hangingPunct="1">
              <a:lnSpc>
                <a:spcPts val="2250"/>
              </a:lnSpc>
              <a:spcBef>
                <a:spcPct val="0"/>
              </a:spcBef>
              <a:spcAft>
                <a:spcPts val="1400"/>
              </a:spcAft>
              <a:tabLst>
                <a:tab pos="720725" algn="l"/>
              </a:tabLst>
            </a:pPr>
            <a:r>
              <a:rPr lang="en-US" sz="2400" dirty="0" smtClean="0"/>
              <a:t>Biological control is an important part of IPM but it is </a:t>
            </a:r>
            <a:r>
              <a:rPr lang="en-US" sz="2400" dirty="0" smtClean="0">
                <a:solidFill>
                  <a:srgbClr val="FF0000"/>
                </a:solidFill>
              </a:rPr>
              <a:t>not risk free. </a:t>
            </a:r>
            <a:r>
              <a:rPr lang="en-US" sz="2400" dirty="0" smtClean="0"/>
              <a:t>Some </a:t>
            </a:r>
            <a:r>
              <a:rPr lang="en-US" sz="2400" dirty="0" err="1" smtClean="0"/>
              <a:t>biocontrol</a:t>
            </a:r>
            <a:r>
              <a:rPr lang="en-US" sz="2400" dirty="0" smtClean="0"/>
              <a:t> agents may even become pests themselves attacking beneficial species. The cane toad (right) was introduced to Australia to control gray cane beetle and is now a major threat to native wildlife by displacing native species.</a:t>
            </a:r>
          </a:p>
        </p:txBody>
      </p:sp>
      <p:sp>
        <p:nvSpPr>
          <p:cNvPr id="203779" name="Rectangle 2"/>
          <p:cNvSpPr>
            <a:spLocks noGrp="1" noChangeArrowheads="1"/>
          </p:cNvSpPr>
          <p:nvPr>
            <p:ph type="title"/>
          </p:nvPr>
        </p:nvSpPr>
        <p:spPr>
          <a:xfrm>
            <a:off x="1066800" y="381000"/>
            <a:ext cx="7772400" cy="685800"/>
          </a:xfrm>
        </p:spPr>
        <p:txBody>
          <a:bodyPr anchor="b"/>
          <a:lstStyle/>
          <a:p>
            <a:pPr eaLnBrk="1" hangingPunct="1">
              <a:tabLst>
                <a:tab pos="668338" algn="l"/>
              </a:tabLst>
            </a:pPr>
            <a:r>
              <a:rPr lang="en-US" dirty="0" smtClean="0"/>
              <a:t>Biological Pest Control</a:t>
            </a:r>
          </a:p>
        </p:txBody>
      </p:sp>
      <p:sp>
        <p:nvSpPr>
          <p:cNvPr id="203780" name="Rectangle 3"/>
          <p:cNvSpPr>
            <a:spLocks/>
          </p:cNvSpPr>
          <p:nvPr/>
        </p:nvSpPr>
        <p:spPr bwMode="auto">
          <a:xfrm rot="-5400000">
            <a:off x="8549482" y="5920581"/>
            <a:ext cx="795338" cy="98425"/>
          </a:xfrm>
          <a:prstGeom prst="rect">
            <a:avLst/>
          </a:prstGeom>
          <a:noFill/>
          <a:ln w="12700">
            <a:noFill/>
            <a:miter lim="800000"/>
            <a:headEnd/>
            <a:tailEnd/>
          </a:ln>
        </p:spPr>
        <p:txBody>
          <a:bodyPr lIns="0" tIns="0" rIns="0" bIns="0"/>
          <a:lstStyle/>
          <a:p>
            <a:pPr marL="79375">
              <a:lnSpc>
                <a:spcPct val="130000"/>
              </a:lnSpc>
              <a:tabLst>
                <a:tab pos="365125" algn="l"/>
              </a:tabLst>
            </a:pPr>
            <a:r>
              <a:rPr lang="en-US" sz="700">
                <a:cs typeface="Arial" charset="0"/>
                <a:sym typeface="Arial" charset="0"/>
              </a:rPr>
              <a:t>Photo: Ian Smith</a:t>
            </a:r>
          </a:p>
        </p:txBody>
      </p:sp>
      <p:grpSp>
        <p:nvGrpSpPr>
          <p:cNvPr id="2" name="Group 13"/>
          <p:cNvGrpSpPr>
            <a:grpSpLocks/>
          </p:cNvGrpSpPr>
          <p:nvPr/>
        </p:nvGrpSpPr>
        <p:grpSpPr bwMode="auto">
          <a:xfrm>
            <a:off x="5518150" y="1096963"/>
            <a:ext cx="3340100" cy="2751137"/>
            <a:chOff x="4943" y="983"/>
            <a:chExt cx="2993" cy="2465"/>
          </a:xfrm>
        </p:grpSpPr>
        <p:pic>
          <p:nvPicPr>
            <p:cNvPr id="203786" name="Picture 5"/>
            <p:cNvPicPr>
              <a:picLocks noChangeAspect="1" noChangeArrowheads="1"/>
            </p:cNvPicPr>
            <p:nvPr/>
          </p:nvPicPr>
          <p:blipFill>
            <a:blip r:embed="rId3" cstate="print"/>
            <a:srcRect/>
            <a:stretch>
              <a:fillRect/>
            </a:stretch>
          </p:blipFill>
          <p:spPr bwMode="auto">
            <a:xfrm>
              <a:off x="4963" y="983"/>
              <a:ext cx="2969" cy="2145"/>
            </a:xfrm>
            <a:prstGeom prst="rect">
              <a:avLst/>
            </a:prstGeom>
            <a:noFill/>
            <a:ln w="25400">
              <a:noFill/>
              <a:miter lim="800000"/>
              <a:headEnd/>
              <a:tailEnd/>
            </a:ln>
          </p:spPr>
        </p:pic>
        <p:sp>
          <p:nvSpPr>
            <p:cNvPr id="203787" name="Rectangle 6"/>
            <p:cNvSpPr>
              <a:spLocks/>
            </p:cNvSpPr>
            <p:nvPr/>
          </p:nvSpPr>
          <p:spPr bwMode="auto">
            <a:xfrm>
              <a:off x="4959" y="3128"/>
              <a:ext cx="2977" cy="320"/>
            </a:xfrm>
            <a:prstGeom prst="rect">
              <a:avLst/>
            </a:prstGeom>
            <a:solidFill>
              <a:srgbClr val="000000"/>
            </a:solidFill>
            <a:ln w="25400">
              <a:noFill/>
              <a:miter lim="800000"/>
              <a:headEnd/>
              <a:tailEnd/>
            </a:ln>
          </p:spPr>
          <p:txBody>
            <a:bodyPr lIns="0" tIns="0" rIns="0" bIns="0"/>
            <a:lstStyle/>
            <a:p>
              <a:endParaRPr lang="en-US"/>
            </a:p>
          </p:txBody>
        </p:sp>
        <p:sp>
          <p:nvSpPr>
            <p:cNvPr id="203788" name="Rectangle 7"/>
            <p:cNvSpPr>
              <a:spLocks/>
            </p:cNvSpPr>
            <p:nvPr/>
          </p:nvSpPr>
          <p:spPr bwMode="auto">
            <a:xfrm>
              <a:off x="4943" y="3168"/>
              <a:ext cx="2945" cy="160"/>
            </a:xfrm>
            <a:prstGeom prst="rect">
              <a:avLst/>
            </a:prstGeom>
            <a:noFill/>
            <a:ln w="12700">
              <a:noFill/>
              <a:miter lim="800000"/>
              <a:headEnd/>
              <a:tailEnd/>
            </a:ln>
          </p:spPr>
          <p:txBody>
            <a:bodyPr lIns="0" tIns="0" rIns="0" bIns="0"/>
            <a:lstStyle/>
            <a:p>
              <a:pPr marL="79375" algn="ctr">
                <a:lnSpc>
                  <a:spcPct val="117000"/>
                </a:lnSpc>
                <a:tabLst>
                  <a:tab pos="365125" algn="l"/>
                </a:tabLst>
              </a:pPr>
              <a:r>
                <a:rPr lang="en-US" sz="1300">
                  <a:solidFill>
                    <a:srgbClr val="FFFF00"/>
                  </a:solidFill>
                  <a:cs typeface="Arial" charset="0"/>
                  <a:sym typeface="Arial" charset="0"/>
                </a:rPr>
                <a:t>Ladybugs are voracious predators of aphids</a:t>
              </a:r>
            </a:p>
          </p:txBody>
        </p:sp>
      </p:grpSp>
      <p:grpSp>
        <p:nvGrpSpPr>
          <p:cNvPr id="3" name="Group 14"/>
          <p:cNvGrpSpPr>
            <a:grpSpLocks/>
          </p:cNvGrpSpPr>
          <p:nvPr/>
        </p:nvGrpSpPr>
        <p:grpSpPr bwMode="auto">
          <a:xfrm>
            <a:off x="5410200" y="4043363"/>
            <a:ext cx="3571875" cy="2466975"/>
            <a:chOff x="4847" y="3623"/>
            <a:chExt cx="3200" cy="2209"/>
          </a:xfrm>
        </p:grpSpPr>
        <p:pic>
          <p:nvPicPr>
            <p:cNvPr id="203783" name="Picture 9"/>
            <p:cNvPicPr>
              <a:picLocks noChangeAspect="1" noChangeArrowheads="1"/>
            </p:cNvPicPr>
            <p:nvPr/>
          </p:nvPicPr>
          <p:blipFill>
            <a:blip r:embed="rId4" cstate="print"/>
            <a:srcRect/>
            <a:stretch>
              <a:fillRect/>
            </a:stretch>
          </p:blipFill>
          <p:spPr bwMode="auto">
            <a:xfrm>
              <a:off x="4975" y="3623"/>
              <a:ext cx="2944" cy="2201"/>
            </a:xfrm>
            <a:prstGeom prst="rect">
              <a:avLst/>
            </a:prstGeom>
            <a:noFill/>
            <a:ln w="25400">
              <a:noFill/>
              <a:miter lim="800000"/>
              <a:headEnd/>
              <a:tailEnd/>
            </a:ln>
          </p:spPr>
        </p:pic>
        <p:sp>
          <p:nvSpPr>
            <p:cNvPr id="203784" name="Rectangle 10"/>
            <p:cNvSpPr>
              <a:spLocks/>
            </p:cNvSpPr>
            <p:nvPr/>
          </p:nvSpPr>
          <p:spPr bwMode="auto">
            <a:xfrm>
              <a:off x="4975" y="5512"/>
              <a:ext cx="2944" cy="320"/>
            </a:xfrm>
            <a:prstGeom prst="rect">
              <a:avLst/>
            </a:prstGeom>
            <a:solidFill>
              <a:srgbClr val="000000"/>
            </a:solidFill>
            <a:ln w="25400">
              <a:noFill/>
              <a:miter lim="800000"/>
              <a:headEnd/>
              <a:tailEnd/>
            </a:ln>
          </p:spPr>
          <p:txBody>
            <a:bodyPr lIns="0" tIns="0" rIns="0" bIns="0"/>
            <a:lstStyle/>
            <a:p>
              <a:endParaRPr lang="en-US"/>
            </a:p>
          </p:txBody>
        </p:sp>
        <p:sp>
          <p:nvSpPr>
            <p:cNvPr id="203785" name="Rectangle 11"/>
            <p:cNvSpPr>
              <a:spLocks/>
            </p:cNvSpPr>
            <p:nvPr/>
          </p:nvSpPr>
          <p:spPr bwMode="auto">
            <a:xfrm>
              <a:off x="4847" y="5568"/>
              <a:ext cx="3200" cy="160"/>
            </a:xfrm>
            <a:prstGeom prst="rect">
              <a:avLst/>
            </a:prstGeom>
            <a:noFill/>
            <a:ln w="12700">
              <a:noFill/>
              <a:miter lim="800000"/>
              <a:headEnd/>
              <a:tailEnd/>
            </a:ln>
          </p:spPr>
          <p:txBody>
            <a:bodyPr lIns="0" tIns="0" rIns="0" bIns="0"/>
            <a:lstStyle/>
            <a:p>
              <a:pPr marL="79375" algn="ctr">
                <a:lnSpc>
                  <a:spcPct val="117000"/>
                </a:lnSpc>
                <a:tabLst>
                  <a:tab pos="365125" algn="l"/>
                </a:tabLst>
              </a:pPr>
              <a:r>
                <a:rPr lang="en-US" sz="1300">
                  <a:solidFill>
                    <a:srgbClr val="FFFF00"/>
                  </a:solidFill>
                  <a:cs typeface="Arial" charset="0"/>
                  <a:sym typeface="Arial" charset="0"/>
                </a:rPr>
                <a:t>Cane toad</a:t>
              </a:r>
            </a:p>
          </p:txBody>
        </p:sp>
      </p:gr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Diseases</a:t>
            </a:r>
          </a:p>
        </p:txBody>
      </p:sp>
      <p:sp>
        <p:nvSpPr>
          <p:cNvPr id="74755" name="Rectangle 3"/>
          <p:cNvSpPr>
            <a:spLocks noGrp="1" noChangeArrowheads="1"/>
          </p:cNvSpPr>
          <p:nvPr>
            <p:ph type="body" idx="1"/>
          </p:nvPr>
        </p:nvSpPr>
        <p:spPr/>
        <p:txBody>
          <a:bodyPr/>
          <a:lstStyle/>
          <a:p>
            <a:pPr eaLnBrk="1" hangingPunct="1"/>
            <a:r>
              <a:rPr lang="en-US" sz="4000" smtClean="0"/>
              <a:t>Using disease organisms (bacteria and viruses) to control pests.</a:t>
            </a:r>
          </a:p>
        </p:txBody>
      </p:sp>
      <p:sp>
        <p:nvSpPr>
          <p:cNvPr id="74756" name="Rectangle 5"/>
          <p:cNvSpPr>
            <a:spLocks noChangeArrowheads="1"/>
          </p:cNvSpPr>
          <p:nvPr/>
        </p:nvSpPr>
        <p:spPr bwMode="auto">
          <a:xfrm>
            <a:off x="836613" y="2479675"/>
            <a:ext cx="9144000" cy="0"/>
          </a:xfrm>
          <a:prstGeom prst="rect">
            <a:avLst/>
          </a:prstGeom>
          <a:noFill/>
          <a:ln w="9525">
            <a:noFill/>
            <a:miter lim="800000"/>
            <a:headEnd/>
            <a:tailEnd/>
          </a:ln>
        </p:spPr>
        <p:txBody>
          <a:bodyPr>
            <a:spAutoFit/>
          </a:bodyPr>
          <a:lstStyle/>
          <a:p>
            <a:endParaRPr lang="en-US"/>
          </a:p>
        </p:txBody>
      </p:sp>
      <p:pic>
        <p:nvPicPr>
          <p:cNvPr id="74757" name="Picture 7" descr="HIV virus structure picture"/>
          <p:cNvPicPr>
            <a:picLocks noChangeAspect="1" noChangeArrowheads="1"/>
          </p:cNvPicPr>
          <p:nvPr/>
        </p:nvPicPr>
        <p:blipFill>
          <a:blip r:embed="rId2" cstate="print"/>
          <a:srcRect/>
          <a:stretch>
            <a:fillRect/>
          </a:stretch>
        </p:blipFill>
        <p:spPr bwMode="auto">
          <a:xfrm>
            <a:off x="1143000" y="3124200"/>
            <a:ext cx="2820988" cy="2971800"/>
          </a:xfrm>
          <a:prstGeom prst="rect">
            <a:avLst/>
          </a:prstGeom>
          <a:noFill/>
          <a:ln w="9525">
            <a:noFill/>
            <a:miter lim="800000"/>
            <a:headEnd/>
            <a:tailEnd/>
          </a:ln>
        </p:spPr>
      </p:pic>
      <p:sp>
        <p:nvSpPr>
          <p:cNvPr id="74758" name="Rectangle 8"/>
          <p:cNvSpPr>
            <a:spLocks noChangeArrowheads="1"/>
          </p:cNvSpPr>
          <p:nvPr/>
        </p:nvSpPr>
        <p:spPr bwMode="auto">
          <a:xfrm>
            <a:off x="849313" y="2417763"/>
            <a:ext cx="9144000" cy="0"/>
          </a:xfrm>
          <a:prstGeom prst="rect">
            <a:avLst/>
          </a:prstGeom>
          <a:noFill/>
          <a:ln w="9525">
            <a:noFill/>
            <a:miter lim="800000"/>
            <a:headEnd/>
            <a:tailEnd/>
          </a:ln>
        </p:spPr>
        <p:txBody>
          <a:bodyPr>
            <a:spAutoFit/>
          </a:bodyPr>
          <a:lstStyle/>
          <a:p>
            <a:endParaRPr lang="en-US"/>
          </a:p>
        </p:txBody>
      </p:sp>
      <p:pic>
        <p:nvPicPr>
          <p:cNvPr id="74759" name="Picture 10" descr="Bacteriophage T4 virion"/>
          <p:cNvPicPr>
            <a:picLocks noChangeAspect="1" noChangeArrowheads="1"/>
          </p:cNvPicPr>
          <p:nvPr/>
        </p:nvPicPr>
        <p:blipFill>
          <a:blip r:embed="rId3" cstate="print"/>
          <a:srcRect/>
          <a:stretch>
            <a:fillRect/>
          </a:stretch>
        </p:blipFill>
        <p:spPr bwMode="auto">
          <a:xfrm>
            <a:off x="4724400" y="3124200"/>
            <a:ext cx="2636838" cy="2971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Herbicides</a:t>
            </a:r>
          </a:p>
        </p:txBody>
      </p:sp>
      <p:sp>
        <p:nvSpPr>
          <p:cNvPr id="10243" name="Rectangle 3"/>
          <p:cNvSpPr>
            <a:spLocks noGrp="1" noChangeArrowheads="1"/>
          </p:cNvSpPr>
          <p:nvPr>
            <p:ph type="body" idx="1"/>
          </p:nvPr>
        </p:nvSpPr>
        <p:spPr/>
        <p:txBody>
          <a:bodyPr/>
          <a:lstStyle/>
          <a:p>
            <a:pPr eaLnBrk="1" hangingPunct="1"/>
            <a:r>
              <a:rPr lang="en-US" sz="4400" dirty="0" smtClean="0"/>
              <a:t>A toxic chemical that kills plants</a:t>
            </a:r>
          </a:p>
        </p:txBody>
      </p:sp>
      <p:pic>
        <p:nvPicPr>
          <p:cNvPr id="10244" name="Picture 4" descr="bd00122_"/>
          <p:cNvPicPr>
            <a:picLocks noChangeAspect="1" noChangeArrowheads="1"/>
          </p:cNvPicPr>
          <p:nvPr/>
        </p:nvPicPr>
        <p:blipFill>
          <a:blip r:embed="rId2" cstate="print"/>
          <a:srcRect/>
          <a:stretch>
            <a:fillRect/>
          </a:stretch>
        </p:blipFill>
        <p:spPr bwMode="auto">
          <a:xfrm>
            <a:off x="3827463" y="2422525"/>
            <a:ext cx="3278187" cy="443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Natural Repellants</a:t>
            </a:r>
          </a:p>
        </p:txBody>
      </p:sp>
      <p:sp>
        <p:nvSpPr>
          <p:cNvPr id="75779" name="Rectangle 3"/>
          <p:cNvSpPr>
            <a:spLocks noGrp="1" noChangeArrowheads="1"/>
          </p:cNvSpPr>
          <p:nvPr>
            <p:ph type="body" idx="1"/>
          </p:nvPr>
        </p:nvSpPr>
        <p:spPr/>
        <p:txBody>
          <a:bodyPr/>
          <a:lstStyle/>
          <a:p>
            <a:pPr eaLnBrk="1" hangingPunct="1"/>
            <a:r>
              <a:rPr lang="en-US" sz="4000" smtClean="0"/>
              <a:t>Garlic, sulfur, pyrethrins (from chrysanthemums) to help control pests.</a:t>
            </a:r>
          </a:p>
        </p:txBody>
      </p:sp>
      <p:grpSp>
        <p:nvGrpSpPr>
          <p:cNvPr id="75780" name="Group 7"/>
          <p:cNvGrpSpPr>
            <a:grpSpLocks/>
          </p:cNvGrpSpPr>
          <p:nvPr/>
        </p:nvGrpSpPr>
        <p:grpSpPr bwMode="auto">
          <a:xfrm>
            <a:off x="966788" y="1789113"/>
            <a:ext cx="7212012" cy="3186112"/>
            <a:chOff x="0" y="0"/>
            <a:chExt cx="4543" cy="2007"/>
          </a:xfrm>
        </p:grpSpPr>
        <p:sp>
          <p:nvSpPr>
            <p:cNvPr id="75785" name="Rectangle 4"/>
            <p:cNvSpPr>
              <a:spLocks noChangeArrowheads="1"/>
            </p:cNvSpPr>
            <p:nvPr/>
          </p:nvSpPr>
          <p:spPr bwMode="auto">
            <a:xfrm>
              <a:off x="0" y="0"/>
              <a:ext cx="4543" cy="0"/>
            </a:xfrm>
            <a:prstGeom prst="rect">
              <a:avLst/>
            </a:prstGeom>
            <a:noFill/>
            <a:ln w="9525">
              <a:noFill/>
              <a:miter lim="800000"/>
              <a:headEnd/>
              <a:tailEnd/>
            </a:ln>
          </p:spPr>
          <p:txBody>
            <a:bodyPr>
              <a:spAutoFit/>
            </a:bodyPr>
            <a:lstStyle/>
            <a:p>
              <a:endParaRPr lang="en-US"/>
            </a:p>
          </p:txBody>
        </p:sp>
        <p:sp>
          <p:nvSpPr>
            <p:cNvPr id="75786" name="Rectangle 5"/>
            <p:cNvSpPr>
              <a:spLocks noChangeArrowheads="1"/>
            </p:cNvSpPr>
            <p:nvPr/>
          </p:nvSpPr>
          <p:spPr bwMode="auto">
            <a:xfrm>
              <a:off x="0" y="0"/>
              <a:ext cx="4543" cy="2007"/>
            </a:xfrm>
            <a:prstGeom prst="rect">
              <a:avLst/>
            </a:prstGeom>
            <a:noFill/>
            <a:ln w="9525">
              <a:noFill/>
              <a:miter lim="800000"/>
              <a:headEnd/>
              <a:tailEnd/>
            </a:ln>
          </p:spPr>
          <p:txBody>
            <a:bodyPr/>
            <a:lstStyle/>
            <a:p>
              <a:pPr>
                <a:spcBef>
                  <a:spcPct val="0"/>
                </a:spcBef>
              </a:pPr>
              <a:r>
                <a:rPr lang="en-US"/>
                <a:t>  </a:t>
              </a:r>
              <a:r>
                <a:rPr lang="en-US" sz="20300"/>
                <a:t> </a:t>
              </a:r>
              <a:r>
                <a:rPr lang="en-US"/>
                <a:t>                                             </a:t>
              </a:r>
            </a:p>
          </p:txBody>
        </p:sp>
      </p:grpSp>
      <p:grpSp>
        <p:nvGrpSpPr>
          <p:cNvPr id="75781" name="Group 11"/>
          <p:cNvGrpSpPr>
            <a:grpSpLocks/>
          </p:cNvGrpSpPr>
          <p:nvPr/>
        </p:nvGrpSpPr>
        <p:grpSpPr bwMode="auto">
          <a:xfrm>
            <a:off x="2624138" y="-982663"/>
            <a:ext cx="3897312" cy="8823326"/>
            <a:chOff x="0" y="5558"/>
            <a:chExt cx="2455" cy="5558"/>
          </a:xfrm>
        </p:grpSpPr>
        <p:sp>
          <p:nvSpPr>
            <p:cNvPr id="75783" name="Rectangle 8"/>
            <p:cNvSpPr>
              <a:spLocks noChangeArrowheads="1"/>
            </p:cNvSpPr>
            <p:nvPr/>
          </p:nvSpPr>
          <p:spPr bwMode="auto">
            <a:xfrm>
              <a:off x="0" y="5558"/>
              <a:ext cx="2455" cy="5558"/>
            </a:xfrm>
            <a:prstGeom prst="rect">
              <a:avLst/>
            </a:prstGeom>
            <a:noFill/>
            <a:ln w="9525">
              <a:noFill/>
              <a:miter lim="800000"/>
              <a:headEnd/>
              <a:tailEnd/>
            </a:ln>
          </p:spPr>
          <p:txBody>
            <a:bodyPr>
              <a:spAutoFit/>
            </a:bodyPr>
            <a:lstStyle/>
            <a:p>
              <a:endParaRPr lang="en-US"/>
            </a:p>
          </p:txBody>
        </p:sp>
        <p:sp>
          <p:nvSpPr>
            <p:cNvPr id="75784" name="Rectangle 9"/>
            <p:cNvSpPr>
              <a:spLocks noChangeArrowheads="1"/>
            </p:cNvSpPr>
            <p:nvPr/>
          </p:nvSpPr>
          <p:spPr bwMode="auto">
            <a:xfrm>
              <a:off x="0" y="5558"/>
              <a:ext cx="2096" cy="1334"/>
            </a:xfrm>
            <a:prstGeom prst="rect">
              <a:avLst/>
            </a:prstGeom>
            <a:noFill/>
            <a:ln w="9525">
              <a:noFill/>
              <a:miter lim="800000"/>
              <a:headEnd/>
              <a:tailEnd/>
            </a:ln>
          </p:spPr>
          <p:txBody>
            <a:bodyPr>
              <a:spAutoFit/>
            </a:bodyPr>
            <a:lstStyle/>
            <a:p>
              <a:pPr>
                <a:spcBef>
                  <a:spcPct val="0"/>
                </a:spcBef>
              </a:pPr>
              <a:r>
                <a:rPr lang="en-US" sz="1000" b="1">
                  <a:solidFill>
                    <a:srgbClr val="008000"/>
                  </a:solidFill>
                  <a:latin typeface="Arial" charset="0"/>
                </a:rPr>
                <a:t>  </a:t>
              </a:r>
              <a:r>
                <a:rPr lang="en-US" sz="10900" b="1">
                  <a:solidFill>
                    <a:srgbClr val="008000"/>
                  </a:solidFill>
                  <a:latin typeface="Arial" charset="0"/>
                </a:rPr>
                <a:t> </a:t>
              </a:r>
              <a:r>
                <a:rPr lang="en-US" sz="1000" b="1">
                  <a:solidFill>
                    <a:srgbClr val="008000"/>
                  </a:solidFill>
                  <a:latin typeface="Arial" charset="0"/>
                </a:rPr>
                <a:t>                                                                                       </a:t>
              </a:r>
              <a:r>
                <a:rPr lang="en-US" sz="1400"/>
                <a:t> </a:t>
              </a:r>
              <a:endParaRPr lang="en-US" sz="1000" b="1">
                <a:solidFill>
                  <a:srgbClr val="008000"/>
                </a:solidFill>
                <a:latin typeface="Arial" charset="0"/>
              </a:endParaRPr>
            </a:p>
            <a:p>
              <a:pPr algn="l" eaLnBrk="0" hangingPunct="0">
                <a:spcBef>
                  <a:spcPct val="0"/>
                </a:spcBef>
              </a:pPr>
              <a:endParaRPr lang="en-US" sz="1000" b="1">
                <a:solidFill>
                  <a:srgbClr val="008000"/>
                </a:solidFill>
                <a:latin typeface="Arial" charset="0"/>
              </a:endParaRPr>
            </a:p>
          </p:txBody>
        </p:sp>
      </p:grpSp>
      <p:pic>
        <p:nvPicPr>
          <p:cNvPr id="75782" name="Picture 10" descr="bublsontable"/>
          <p:cNvPicPr>
            <a:picLocks noChangeAspect="1" noChangeArrowheads="1"/>
          </p:cNvPicPr>
          <p:nvPr/>
        </p:nvPicPr>
        <p:blipFill>
          <a:blip r:embed="rId2" cstate="print"/>
          <a:srcRect/>
          <a:stretch>
            <a:fillRect/>
          </a:stretch>
        </p:blipFill>
        <p:spPr bwMode="auto">
          <a:xfrm>
            <a:off x="2971800" y="3200400"/>
            <a:ext cx="4876800" cy="2735263"/>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Microbials</a:t>
            </a:r>
          </a:p>
        </p:txBody>
      </p:sp>
      <p:sp>
        <p:nvSpPr>
          <p:cNvPr id="76803" name="Rectangle 3"/>
          <p:cNvSpPr>
            <a:spLocks noGrp="1" noChangeArrowheads="1"/>
          </p:cNvSpPr>
          <p:nvPr>
            <p:ph type="body" idx="1"/>
          </p:nvPr>
        </p:nvSpPr>
        <p:spPr>
          <a:xfrm>
            <a:off x="685800" y="1766888"/>
            <a:ext cx="8458200" cy="4710112"/>
          </a:xfrm>
        </p:spPr>
        <p:txBody>
          <a:bodyPr/>
          <a:lstStyle/>
          <a:p>
            <a:pPr eaLnBrk="1" hangingPunct="1"/>
            <a:r>
              <a:rPr lang="en-US" sz="3600" smtClean="0"/>
              <a:t>Used for insect wars, especially by organic farmers.</a:t>
            </a:r>
          </a:p>
          <a:p>
            <a:pPr eaLnBrk="1" hangingPunct="1"/>
            <a:r>
              <a:rPr lang="en-US" sz="3600" smtClean="0"/>
              <a:t>EX. The Bacillus thruingensis (Bt) toxin is a registered pesticide sold commercially as a dry powder.  </a:t>
            </a:r>
          </a:p>
          <a:p>
            <a:pPr eaLnBrk="1" hangingPunct="1"/>
            <a:r>
              <a:rPr lang="en-US" sz="3600" smtClean="0"/>
              <a:t>Each of the thousands of strains of this common soil bacteria kills a specific pest.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Timing of Application</a:t>
            </a:r>
          </a:p>
        </p:txBody>
      </p:sp>
      <p:sp>
        <p:nvSpPr>
          <p:cNvPr id="77827" name="Rectangle 3"/>
          <p:cNvSpPr>
            <a:spLocks noGrp="1" noChangeArrowheads="1"/>
          </p:cNvSpPr>
          <p:nvPr>
            <p:ph type="body" idx="1"/>
          </p:nvPr>
        </p:nvSpPr>
        <p:spPr/>
        <p:txBody>
          <a:bodyPr/>
          <a:lstStyle/>
          <a:p>
            <a:pPr eaLnBrk="1" hangingPunct="1"/>
            <a:r>
              <a:rPr lang="en-US" sz="4000" smtClean="0"/>
              <a:t>Adjusting planting times so that major insect pests either starve or get eaten by their natural predators.</a:t>
            </a:r>
          </a:p>
        </p:txBody>
      </p:sp>
      <p:pic>
        <p:nvPicPr>
          <p:cNvPr id="77828" name="Picture 4" descr="bs00935_"/>
          <p:cNvPicPr>
            <a:picLocks noChangeAspect="1" noChangeArrowheads="1"/>
          </p:cNvPicPr>
          <p:nvPr/>
        </p:nvPicPr>
        <p:blipFill>
          <a:blip r:embed="rId2" cstate="print"/>
          <a:srcRect/>
          <a:stretch>
            <a:fillRect/>
          </a:stretch>
        </p:blipFill>
        <p:spPr bwMode="auto">
          <a:xfrm>
            <a:off x="1476375" y="3657600"/>
            <a:ext cx="3062288" cy="32004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Type of Crops</a:t>
            </a:r>
          </a:p>
        </p:txBody>
      </p:sp>
      <p:sp>
        <p:nvSpPr>
          <p:cNvPr id="78851" name="Rectangle 3"/>
          <p:cNvSpPr>
            <a:spLocks noGrp="1" noChangeArrowheads="1"/>
          </p:cNvSpPr>
          <p:nvPr>
            <p:ph type="body" idx="1"/>
          </p:nvPr>
        </p:nvSpPr>
        <p:spPr>
          <a:xfrm>
            <a:off x="762000" y="1766888"/>
            <a:ext cx="8069263" cy="4113212"/>
          </a:xfrm>
        </p:spPr>
        <p:txBody>
          <a:bodyPr/>
          <a:lstStyle/>
          <a:p>
            <a:pPr eaLnBrk="1" hangingPunct="1"/>
            <a:r>
              <a:rPr lang="en-US" sz="3600" smtClean="0"/>
              <a:t>Switching from vulnerable monocultures to intercroping, agroforestry, and polyculture, which use plant diversity to reduce losses to pests.</a:t>
            </a:r>
          </a:p>
        </p:txBody>
      </p:sp>
      <p:pic>
        <p:nvPicPr>
          <p:cNvPr id="78852" name="Picture 4" descr="pe02236_"/>
          <p:cNvPicPr>
            <a:picLocks noChangeAspect="1" noChangeArrowheads="1"/>
          </p:cNvPicPr>
          <p:nvPr/>
        </p:nvPicPr>
        <p:blipFill>
          <a:blip r:embed="rId2" cstate="print"/>
          <a:srcRect/>
          <a:stretch>
            <a:fillRect/>
          </a:stretch>
        </p:blipFill>
        <p:spPr bwMode="auto">
          <a:xfrm>
            <a:off x="5486400" y="3505200"/>
            <a:ext cx="2700338" cy="27432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Photodegradable Plastics</a:t>
            </a:r>
          </a:p>
        </p:txBody>
      </p:sp>
      <p:sp>
        <p:nvSpPr>
          <p:cNvPr id="79875" name="Rectangle 3"/>
          <p:cNvSpPr>
            <a:spLocks noGrp="1" noChangeArrowheads="1"/>
          </p:cNvSpPr>
          <p:nvPr>
            <p:ph type="body" idx="1"/>
          </p:nvPr>
        </p:nvSpPr>
        <p:spPr>
          <a:xfrm>
            <a:off x="1062038" y="1766888"/>
            <a:ext cx="4424362" cy="4786312"/>
          </a:xfrm>
        </p:spPr>
        <p:txBody>
          <a:bodyPr/>
          <a:lstStyle/>
          <a:p>
            <a:pPr eaLnBrk="1" hangingPunct="1"/>
            <a:r>
              <a:rPr lang="en-US" sz="4000" smtClean="0"/>
              <a:t>Using plastic that degrades slowly in sunlight to keep weeds from sprouting between crops.</a:t>
            </a:r>
          </a:p>
        </p:txBody>
      </p:sp>
      <p:pic>
        <p:nvPicPr>
          <p:cNvPr id="79876" name="Picture 5" descr="prospun"/>
          <p:cNvPicPr>
            <a:picLocks noChangeAspect="1" noChangeArrowheads="1"/>
          </p:cNvPicPr>
          <p:nvPr/>
        </p:nvPicPr>
        <p:blipFill>
          <a:blip r:embed="rId2" cstate="print"/>
          <a:srcRect/>
          <a:stretch>
            <a:fillRect/>
          </a:stretch>
        </p:blipFill>
        <p:spPr bwMode="auto">
          <a:xfrm>
            <a:off x="5418138" y="2057400"/>
            <a:ext cx="3535362" cy="37338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Pheromones</a:t>
            </a:r>
          </a:p>
        </p:txBody>
      </p:sp>
      <p:sp>
        <p:nvSpPr>
          <p:cNvPr id="80899" name="Rectangle 3"/>
          <p:cNvSpPr>
            <a:spLocks noGrp="1" noChangeArrowheads="1"/>
          </p:cNvSpPr>
          <p:nvPr>
            <p:ph type="body" idx="1"/>
          </p:nvPr>
        </p:nvSpPr>
        <p:spPr/>
        <p:txBody>
          <a:bodyPr/>
          <a:lstStyle/>
          <a:p>
            <a:pPr eaLnBrk="1" hangingPunct="1"/>
            <a:r>
              <a:rPr lang="en-US" smtClean="0"/>
              <a:t>Synthesized bug sex attractant used to lure pests into traps or attract their predators.</a:t>
            </a:r>
          </a:p>
        </p:txBody>
      </p:sp>
      <p:pic>
        <p:nvPicPr>
          <p:cNvPr id="80900" name="Picture 7" descr="Ladybug Trap"/>
          <p:cNvPicPr>
            <a:picLocks noChangeAspect="1" noChangeArrowheads="1"/>
          </p:cNvPicPr>
          <p:nvPr/>
        </p:nvPicPr>
        <p:blipFill>
          <a:blip r:embed="rId2" cstate="print"/>
          <a:srcRect/>
          <a:stretch>
            <a:fillRect/>
          </a:stretch>
        </p:blipFill>
        <p:spPr bwMode="auto">
          <a:xfrm>
            <a:off x="1752600" y="2895600"/>
            <a:ext cx="5864225" cy="348615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1752600" y="990600"/>
            <a:ext cx="6400800" cy="1219200"/>
          </a:xfrm>
          <a:ln w="9525" cmpd="sng"/>
        </p:spPr>
        <p:txBody>
          <a:bodyPr/>
          <a:lstStyle/>
          <a:p>
            <a:pPr eaLnBrk="1" hangingPunct="1"/>
            <a:r>
              <a:rPr lang="en-US" dirty="0" smtClean="0"/>
              <a:t>Genetic Methods</a:t>
            </a:r>
          </a:p>
        </p:txBody>
      </p:sp>
      <p:sp>
        <p:nvSpPr>
          <p:cNvPr id="81923" name="Rectangle 3"/>
          <p:cNvSpPr>
            <a:spLocks noGrp="1" noChangeArrowheads="1"/>
          </p:cNvSpPr>
          <p:nvPr>
            <p:ph type="subTitle" idx="1"/>
          </p:nvPr>
        </p:nvSpPr>
        <p:spPr>
          <a:xfrm>
            <a:off x="1752600" y="2362200"/>
            <a:ext cx="6400800" cy="3505200"/>
          </a:xfrm>
          <a:ln w="9525"/>
        </p:spPr>
        <p:txBody>
          <a:bodyPr/>
          <a:lstStyle/>
          <a:p>
            <a:pPr eaLnBrk="1" hangingPunct="1"/>
            <a:r>
              <a:rPr lang="en-US" dirty="0" smtClean="0"/>
              <a:t>GMO- Genetically Modified Organism</a:t>
            </a:r>
          </a:p>
          <a:p>
            <a:pPr eaLnBrk="1" hangingPunct="1"/>
            <a:endParaRPr lang="en-US" dirty="0" smtClean="0"/>
          </a:p>
          <a:p>
            <a:pPr eaLnBrk="1" hangingPunct="1"/>
            <a:r>
              <a:rPr lang="en-US" dirty="0" smtClean="0"/>
              <a:t>Can be controversial </a:t>
            </a:r>
          </a:p>
          <a:p>
            <a:pPr eaLnBrk="1" hangingPunct="1"/>
            <a:r>
              <a:rPr lang="en-US" dirty="0" smtClean="0"/>
              <a:t>Banned in Europe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9746" name="Picture 7" descr="117844-004-46C4F162.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973763" y="828675"/>
            <a:ext cx="3170237" cy="5405438"/>
          </a:xfrm>
          <a:prstGeom prst="rect">
            <a:avLst/>
          </a:prstGeom>
          <a:noFill/>
          <a:ln w="9525">
            <a:noFill/>
            <a:miter lim="800000"/>
            <a:headEnd/>
            <a:tailEnd/>
          </a:ln>
        </p:spPr>
      </p:pic>
      <p:sp>
        <p:nvSpPr>
          <p:cNvPr id="159747" name="Rectangle 1"/>
          <p:cNvSpPr>
            <a:spLocks noGrp="1" noChangeArrowheads="1"/>
          </p:cNvSpPr>
          <p:nvPr>
            <p:ph type="title"/>
          </p:nvPr>
        </p:nvSpPr>
        <p:spPr>
          <a:xfrm>
            <a:off x="0" y="0"/>
            <a:ext cx="9144000" cy="660400"/>
          </a:xfrm>
        </p:spPr>
        <p:txBody>
          <a:bodyPr anchor="b"/>
          <a:lstStyle/>
          <a:p>
            <a:pPr eaLnBrk="1" hangingPunct="1">
              <a:lnSpc>
                <a:spcPct val="89000"/>
              </a:lnSpc>
              <a:tabLst>
                <a:tab pos="668338" algn="l"/>
              </a:tabLst>
            </a:pPr>
            <a:r>
              <a:rPr lang="en-US" sz="4000" smtClean="0"/>
              <a:t>Genetically Modified</a:t>
            </a:r>
          </a:p>
        </p:txBody>
      </p:sp>
      <p:sp>
        <p:nvSpPr>
          <p:cNvPr id="159748" name="Rectangle 5"/>
          <p:cNvSpPr>
            <a:spLocks/>
          </p:cNvSpPr>
          <p:nvPr/>
        </p:nvSpPr>
        <p:spPr bwMode="auto">
          <a:xfrm>
            <a:off x="5973763" y="6080125"/>
            <a:ext cx="3170237" cy="544513"/>
          </a:xfrm>
          <a:prstGeom prst="rect">
            <a:avLst/>
          </a:prstGeom>
          <a:solidFill>
            <a:srgbClr val="000000"/>
          </a:solidFill>
          <a:ln w="25400">
            <a:noFill/>
            <a:miter lim="800000"/>
            <a:headEnd/>
            <a:tailEnd/>
          </a:ln>
        </p:spPr>
        <p:txBody>
          <a:bodyPr lIns="0" tIns="0" rIns="0" bIns="0"/>
          <a:lstStyle/>
          <a:p>
            <a:endParaRPr lang="en-US">
              <a:ea typeface="ヒラギノ角ゴ ProN W3" charset="-128"/>
            </a:endParaRPr>
          </a:p>
        </p:txBody>
      </p:sp>
      <p:sp>
        <p:nvSpPr>
          <p:cNvPr id="159749" name="Rectangle 6"/>
          <p:cNvSpPr>
            <a:spLocks/>
          </p:cNvSpPr>
          <p:nvPr/>
        </p:nvSpPr>
        <p:spPr bwMode="auto">
          <a:xfrm>
            <a:off x="5973763" y="6054725"/>
            <a:ext cx="3170237" cy="471488"/>
          </a:xfrm>
          <a:prstGeom prst="rect">
            <a:avLst/>
          </a:prstGeom>
          <a:noFill/>
          <a:ln w="12700">
            <a:noFill/>
            <a:miter lim="800000"/>
            <a:headEnd/>
            <a:tailEnd/>
          </a:ln>
        </p:spPr>
        <p:txBody>
          <a:bodyPr lIns="0" tIns="0" rIns="0" bIns="0"/>
          <a:lstStyle/>
          <a:p>
            <a:pPr marL="79375" algn="ctr">
              <a:lnSpc>
                <a:spcPct val="111000"/>
              </a:lnSpc>
              <a:tabLst>
                <a:tab pos="365125" algn="l"/>
              </a:tabLst>
            </a:pPr>
            <a:r>
              <a:rPr lang="en-US" sz="1500">
                <a:solidFill>
                  <a:srgbClr val="FFFF00"/>
                </a:solidFill>
                <a:cs typeface="Arial" charset="0"/>
                <a:sym typeface="Arial" charset="0"/>
              </a:rPr>
              <a:t>The process of making a genetically modified organism.</a:t>
            </a:r>
          </a:p>
        </p:txBody>
      </p:sp>
      <p:sp>
        <p:nvSpPr>
          <p:cNvPr id="159750" name="Rectangle 10"/>
          <p:cNvSpPr>
            <a:spLocks noChangeArrowheads="1"/>
          </p:cNvSpPr>
          <p:nvPr/>
        </p:nvSpPr>
        <p:spPr bwMode="auto">
          <a:xfrm>
            <a:off x="322263" y="660400"/>
            <a:ext cx="5457825" cy="5394325"/>
          </a:xfrm>
          <a:prstGeom prst="rect">
            <a:avLst/>
          </a:prstGeom>
          <a:noFill/>
          <a:ln w="12700">
            <a:noFill/>
            <a:miter lim="800000"/>
            <a:headEnd/>
            <a:tailEnd/>
          </a:ln>
        </p:spPr>
        <p:txBody>
          <a:bodyPr lIns="0" tIns="0" rIns="0" bIns="0"/>
          <a:lstStyle/>
          <a:p>
            <a:pPr marL="266700" indent="-266700" algn="l">
              <a:lnSpc>
                <a:spcPts val="2250"/>
              </a:lnSpc>
              <a:spcAft>
                <a:spcPts val="700"/>
              </a:spcAft>
              <a:buClr>
                <a:srgbClr val="0B5ABB"/>
              </a:buClr>
              <a:buSzPct val="150000"/>
              <a:buFont typeface="Lucida Grande" charset="0"/>
              <a:buChar char="‣"/>
              <a:tabLst>
                <a:tab pos="720725" algn="l"/>
                <a:tab pos="976313" algn="l"/>
                <a:tab pos="1044575" algn="l"/>
                <a:tab pos="1154113" algn="l"/>
              </a:tabLst>
            </a:pPr>
            <a:r>
              <a:rPr lang="en-US" sz="2300" dirty="0">
                <a:solidFill>
                  <a:srgbClr val="000000"/>
                </a:solidFill>
                <a:ea typeface="ヒラギノ角ゴ ProN W3" charset="-128"/>
                <a:sym typeface="Arial" charset="0"/>
              </a:rPr>
              <a:t>Genetically modified organisms (GMOs) or genetically modified foods (GMFs) have environmental advantages:</a:t>
            </a:r>
          </a:p>
          <a:p>
            <a:pPr marL="690563" lvl="1" indent="-298450" algn="l">
              <a:lnSpc>
                <a:spcPts val="1975"/>
              </a:lnSpc>
              <a:spcAft>
                <a:spcPts val="1400"/>
              </a:spcAft>
              <a:buClr>
                <a:srgbClr val="0B5ABB"/>
              </a:buClr>
              <a:buSzPct val="120000"/>
              <a:buFontTx/>
              <a:buBlip>
                <a:blip r:embed="rId4"/>
              </a:buBlip>
              <a:tabLst>
                <a:tab pos="720725" algn="l"/>
                <a:tab pos="976313" algn="l"/>
                <a:tab pos="1044575" algn="l"/>
                <a:tab pos="1154113" algn="l"/>
              </a:tabLst>
            </a:pPr>
            <a:r>
              <a:rPr lang="en-US" sz="2100" dirty="0">
                <a:solidFill>
                  <a:srgbClr val="000000"/>
                </a:solidFill>
                <a:ea typeface="ヒラギノ角ゴ ProN W3" charset="-128"/>
                <a:sym typeface="Arial" charset="0"/>
              </a:rPr>
              <a:t>Higher yields per acre and thus less land is needed.</a:t>
            </a:r>
          </a:p>
          <a:p>
            <a:pPr marL="690563" lvl="1" indent="-298450" algn="l">
              <a:lnSpc>
                <a:spcPts val="1975"/>
              </a:lnSpc>
              <a:spcAft>
                <a:spcPts val="1400"/>
              </a:spcAft>
              <a:buClr>
                <a:srgbClr val="0B5ABB"/>
              </a:buClr>
              <a:buSzPct val="120000"/>
              <a:buFontTx/>
              <a:buBlip>
                <a:blip r:embed="rId4"/>
              </a:buBlip>
              <a:tabLst>
                <a:tab pos="720725" algn="l"/>
                <a:tab pos="976313" algn="l"/>
                <a:tab pos="1044575" algn="l"/>
                <a:tab pos="1154113" algn="l"/>
              </a:tabLst>
            </a:pPr>
            <a:r>
              <a:rPr lang="en-US" sz="2100" dirty="0">
                <a:solidFill>
                  <a:srgbClr val="000000"/>
                </a:solidFill>
                <a:ea typeface="ヒラギノ角ゴ ProN W3" charset="-128"/>
                <a:sym typeface="Arial" charset="0"/>
              </a:rPr>
              <a:t>Permits low tillage which reduces soil erosion, energy consumption and water loss.</a:t>
            </a:r>
          </a:p>
          <a:p>
            <a:pPr marL="690563" lvl="1" indent="-298450" algn="l">
              <a:lnSpc>
                <a:spcPts val="1975"/>
              </a:lnSpc>
              <a:spcAft>
                <a:spcPts val="1400"/>
              </a:spcAft>
              <a:buClr>
                <a:srgbClr val="0B5ABB"/>
              </a:buClr>
              <a:buSzPct val="120000"/>
              <a:buFontTx/>
              <a:buBlip>
                <a:blip r:embed="rId4"/>
              </a:buBlip>
              <a:tabLst>
                <a:tab pos="720725" algn="l"/>
                <a:tab pos="976313" algn="l"/>
                <a:tab pos="1044575" algn="l"/>
                <a:tab pos="1154113" algn="l"/>
              </a:tabLst>
            </a:pPr>
            <a:r>
              <a:rPr lang="en-US" sz="2100" dirty="0">
                <a:solidFill>
                  <a:srgbClr val="000000"/>
                </a:solidFill>
                <a:ea typeface="ヒラギノ角ゴ ProN W3" charset="-128"/>
                <a:sym typeface="Arial" charset="0"/>
              </a:rPr>
              <a:t>Lower fertilizer requirement, drought, disease, frost, salinity and pest resistance.</a:t>
            </a:r>
          </a:p>
          <a:p>
            <a:pPr marL="266700" indent="-266700" algn="l">
              <a:lnSpc>
                <a:spcPts val="2250"/>
              </a:lnSpc>
              <a:spcAft>
                <a:spcPts val="700"/>
              </a:spcAft>
              <a:buClr>
                <a:srgbClr val="0B5ABB"/>
              </a:buClr>
              <a:buSzPct val="150000"/>
              <a:buFont typeface="Lucida Grande" charset="0"/>
              <a:buChar char="‣"/>
              <a:tabLst>
                <a:tab pos="720725" algn="l"/>
                <a:tab pos="976313" algn="l"/>
                <a:tab pos="1044575" algn="l"/>
                <a:tab pos="1154113" algn="l"/>
              </a:tabLst>
            </a:pPr>
            <a:r>
              <a:rPr lang="en-US" sz="2300" dirty="0">
                <a:solidFill>
                  <a:srgbClr val="000000"/>
                </a:solidFill>
                <a:ea typeface="ヒラギノ角ゴ ProN W3" charset="-128"/>
                <a:sym typeface="Arial" charset="0"/>
              </a:rPr>
              <a:t>Disadvantages:</a:t>
            </a:r>
          </a:p>
          <a:p>
            <a:pPr marL="690563" lvl="1" indent="-298450" algn="l">
              <a:lnSpc>
                <a:spcPts val="1975"/>
              </a:lnSpc>
              <a:spcAft>
                <a:spcPts val="1400"/>
              </a:spcAft>
              <a:buClr>
                <a:srgbClr val="0B5ABB"/>
              </a:buClr>
              <a:buSzPct val="120000"/>
              <a:buFontTx/>
              <a:buBlip>
                <a:blip r:embed="rId4"/>
              </a:buBlip>
              <a:tabLst>
                <a:tab pos="720725" algn="l"/>
                <a:tab pos="976313" algn="l"/>
                <a:tab pos="1044575" algn="l"/>
                <a:tab pos="1154113" algn="l"/>
              </a:tabLst>
            </a:pPr>
            <a:r>
              <a:rPr lang="en-US" sz="2100" dirty="0">
                <a:solidFill>
                  <a:srgbClr val="000000"/>
                </a:solidFill>
                <a:ea typeface="ヒラギノ角ゴ ProN W3" charset="-128"/>
                <a:sym typeface="Arial" charset="0"/>
              </a:rPr>
              <a:t>Resistance may impact beneficial insects</a:t>
            </a:r>
          </a:p>
          <a:p>
            <a:pPr marL="690563" lvl="1" indent="-298450" algn="l">
              <a:lnSpc>
                <a:spcPts val="1975"/>
              </a:lnSpc>
              <a:spcAft>
                <a:spcPts val="1400"/>
              </a:spcAft>
              <a:buClr>
                <a:srgbClr val="0B5ABB"/>
              </a:buClr>
              <a:buSzPct val="120000"/>
              <a:buFontTx/>
              <a:buBlip>
                <a:blip r:embed="rId4"/>
              </a:buBlip>
              <a:tabLst>
                <a:tab pos="720725" algn="l"/>
                <a:tab pos="976313" algn="l"/>
                <a:tab pos="1044575" algn="l"/>
                <a:tab pos="1154113" algn="l"/>
              </a:tabLst>
            </a:pPr>
            <a:r>
              <a:rPr lang="en-US" sz="2100" dirty="0">
                <a:solidFill>
                  <a:srgbClr val="000000"/>
                </a:solidFill>
                <a:ea typeface="ヒラギノ角ゴ ProN W3" charset="-128"/>
                <a:sym typeface="Arial" charset="0"/>
              </a:rPr>
              <a:t>Native plant diversity impacted</a:t>
            </a:r>
          </a:p>
          <a:p>
            <a:pPr marL="690563" lvl="1" indent="-298450" algn="l">
              <a:lnSpc>
                <a:spcPts val="1975"/>
              </a:lnSpc>
              <a:spcAft>
                <a:spcPts val="1400"/>
              </a:spcAft>
              <a:buClr>
                <a:srgbClr val="0B5ABB"/>
              </a:buClr>
              <a:buSzPct val="120000"/>
              <a:buFontTx/>
              <a:buBlip>
                <a:blip r:embed="rId4"/>
              </a:buBlip>
              <a:tabLst>
                <a:tab pos="720725" algn="l"/>
                <a:tab pos="976313" algn="l"/>
                <a:tab pos="1044575" algn="l"/>
                <a:tab pos="1154113" algn="l"/>
              </a:tabLst>
            </a:pPr>
            <a:r>
              <a:rPr lang="en-US" sz="2100" dirty="0">
                <a:solidFill>
                  <a:srgbClr val="000000"/>
                </a:solidFill>
                <a:ea typeface="ヒラギノ角ゴ ProN W3" charset="-128"/>
                <a:sym typeface="Arial" charset="0"/>
              </a:rPr>
              <a:t>Higher yields require higher inputs of herbicides and pesticides</a:t>
            </a:r>
          </a:p>
          <a:p>
            <a:pPr marL="690563" lvl="1" indent="-298450" algn="l">
              <a:lnSpc>
                <a:spcPts val="1975"/>
              </a:lnSpc>
              <a:spcAft>
                <a:spcPts val="1400"/>
              </a:spcAft>
              <a:buClr>
                <a:srgbClr val="0B5ABB"/>
              </a:buClr>
              <a:buSzPct val="120000"/>
              <a:buFontTx/>
              <a:buBlip>
                <a:blip r:embed="rId4"/>
              </a:buBlip>
              <a:tabLst>
                <a:tab pos="720725" algn="l"/>
                <a:tab pos="976313" algn="l"/>
                <a:tab pos="1044575" algn="l"/>
                <a:tab pos="1154113" algn="l"/>
              </a:tabLst>
            </a:pPr>
            <a:r>
              <a:rPr lang="en-US" sz="2100" dirty="0">
                <a:solidFill>
                  <a:srgbClr val="000000"/>
                </a:solidFill>
                <a:ea typeface="ヒラギノ角ゴ ProN W3" charset="-128"/>
                <a:sym typeface="Arial" charset="0"/>
              </a:rPr>
              <a:t>Lower genetic variability</a:t>
            </a:r>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1" descr="1331"/>
          <p:cNvPicPr>
            <a:picLocks noChangeAspect="1" noChangeArrowheads="1"/>
          </p:cNvPicPr>
          <p:nvPr/>
        </p:nvPicPr>
        <p:blipFill>
          <a:blip r:embed="rId3" cstate="print"/>
          <a:srcRect/>
          <a:stretch>
            <a:fillRect/>
          </a:stretch>
        </p:blipFill>
        <p:spPr bwMode="auto">
          <a:xfrm>
            <a:off x="304800" y="1752600"/>
            <a:ext cx="4559300" cy="3090863"/>
          </a:xfrm>
          <a:prstGeom prst="rect">
            <a:avLst/>
          </a:prstGeom>
          <a:noFill/>
          <a:ln w="9525">
            <a:noFill/>
            <a:miter lim="800000"/>
            <a:headEnd/>
            <a:tailEnd/>
          </a:ln>
        </p:spPr>
      </p:pic>
      <p:sp>
        <p:nvSpPr>
          <p:cNvPr id="82947" name="Rectangle 3"/>
          <p:cNvSpPr>
            <a:spLocks noGrp="1" noChangeArrowheads="1"/>
          </p:cNvSpPr>
          <p:nvPr>
            <p:ph type="title"/>
          </p:nvPr>
        </p:nvSpPr>
        <p:spPr>
          <a:xfrm>
            <a:off x="1066800" y="152400"/>
            <a:ext cx="7772400" cy="1143000"/>
          </a:xfrm>
        </p:spPr>
        <p:txBody>
          <a:bodyPr/>
          <a:lstStyle/>
          <a:p>
            <a:pPr eaLnBrk="1" hangingPunct="1"/>
            <a:r>
              <a:rPr lang="en-US" smtClean="0"/>
              <a:t>Other Ways to Control Pests</a:t>
            </a:r>
          </a:p>
        </p:txBody>
      </p:sp>
      <p:sp>
        <p:nvSpPr>
          <p:cNvPr id="82948" name="Rectangle 4"/>
          <p:cNvSpPr>
            <a:spLocks noGrp="1" noChangeArrowheads="1"/>
          </p:cNvSpPr>
          <p:nvPr>
            <p:ph type="body" idx="1"/>
          </p:nvPr>
        </p:nvSpPr>
        <p:spPr>
          <a:xfrm>
            <a:off x="5400675" y="1766888"/>
            <a:ext cx="3430588" cy="4113212"/>
          </a:xfrm>
        </p:spPr>
        <p:txBody>
          <a:bodyPr/>
          <a:lstStyle/>
          <a:p>
            <a:pPr eaLnBrk="1" hangingPunct="1"/>
            <a:r>
              <a:rPr lang="en-US" smtClean="0"/>
              <a:t>Genetic engineering can be used to develop pest and disease resistant crop strains.</a:t>
            </a:r>
          </a:p>
        </p:txBody>
      </p:sp>
      <p:sp>
        <p:nvSpPr>
          <p:cNvPr id="82949" name="Rectangle 5"/>
          <p:cNvSpPr>
            <a:spLocks noChangeArrowheads="1"/>
          </p:cNvSpPr>
          <p:nvPr/>
        </p:nvSpPr>
        <p:spPr bwMode="auto">
          <a:xfrm>
            <a:off x="457200" y="5029200"/>
            <a:ext cx="8505825" cy="1524000"/>
          </a:xfrm>
          <a:prstGeom prst="rect">
            <a:avLst/>
          </a:prstGeom>
          <a:noFill/>
          <a:ln w="9525">
            <a:noFill/>
            <a:miter lim="800000"/>
            <a:headEnd/>
            <a:tailEnd/>
          </a:ln>
        </p:spPr>
        <p:txBody>
          <a:bodyPr/>
          <a:lstStyle/>
          <a:p>
            <a:pPr marL="342900" indent="-342900" algn="l">
              <a:buFontTx/>
              <a:buBlip>
                <a:blip r:embed="rId4"/>
              </a:buBlip>
            </a:pPr>
            <a:r>
              <a:rPr lang="en-US" sz="3200"/>
              <a:t>Both tomato plants were exposed to destructive caterpillars. The genetically altered plant (right) shows little damage.</a:t>
            </a:r>
          </a:p>
        </p:txBody>
      </p:sp>
      <p:sp>
        <p:nvSpPr>
          <p:cNvPr id="120838" name="Text Box 6"/>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algn="l">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FFFFFF"/>
                  </a:outerShdw>
                </a:effectLst>
                <a:latin typeface="Arial" charset="0"/>
                <a:ea typeface="ＭＳ Ｐゴシック" pitchFamily="1" charset="-128"/>
              </a:rPr>
              <a:t>Figure 13-32</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dirty="0" smtClean="0"/>
              <a:t>Resistant Crops</a:t>
            </a:r>
          </a:p>
        </p:txBody>
      </p:sp>
      <p:sp>
        <p:nvSpPr>
          <p:cNvPr id="83971" name="Rectangle 3"/>
          <p:cNvSpPr>
            <a:spLocks noGrp="1" noChangeArrowheads="1"/>
          </p:cNvSpPr>
          <p:nvPr>
            <p:ph type="body" idx="1"/>
          </p:nvPr>
        </p:nvSpPr>
        <p:spPr>
          <a:xfrm>
            <a:off x="1062038" y="1766888"/>
            <a:ext cx="5186362" cy="4113212"/>
          </a:xfrm>
        </p:spPr>
        <p:txBody>
          <a:bodyPr/>
          <a:lstStyle/>
          <a:p>
            <a:pPr eaLnBrk="1" hangingPunct="1">
              <a:lnSpc>
                <a:spcPct val="90000"/>
              </a:lnSpc>
            </a:pPr>
            <a:r>
              <a:rPr lang="en-US" smtClean="0"/>
              <a:t>Plants and animals that are resistant to certain pest insects, fungi, and diseases can be developed.</a:t>
            </a:r>
          </a:p>
          <a:p>
            <a:pPr eaLnBrk="1" hangingPunct="1">
              <a:lnSpc>
                <a:spcPct val="90000"/>
              </a:lnSpc>
            </a:pPr>
            <a:r>
              <a:rPr lang="en-US" smtClean="0"/>
              <a:t>This can take 10 to 20 years. </a:t>
            </a:r>
          </a:p>
          <a:p>
            <a:pPr eaLnBrk="1" hangingPunct="1">
              <a:lnSpc>
                <a:spcPct val="90000"/>
              </a:lnSpc>
            </a:pPr>
            <a:r>
              <a:rPr lang="en-US" smtClean="0"/>
              <a:t> Genetic engineering is now helping to speed up this process through the development of transgenic crops.</a:t>
            </a:r>
          </a:p>
        </p:txBody>
      </p:sp>
      <p:pic>
        <p:nvPicPr>
          <p:cNvPr id="83972" name="Picture 5" descr="dna38"/>
          <p:cNvPicPr>
            <a:picLocks noChangeAspect="1" noChangeArrowheads="1"/>
          </p:cNvPicPr>
          <p:nvPr/>
        </p:nvPicPr>
        <p:blipFill>
          <a:blip r:embed="rId2" cstate="print"/>
          <a:srcRect/>
          <a:stretch>
            <a:fillRect/>
          </a:stretch>
        </p:blipFill>
        <p:spPr bwMode="auto">
          <a:xfrm>
            <a:off x="6248400" y="1981200"/>
            <a:ext cx="2416175" cy="4419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Insecticides</a:t>
            </a:r>
          </a:p>
        </p:txBody>
      </p:sp>
      <p:sp>
        <p:nvSpPr>
          <p:cNvPr id="11267" name="Rectangle 3"/>
          <p:cNvSpPr>
            <a:spLocks noGrp="1" noChangeArrowheads="1"/>
          </p:cNvSpPr>
          <p:nvPr>
            <p:ph type="body" idx="1"/>
          </p:nvPr>
        </p:nvSpPr>
        <p:spPr/>
        <p:txBody>
          <a:bodyPr/>
          <a:lstStyle/>
          <a:p>
            <a:pPr eaLnBrk="1" hangingPunct="1"/>
            <a:r>
              <a:rPr lang="en-US" sz="4400" dirty="0" smtClean="0"/>
              <a:t>A toxic chemical that kills insects</a:t>
            </a:r>
          </a:p>
        </p:txBody>
      </p:sp>
      <p:pic>
        <p:nvPicPr>
          <p:cNvPr id="11268" name="Picture 4" descr="in00583_"/>
          <p:cNvPicPr>
            <a:picLocks noChangeAspect="1" noChangeArrowheads="1"/>
          </p:cNvPicPr>
          <p:nvPr/>
        </p:nvPicPr>
        <p:blipFill>
          <a:blip r:embed="rId2" cstate="print"/>
          <a:srcRect/>
          <a:stretch>
            <a:fillRect/>
          </a:stretch>
        </p:blipFill>
        <p:spPr bwMode="auto">
          <a:xfrm>
            <a:off x="3962400" y="2590800"/>
            <a:ext cx="3892550" cy="346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dirty="0" smtClean="0"/>
              <a:t>Sterilization</a:t>
            </a:r>
          </a:p>
        </p:txBody>
      </p:sp>
      <p:sp>
        <p:nvSpPr>
          <p:cNvPr id="84995" name="Rectangle 3"/>
          <p:cNvSpPr>
            <a:spLocks noGrp="1" noChangeArrowheads="1"/>
          </p:cNvSpPr>
          <p:nvPr>
            <p:ph type="body" idx="1"/>
          </p:nvPr>
        </p:nvSpPr>
        <p:spPr>
          <a:xfrm>
            <a:off x="1062038" y="1766888"/>
            <a:ext cx="7769225" cy="4633912"/>
          </a:xfrm>
        </p:spPr>
        <p:txBody>
          <a:bodyPr/>
          <a:lstStyle/>
          <a:p>
            <a:pPr eaLnBrk="1" hangingPunct="1"/>
            <a:r>
              <a:rPr lang="en-US" smtClean="0"/>
              <a:t>Males of some insect species can be raised in the laboratory, sterilized by radiation or chemicals, and released into an infested area to mate </a:t>
            </a:r>
            <a:r>
              <a:rPr lang="en-US" b="1" smtClean="0"/>
              <a:t>unsuccessfully</a:t>
            </a:r>
            <a:r>
              <a:rPr lang="en-US" smtClean="0"/>
              <a:t> with fertile wild females.  </a:t>
            </a:r>
          </a:p>
          <a:p>
            <a:pPr eaLnBrk="1" hangingPunct="1"/>
            <a:r>
              <a:rPr lang="en-US" smtClean="0"/>
              <a:t>Males are sterilized rather than females because the male insects mate several times, whereas the females only mate once.</a:t>
            </a:r>
          </a:p>
          <a:p>
            <a:pPr eaLnBrk="1" hangingPunct="1">
              <a:buFontTx/>
              <a:buNone/>
            </a:pPr>
            <a:endParaRPr lang="en-US"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772400" cy="762000"/>
          </a:xfrm>
        </p:spPr>
        <p:txBody>
          <a:bodyPr/>
          <a:lstStyle/>
          <a:p>
            <a:r>
              <a:rPr lang="en-US" dirty="0" smtClean="0"/>
              <a:t>Sterilization:  Screw worm</a:t>
            </a:r>
            <a:endParaRPr lang="en-US" dirty="0"/>
          </a:p>
        </p:txBody>
      </p:sp>
      <p:sp>
        <p:nvSpPr>
          <p:cNvPr id="3" name="Content Placeholder 2"/>
          <p:cNvSpPr>
            <a:spLocks noGrp="1"/>
          </p:cNvSpPr>
          <p:nvPr>
            <p:ph idx="1"/>
          </p:nvPr>
        </p:nvSpPr>
        <p:spPr>
          <a:xfrm>
            <a:off x="228600" y="838200"/>
            <a:ext cx="8763000" cy="5041900"/>
          </a:xfrm>
        </p:spPr>
        <p:txBody>
          <a:bodyPr/>
          <a:lstStyle/>
          <a:p>
            <a:r>
              <a:rPr lang="en-US" sz="2400" dirty="0" smtClean="0"/>
              <a:t>Fly lays flesh eating maggots in wounds of animals…</a:t>
            </a:r>
            <a:r>
              <a:rPr lang="en-US" sz="2400" b="1" dirty="0" smtClean="0"/>
              <a:t>really gross</a:t>
            </a:r>
            <a:r>
              <a:rPr lang="en-US" sz="2400" dirty="0" smtClean="0"/>
              <a:t>!</a:t>
            </a:r>
          </a:p>
          <a:p>
            <a:r>
              <a:rPr lang="en-US" sz="2400" dirty="0" smtClean="0"/>
              <a:t>modern cattle industry provided many thousands of cows as potential hosts for the fly </a:t>
            </a:r>
          </a:p>
          <a:p>
            <a:r>
              <a:rPr lang="en-US" sz="2400" dirty="0" smtClean="0"/>
              <a:t>serious outbreak in the southern US in 1934 resulted in over 1.3 million cases of infestation and the death of over 200,000 animals.</a:t>
            </a:r>
          </a:p>
          <a:p>
            <a:r>
              <a:rPr lang="en-US" sz="2400" dirty="0" smtClean="0"/>
              <a:t>During 1959, about two billion male screwworm flies sterilized by gamma-irradiation were released in FL</a:t>
            </a:r>
          </a:p>
          <a:p>
            <a:r>
              <a:rPr lang="en-US" sz="2400" dirty="0" smtClean="0"/>
              <a:t>similar program was initiated in the southwestern states in 1962 and later along the Texas-Mexico border</a:t>
            </a:r>
          </a:p>
          <a:p>
            <a:r>
              <a:rPr lang="en-US" sz="2400" dirty="0" smtClean="0"/>
              <a:t>These efforts involved the release of as many as one billion sterile male flies every year</a:t>
            </a:r>
          </a:p>
          <a:p>
            <a:r>
              <a:rPr lang="en-US" sz="2400" dirty="0" smtClean="0"/>
              <a:t>The screwworm was declared </a:t>
            </a:r>
            <a:r>
              <a:rPr lang="en-US" sz="2400" b="1" dirty="0" smtClean="0"/>
              <a:t>eradicated</a:t>
            </a:r>
            <a:r>
              <a:rPr lang="en-US" sz="2400" dirty="0" smtClean="0"/>
              <a:t> in the United States by 1966</a:t>
            </a:r>
          </a:p>
          <a:p>
            <a:endParaRPr lang="en-US" sz="24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cstate="print"/>
          <a:srcRect/>
          <a:stretch>
            <a:fillRect/>
          </a:stretch>
        </p:blipFill>
        <p:spPr bwMode="auto">
          <a:xfrm>
            <a:off x="152400" y="152400"/>
            <a:ext cx="3962400" cy="34290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572000" y="381000"/>
            <a:ext cx="4572000" cy="304800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304800" y="3810000"/>
            <a:ext cx="3657600" cy="2819400"/>
          </a:xfrm>
          <a:prstGeom prst="rect">
            <a:avLst/>
          </a:prstGeom>
          <a:noFill/>
          <a:ln w="9525">
            <a:noFill/>
            <a:miter lim="800000"/>
            <a:headEnd/>
            <a:tailEnd/>
          </a:ln>
        </p:spPr>
      </p:pic>
      <p:pic>
        <p:nvPicPr>
          <p:cNvPr id="1026" name="Picture 2" descr="http://www.fao.org/docrep/003/t0756e/T0756E113.jpg"/>
          <p:cNvPicPr>
            <a:picLocks noChangeAspect="1" noChangeArrowheads="1"/>
          </p:cNvPicPr>
          <p:nvPr/>
        </p:nvPicPr>
        <p:blipFill>
          <a:blip r:embed="rId5" cstate="print"/>
          <a:srcRect/>
          <a:stretch>
            <a:fillRect/>
          </a:stretch>
        </p:blipFill>
        <p:spPr bwMode="auto">
          <a:xfrm>
            <a:off x="4419600" y="3810000"/>
            <a:ext cx="3962400" cy="2857501"/>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Pesticide Use</a:t>
            </a:r>
            <a:endParaRPr lang="en-US" dirty="0"/>
          </a:p>
        </p:txBody>
      </p:sp>
      <p:sp>
        <p:nvSpPr>
          <p:cNvPr id="3" name="Content Placeholder 2"/>
          <p:cNvSpPr>
            <a:spLocks noGrp="1"/>
          </p:cNvSpPr>
          <p:nvPr>
            <p:ph idx="1"/>
          </p:nvPr>
        </p:nvSpPr>
        <p:spPr/>
        <p:txBody>
          <a:bodyPr/>
          <a:lstStyle/>
          <a:p>
            <a:r>
              <a:rPr lang="en-US" dirty="0" smtClean="0"/>
              <a:t>Organic Farming</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1250" name="Rectangle 1"/>
          <p:cNvSpPr>
            <a:spLocks noGrp="1" noChangeArrowheads="1"/>
          </p:cNvSpPr>
          <p:nvPr>
            <p:ph type="title"/>
          </p:nvPr>
        </p:nvSpPr>
        <p:spPr>
          <a:xfrm>
            <a:off x="0" y="0"/>
            <a:ext cx="5153025" cy="1258888"/>
          </a:xfrm>
        </p:spPr>
        <p:txBody>
          <a:bodyPr anchor="b"/>
          <a:lstStyle/>
          <a:p>
            <a:pPr eaLnBrk="1" hangingPunct="1">
              <a:lnSpc>
                <a:spcPct val="83000"/>
              </a:lnSpc>
              <a:tabLst>
                <a:tab pos="668338" algn="l"/>
              </a:tabLst>
            </a:pPr>
            <a:r>
              <a:rPr lang="en-US" sz="4000" smtClean="0"/>
              <a:t>Advantages of Organic Farming</a:t>
            </a:r>
          </a:p>
        </p:txBody>
      </p:sp>
      <p:grpSp>
        <p:nvGrpSpPr>
          <p:cNvPr id="2" name="Group 3"/>
          <p:cNvGrpSpPr>
            <a:grpSpLocks/>
          </p:cNvGrpSpPr>
          <p:nvPr/>
        </p:nvGrpSpPr>
        <p:grpSpPr bwMode="auto">
          <a:xfrm>
            <a:off x="5507038" y="455613"/>
            <a:ext cx="3395662" cy="6107112"/>
            <a:chOff x="0" y="0"/>
            <a:chExt cx="3368" cy="5472"/>
          </a:xfrm>
        </p:grpSpPr>
        <p:pic>
          <p:nvPicPr>
            <p:cNvPr id="181253" name="Picture 4"/>
            <p:cNvPicPr>
              <a:picLocks noChangeAspect="1" noChangeArrowheads="1"/>
            </p:cNvPicPr>
            <p:nvPr/>
          </p:nvPicPr>
          <p:blipFill>
            <a:blip r:embed="rId3" cstate="print"/>
            <a:srcRect/>
            <a:stretch>
              <a:fillRect/>
            </a:stretch>
          </p:blipFill>
          <p:spPr bwMode="auto">
            <a:xfrm>
              <a:off x="0" y="2424"/>
              <a:ext cx="3360" cy="2720"/>
            </a:xfrm>
            <a:prstGeom prst="rect">
              <a:avLst/>
            </a:prstGeom>
            <a:noFill/>
            <a:ln w="25400">
              <a:noFill/>
              <a:miter lim="800000"/>
              <a:headEnd/>
              <a:tailEnd/>
            </a:ln>
          </p:spPr>
        </p:pic>
        <p:pic>
          <p:nvPicPr>
            <p:cNvPr id="181254" name="Picture 5"/>
            <p:cNvPicPr>
              <a:picLocks noChangeAspect="1" noChangeArrowheads="1"/>
            </p:cNvPicPr>
            <p:nvPr/>
          </p:nvPicPr>
          <p:blipFill>
            <a:blip r:embed="rId4" cstate="print"/>
            <a:srcRect/>
            <a:stretch>
              <a:fillRect/>
            </a:stretch>
          </p:blipFill>
          <p:spPr bwMode="auto">
            <a:xfrm>
              <a:off x="0" y="0"/>
              <a:ext cx="3360" cy="2240"/>
            </a:xfrm>
            <a:prstGeom prst="rect">
              <a:avLst/>
            </a:prstGeom>
            <a:noFill/>
            <a:ln w="25400">
              <a:noFill/>
              <a:miter lim="800000"/>
              <a:headEnd/>
              <a:tailEnd/>
            </a:ln>
          </p:spPr>
        </p:pic>
        <p:sp>
          <p:nvSpPr>
            <p:cNvPr id="181255" name="Rectangle 6"/>
            <p:cNvSpPr>
              <a:spLocks/>
            </p:cNvSpPr>
            <p:nvPr/>
          </p:nvSpPr>
          <p:spPr bwMode="auto">
            <a:xfrm>
              <a:off x="0" y="5144"/>
              <a:ext cx="3360" cy="328"/>
            </a:xfrm>
            <a:prstGeom prst="rect">
              <a:avLst/>
            </a:prstGeom>
            <a:solidFill>
              <a:srgbClr val="000000"/>
            </a:solidFill>
            <a:ln w="25400">
              <a:noFill/>
              <a:miter lim="800000"/>
              <a:headEnd/>
              <a:tailEnd/>
            </a:ln>
          </p:spPr>
          <p:txBody>
            <a:bodyPr lIns="0" tIns="0" rIns="0" bIns="0"/>
            <a:lstStyle/>
            <a:p>
              <a:endParaRPr lang="en-US">
                <a:ea typeface="ヒラギノ角ゴ ProN W3" charset="-128"/>
              </a:endParaRPr>
            </a:p>
          </p:txBody>
        </p:sp>
        <p:sp>
          <p:nvSpPr>
            <p:cNvPr id="181256" name="Rectangle 7"/>
            <p:cNvSpPr>
              <a:spLocks/>
            </p:cNvSpPr>
            <p:nvPr/>
          </p:nvSpPr>
          <p:spPr bwMode="auto">
            <a:xfrm>
              <a:off x="0" y="5224"/>
              <a:ext cx="3368" cy="160"/>
            </a:xfrm>
            <a:prstGeom prst="rect">
              <a:avLst/>
            </a:prstGeom>
            <a:noFill/>
            <a:ln w="12700">
              <a:noFill/>
              <a:miter lim="800000"/>
              <a:headEnd/>
              <a:tailEnd/>
            </a:ln>
          </p:spPr>
          <p:txBody>
            <a:bodyPr lIns="0" tIns="0" rIns="0" bIns="0"/>
            <a:lstStyle/>
            <a:p>
              <a:pPr marL="79375" algn="ctr">
                <a:lnSpc>
                  <a:spcPct val="111000"/>
                </a:lnSpc>
                <a:tabLst>
                  <a:tab pos="365125" algn="l"/>
                </a:tabLst>
              </a:pPr>
              <a:r>
                <a:rPr lang="en-US" sz="1500">
                  <a:solidFill>
                    <a:srgbClr val="FFFF00"/>
                  </a:solidFill>
                  <a:cs typeface="Arial" charset="0"/>
                  <a:sym typeface="Arial" charset="0"/>
                </a:rPr>
                <a:t>Traditional haymaking, Ireland</a:t>
              </a:r>
            </a:p>
          </p:txBody>
        </p:sp>
      </p:grpSp>
      <p:sp>
        <p:nvSpPr>
          <p:cNvPr id="181252" name="Rectangle 10"/>
          <p:cNvSpPr>
            <a:spLocks noGrp="1" noChangeArrowheads="1"/>
          </p:cNvSpPr>
          <p:nvPr>
            <p:ph type="body" idx="1"/>
          </p:nvPr>
        </p:nvSpPr>
        <p:spPr>
          <a:xfrm>
            <a:off x="168275" y="1477963"/>
            <a:ext cx="5170488" cy="4629150"/>
          </a:xfrm>
        </p:spPr>
        <p:txBody>
          <a:bodyPr/>
          <a:lstStyle/>
          <a:p>
            <a:pPr eaLnBrk="1" hangingPunct="1">
              <a:lnSpc>
                <a:spcPts val="2250"/>
              </a:lnSpc>
              <a:spcBef>
                <a:spcPct val="0"/>
              </a:spcBef>
              <a:spcAft>
                <a:spcPts val="700"/>
              </a:spcAft>
              <a:tabLst>
                <a:tab pos="720725" algn="l"/>
                <a:tab pos="976313" algn="l"/>
              </a:tabLst>
            </a:pPr>
            <a:r>
              <a:rPr lang="en-US" sz="2400" smtClean="0"/>
              <a:t>Advantages of organic farming include:</a:t>
            </a:r>
          </a:p>
          <a:p>
            <a:pPr lvl="1" eaLnBrk="1" hangingPunct="1">
              <a:lnSpc>
                <a:spcPts val="1975"/>
              </a:lnSpc>
              <a:spcBef>
                <a:spcPct val="0"/>
              </a:spcBef>
              <a:spcAft>
                <a:spcPts val="1400"/>
              </a:spcAft>
              <a:buSzPct val="120000"/>
              <a:buFont typeface="Lucida Grande" charset="0"/>
              <a:buBlip>
                <a:blip r:embed="rId5"/>
              </a:buBlip>
              <a:tabLst>
                <a:tab pos="720725" algn="l"/>
                <a:tab pos="976313" algn="l"/>
              </a:tabLst>
            </a:pPr>
            <a:r>
              <a:rPr lang="en-US" sz="2200" smtClean="0"/>
              <a:t>Farmers can still make use of new high yielding crop varieties (right).</a:t>
            </a:r>
          </a:p>
          <a:p>
            <a:pPr lvl="1" eaLnBrk="1" hangingPunct="1">
              <a:lnSpc>
                <a:spcPts val="1975"/>
              </a:lnSpc>
              <a:spcBef>
                <a:spcPct val="0"/>
              </a:spcBef>
              <a:spcAft>
                <a:spcPts val="1400"/>
              </a:spcAft>
              <a:buSzPct val="120000"/>
              <a:buFont typeface="Lucida Grande" charset="0"/>
              <a:buBlip>
                <a:blip r:embed="rId5"/>
              </a:buBlip>
              <a:tabLst>
                <a:tab pos="720725" algn="l"/>
                <a:tab pos="976313" algn="l"/>
              </a:tabLst>
            </a:pPr>
            <a:r>
              <a:rPr lang="en-US" sz="2200" smtClean="0"/>
              <a:t>Produce is pesticide free and produced sustainably.</a:t>
            </a:r>
          </a:p>
          <a:p>
            <a:pPr lvl="1" eaLnBrk="1" hangingPunct="1">
              <a:lnSpc>
                <a:spcPts val="1975"/>
              </a:lnSpc>
              <a:spcBef>
                <a:spcPct val="0"/>
              </a:spcBef>
              <a:spcAft>
                <a:spcPts val="1400"/>
              </a:spcAft>
              <a:buSzPct val="120000"/>
              <a:buFont typeface="Lucida Grande" charset="0"/>
              <a:buBlip>
                <a:blip r:embed="rId5"/>
              </a:buBlip>
              <a:tabLst>
                <a:tab pos="720725" algn="l"/>
                <a:tab pos="976313" algn="l"/>
              </a:tabLst>
            </a:pPr>
            <a:r>
              <a:rPr lang="en-US" sz="2200" smtClean="0"/>
              <a:t>Crop type is more closely matched to the appropriate season and soil.</a:t>
            </a:r>
          </a:p>
          <a:p>
            <a:pPr lvl="1" eaLnBrk="1" hangingPunct="1">
              <a:lnSpc>
                <a:spcPts val="1975"/>
              </a:lnSpc>
              <a:spcBef>
                <a:spcPct val="0"/>
              </a:spcBef>
              <a:spcAft>
                <a:spcPts val="1400"/>
              </a:spcAft>
              <a:buSzPct val="120000"/>
              <a:buFont typeface="Lucida Grande" charset="0"/>
              <a:buBlip>
                <a:blip r:embed="rId5"/>
              </a:buBlip>
              <a:tabLst>
                <a:tab pos="720725" algn="l"/>
                <a:tab pos="976313" algn="l"/>
              </a:tabLst>
            </a:pPr>
            <a:r>
              <a:rPr lang="en-US" sz="2200" smtClean="0"/>
              <a:t>Increases crop diversity and disrupts disease and pest cycles.</a:t>
            </a:r>
          </a:p>
          <a:p>
            <a:pPr lvl="1" eaLnBrk="1" hangingPunct="1">
              <a:lnSpc>
                <a:spcPts val="1975"/>
              </a:lnSpc>
              <a:spcBef>
                <a:spcPct val="0"/>
              </a:spcBef>
              <a:spcAft>
                <a:spcPts val="1400"/>
              </a:spcAft>
              <a:buSzPct val="120000"/>
              <a:buFont typeface="Lucida Grande" charset="0"/>
              <a:buBlip>
                <a:blip r:embed="rId5"/>
              </a:buBlip>
              <a:tabLst>
                <a:tab pos="720725" algn="l"/>
                <a:tab pos="976313" algn="l"/>
              </a:tabLst>
            </a:pPr>
            <a:r>
              <a:rPr lang="en-US" sz="2200" smtClean="0"/>
              <a:t>Improves soil quality and structure, reducing nutrient and water loss.</a:t>
            </a:r>
          </a:p>
          <a:p>
            <a:pPr lvl="1" eaLnBrk="1" hangingPunct="1">
              <a:lnSpc>
                <a:spcPts val="1975"/>
              </a:lnSpc>
              <a:spcBef>
                <a:spcPct val="0"/>
              </a:spcBef>
              <a:spcAft>
                <a:spcPts val="1400"/>
              </a:spcAft>
              <a:buSzPct val="120000"/>
              <a:buFont typeface="Lucida Grande" charset="0"/>
              <a:buBlip>
                <a:blip r:embed="rId5"/>
              </a:buBlip>
              <a:tabLst>
                <a:tab pos="720725" algn="l"/>
                <a:tab pos="976313" algn="l"/>
              </a:tabLst>
            </a:pPr>
            <a:r>
              <a:rPr lang="en-US" sz="2200" smtClean="0"/>
              <a:t>Decreased fossil fuels, climate impacts, extraction impacts, and air pollutants</a:t>
            </a:r>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3298" name="Rectangle 2"/>
          <p:cNvSpPr>
            <a:spLocks/>
          </p:cNvSpPr>
          <p:nvPr/>
        </p:nvSpPr>
        <p:spPr bwMode="auto">
          <a:xfrm>
            <a:off x="0" y="0"/>
            <a:ext cx="5062538" cy="1366838"/>
          </a:xfrm>
          <a:prstGeom prst="rect">
            <a:avLst/>
          </a:prstGeom>
          <a:noFill/>
          <a:ln w="12700">
            <a:noFill/>
            <a:miter lim="800000"/>
            <a:headEnd/>
            <a:tailEnd/>
          </a:ln>
        </p:spPr>
        <p:txBody>
          <a:bodyPr lIns="0" tIns="0" rIns="0" bIns="0" anchor="b"/>
          <a:lstStyle/>
          <a:p>
            <a:pPr algn="ctr">
              <a:lnSpc>
                <a:spcPct val="83000"/>
              </a:lnSpc>
              <a:tabLst>
                <a:tab pos="668338" algn="l"/>
              </a:tabLst>
            </a:pPr>
            <a:r>
              <a:rPr lang="en-US" sz="4000">
                <a:solidFill>
                  <a:srgbClr val="000000"/>
                </a:solidFill>
                <a:latin typeface="Arial Black" charset="0"/>
                <a:sym typeface="Arial Black" charset="0"/>
              </a:rPr>
              <a:t>Disadvantages of Organic Farming</a:t>
            </a:r>
          </a:p>
        </p:txBody>
      </p:sp>
      <p:grpSp>
        <p:nvGrpSpPr>
          <p:cNvPr id="2" name="Group 3"/>
          <p:cNvGrpSpPr>
            <a:grpSpLocks/>
          </p:cNvGrpSpPr>
          <p:nvPr/>
        </p:nvGrpSpPr>
        <p:grpSpPr bwMode="auto">
          <a:xfrm>
            <a:off x="5072063" y="392113"/>
            <a:ext cx="3848100" cy="2911475"/>
            <a:chOff x="0" y="0"/>
            <a:chExt cx="3448" cy="2608"/>
          </a:xfrm>
        </p:grpSpPr>
        <p:pic>
          <p:nvPicPr>
            <p:cNvPr id="183305" name="Picture 4"/>
            <p:cNvPicPr>
              <a:picLocks noChangeAspect="1" noChangeArrowheads="1"/>
            </p:cNvPicPr>
            <p:nvPr/>
          </p:nvPicPr>
          <p:blipFill>
            <a:blip r:embed="rId3" cstate="print"/>
            <a:srcRect/>
            <a:stretch>
              <a:fillRect/>
            </a:stretch>
          </p:blipFill>
          <p:spPr bwMode="auto">
            <a:xfrm>
              <a:off x="0" y="0"/>
              <a:ext cx="3448" cy="2296"/>
            </a:xfrm>
            <a:prstGeom prst="rect">
              <a:avLst/>
            </a:prstGeom>
            <a:noFill/>
            <a:ln w="25400">
              <a:noFill/>
              <a:miter lim="800000"/>
              <a:headEnd/>
              <a:tailEnd/>
            </a:ln>
          </p:spPr>
        </p:pic>
        <p:sp>
          <p:nvSpPr>
            <p:cNvPr id="183306" name="Rectangle 5"/>
            <p:cNvSpPr>
              <a:spLocks/>
            </p:cNvSpPr>
            <p:nvPr/>
          </p:nvSpPr>
          <p:spPr bwMode="auto">
            <a:xfrm>
              <a:off x="0" y="2288"/>
              <a:ext cx="3448" cy="320"/>
            </a:xfrm>
            <a:prstGeom prst="rect">
              <a:avLst/>
            </a:prstGeom>
            <a:solidFill>
              <a:srgbClr val="000000"/>
            </a:solidFill>
            <a:ln w="25400">
              <a:noFill/>
              <a:miter lim="800000"/>
              <a:headEnd/>
              <a:tailEnd/>
            </a:ln>
          </p:spPr>
          <p:txBody>
            <a:bodyPr lIns="0" tIns="0" rIns="0" bIns="0"/>
            <a:lstStyle/>
            <a:p>
              <a:endParaRPr lang="en-US">
                <a:ea typeface="ヒラギノ角ゴ ProN W3" charset="-128"/>
              </a:endParaRPr>
            </a:p>
          </p:txBody>
        </p:sp>
        <p:sp>
          <p:nvSpPr>
            <p:cNvPr id="183307" name="Rectangle 6"/>
            <p:cNvSpPr>
              <a:spLocks/>
            </p:cNvSpPr>
            <p:nvPr/>
          </p:nvSpPr>
          <p:spPr bwMode="auto">
            <a:xfrm>
              <a:off x="0" y="2368"/>
              <a:ext cx="3448" cy="160"/>
            </a:xfrm>
            <a:prstGeom prst="rect">
              <a:avLst/>
            </a:prstGeom>
            <a:noFill/>
            <a:ln w="12700">
              <a:noFill/>
              <a:miter lim="800000"/>
              <a:headEnd/>
              <a:tailEnd/>
            </a:ln>
          </p:spPr>
          <p:txBody>
            <a:bodyPr lIns="0" tIns="0" rIns="0" bIns="0"/>
            <a:lstStyle/>
            <a:p>
              <a:pPr marL="79375" algn="ctr">
                <a:lnSpc>
                  <a:spcPct val="111000"/>
                </a:lnSpc>
                <a:tabLst>
                  <a:tab pos="365125" algn="l"/>
                </a:tabLst>
              </a:pPr>
              <a:r>
                <a:rPr lang="en-US" sz="1300">
                  <a:solidFill>
                    <a:srgbClr val="FFFF00"/>
                  </a:solidFill>
                  <a:cs typeface="Arial" charset="0"/>
                  <a:sym typeface="Arial" charset="0"/>
                </a:rPr>
                <a:t>Organic produce</a:t>
              </a:r>
            </a:p>
          </p:txBody>
        </p:sp>
      </p:grpSp>
      <p:grpSp>
        <p:nvGrpSpPr>
          <p:cNvPr id="3" name="Group 7"/>
          <p:cNvGrpSpPr>
            <a:grpSpLocks/>
          </p:cNvGrpSpPr>
          <p:nvPr/>
        </p:nvGrpSpPr>
        <p:grpSpPr bwMode="auto">
          <a:xfrm>
            <a:off x="5070475" y="3490913"/>
            <a:ext cx="3849688" cy="3152775"/>
            <a:chOff x="0" y="0"/>
            <a:chExt cx="3448" cy="2824"/>
          </a:xfrm>
        </p:grpSpPr>
        <p:pic>
          <p:nvPicPr>
            <p:cNvPr id="183302" name="Picture 8"/>
            <p:cNvPicPr>
              <a:picLocks noChangeAspect="1" noChangeArrowheads="1"/>
            </p:cNvPicPr>
            <p:nvPr/>
          </p:nvPicPr>
          <p:blipFill>
            <a:blip r:embed="rId4" cstate="print"/>
            <a:srcRect/>
            <a:stretch>
              <a:fillRect/>
            </a:stretch>
          </p:blipFill>
          <p:spPr bwMode="auto">
            <a:xfrm>
              <a:off x="0" y="0"/>
              <a:ext cx="3448" cy="2504"/>
            </a:xfrm>
            <a:prstGeom prst="rect">
              <a:avLst/>
            </a:prstGeom>
            <a:noFill/>
            <a:ln w="25400">
              <a:noFill/>
              <a:miter lim="800000"/>
              <a:headEnd/>
              <a:tailEnd/>
            </a:ln>
          </p:spPr>
        </p:pic>
        <p:sp>
          <p:nvSpPr>
            <p:cNvPr id="183303" name="Rectangle 9"/>
            <p:cNvSpPr>
              <a:spLocks/>
            </p:cNvSpPr>
            <p:nvPr/>
          </p:nvSpPr>
          <p:spPr bwMode="auto">
            <a:xfrm>
              <a:off x="0" y="2504"/>
              <a:ext cx="3448" cy="320"/>
            </a:xfrm>
            <a:prstGeom prst="rect">
              <a:avLst/>
            </a:prstGeom>
            <a:solidFill>
              <a:srgbClr val="000000"/>
            </a:solidFill>
            <a:ln w="25400">
              <a:noFill/>
              <a:miter lim="800000"/>
              <a:headEnd/>
              <a:tailEnd/>
            </a:ln>
          </p:spPr>
          <p:txBody>
            <a:bodyPr lIns="0" tIns="0" rIns="0" bIns="0"/>
            <a:lstStyle/>
            <a:p>
              <a:endParaRPr lang="en-US">
                <a:ea typeface="ヒラギノ角ゴ ProN W3" charset="-128"/>
              </a:endParaRPr>
            </a:p>
          </p:txBody>
        </p:sp>
        <p:sp>
          <p:nvSpPr>
            <p:cNvPr id="183304" name="Rectangle 10"/>
            <p:cNvSpPr>
              <a:spLocks/>
            </p:cNvSpPr>
            <p:nvPr/>
          </p:nvSpPr>
          <p:spPr bwMode="auto">
            <a:xfrm>
              <a:off x="0" y="2576"/>
              <a:ext cx="3448" cy="160"/>
            </a:xfrm>
            <a:prstGeom prst="rect">
              <a:avLst/>
            </a:prstGeom>
            <a:noFill/>
            <a:ln w="12700">
              <a:noFill/>
              <a:miter lim="800000"/>
              <a:headEnd/>
              <a:tailEnd/>
            </a:ln>
          </p:spPr>
          <p:txBody>
            <a:bodyPr lIns="0" tIns="0" rIns="0" bIns="0"/>
            <a:lstStyle/>
            <a:p>
              <a:pPr marL="79375" algn="ctr">
                <a:lnSpc>
                  <a:spcPct val="111000"/>
                </a:lnSpc>
                <a:tabLst>
                  <a:tab pos="365125" algn="l"/>
                </a:tabLst>
              </a:pPr>
              <a:r>
                <a:rPr lang="en-US" sz="1300">
                  <a:solidFill>
                    <a:srgbClr val="FFFF00"/>
                  </a:solidFill>
                  <a:cs typeface="Arial" charset="0"/>
                  <a:sym typeface="Arial" charset="0"/>
                </a:rPr>
                <a:t>Muck spreading</a:t>
              </a:r>
            </a:p>
          </p:txBody>
        </p:sp>
      </p:grpSp>
      <p:sp>
        <p:nvSpPr>
          <p:cNvPr id="183301" name="Rectangle 13"/>
          <p:cNvSpPr>
            <a:spLocks noGrp="1" noChangeArrowheads="1"/>
          </p:cNvSpPr>
          <p:nvPr>
            <p:ph type="body" idx="1"/>
          </p:nvPr>
        </p:nvSpPr>
        <p:spPr>
          <a:xfrm>
            <a:off x="357188" y="1697038"/>
            <a:ext cx="4214812" cy="4456112"/>
          </a:xfrm>
        </p:spPr>
        <p:txBody>
          <a:bodyPr/>
          <a:lstStyle/>
          <a:p>
            <a:pPr eaLnBrk="1" hangingPunct="1">
              <a:lnSpc>
                <a:spcPts val="2250"/>
              </a:lnSpc>
              <a:spcBef>
                <a:spcPct val="0"/>
              </a:spcBef>
              <a:spcAft>
                <a:spcPts val="700"/>
              </a:spcAft>
              <a:tabLst>
                <a:tab pos="720725" algn="l"/>
                <a:tab pos="976313" algn="l"/>
              </a:tabLst>
            </a:pPr>
            <a:r>
              <a:rPr lang="en-US" sz="2400" smtClean="0"/>
              <a:t>The disadvantages of organic farming include:</a:t>
            </a:r>
          </a:p>
          <a:p>
            <a:pPr lvl="1" eaLnBrk="1" hangingPunct="1">
              <a:lnSpc>
                <a:spcPts val="1975"/>
              </a:lnSpc>
              <a:spcBef>
                <a:spcPct val="0"/>
              </a:spcBef>
              <a:spcAft>
                <a:spcPts val="1400"/>
              </a:spcAft>
              <a:buSzPct val="120000"/>
              <a:buFont typeface="Lucida Grande" charset="0"/>
              <a:buBlip>
                <a:blip r:embed="rId5"/>
              </a:buBlip>
              <a:tabLst>
                <a:tab pos="720725" algn="l"/>
                <a:tab pos="976313" algn="l"/>
              </a:tabLst>
            </a:pPr>
            <a:r>
              <a:rPr lang="en-US" sz="2200" smtClean="0"/>
              <a:t>Yields are lower and more land is required for the same yield.</a:t>
            </a:r>
          </a:p>
          <a:p>
            <a:pPr lvl="1" eaLnBrk="1" hangingPunct="1">
              <a:lnSpc>
                <a:spcPts val="1975"/>
              </a:lnSpc>
              <a:spcBef>
                <a:spcPct val="0"/>
              </a:spcBef>
              <a:spcAft>
                <a:spcPts val="1400"/>
              </a:spcAft>
              <a:buSzPct val="120000"/>
              <a:buFont typeface="Lucida Grande" charset="0"/>
              <a:buBlip>
                <a:blip r:embed="rId5"/>
              </a:buBlip>
              <a:tabLst>
                <a:tab pos="720725" algn="l"/>
                <a:tab pos="976313" algn="l"/>
              </a:tabLst>
            </a:pPr>
            <a:r>
              <a:rPr lang="en-US" sz="2200" smtClean="0"/>
              <a:t>Produce may be more expensive to buy, of reduced quality and with a shorter shelf life. Consumer choice may be restricted if out of season.</a:t>
            </a:r>
          </a:p>
          <a:p>
            <a:pPr lvl="1" eaLnBrk="1" hangingPunct="1">
              <a:lnSpc>
                <a:spcPts val="1975"/>
              </a:lnSpc>
              <a:spcBef>
                <a:spcPct val="0"/>
              </a:spcBef>
              <a:spcAft>
                <a:spcPts val="1400"/>
              </a:spcAft>
              <a:buSzPct val="120000"/>
              <a:buFont typeface="Lucida Grande" charset="0"/>
              <a:buBlip>
                <a:blip r:embed="rId5"/>
              </a:buBlip>
              <a:tabLst>
                <a:tab pos="720725" algn="l"/>
                <a:tab pos="976313" algn="l"/>
              </a:tabLst>
            </a:pPr>
            <a:r>
              <a:rPr lang="en-US" sz="2200" smtClean="0"/>
              <a:t>There may be considerable bacterial contamination of produce due to high use of manures.</a:t>
            </a:r>
          </a:p>
        </p:txBody>
      </p:sp>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14019" name="Picture 2"/>
          <p:cNvPicPr>
            <a:picLocks noChangeAspect="1" noChangeArrowheads="1"/>
          </p:cNvPicPr>
          <p:nvPr/>
        </p:nvPicPr>
        <p:blipFill>
          <a:blip r:embed="rId3" cstate="print"/>
          <a:srcRect/>
          <a:stretch>
            <a:fillRect/>
          </a:stretch>
        </p:blipFill>
        <p:spPr bwMode="auto">
          <a:xfrm>
            <a:off x="1066800" y="4114800"/>
            <a:ext cx="6477000" cy="2425700"/>
          </a:xfrm>
          <a:prstGeom prst="rect">
            <a:avLst/>
          </a:prstGeom>
          <a:noFill/>
          <a:ln w="25400">
            <a:noFill/>
            <a:miter lim="800000"/>
            <a:headEnd/>
            <a:tailEnd/>
          </a:ln>
        </p:spPr>
      </p:pic>
      <p:sp>
        <p:nvSpPr>
          <p:cNvPr id="214020" name="Rectangle 3"/>
          <p:cNvSpPr>
            <a:spLocks/>
          </p:cNvSpPr>
          <p:nvPr/>
        </p:nvSpPr>
        <p:spPr bwMode="auto">
          <a:xfrm>
            <a:off x="0" y="6599238"/>
            <a:ext cx="1154113" cy="92075"/>
          </a:xfrm>
          <a:prstGeom prst="rect">
            <a:avLst/>
          </a:prstGeom>
          <a:noFill/>
          <a:ln w="12700">
            <a:noFill/>
            <a:miter lim="800000"/>
            <a:headEnd/>
            <a:tailEnd/>
          </a:ln>
        </p:spPr>
        <p:txBody>
          <a:bodyPr wrap="none" lIns="0" tIns="0" rIns="0" bIns="0">
            <a:spAutoFit/>
          </a:bodyPr>
          <a:lstStyle/>
          <a:p>
            <a:pPr marL="79375">
              <a:tabLst>
                <a:tab pos="365125" algn="l"/>
              </a:tabLst>
            </a:pPr>
            <a:r>
              <a:rPr lang="en-US" sz="600">
                <a:cs typeface="Arial" charset="0"/>
                <a:sym typeface="Arial" charset="0"/>
              </a:rPr>
              <a:t>Image:Global Crop Diversity Trust</a:t>
            </a:r>
          </a:p>
        </p:txBody>
      </p:sp>
      <p:sp>
        <p:nvSpPr>
          <p:cNvPr id="214021" name="Rectangle 4"/>
          <p:cNvSpPr>
            <a:spLocks/>
          </p:cNvSpPr>
          <p:nvPr/>
        </p:nvSpPr>
        <p:spPr bwMode="auto">
          <a:xfrm rot="5400000">
            <a:off x="8294688" y="5913437"/>
            <a:ext cx="1504950" cy="92075"/>
          </a:xfrm>
          <a:prstGeom prst="rect">
            <a:avLst/>
          </a:prstGeom>
          <a:noFill/>
          <a:ln w="12700">
            <a:noFill/>
            <a:miter lim="800000"/>
            <a:headEnd/>
            <a:tailEnd/>
          </a:ln>
        </p:spPr>
        <p:txBody>
          <a:bodyPr wrap="none" lIns="0" tIns="0" rIns="0" bIns="0">
            <a:spAutoFit/>
          </a:bodyPr>
          <a:lstStyle/>
          <a:p>
            <a:pPr marL="79375">
              <a:tabLst>
                <a:tab pos="365125" algn="l"/>
              </a:tabLst>
            </a:pPr>
            <a:r>
              <a:rPr lang="en-US" sz="600">
                <a:cs typeface="Arial" charset="0"/>
                <a:sym typeface="Arial" charset="0"/>
              </a:rPr>
              <a:t>Photo:Global Crop Diversity Trust Mari Tefre</a:t>
            </a:r>
          </a:p>
        </p:txBody>
      </p:sp>
      <p:sp>
        <p:nvSpPr>
          <p:cNvPr id="214022" name="Rectangle 5"/>
          <p:cNvSpPr>
            <a:spLocks/>
          </p:cNvSpPr>
          <p:nvPr/>
        </p:nvSpPr>
        <p:spPr bwMode="auto">
          <a:xfrm>
            <a:off x="0" y="0"/>
            <a:ext cx="9144000" cy="685800"/>
          </a:xfrm>
          <a:prstGeom prst="rect">
            <a:avLst/>
          </a:prstGeom>
          <a:noFill/>
          <a:ln w="12700">
            <a:noFill/>
            <a:miter lim="800000"/>
            <a:headEnd/>
            <a:tailEnd/>
          </a:ln>
        </p:spPr>
        <p:txBody>
          <a:bodyPr lIns="0" tIns="0" rIns="0" bIns="0" anchor="b"/>
          <a:lstStyle/>
          <a:p>
            <a:pPr algn="ctr">
              <a:lnSpc>
                <a:spcPct val="66000"/>
              </a:lnSpc>
              <a:tabLst>
                <a:tab pos="668338" algn="l"/>
              </a:tabLst>
            </a:pPr>
            <a:r>
              <a:rPr lang="en-US" sz="3200" dirty="0">
                <a:solidFill>
                  <a:srgbClr val="000000"/>
                </a:solidFill>
                <a:latin typeface="Arial Black" charset="0"/>
                <a:sym typeface="Arial Black" charset="0"/>
              </a:rPr>
              <a:t>Svalbard </a:t>
            </a:r>
            <a:r>
              <a:rPr lang="en-US" sz="3200" dirty="0" smtClean="0">
                <a:solidFill>
                  <a:srgbClr val="000000"/>
                </a:solidFill>
                <a:latin typeface="Arial Black" charset="0"/>
                <a:sym typeface="Arial Black" charset="0"/>
              </a:rPr>
              <a:t>International Seed </a:t>
            </a:r>
            <a:r>
              <a:rPr lang="en-US" sz="3200" dirty="0">
                <a:solidFill>
                  <a:srgbClr val="000000"/>
                </a:solidFill>
                <a:latin typeface="Arial Black" charset="0"/>
                <a:sym typeface="Arial Black" charset="0"/>
              </a:rPr>
              <a:t>Vault</a:t>
            </a:r>
          </a:p>
        </p:txBody>
      </p:sp>
      <p:sp>
        <p:nvSpPr>
          <p:cNvPr id="8" name="Content Placeholder 7"/>
          <p:cNvSpPr>
            <a:spLocks noGrp="1"/>
          </p:cNvSpPr>
          <p:nvPr>
            <p:ph idx="1"/>
          </p:nvPr>
        </p:nvSpPr>
        <p:spPr>
          <a:xfrm>
            <a:off x="228600" y="914400"/>
            <a:ext cx="8602663" cy="4965700"/>
          </a:xfrm>
        </p:spPr>
        <p:txBody>
          <a:bodyPr/>
          <a:lstStyle/>
          <a:p>
            <a:r>
              <a:rPr lang="en-US" sz="2800" b="1" dirty="0" smtClean="0"/>
              <a:t>Living Fort Knox</a:t>
            </a:r>
            <a:r>
              <a:rPr lang="en-US" sz="2800" dirty="0" smtClean="0"/>
              <a:t>:  designed to protect the specimens from catastrophic events, used to replenish national seed banks.</a:t>
            </a:r>
          </a:p>
          <a:p>
            <a:r>
              <a:rPr lang="en-US" sz="2800" dirty="0" smtClean="0"/>
              <a:t>Some crops, such as peas, may only survive for 20-30 years. Others, such as sunflowers and grain crops, are understood to last for many decades or even hundreds of years.</a:t>
            </a:r>
          </a:p>
          <a:p>
            <a:endParaRPr lang="en-US" sz="2800" dirty="0"/>
          </a:p>
        </p:txBody>
      </p:sp>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4018" name="Picture 1"/>
          <p:cNvPicPr>
            <a:picLocks noChangeAspect="1" noChangeArrowheads="1"/>
          </p:cNvPicPr>
          <p:nvPr/>
        </p:nvPicPr>
        <p:blipFill>
          <a:blip r:embed="rId3" cstate="print"/>
          <a:srcRect/>
          <a:stretch>
            <a:fillRect/>
          </a:stretch>
        </p:blipFill>
        <p:spPr bwMode="auto">
          <a:xfrm>
            <a:off x="-1482725" y="-339725"/>
            <a:ext cx="10885488" cy="7224713"/>
          </a:xfrm>
          <a:prstGeom prst="rect">
            <a:avLst/>
          </a:prstGeom>
          <a:noFill/>
          <a:ln w="25400">
            <a:noFill/>
            <a:miter lim="800000"/>
            <a:headEnd/>
            <a:tailEnd/>
          </a:ln>
        </p:spPr>
      </p:pic>
      <p:sp>
        <p:nvSpPr>
          <p:cNvPr id="214020" name="Rectangle 3"/>
          <p:cNvSpPr>
            <a:spLocks/>
          </p:cNvSpPr>
          <p:nvPr/>
        </p:nvSpPr>
        <p:spPr bwMode="auto">
          <a:xfrm>
            <a:off x="0" y="6599238"/>
            <a:ext cx="1154113" cy="92075"/>
          </a:xfrm>
          <a:prstGeom prst="rect">
            <a:avLst/>
          </a:prstGeom>
          <a:noFill/>
          <a:ln w="12700">
            <a:noFill/>
            <a:miter lim="800000"/>
            <a:headEnd/>
            <a:tailEnd/>
          </a:ln>
        </p:spPr>
        <p:txBody>
          <a:bodyPr wrap="none" lIns="0" tIns="0" rIns="0" bIns="0">
            <a:spAutoFit/>
          </a:bodyPr>
          <a:lstStyle/>
          <a:p>
            <a:pPr marL="79375">
              <a:tabLst>
                <a:tab pos="365125" algn="l"/>
              </a:tabLst>
            </a:pPr>
            <a:r>
              <a:rPr lang="en-US" sz="600">
                <a:cs typeface="Arial" charset="0"/>
                <a:sym typeface="Arial" charset="0"/>
              </a:rPr>
              <a:t>Image:Global Crop Diversity Trust</a:t>
            </a:r>
          </a:p>
        </p:txBody>
      </p:sp>
      <p:sp>
        <p:nvSpPr>
          <p:cNvPr id="214021" name="Rectangle 4"/>
          <p:cNvSpPr>
            <a:spLocks/>
          </p:cNvSpPr>
          <p:nvPr/>
        </p:nvSpPr>
        <p:spPr bwMode="auto">
          <a:xfrm rot="5400000">
            <a:off x="8294688" y="5913437"/>
            <a:ext cx="1504950" cy="92075"/>
          </a:xfrm>
          <a:prstGeom prst="rect">
            <a:avLst/>
          </a:prstGeom>
          <a:noFill/>
          <a:ln w="12700">
            <a:noFill/>
            <a:miter lim="800000"/>
            <a:headEnd/>
            <a:tailEnd/>
          </a:ln>
        </p:spPr>
        <p:txBody>
          <a:bodyPr wrap="none" lIns="0" tIns="0" rIns="0" bIns="0">
            <a:spAutoFit/>
          </a:bodyPr>
          <a:lstStyle/>
          <a:p>
            <a:pPr marL="79375">
              <a:tabLst>
                <a:tab pos="365125" algn="l"/>
              </a:tabLst>
            </a:pPr>
            <a:r>
              <a:rPr lang="en-US" sz="600">
                <a:cs typeface="Arial" charset="0"/>
                <a:sym typeface="Arial" charset="0"/>
              </a:rPr>
              <a:t>Photo:Global Crop Diversity Trust Mari Tefre</a:t>
            </a:r>
          </a:p>
        </p:txBody>
      </p:sp>
      <p:sp>
        <p:nvSpPr>
          <p:cNvPr id="214022" name="Rectangle 5"/>
          <p:cNvSpPr>
            <a:spLocks/>
          </p:cNvSpPr>
          <p:nvPr/>
        </p:nvSpPr>
        <p:spPr bwMode="auto">
          <a:xfrm>
            <a:off x="0" y="0"/>
            <a:ext cx="3733800" cy="1600200"/>
          </a:xfrm>
          <a:prstGeom prst="rect">
            <a:avLst/>
          </a:prstGeom>
          <a:noFill/>
          <a:ln w="12700">
            <a:noFill/>
            <a:miter lim="800000"/>
            <a:headEnd/>
            <a:tailEnd/>
          </a:ln>
        </p:spPr>
        <p:txBody>
          <a:bodyPr lIns="0" tIns="0" rIns="0" bIns="0" anchor="b"/>
          <a:lstStyle/>
          <a:p>
            <a:pPr algn="ctr">
              <a:lnSpc>
                <a:spcPct val="66000"/>
              </a:lnSpc>
              <a:tabLst>
                <a:tab pos="668338" algn="l"/>
              </a:tabLst>
            </a:pPr>
            <a:r>
              <a:rPr lang="en-US" sz="4000" dirty="0">
                <a:solidFill>
                  <a:srgbClr val="000000"/>
                </a:solidFill>
                <a:latin typeface="Arial Black" charset="0"/>
                <a:sym typeface="Arial Black" charset="0"/>
              </a:rPr>
              <a:t>Svalbard International </a:t>
            </a:r>
          </a:p>
          <a:p>
            <a:pPr algn="ctr">
              <a:lnSpc>
                <a:spcPct val="86000"/>
              </a:lnSpc>
              <a:tabLst>
                <a:tab pos="668338" algn="l"/>
              </a:tabLst>
            </a:pPr>
            <a:r>
              <a:rPr lang="en-US" sz="4000" dirty="0">
                <a:solidFill>
                  <a:srgbClr val="000000"/>
                </a:solidFill>
                <a:latin typeface="Arial Black" charset="0"/>
                <a:sym typeface="Arial Black" charset="0"/>
              </a:rPr>
              <a:t>Seed Vault</a:t>
            </a:r>
          </a:p>
        </p:txBody>
      </p:sp>
      <p:sp>
        <p:nvSpPr>
          <p:cNvPr id="214024" name="Rectangle 7"/>
          <p:cNvSpPr>
            <a:spLocks noGrp="1" noChangeArrowheads="1"/>
          </p:cNvSpPr>
          <p:nvPr>
            <p:ph type="body" idx="1"/>
          </p:nvPr>
        </p:nvSpPr>
        <p:spPr>
          <a:xfrm>
            <a:off x="6019800" y="0"/>
            <a:ext cx="3124200" cy="6705600"/>
          </a:xfrm>
        </p:spPr>
        <p:txBody>
          <a:bodyPr/>
          <a:lstStyle/>
          <a:p>
            <a:pPr eaLnBrk="1" hangingPunct="1">
              <a:lnSpc>
                <a:spcPts val="2250"/>
              </a:lnSpc>
              <a:spcBef>
                <a:spcPct val="0"/>
              </a:spcBef>
              <a:spcAft>
                <a:spcPts val="700"/>
              </a:spcAft>
              <a:tabLst>
                <a:tab pos="720725" algn="l"/>
                <a:tab pos="1044575" algn="l"/>
              </a:tabLst>
            </a:pPr>
            <a:r>
              <a:rPr lang="en-US" sz="2400" dirty="0" smtClean="0"/>
              <a:t>The Svalbard International Seed Vault on the </a:t>
            </a:r>
            <a:r>
              <a:rPr lang="en-US" sz="2400" b="1" dirty="0" smtClean="0"/>
              <a:t>Norwegian island</a:t>
            </a:r>
            <a:r>
              <a:rPr lang="en-US" sz="2400" dirty="0" smtClean="0"/>
              <a:t> of Spitsbergen, 1000km from the North pole is one of the world’s newest seed vaults.</a:t>
            </a:r>
          </a:p>
          <a:p>
            <a:pPr lvl="1" eaLnBrk="1" hangingPunct="1">
              <a:lnSpc>
                <a:spcPts val="1975"/>
              </a:lnSpc>
              <a:spcBef>
                <a:spcPct val="0"/>
              </a:spcBef>
              <a:spcAft>
                <a:spcPts val="1400"/>
              </a:spcAft>
              <a:buSzPct val="120000"/>
              <a:buFont typeface="Lucida Grande" charset="0"/>
              <a:buBlip>
                <a:blip r:embed="rId4"/>
              </a:buBlip>
              <a:tabLst>
                <a:tab pos="720725" algn="l"/>
                <a:tab pos="1044575" algn="l"/>
              </a:tabLst>
            </a:pPr>
            <a:r>
              <a:rPr lang="en-US" sz="2200" dirty="0" smtClean="0"/>
              <a:t>It accepted its first seeds on the 26th of February 2008.</a:t>
            </a:r>
          </a:p>
          <a:p>
            <a:pPr eaLnBrk="1" hangingPunct="1">
              <a:lnSpc>
                <a:spcPts val="2250"/>
              </a:lnSpc>
              <a:spcBef>
                <a:spcPct val="0"/>
              </a:spcBef>
              <a:spcAft>
                <a:spcPts val="1400"/>
              </a:spcAft>
              <a:tabLst>
                <a:tab pos="720725" algn="l"/>
                <a:tab pos="1044575" algn="l"/>
              </a:tabLst>
            </a:pPr>
            <a:r>
              <a:rPr lang="en-US" sz="2400" dirty="0" smtClean="0"/>
              <a:t>It is built into the side of a sandstone mountain, surrounded by permafrost and cooled to -18</a:t>
            </a:r>
            <a:r>
              <a:rPr lang="en-US" sz="2400" baseline="32000" dirty="0" smtClean="0"/>
              <a:t>o</a:t>
            </a:r>
            <a:r>
              <a:rPr lang="en-US" sz="2400" dirty="0" smtClean="0"/>
              <a:t>C. </a:t>
            </a:r>
          </a:p>
          <a:p>
            <a:pPr eaLnBrk="1" hangingPunct="1">
              <a:lnSpc>
                <a:spcPts val="2250"/>
              </a:lnSpc>
              <a:spcBef>
                <a:spcPct val="0"/>
              </a:spcBef>
              <a:spcAft>
                <a:spcPts val="1400"/>
              </a:spcAft>
              <a:tabLst>
                <a:tab pos="720725" algn="l"/>
                <a:tab pos="1044575" algn="l"/>
              </a:tabLst>
            </a:pPr>
            <a:r>
              <a:rPr lang="en-US" sz="2400" dirty="0" smtClean="0"/>
              <a:t>The vault has meter thick walls, two air locks and blast-proof doors.</a:t>
            </a:r>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9202" name="Rectangle 1"/>
          <p:cNvSpPr>
            <a:spLocks noGrp="1" noChangeArrowheads="1"/>
          </p:cNvSpPr>
          <p:nvPr>
            <p:ph type="body" idx="1"/>
          </p:nvPr>
        </p:nvSpPr>
        <p:spPr>
          <a:xfrm>
            <a:off x="363538" y="725488"/>
            <a:ext cx="8539162" cy="1131887"/>
          </a:xfrm>
        </p:spPr>
        <p:txBody>
          <a:bodyPr/>
          <a:lstStyle/>
          <a:p>
            <a:pPr eaLnBrk="1" hangingPunct="1">
              <a:lnSpc>
                <a:spcPts val="2250"/>
              </a:lnSpc>
              <a:spcBef>
                <a:spcPct val="0"/>
              </a:spcBef>
              <a:spcAft>
                <a:spcPts val="1400"/>
              </a:spcAft>
              <a:tabLst>
                <a:tab pos="720725" algn="l"/>
              </a:tabLst>
            </a:pPr>
            <a:r>
              <a:rPr lang="en-US" sz="2400" dirty="0" smtClean="0"/>
              <a:t>An integrated system of plant and animal production practices having a site-specific application that will last over the long term.</a:t>
            </a:r>
          </a:p>
        </p:txBody>
      </p:sp>
      <p:sp>
        <p:nvSpPr>
          <p:cNvPr id="179203" name="Rectangle 2"/>
          <p:cNvSpPr>
            <a:spLocks noGrp="1" noChangeArrowheads="1"/>
          </p:cNvSpPr>
          <p:nvPr>
            <p:ph type="title"/>
          </p:nvPr>
        </p:nvSpPr>
        <p:spPr>
          <a:xfrm>
            <a:off x="-9525" y="0"/>
            <a:ext cx="9153525" cy="725488"/>
          </a:xfrm>
        </p:spPr>
        <p:txBody>
          <a:bodyPr anchor="b"/>
          <a:lstStyle/>
          <a:p>
            <a:pPr eaLnBrk="1" hangingPunct="1">
              <a:tabLst>
                <a:tab pos="668338" algn="l"/>
              </a:tabLst>
            </a:pPr>
            <a:r>
              <a:rPr lang="en-US" sz="4000" smtClean="0"/>
              <a:t>Sustainable Agriculture</a:t>
            </a:r>
          </a:p>
        </p:txBody>
      </p:sp>
      <p:graphicFrame>
        <p:nvGraphicFramePr>
          <p:cNvPr id="94310" name="Group 102"/>
          <p:cNvGraphicFramePr>
            <a:graphicFrameLocks noGrp="1"/>
          </p:cNvGraphicFramePr>
          <p:nvPr/>
        </p:nvGraphicFramePr>
        <p:xfrm>
          <a:off x="228600" y="1447804"/>
          <a:ext cx="3429000" cy="5289525"/>
        </p:xfrm>
        <a:graphic>
          <a:graphicData uri="http://schemas.openxmlformats.org/drawingml/2006/table">
            <a:tbl>
              <a:tblPr/>
              <a:tblGrid>
                <a:gridCol w="3429000"/>
              </a:tblGrid>
              <a:tr h="477384">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endParaRPr kumimoji="0" lang="en-US" sz="1500" b="0" i="0" u="none" strike="noStrike" cap="none" normalizeH="0" baseline="0" dirty="0">
                        <a:ln>
                          <a:noFill/>
                        </a:ln>
                        <a:solidFill>
                          <a:schemeClr val="tx1"/>
                        </a:solidFill>
                        <a:effectLst>
                          <a:outerShdw blurRad="38100" dist="38100" dir="2700000" algn="tl">
                            <a:srgbClr val="000000"/>
                          </a:outerShdw>
                        </a:effectLst>
                        <a:latin typeface="Hoefler Text" charset="0"/>
                        <a:ea typeface="ヒラギノ明朝 ProN W3" charset="-128"/>
                        <a:cs typeface="ヒラギノ明朝 ProN W3" charset="-128"/>
                        <a:sym typeface="Hoefler Text" charset="0"/>
                      </a:endParaRPr>
                    </a:p>
                  </a:txBody>
                  <a:tcPr marL="0" marR="0" marT="0" marB="0"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008000"/>
                    </a:solidFill>
                  </a:tcPr>
                </a:tc>
              </a:tr>
              <a:tr h="437716">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dirty="0">
                          <a:ln>
                            <a:noFill/>
                          </a:ln>
                          <a:solidFill>
                            <a:schemeClr val="tx1"/>
                          </a:solidFill>
                          <a:effectLst/>
                          <a:latin typeface="Arial" charset="0"/>
                          <a:ea typeface="ヒラギノ角ゴ ProN W3" charset="-128"/>
                          <a:cs typeface="ヒラギノ角ゴ ProN W3" charset="-128"/>
                          <a:sym typeface="Arial" charset="0"/>
                        </a:rPr>
                        <a:t>High yield </a:t>
                      </a:r>
                      <a:r>
                        <a:rPr kumimoji="0" lang="en-US" sz="1500" b="0" i="0" u="none" strike="noStrike" cap="none" normalizeH="0" baseline="0" dirty="0" err="1">
                          <a:ln>
                            <a:noFill/>
                          </a:ln>
                          <a:solidFill>
                            <a:schemeClr val="tx1"/>
                          </a:solidFill>
                          <a:effectLst/>
                          <a:latin typeface="Arial" charset="0"/>
                          <a:ea typeface="ヒラギノ角ゴ ProN W3" charset="-128"/>
                          <a:cs typeface="ヒラギノ角ゴ ProN W3" charset="-128"/>
                          <a:sym typeface="Arial" charset="0"/>
                        </a:rPr>
                        <a:t>polyculture</a:t>
                      </a:r>
                      <a:endParaRPr kumimoji="0" lang="en-US" sz="1500" b="0" i="0" u="none" strike="noStrike" cap="none" normalizeH="0" baseline="0" dirty="0">
                        <a:ln>
                          <a:noFill/>
                        </a:ln>
                        <a:solidFill>
                          <a:schemeClr val="tx1"/>
                        </a:solidFill>
                        <a:effectLst/>
                        <a:latin typeface="Arial" charset="0"/>
                        <a:ea typeface="ヒラギノ角ゴ ProN W3" charset="-128"/>
                        <a:cs typeface="ヒラギノ角ゴ ProN W3" charset="-128"/>
                        <a:sym typeface="Arial" charset="0"/>
                      </a:endParaRPr>
                    </a:p>
                  </a:txBody>
                  <a:tcPr marL="0" marR="0" marT="0" marB="0"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008000">
                        <a:alpha val="14902"/>
                      </a:srgbClr>
                    </a:solidFill>
                  </a:tcPr>
                </a:tc>
              </a:tr>
              <a:tr h="437716">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dirty="0">
                          <a:ln>
                            <a:noFill/>
                          </a:ln>
                          <a:solidFill>
                            <a:schemeClr val="tx1"/>
                          </a:solidFill>
                          <a:effectLst/>
                          <a:latin typeface="Arial" charset="0"/>
                          <a:ea typeface="ヒラギノ角ゴ ProN W3" charset="-128"/>
                          <a:cs typeface="ヒラギノ角ゴ ProN W3" charset="-128"/>
                          <a:sym typeface="Arial" charset="0"/>
                        </a:rPr>
                        <a:t>Organic fertilizers</a:t>
                      </a:r>
                    </a:p>
                  </a:txBody>
                  <a:tcPr marL="0" marR="0" marT="0" marB="0"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008000">
                        <a:alpha val="14902"/>
                      </a:srgbClr>
                    </a:solidFill>
                  </a:tcPr>
                </a:tc>
              </a:tr>
              <a:tr h="437716">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a:ln>
                            <a:noFill/>
                          </a:ln>
                          <a:solidFill>
                            <a:schemeClr val="tx1"/>
                          </a:solidFill>
                          <a:effectLst/>
                          <a:latin typeface="Arial" charset="0"/>
                          <a:ea typeface="ヒラギノ角ゴ ProN W3" charset="-128"/>
                          <a:cs typeface="ヒラギノ角ゴ ProN W3" charset="-128"/>
                          <a:sym typeface="Arial" charset="0"/>
                        </a:rPr>
                        <a:t>Biological pest control</a:t>
                      </a:r>
                    </a:p>
                  </a:txBody>
                  <a:tcPr marL="0" marR="0" marT="0" marB="0"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008000">
                        <a:alpha val="14902"/>
                      </a:srgbClr>
                    </a:solidFill>
                  </a:tcPr>
                </a:tc>
              </a:tr>
              <a:tr h="437716">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a:ln>
                            <a:noFill/>
                          </a:ln>
                          <a:solidFill>
                            <a:schemeClr val="tx1"/>
                          </a:solidFill>
                          <a:effectLst/>
                          <a:latin typeface="Arial" charset="0"/>
                          <a:ea typeface="ヒラギノ角ゴ ProN W3" charset="-128"/>
                          <a:cs typeface="ヒラギノ角ゴ ProN W3" charset="-128"/>
                          <a:sym typeface="Arial" charset="0"/>
                        </a:rPr>
                        <a:t>Integrated pest management</a:t>
                      </a:r>
                    </a:p>
                  </a:txBody>
                  <a:tcPr marL="0" marR="0" marT="0" marB="0"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008000">
                        <a:alpha val="14902"/>
                      </a:srgbClr>
                    </a:solidFill>
                  </a:tcPr>
                </a:tc>
              </a:tr>
              <a:tr h="437716">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a:ln>
                            <a:noFill/>
                          </a:ln>
                          <a:solidFill>
                            <a:schemeClr val="tx1"/>
                          </a:solidFill>
                          <a:effectLst/>
                          <a:latin typeface="Arial" charset="0"/>
                          <a:ea typeface="ヒラギノ角ゴ ProN W3" charset="-128"/>
                          <a:cs typeface="ヒラギノ角ゴ ProN W3" charset="-128"/>
                          <a:sym typeface="Arial" charset="0"/>
                        </a:rPr>
                        <a:t>Irrigation efficiency</a:t>
                      </a:r>
                    </a:p>
                  </a:txBody>
                  <a:tcPr marL="0" marR="0" marT="0" marB="0"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008000">
                        <a:alpha val="14902"/>
                      </a:srgbClr>
                    </a:solidFill>
                  </a:tcPr>
                </a:tc>
              </a:tr>
              <a:tr h="437716">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a:ln>
                            <a:noFill/>
                          </a:ln>
                          <a:solidFill>
                            <a:schemeClr val="tx1"/>
                          </a:solidFill>
                          <a:effectLst/>
                          <a:latin typeface="Arial" charset="0"/>
                          <a:ea typeface="ヒラギノ角ゴ ProN W3" charset="-128"/>
                          <a:cs typeface="ヒラギノ角ゴ ProN W3" charset="-128"/>
                          <a:sym typeface="Arial" charset="0"/>
                        </a:rPr>
                        <a:t>Perennial crops</a:t>
                      </a:r>
                    </a:p>
                  </a:txBody>
                  <a:tcPr marL="0" marR="0" marT="0" marB="0"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008000">
                        <a:alpha val="14902"/>
                      </a:srgbClr>
                    </a:solidFill>
                  </a:tcPr>
                </a:tc>
              </a:tr>
              <a:tr h="437716">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a:ln>
                            <a:noFill/>
                          </a:ln>
                          <a:solidFill>
                            <a:schemeClr val="tx1"/>
                          </a:solidFill>
                          <a:effectLst/>
                          <a:latin typeface="Arial" charset="0"/>
                          <a:ea typeface="ヒラギノ角ゴ ProN W3" charset="-128"/>
                          <a:cs typeface="ヒラギノ角ゴ ProN W3" charset="-128"/>
                          <a:sym typeface="Arial" charset="0"/>
                        </a:rPr>
                        <a:t>Crop rotation</a:t>
                      </a:r>
                    </a:p>
                  </a:txBody>
                  <a:tcPr marL="0" marR="0" marT="0" marB="0"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008000">
                        <a:alpha val="14902"/>
                      </a:srgbClr>
                    </a:solidFill>
                  </a:tcPr>
                </a:tc>
              </a:tr>
              <a:tr h="656574">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a:ln>
                            <a:noFill/>
                          </a:ln>
                          <a:solidFill>
                            <a:schemeClr val="tx1"/>
                          </a:solidFill>
                          <a:effectLst/>
                          <a:latin typeface="Arial" charset="0"/>
                          <a:ea typeface="ヒラギノ角ゴ ProN W3" charset="-128"/>
                          <a:cs typeface="ヒラギノ角ゴ ProN W3" charset="-128"/>
                          <a:sym typeface="Arial" charset="0"/>
                        </a:rPr>
                        <a:t>Use of more</a:t>
                      </a:r>
                      <a:br>
                        <a:rPr kumimoji="0" lang="en-US" sz="1500" b="0" i="0" u="none" strike="noStrike" cap="none" normalizeH="0" baseline="0">
                          <a:ln>
                            <a:noFill/>
                          </a:ln>
                          <a:solidFill>
                            <a:schemeClr val="tx1"/>
                          </a:solidFill>
                          <a:effectLst/>
                          <a:latin typeface="Arial" charset="0"/>
                          <a:ea typeface="ヒラギノ角ゴ ProN W3" charset="-128"/>
                          <a:cs typeface="ヒラギノ角ゴ ProN W3" charset="-128"/>
                          <a:sym typeface="Arial" charset="0"/>
                        </a:rPr>
                      </a:br>
                      <a:r>
                        <a:rPr kumimoji="0" lang="en-US" sz="1500" b="0" i="0" u="none" strike="noStrike" cap="none" normalizeH="0" baseline="0">
                          <a:ln>
                            <a:noFill/>
                          </a:ln>
                          <a:solidFill>
                            <a:schemeClr val="tx1"/>
                          </a:solidFill>
                          <a:effectLst/>
                          <a:latin typeface="Arial" charset="0"/>
                          <a:ea typeface="ヒラギノ角ゴ ProN W3" charset="-128"/>
                          <a:cs typeface="ヒラギノ角ゴ ProN W3" charset="-128"/>
                          <a:sym typeface="Arial" charset="0"/>
                        </a:rPr>
                        <a:t>water-efficient crops</a:t>
                      </a:r>
                    </a:p>
                  </a:txBody>
                  <a:tcPr marL="0" marR="0" marT="0" marB="0"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008000">
                        <a:alpha val="14902"/>
                      </a:srgbClr>
                    </a:solidFill>
                  </a:tcPr>
                </a:tc>
              </a:tr>
              <a:tr h="434981">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a:ln>
                            <a:noFill/>
                          </a:ln>
                          <a:solidFill>
                            <a:schemeClr val="tx1"/>
                          </a:solidFill>
                          <a:effectLst/>
                          <a:latin typeface="Arial" charset="0"/>
                          <a:ea typeface="ヒラギノ角ゴ ProN W3" charset="-128"/>
                          <a:cs typeface="ヒラギノ角ゴ ProN W3" charset="-128"/>
                          <a:sym typeface="Arial" charset="0"/>
                        </a:rPr>
                        <a:t>Soil conservation</a:t>
                      </a:r>
                    </a:p>
                  </a:txBody>
                  <a:tcPr marL="0" marR="0" marT="0" marB="0"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008000">
                        <a:alpha val="14902"/>
                      </a:srgbClr>
                    </a:solidFill>
                  </a:tcPr>
                </a:tc>
              </a:tr>
              <a:tr h="656574">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dirty="0">
                          <a:ln>
                            <a:noFill/>
                          </a:ln>
                          <a:solidFill>
                            <a:schemeClr val="tx1"/>
                          </a:solidFill>
                          <a:effectLst/>
                          <a:latin typeface="Arial" charset="0"/>
                          <a:ea typeface="ヒラギノ角ゴ ProN W3" charset="-128"/>
                          <a:cs typeface="ヒラギノ角ゴ ProN W3" charset="-128"/>
                          <a:sym typeface="Arial" charset="0"/>
                        </a:rPr>
                        <a:t>Subsidies for more sustainable farming and fishing</a:t>
                      </a:r>
                    </a:p>
                  </a:txBody>
                  <a:tcPr marL="0" marR="0" marT="0" marB="0"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008000">
                        <a:alpha val="14902"/>
                      </a:srgbClr>
                    </a:solidFill>
                  </a:tcPr>
                </a:tc>
              </a:tr>
            </a:tbl>
          </a:graphicData>
        </a:graphic>
      </p:graphicFrame>
      <p:graphicFrame>
        <p:nvGraphicFramePr>
          <p:cNvPr id="94309" name="Group 101"/>
          <p:cNvGraphicFramePr>
            <a:graphicFrameLocks noGrp="1"/>
          </p:cNvGraphicFramePr>
          <p:nvPr/>
        </p:nvGraphicFramePr>
        <p:xfrm>
          <a:off x="5486400" y="1524004"/>
          <a:ext cx="3352800" cy="5207269"/>
        </p:xfrm>
        <a:graphic>
          <a:graphicData uri="http://schemas.openxmlformats.org/drawingml/2006/table">
            <a:tbl>
              <a:tblPr/>
              <a:tblGrid>
                <a:gridCol w="3352800"/>
              </a:tblGrid>
              <a:tr h="470448">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endParaRPr kumimoji="0" lang="en-US" sz="1500" b="0" i="0" u="none" strike="noStrike" cap="none" normalizeH="0" baseline="0" dirty="0">
                        <a:ln>
                          <a:noFill/>
                        </a:ln>
                        <a:solidFill>
                          <a:srgbClr val="800080"/>
                        </a:solidFill>
                        <a:effectLst>
                          <a:outerShdw blurRad="38100" dist="38100" dir="2700000" algn="tl">
                            <a:srgbClr val="000000"/>
                          </a:outerShdw>
                        </a:effectLst>
                        <a:latin typeface="Hoefler Text" charset="0"/>
                        <a:ea typeface="ヒラギノ明朝 ProN W3" charset="-128"/>
                        <a:cs typeface="ヒラギノ明朝 ProN W3" charset="-128"/>
                        <a:sym typeface="Hoefler Text" charset="0"/>
                      </a:endParaRPr>
                    </a:p>
                  </a:txBody>
                  <a:tcPr marL="17859" marR="17859" marT="17859" marB="1785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0000"/>
                    </a:solidFill>
                  </a:tcPr>
                </a:tc>
              </a:tr>
              <a:tr h="454271">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a:ln>
                            <a:noFill/>
                          </a:ln>
                          <a:solidFill>
                            <a:schemeClr val="tx1"/>
                          </a:solidFill>
                          <a:effectLst/>
                          <a:latin typeface="Arial" charset="0"/>
                          <a:ea typeface="ヒラギノ角ゴ ProN W3" charset="-128"/>
                          <a:cs typeface="ヒラギノ角ゴ ProN W3" charset="-128"/>
                          <a:sym typeface="Arial" charset="0"/>
                        </a:rPr>
                        <a:t>Soil erosion</a:t>
                      </a:r>
                    </a:p>
                  </a:txBody>
                  <a:tcPr marL="26789" marR="26789" marT="26789" marB="2678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0000">
                        <a:alpha val="20000"/>
                      </a:srgbClr>
                    </a:solidFill>
                  </a:tcPr>
                </a:tc>
              </a:tr>
              <a:tr h="454271">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dirty="0" err="1">
                          <a:ln>
                            <a:noFill/>
                          </a:ln>
                          <a:solidFill>
                            <a:schemeClr val="tx1"/>
                          </a:solidFill>
                          <a:effectLst/>
                          <a:latin typeface="Arial" charset="0"/>
                          <a:ea typeface="ヒラギノ角ゴ ProN W3" charset="-128"/>
                          <a:cs typeface="ヒラギノ角ゴ ProN W3" charset="-128"/>
                          <a:sym typeface="Arial" charset="0"/>
                        </a:rPr>
                        <a:t>Salinization</a:t>
                      </a:r>
                      <a:endParaRPr kumimoji="0" lang="en-US" sz="1500" b="0" i="0" u="none" strike="noStrike" cap="none" normalizeH="0" baseline="0" dirty="0">
                        <a:ln>
                          <a:noFill/>
                        </a:ln>
                        <a:solidFill>
                          <a:schemeClr val="tx1"/>
                        </a:solidFill>
                        <a:effectLst/>
                        <a:latin typeface="Arial" charset="0"/>
                        <a:ea typeface="ヒラギノ角ゴ ProN W3" charset="-128"/>
                        <a:cs typeface="ヒラギノ角ゴ ProN W3" charset="-128"/>
                        <a:sym typeface="Arial" charset="0"/>
                      </a:endParaRPr>
                    </a:p>
                  </a:txBody>
                  <a:tcPr marL="26789" marR="26789" marT="26789" marB="2678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0000">
                        <a:alpha val="20000"/>
                      </a:srgbClr>
                    </a:solidFill>
                  </a:tcPr>
                </a:tc>
              </a:tr>
              <a:tr h="454271">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dirty="0">
                          <a:ln>
                            <a:noFill/>
                          </a:ln>
                          <a:solidFill>
                            <a:schemeClr val="tx1"/>
                          </a:solidFill>
                          <a:effectLst/>
                          <a:latin typeface="Arial" charset="0"/>
                          <a:ea typeface="ヒラギノ角ゴ ProN W3" charset="-128"/>
                          <a:cs typeface="ヒラギノ角ゴ ProN W3" charset="-128"/>
                          <a:sym typeface="Arial" charset="0"/>
                        </a:rPr>
                        <a:t>Aquifer depletion</a:t>
                      </a:r>
                    </a:p>
                  </a:txBody>
                  <a:tcPr marL="26789" marR="26789" marT="26789" marB="2678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0000">
                        <a:alpha val="20000"/>
                      </a:srgbClr>
                    </a:solidFill>
                  </a:tcPr>
                </a:tc>
              </a:tr>
              <a:tr h="454271">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a:ln>
                            <a:noFill/>
                          </a:ln>
                          <a:solidFill>
                            <a:schemeClr val="tx1"/>
                          </a:solidFill>
                          <a:effectLst/>
                          <a:latin typeface="Arial" charset="0"/>
                          <a:ea typeface="ヒラギノ角ゴ ProN W3" charset="-128"/>
                          <a:cs typeface="ヒラギノ角ゴ ProN W3" charset="-128"/>
                          <a:sym typeface="Arial" charset="0"/>
                        </a:rPr>
                        <a:t>Overgrazing and overfishing</a:t>
                      </a:r>
                    </a:p>
                  </a:txBody>
                  <a:tcPr marL="26789" marR="26789" marT="26789" marB="2678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0000">
                        <a:alpha val="20000"/>
                      </a:srgbClr>
                    </a:solidFill>
                  </a:tcPr>
                </a:tc>
              </a:tr>
              <a:tr h="454271">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a:ln>
                            <a:noFill/>
                          </a:ln>
                          <a:solidFill>
                            <a:schemeClr val="tx1"/>
                          </a:solidFill>
                          <a:effectLst/>
                          <a:latin typeface="Arial" charset="0"/>
                          <a:ea typeface="ヒラギノ角ゴ ProN W3" charset="-128"/>
                          <a:cs typeface="ヒラギノ角ゴ ProN W3" charset="-128"/>
                          <a:sym typeface="Arial" charset="0"/>
                        </a:rPr>
                        <a:t>Loss of biodiversity</a:t>
                      </a:r>
                    </a:p>
                  </a:txBody>
                  <a:tcPr marL="26789" marR="26789" marT="26789" marB="2678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0000">
                        <a:alpha val="20000"/>
                      </a:srgbClr>
                    </a:solidFill>
                  </a:tcPr>
                </a:tc>
              </a:tr>
              <a:tr h="454271">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a:ln>
                            <a:noFill/>
                          </a:ln>
                          <a:solidFill>
                            <a:schemeClr val="tx1"/>
                          </a:solidFill>
                          <a:effectLst/>
                          <a:latin typeface="Arial" charset="0"/>
                          <a:ea typeface="ヒラギノ角ゴ ProN W3" charset="-128"/>
                          <a:cs typeface="ヒラギノ角ゴ ProN W3" charset="-128"/>
                          <a:sym typeface="Arial" charset="0"/>
                        </a:rPr>
                        <a:t>Loss of prime cropland</a:t>
                      </a:r>
                    </a:p>
                  </a:txBody>
                  <a:tcPr marL="26789" marR="26789" marT="26789" marB="2678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0000">
                        <a:alpha val="20000"/>
                      </a:srgbClr>
                    </a:solidFill>
                  </a:tcPr>
                </a:tc>
              </a:tr>
              <a:tr h="454271">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a:ln>
                            <a:noFill/>
                          </a:ln>
                          <a:solidFill>
                            <a:schemeClr val="tx1"/>
                          </a:solidFill>
                          <a:effectLst/>
                          <a:latin typeface="Arial" charset="0"/>
                          <a:ea typeface="ヒラギノ角ゴ ProN W3" charset="-128"/>
                          <a:cs typeface="ヒラギノ角ゴ ProN W3" charset="-128"/>
                          <a:sym typeface="Arial" charset="0"/>
                        </a:rPr>
                        <a:t>Food waste</a:t>
                      </a:r>
                    </a:p>
                  </a:txBody>
                  <a:tcPr marL="26789" marR="26789" marT="26789" marB="2678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0000">
                        <a:alpha val="20000"/>
                      </a:srgbClr>
                    </a:solidFill>
                  </a:tcPr>
                </a:tc>
              </a:tr>
              <a:tr h="454271">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a:ln>
                            <a:noFill/>
                          </a:ln>
                          <a:solidFill>
                            <a:schemeClr val="tx1"/>
                          </a:solidFill>
                          <a:effectLst/>
                          <a:latin typeface="Arial" charset="0"/>
                          <a:ea typeface="ヒラギノ角ゴ ProN W3" charset="-128"/>
                          <a:cs typeface="ヒラギノ角ゴ ProN W3" charset="-128"/>
                          <a:sym typeface="Arial" charset="0"/>
                        </a:rPr>
                        <a:t>Population growth</a:t>
                      </a:r>
                    </a:p>
                  </a:txBody>
                  <a:tcPr marL="26789" marR="26789" marT="26789" marB="2678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0000">
                        <a:alpha val="20000"/>
                      </a:srgbClr>
                    </a:solidFill>
                  </a:tcPr>
                </a:tc>
              </a:tr>
              <a:tr h="454271">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a:ln>
                            <a:noFill/>
                          </a:ln>
                          <a:solidFill>
                            <a:schemeClr val="tx1"/>
                          </a:solidFill>
                          <a:effectLst/>
                          <a:latin typeface="Arial" charset="0"/>
                          <a:ea typeface="ヒラギノ角ゴ ProN W3" charset="-128"/>
                          <a:cs typeface="ヒラギノ角ゴ ProN W3" charset="-128"/>
                          <a:sym typeface="Arial" charset="0"/>
                        </a:rPr>
                        <a:t>Poverty</a:t>
                      </a:r>
                    </a:p>
                  </a:txBody>
                  <a:tcPr marL="26789" marR="26789" marT="26789" marB="2678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0000">
                        <a:alpha val="20000"/>
                      </a:srgbClr>
                    </a:solidFill>
                  </a:tcPr>
                </a:tc>
              </a:tr>
              <a:tr h="648382">
                <a:tc>
                  <a:txBody>
                    <a:bodyPr/>
                    <a:lstStyle/>
                    <a:p>
                      <a:pPr marL="0" marR="0" lvl="0" indent="0" algn="ctr" defTabSz="914400" rtl="0" eaLnBrk="1" fontAlgn="base" latinLnBrk="0" hangingPunct="1">
                        <a:lnSpc>
                          <a:spcPct val="100000"/>
                        </a:lnSpc>
                        <a:spcBef>
                          <a:spcPct val="0"/>
                        </a:spcBef>
                        <a:spcAft>
                          <a:spcPct val="0"/>
                        </a:spcAft>
                        <a:buClr>
                          <a:srgbClr val="0B5ABB"/>
                        </a:buClr>
                        <a:buSzPct val="150000"/>
                        <a:buFont typeface="Lucida Grande" charset="0"/>
                        <a:buNone/>
                        <a:tabLst>
                          <a:tab pos="520700" algn="l"/>
                        </a:tabLst>
                      </a:pPr>
                      <a:r>
                        <a:rPr kumimoji="0" lang="en-US" sz="1500" b="0" i="0" u="none" strike="noStrike" cap="none" normalizeH="0" baseline="0" dirty="0">
                          <a:ln>
                            <a:noFill/>
                          </a:ln>
                          <a:solidFill>
                            <a:schemeClr val="tx1"/>
                          </a:solidFill>
                          <a:effectLst/>
                          <a:latin typeface="Arial" charset="0"/>
                          <a:ea typeface="ヒラギノ角ゴ ProN W3" charset="-128"/>
                          <a:cs typeface="ヒラギノ角ゴ ProN W3" charset="-128"/>
                          <a:sym typeface="Arial" charset="0"/>
                        </a:rPr>
                        <a:t>Subsidies for unsustainable farming and fishing</a:t>
                      </a:r>
                    </a:p>
                  </a:txBody>
                  <a:tcPr marL="26789" marR="26789" marT="26789" marB="2678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0000">
                        <a:alpha val="20000"/>
                      </a:srgbClr>
                    </a:solidFill>
                  </a:tcPr>
                </a:tc>
              </a:tr>
            </a:tbl>
          </a:graphicData>
        </a:graphic>
      </p:graphicFrame>
      <p:sp>
        <p:nvSpPr>
          <p:cNvPr id="179256" name="Rectangle 95"/>
          <p:cNvSpPr>
            <a:spLocks/>
          </p:cNvSpPr>
          <p:nvPr/>
        </p:nvSpPr>
        <p:spPr bwMode="auto">
          <a:xfrm>
            <a:off x="1371600" y="1524000"/>
            <a:ext cx="791115" cy="369332"/>
          </a:xfrm>
          <a:prstGeom prst="rect">
            <a:avLst/>
          </a:prstGeom>
          <a:noFill/>
          <a:ln w="12700">
            <a:noFill/>
            <a:miter lim="800000"/>
            <a:headEnd/>
            <a:tailEnd/>
          </a:ln>
        </p:spPr>
        <p:txBody>
          <a:bodyPr wrap="none" lIns="0" tIns="0" rIns="0" bIns="0">
            <a:spAutoFit/>
          </a:bodyPr>
          <a:lstStyle/>
          <a:p>
            <a:pPr marL="79375">
              <a:tabLst>
                <a:tab pos="365125" algn="l"/>
              </a:tabLst>
            </a:pPr>
            <a:r>
              <a:rPr lang="en-US" b="1" dirty="0">
                <a:solidFill>
                  <a:srgbClr val="FFFFFF"/>
                </a:solidFill>
                <a:cs typeface="Arial" charset="0"/>
                <a:sym typeface="Arial" charset="0"/>
              </a:rPr>
              <a:t>More</a:t>
            </a:r>
          </a:p>
        </p:txBody>
      </p:sp>
      <p:sp>
        <p:nvSpPr>
          <p:cNvPr id="179257" name="Rectangle 96"/>
          <p:cNvSpPr>
            <a:spLocks/>
          </p:cNvSpPr>
          <p:nvPr/>
        </p:nvSpPr>
        <p:spPr bwMode="auto">
          <a:xfrm>
            <a:off x="6858000" y="1600200"/>
            <a:ext cx="662041" cy="369332"/>
          </a:xfrm>
          <a:prstGeom prst="rect">
            <a:avLst/>
          </a:prstGeom>
          <a:noFill/>
          <a:ln w="12700">
            <a:noFill/>
            <a:miter lim="800000"/>
            <a:headEnd/>
            <a:tailEnd/>
          </a:ln>
        </p:spPr>
        <p:txBody>
          <a:bodyPr wrap="none" lIns="0" tIns="0" rIns="0" bIns="0">
            <a:spAutoFit/>
          </a:bodyPr>
          <a:lstStyle/>
          <a:p>
            <a:pPr marL="79375">
              <a:tabLst>
                <a:tab pos="365125" algn="l"/>
              </a:tabLst>
            </a:pPr>
            <a:r>
              <a:rPr lang="en-US" b="1" dirty="0">
                <a:solidFill>
                  <a:srgbClr val="FFFFFF"/>
                </a:solidFill>
                <a:cs typeface="Arial" charset="0"/>
                <a:sym typeface="Arial" charset="0"/>
              </a:rPr>
              <a:t>Less</a:t>
            </a:r>
          </a:p>
        </p:txBody>
      </p:sp>
      <p:pic>
        <p:nvPicPr>
          <p:cNvPr id="179258" name="Picture 97"/>
          <p:cNvPicPr>
            <a:picLocks noChangeAspect="1" noChangeArrowheads="1"/>
          </p:cNvPicPr>
          <p:nvPr/>
        </p:nvPicPr>
        <p:blipFill>
          <a:blip r:embed="rId3" cstate="print"/>
          <a:srcRect/>
          <a:stretch>
            <a:fillRect/>
          </a:stretch>
        </p:blipFill>
        <p:spPr bwMode="auto">
          <a:xfrm>
            <a:off x="3910013" y="5411788"/>
            <a:ext cx="1447800" cy="1446212"/>
          </a:xfrm>
          <a:prstGeom prst="rect">
            <a:avLst/>
          </a:prstGeom>
          <a:noFill/>
          <a:ln w="25400">
            <a:noFill/>
            <a:miter lim="800000"/>
            <a:headEnd/>
            <a:tailEnd/>
          </a:ln>
        </p:spPr>
      </p:pic>
      <p:pic>
        <p:nvPicPr>
          <p:cNvPr id="179259" name="Picture 98"/>
          <p:cNvPicPr>
            <a:picLocks noChangeAspect="1" noChangeArrowheads="1"/>
          </p:cNvPicPr>
          <p:nvPr/>
        </p:nvPicPr>
        <p:blipFill>
          <a:blip r:embed="rId4" cstate="print"/>
          <a:srcRect/>
          <a:stretch>
            <a:fillRect/>
          </a:stretch>
        </p:blipFill>
        <p:spPr bwMode="auto">
          <a:xfrm>
            <a:off x="3910013" y="2492375"/>
            <a:ext cx="1447800" cy="1446213"/>
          </a:xfrm>
          <a:prstGeom prst="rect">
            <a:avLst/>
          </a:prstGeom>
          <a:noFill/>
          <a:ln w="25400">
            <a:noFill/>
            <a:miter lim="800000"/>
            <a:headEnd/>
            <a:tailEnd/>
          </a:ln>
        </p:spPr>
      </p:pic>
      <p:pic>
        <p:nvPicPr>
          <p:cNvPr id="179260" name="Picture 99"/>
          <p:cNvPicPr>
            <a:picLocks noChangeAspect="1" noChangeArrowheads="1"/>
          </p:cNvPicPr>
          <p:nvPr/>
        </p:nvPicPr>
        <p:blipFill>
          <a:blip r:embed="rId5" cstate="print"/>
          <a:srcRect/>
          <a:stretch>
            <a:fillRect/>
          </a:stretch>
        </p:blipFill>
        <p:spPr bwMode="auto">
          <a:xfrm>
            <a:off x="3910013" y="3965575"/>
            <a:ext cx="1447800" cy="1446213"/>
          </a:xfrm>
          <a:prstGeom prst="rect">
            <a:avLst/>
          </a:prstGeom>
          <a:noFill/>
          <a:ln w="25400">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ea typeface="ＭＳ Ｐゴシック" charset="-128"/>
              </a:rPr>
              <a:t>Other  Pesticides</a:t>
            </a:r>
          </a:p>
        </p:txBody>
      </p:sp>
      <p:sp>
        <p:nvSpPr>
          <p:cNvPr id="25603" name="Rectangle 3"/>
          <p:cNvSpPr>
            <a:spLocks noGrp="1" noChangeArrowheads="1"/>
          </p:cNvSpPr>
          <p:nvPr>
            <p:ph type="body" idx="1"/>
          </p:nvPr>
        </p:nvSpPr>
        <p:spPr>
          <a:xfrm>
            <a:off x="762000" y="1676400"/>
            <a:ext cx="6781800" cy="5029200"/>
          </a:xfrm>
        </p:spPr>
        <p:txBody>
          <a:bodyPr/>
          <a:lstStyle/>
          <a:p>
            <a:pPr eaLnBrk="1" hangingPunct="1"/>
            <a:r>
              <a:rPr lang="en-US" sz="2400" b="1" dirty="0" err="1" smtClean="0">
                <a:ea typeface="ＭＳ Ｐゴシック" charset="-128"/>
              </a:rPr>
              <a:t>Rodenticides</a:t>
            </a:r>
            <a:endParaRPr lang="en-US" sz="2400" b="1" dirty="0" smtClean="0">
              <a:ea typeface="ＭＳ Ｐゴシック" charset="-128"/>
            </a:endParaRPr>
          </a:p>
          <a:p>
            <a:pPr lvl="1" eaLnBrk="1" hangingPunct="1"/>
            <a:r>
              <a:rPr lang="en-US" sz="2000" dirty="0" smtClean="0">
                <a:ea typeface="ＭＳ Ｐゴシック" charset="-128"/>
              </a:rPr>
              <a:t>A toxic chemical that kills rodents</a:t>
            </a:r>
          </a:p>
          <a:p>
            <a:pPr eaLnBrk="1" hangingPunct="1"/>
            <a:r>
              <a:rPr lang="en-US" sz="2400" b="1" dirty="0" smtClean="0">
                <a:ea typeface="ＭＳ Ｐゴシック" charset="-128"/>
              </a:rPr>
              <a:t>Fungicides</a:t>
            </a:r>
          </a:p>
          <a:p>
            <a:pPr lvl="1" eaLnBrk="1" hangingPunct="1"/>
            <a:r>
              <a:rPr lang="en-US" sz="2000" dirty="0" smtClean="0">
                <a:ea typeface="ＭＳ Ｐゴシック" charset="-128"/>
              </a:rPr>
              <a:t>A toxic chemical that kills fungi</a:t>
            </a:r>
          </a:p>
          <a:p>
            <a:pPr eaLnBrk="1" hangingPunct="1"/>
            <a:r>
              <a:rPr lang="en-US" sz="2400" b="1" dirty="0" err="1" smtClean="0">
                <a:ea typeface="ＭＳ Ｐゴシック" charset="-128"/>
              </a:rPr>
              <a:t>Nematicides</a:t>
            </a:r>
            <a:endParaRPr lang="en-US" sz="2400" b="1" dirty="0" smtClean="0">
              <a:ea typeface="ＭＳ Ｐゴシック" charset="-128"/>
            </a:endParaRPr>
          </a:p>
          <a:p>
            <a:pPr lvl="1" eaLnBrk="1" hangingPunct="1"/>
            <a:r>
              <a:rPr lang="en-US" sz="2000" dirty="0" smtClean="0">
                <a:ea typeface="ＭＳ Ｐゴシック" charset="-128"/>
              </a:rPr>
              <a:t>A toxic chemical that kills nematodes (roundworms)</a:t>
            </a:r>
          </a:p>
          <a:p>
            <a:pPr eaLnBrk="1" hangingPunct="1"/>
            <a:r>
              <a:rPr lang="en-US" sz="2400" b="1" dirty="0" smtClean="0">
                <a:ea typeface="ＭＳ Ｐゴシック" charset="-128"/>
              </a:rPr>
              <a:t>Algaecides</a:t>
            </a:r>
          </a:p>
          <a:p>
            <a:pPr lvl="1" eaLnBrk="1" hangingPunct="1"/>
            <a:r>
              <a:rPr lang="en-US" sz="2000" dirty="0" smtClean="0">
                <a:ea typeface="ＭＳ Ｐゴシック" charset="-128"/>
              </a:rPr>
              <a:t>A toxic chemical that kills algae</a:t>
            </a:r>
          </a:p>
          <a:p>
            <a:pPr eaLnBrk="1" hangingPunct="1"/>
            <a:r>
              <a:rPr lang="en-US" sz="2400" b="1" dirty="0" smtClean="0">
                <a:ea typeface="ＭＳ Ｐゴシック" charset="-128"/>
              </a:rPr>
              <a:t>Bactericides</a:t>
            </a:r>
          </a:p>
          <a:p>
            <a:pPr lvl="1" eaLnBrk="1" hangingPunct="1"/>
            <a:r>
              <a:rPr lang="en-US" sz="2000" dirty="0" smtClean="0">
                <a:ea typeface="ＭＳ Ｐゴシック" charset="-128"/>
              </a:rPr>
              <a:t>A toxic chemical that kills bacteria</a:t>
            </a:r>
          </a:p>
          <a:p>
            <a:pPr eaLnBrk="1" hangingPunct="1"/>
            <a:r>
              <a:rPr lang="en-US" sz="2400" b="1" dirty="0" err="1" smtClean="0">
                <a:ea typeface="ＭＳ Ｐゴシック" charset="-128"/>
              </a:rPr>
              <a:t>Piscicides</a:t>
            </a:r>
            <a:endParaRPr lang="en-US" sz="2400" b="1" dirty="0" smtClean="0">
              <a:ea typeface="ＭＳ Ｐゴシック" charset="-128"/>
            </a:endParaRPr>
          </a:p>
          <a:p>
            <a:pPr lvl="1" eaLnBrk="1" hangingPunct="1"/>
            <a:r>
              <a:rPr lang="en-US" sz="2000" dirty="0" smtClean="0">
                <a:ea typeface="ＭＳ Ｐゴシック" charset="-128"/>
              </a:rPr>
              <a:t>A toxic chemical that kills fish (unwanted species)</a:t>
            </a:r>
          </a:p>
        </p:txBody>
      </p:sp>
      <p:pic>
        <p:nvPicPr>
          <p:cNvPr id="25604" name="Picture 4" descr="bd07892_"/>
          <p:cNvPicPr>
            <a:picLocks noChangeAspect="1" noChangeArrowheads="1"/>
          </p:cNvPicPr>
          <p:nvPr/>
        </p:nvPicPr>
        <p:blipFill>
          <a:blip r:embed="rId2" cstate="print"/>
          <a:srcRect/>
          <a:stretch>
            <a:fillRect/>
          </a:stretch>
        </p:blipFill>
        <p:spPr bwMode="auto">
          <a:xfrm>
            <a:off x="8001000" y="1752600"/>
            <a:ext cx="857250" cy="914400"/>
          </a:xfrm>
          <a:prstGeom prst="rect">
            <a:avLst/>
          </a:prstGeom>
          <a:noFill/>
          <a:ln w="9525">
            <a:noFill/>
            <a:miter lim="800000"/>
            <a:headEnd/>
            <a:tailEnd/>
          </a:ln>
        </p:spPr>
      </p:pic>
      <p:pic>
        <p:nvPicPr>
          <p:cNvPr id="25605" name="Picture 4" descr="fd00578_"/>
          <p:cNvPicPr>
            <a:picLocks noChangeAspect="1" noChangeArrowheads="1"/>
          </p:cNvPicPr>
          <p:nvPr/>
        </p:nvPicPr>
        <p:blipFill>
          <a:blip r:embed="rId3" cstate="print"/>
          <a:srcRect/>
          <a:stretch>
            <a:fillRect/>
          </a:stretch>
        </p:blipFill>
        <p:spPr bwMode="auto">
          <a:xfrm>
            <a:off x="8001000" y="2743200"/>
            <a:ext cx="1143000" cy="731838"/>
          </a:xfrm>
          <a:prstGeom prst="rect">
            <a:avLst/>
          </a:prstGeom>
          <a:noFill/>
          <a:ln w="9525">
            <a:noFill/>
            <a:miter lim="800000"/>
            <a:headEnd/>
            <a:tailEnd/>
          </a:ln>
        </p:spPr>
      </p:pic>
      <p:pic>
        <p:nvPicPr>
          <p:cNvPr id="25606" name="Picture 4" descr="bd07377_"/>
          <p:cNvPicPr>
            <a:picLocks noChangeAspect="1" noChangeArrowheads="1"/>
          </p:cNvPicPr>
          <p:nvPr/>
        </p:nvPicPr>
        <p:blipFill>
          <a:blip r:embed="rId4" cstate="print"/>
          <a:srcRect/>
          <a:stretch>
            <a:fillRect/>
          </a:stretch>
        </p:blipFill>
        <p:spPr bwMode="auto">
          <a:xfrm>
            <a:off x="8128000" y="3429000"/>
            <a:ext cx="1016000" cy="838200"/>
          </a:xfrm>
          <a:prstGeom prst="rect">
            <a:avLst/>
          </a:prstGeom>
          <a:noFill/>
          <a:ln w="9525">
            <a:noFill/>
            <a:miter lim="800000"/>
            <a:headEnd/>
            <a:tailEnd/>
          </a:ln>
        </p:spPr>
      </p:pic>
      <p:pic>
        <p:nvPicPr>
          <p:cNvPr id="25607" name="Picture 5" descr="figure%201"/>
          <p:cNvPicPr>
            <a:picLocks noChangeAspect="1" noChangeArrowheads="1"/>
          </p:cNvPicPr>
          <p:nvPr/>
        </p:nvPicPr>
        <p:blipFill>
          <a:blip r:embed="rId5" cstate="print"/>
          <a:srcRect/>
          <a:stretch>
            <a:fillRect/>
          </a:stretch>
        </p:blipFill>
        <p:spPr bwMode="auto">
          <a:xfrm>
            <a:off x="7974013" y="4343400"/>
            <a:ext cx="1169987" cy="693738"/>
          </a:xfrm>
          <a:prstGeom prst="rect">
            <a:avLst/>
          </a:prstGeom>
          <a:noFill/>
          <a:ln w="9525">
            <a:noFill/>
            <a:miter lim="800000"/>
            <a:headEnd/>
            <a:tailEnd/>
          </a:ln>
        </p:spPr>
      </p:pic>
      <p:pic>
        <p:nvPicPr>
          <p:cNvPr id="25608" name="Picture 4" descr="Bacteria"/>
          <p:cNvPicPr>
            <a:picLocks noChangeAspect="1" noChangeArrowheads="1"/>
          </p:cNvPicPr>
          <p:nvPr/>
        </p:nvPicPr>
        <p:blipFill>
          <a:blip r:embed="rId6" cstate="print"/>
          <a:srcRect/>
          <a:stretch>
            <a:fillRect/>
          </a:stretch>
        </p:blipFill>
        <p:spPr bwMode="auto">
          <a:xfrm>
            <a:off x="8096250" y="5105400"/>
            <a:ext cx="1047750" cy="838200"/>
          </a:xfrm>
          <a:prstGeom prst="rect">
            <a:avLst/>
          </a:prstGeom>
          <a:noFill/>
          <a:ln w="9525">
            <a:noFill/>
            <a:miter lim="800000"/>
            <a:headEnd/>
            <a:tailEnd/>
          </a:ln>
        </p:spPr>
      </p:pic>
      <p:pic>
        <p:nvPicPr>
          <p:cNvPr id="25609" name="Picture 4" descr="an02342_"/>
          <p:cNvPicPr>
            <a:picLocks noChangeAspect="1" noChangeArrowheads="1"/>
          </p:cNvPicPr>
          <p:nvPr/>
        </p:nvPicPr>
        <p:blipFill>
          <a:blip r:embed="rId7" cstate="print"/>
          <a:srcRect/>
          <a:stretch>
            <a:fillRect/>
          </a:stretch>
        </p:blipFill>
        <p:spPr bwMode="auto">
          <a:xfrm>
            <a:off x="8045450" y="5969000"/>
            <a:ext cx="109855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Designs\Expedition.pot</Template>
  <TotalTime>2346</TotalTime>
  <Words>3450</Words>
  <Application>Microsoft Office PowerPoint</Application>
  <PresentationFormat>Ekran Gösterisi (4:3)</PresentationFormat>
  <Paragraphs>421</Paragraphs>
  <Slides>88</Slides>
  <Notes>19</Notes>
  <HiddenSlides>0</HiddenSlides>
  <MMClips>0</MMClips>
  <ScaleCrop>false</ScaleCrop>
  <HeadingPairs>
    <vt:vector size="4" baseType="variant">
      <vt:variant>
        <vt:lpstr>Tema</vt:lpstr>
      </vt:variant>
      <vt:variant>
        <vt:i4>1</vt:i4>
      </vt:variant>
      <vt:variant>
        <vt:lpstr>Slayt Başlıkları</vt:lpstr>
      </vt:variant>
      <vt:variant>
        <vt:i4>88</vt:i4>
      </vt:variant>
    </vt:vector>
  </HeadingPairs>
  <TitlesOfParts>
    <vt:vector size="89" baseType="lpstr">
      <vt:lpstr>Expedition</vt:lpstr>
      <vt:lpstr>Pest Management </vt:lpstr>
      <vt:lpstr>Pests – 100 species cause 90% of damage </vt:lpstr>
      <vt:lpstr>PROTECTING FOOD RESOURCES: PEST MANAGEMENT</vt:lpstr>
      <vt:lpstr>PROTECTING FOOD RESOURCES: PEST MANAGEMENT</vt:lpstr>
      <vt:lpstr>PEST MANAGEMENT:  Conventional chemical pesticides</vt:lpstr>
      <vt:lpstr>Classification of Pesticides</vt:lpstr>
      <vt:lpstr>Herbicides</vt:lpstr>
      <vt:lpstr>Insecticides</vt:lpstr>
      <vt:lpstr>Other  Pesticides</vt:lpstr>
      <vt:lpstr>Characteristics:</vt:lpstr>
      <vt:lpstr>Characteristics</vt:lpstr>
      <vt:lpstr>Chemical Classes of Pesticides</vt:lpstr>
      <vt:lpstr>Organochlorines (chlorides) </vt:lpstr>
      <vt:lpstr>Organophosphates</vt:lpstr>
      <vt:lpstr>Carbamates</vt:lpstr>
      <vt:lpstr>Historical Use of Pesticides</vt:lpstr>
      <vt:lpstr>Benefits of Pesticide Usage</vt:lpstr>
      <vt:lpstr>Disease Control</vt:lpstr>
      <vt:lpstr>Food Production</vt:lpstr>
      <vt:lpstr>Fiber Production</vt:lpstr>
      <vt:lpstr>Efficiency When Compared to Alternatives</vt:lpstr>
      <vt:lpstr>Development of Safer Pesticides</vt:lpstr>
      <vt:lpstr>Problems Associated with Pesticide Usage</vt:lpstr>
      <vt:lpstr>Slayt 24</vt:lpstr>
      <vt:lpstr>Slayt 25</vt:lpstr>
      <vt:lpstr>Superbugs</vt:lpstr>
      <vt:lpstr>Superpests</vt:lpstr>
      <vt:lpstr>Case Study: Growing Germ Resistance to Antibiotics</vt:lpstr>
      <vt:lpstr>Formation of New Pests</vt:lpstr>
      <vt:lpstr>Impact on Non-target Organisms</vt:lpstr>
      <vt:lpstr>Food/Water Contamination</vt:lpstr>
      <vt:lpstr>Persistence</vt:lpstr>
      <vt:lpstr>Bioaccumulation/Biomagnification</vt:lpstr>
      <vt:lpstr>Bioaccumulation </vt:lpstr>
      <vt:lpstr>Biomagnification </vt:lpstr>
      <vt:lpstr>Minamata, Japan</vt:lpstr>
      <vt:lpstr>Pesticide Poisoning (Toxicity)</vt:lpstr>
      <vt:lpstr>Symptoms</vt:lpstr>
      <vt:lpstr>Carcinogen National Cancer Institute</vt:lpstr>
      <vt:lpstr>How Pesticides Function</vt:lpstr>
      <vt:lpstr>LD-50 (Median Lethal Dose)</vt:lpstr>
      <vt:lpstr>Nervous System</vt:lpstr>
      <vt:lpstr>Photosynthesis </vt:lpstr>
      <vt:lpstr>Smothering</vt:lpstr>
      <vt:lpstr>Dehydration</vt:lpstr>
      <vt:lpstr>Inhibition of Blood Clotting</vt:lpstr>
      <vt:lpstr>The Ideal Pesticide </vt:lpstr>
      <vt:lpstr>EPA</vt:lpstr>
      <vt:lpstr>Research</vt:lpstr>
      <vt:lpstr>Days to Harvest</vt:lpstr>
      <vt:lpstr>Restrictions</vt:lpstr>
      <vt:lpstr>FFDCA</vt:lpstr>
      <vt:lpstr>FIFRA</vt:lpstr>
      <vt:lpstr>Label Requirements</vt:lpstr>
      <vt:lpstr>FQPA</vt:lpstr>
      <vt:lpstr>Problems with enforcement</vt:lpstr>
      <vt:lpstr>Slayt 57</vt:lpstr>
      <vt:lpstr>Contributions</vt:lpstr>
      <vt:lpstr>Slayt 59</vt:lpstr>
      <vt:lpstr> </vt:lpstr>
      <vt:lpstr>Slayt 61</vt:lpstr>
      <vt:lpstr>Other Ways to Control Pests</vt:lpstr>
      <vt:lpstr>Integrated Pest Management</vt:lpstr>
      <vt:lpstr>Stages in IPM</vt:lpstr>
      <vt:lpstr>Physical</vt:lpstr>
      <vt:lpstr>Other Ways to Control Pests</vt:lpstr>
      <vt:lpstr>Predators/Parasites</vt:lpstr>
      <vt:lpstr>Biological Pest Control</vt:lpstr>
      <vt:lpstr>Diseases</vt:lpstr>
      <vt:lpstr>Natural Repellants</vt:lpstr>
      <vt:lpstr>Microbials</vt:lpstr>
      <vt:lpstr>Timing of Application</vt:lpstr>
      <vt:lpstr>Type of Crops</vt:lpstr>
      <vt:lpstr>Photodegradable Plastics</vt:lpstr>
      <vt:lpstr>Pheromones</vt:lpstr>
      <vt:lpstr>Genetic Methods</vt:lpstr>
      <vt:lpstr>Genetically Modified</vt:lpstr>
      <vt:lpstr>Other Ways to Control Pests</vt:lpstr>
      <vt:lpstr>Resistant Crops</vt:lpstr>
      <vt:lpstr>Sterilization</vt:lpstr>
      <vt:lpstr>Sterilization:  Screw worm</vt:lpstr>
      <vt:lpstr>Slayt 82</vt:lpstr>
      <vt:lpstr>No Pesticide Use</vt:lpstr>
      <vt:lpstr>Advantages of Organic Farming</vt:lpstr>
      <vt:lpstr>Slayt 85</vt:lpstr>
      <vt:lpstr>Slayt 86</vt:lpstr>
      <vt:lpstr>Slayt 87</vt:lpstr>
      <vt:lpstr>Sustainable Agriculture</vt:lpstr>
    </vt:vector>
  </TitlesOfParts>
  <Company>North East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 Management Notes</dc:title>
  <dc:creator>North East ISD</dc:creator>
  <cp:lastModifiedBy>Cem Özkan</cp:lastModifiedBy>
  <cp:revision>182</cp:revision>
  <dcterms:created xsi:type="dcterms:W3CDTF">2003-03-31T21:13:48Z</dcterms:created>
  <dcterms:modified xsi:type="dcterms:W3CDTF">2022-09-17T12:31:13Z</dcterms:modified>
</cp:coreProperties>
</file>