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80" r:id="rId3"/>
    <p:sldId id="281" r:id="rId4"/>
    <p:sldId id="283" r:id="rId5"/>
    <p:sldId id="284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2694161"/>
          </a:xfrm>
        </p:spPr>
        <p:txBody>
          <a:bodyPr>
            <a:normAutofit/>
          </a:bodyPr>
          <a:lstStyle/>
          <a:p>
            <a:r>
              <a:rPr lang="tr-TR" dirty="0"/>
              <a:t>Buharlaştırıcılar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ve </a:t>
            </a:r>
            <a:br>
              <a:rPr lang="tr-TR" dirty="0" smtClean="0"/>
            </a:br>
            <a:r>
              <a:rPr lang="tr-TR" dirty="0" err="1" smtClean="0"/>
              <a:t>Yoğuşturucular</a:t>
            </a:r>
            <a:endParaRPr lang="tr-TR" sz="48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098825"/>
            <a:ext cx="6400800" cy="1752600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KİM 238 - Termodinamik II</a:t>
            </a:r>
          </a:p>
          <a:p>
            <a:r>
              <a:rPr lang="tr-TR" dirty="0"/>
              <a:t>7</a:t>
            </a:r>
            <a:r>
              <a:rPr lang="tr-TR" dirty="0" smtClean="0"/>
              <a:t>. </a:t>
            </a:r>
            <a:r>
              <a:rPr lang="tr-TR" dirty="0" smtClean="0"/>
              <a:t>Hafta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1825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548680"/>
                <a:ext cx="8686800" cy="6048672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ve çıkış vanaları açık olarak çalıştırılan bir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açık sistem için;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tr-TR" u="sng" dirty="0"/>
                  <a:t>Enerji denkliği</a:t>
                </a:r>
                <a:r>
                  <a:rPr lang="tr-TR" u="sng" dirty="0" smtClean="0"/>
                  <a:t>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600" i="1"/>
                          </m:ctrlPr>
                        </m:fPr>
                        <m:num>
                          <m:r>
                            <a:rPr lang="tr-TR" sz="2600" i="1"/>
                            <m:t>𝑑</m:t>
                          </m:r>
                        </m:num>
                        <m:den>
                          <m:r>
                            <a:rPr lang="tr-TR" sz="2600" i="1"/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600" i="1"/>
                          </m:ctrlPr>
                        </m:dPr>
                        <m:e>
                          <m:r>
                            <a:rPr lang="tr-TR" sz="2600" i="1"/>
                            <m:t>𝑚</m:t>
                          </m:r>
                          <m:d>
                            <m:dPr>
                              <m:ctrlPr>
                                <a:rPr lang="tr-TR" sz="2600" i="1"/>
                              </m:ctrlPr>
                            </m:dPr>
                            <m:e>
                              <m:r>
                                <a:rPr lang="tr-TR" sz="2600" i="1"/>
                                <m:t>𝑧𝑔</m:t>
                              </m:r>
                              <m:r>
                                <a:rPr lang="tr-TR" sz="2600" i="1"/>
                                <m:t>+</m:t>
                              </m:r>
                              <m:f>
                                <m:fPr>
                                  <m:ctrlPr>
                                    <a:rPr lang="tr-TR" sz="2600" i="1"/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600" i="1"/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600" i="1"/>
                                          </m:ctrlPr>
                                        </m:accPr>
                                        <m:e>
                                          <m:r>
                                            <a:rPr lang="tr-TR" sz="2600" i="1"/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600" i="1"/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600" i="1"/>
                                    <m:t>2</m:t>
                                  </m:r>
                                </m:den>
                              </m:f>
                              <m:r>
                                <a:rPr lang="tr-TR" sz="2600" i="1"/>
                                <m:t>+</m:t>
                              </m:r>
                              <m:r>
                                <a:rPr lang="tr-TR" sz="2600" i="1"/>
                                <m:t>𝑢</m:t>
                              </m:r>
                            </m:e>
                          </m:d>
                        </m:e>
                      </m:d>
                      <m:r>
                        <a:rPr lang="tr-TR" sz="2600" i="1"/>
                        <m:t>=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d>
                            <m:dPr>
                              <m:ctrlPr>
                                <a:rPr lang="tr-TR" sz="2600" i="1"/>
                              </m:ctrlPr>
                            </m:dPr>
                            <m:e>
                              <m:r>
                                <a:rPr lang="tr-TR" sz="2600" i="1"/>
                                <m:t>𝑧𝑔</m:t>
                              </m:r>
                              <m:r>
                                <a:rPr lang="tr-TR" sz="2600" i="1"/>
                                <m:t>+</m:t>
                              </m:r>
                              <m:f>
                                <m:fPr>
                                  <m:ctrlPr>
                                    <a:rPr lang="tr-TR" sz="2600" i="1"/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600" i="1"/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600" i="1"/>
                                          </m:ctrlPr>
                                        </m:accPr>
                                        <m:e>
                                          <m:r>
                                            <a:rPr lang="tr-TR" sz="2600" i="1"/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600" i="1"/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600" i="1"/>
                                    <m:t>2</m:t>
                                  </m:r>
                                </m:den>
                              </m:f>
                              <m:r>
                                <a:rPr lang="tr-TR" sz="2600" i="1"/>
                                <m:t>+</m:t>
                              </m:r>
                              <m:r>
                                <a:rPr lang="tr-TR" sz="2600" i="1"/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600" i="1"/>
                            <m:t>𝑔</m:t>
                          </m:r>
                        </m:sub>
                      </m:sSub>
                      <m:r>
                        <a:rPr lang="tr-TR" sz="2600" i="1"/>
                        <m:t>−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d>
                            <m:dPr>
                              <m:ctrlPr>
                                <a:rPr lang="tr-TR" sz="2600" i="1"/>
                              </m:ctrlPr>
                            </m:dPr>
                            <m:e>
                              <m:r>
                                <a:rPr lang="tr-TR" sz="2600" i="1"/>
                                <m:t>𝑧𝑔</m:t>
                              </m:r>
                              <m:r>
                                <a:rPr lang="tr-TR" sz="2600" i="1"/>
                                <m:t>+</m:t>
                              </m:r>
                              <m:f>
                                <m:fPr>
                                  <m:ctrlPr>
                                    <a:rPr lang="tr-TR" sz="2600" i="1"/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600" i="1"/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600" i="1"/>
                                          </m:ctrlPr>
                                        </m:accPr>
                                        <m:e>
                                          <m:r>
                                            <a:rPr lang="tr-TR" sz="2600" i="1"/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600" i="1"/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600" i="1"/>
                                    <m:t>2</m:t>
                                  </m:r>
                                </m:den>
                              </m:f>
                              <m:r>
                                <a:rPr lang="tr-TR" sz="2600" i="1"/>
                                <m:t>+</m:t>
                              </m:r>
                              <m:r>
                                <a:rPr lang="tr-TR" sz="2600" i="1"/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600" i="1"/>
                            <m:t>ç</m:t>
                          </m:r>
                        </m:sub>
                      </m:sSub>
                      <m:r>
                        <a:rPr lang="tr-TR" sz="2600" i="1"/>
                        <m:t>+</m:t>
                      </m:r>
                      <m:acc>
                        <m:accPr>
                          <m:chr m:val="̇"/>
                          <m:ctrlPr>
                            <a:rPr lang="tr-TR" sz="2600" i="1"/>
                          </m:ctrlPr>
                        </m:accPr>
                        <m:e>
                          <m:r>
                            <a:rPr lang="tr-TR" sz="2600" i="1"/>
                            <m:t>𝑄</m:t>
                          </m:r>
                        </m:e>
                      </m:acc>
                      <m:r>
                        <a:rPr lang="tr-TR" sz="2600" i="1"/>
                        <m:t>+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𝑣</m:t>
                          </m:r>
                        </m:sub>
                      </m:sSub>
                      <m:r>
                        <a:rPr lang="tr-TR" sz="2600" i="1"/>
                        <m:t>+</m:t>
                      </m:r>
                      <m:acc>
                        <m:accPr>
                          <m:chr m:val="̇"/>
                          <m:ctrlPr>
                            <a:rPr lang="tr-TR" sz="2600" i="1"/>
                          </m:ctrlPr>
                        </m:accPr>
                        <m:e>
                          <m:sSub>
                            <m:sSubPr>
                              <m:ctrlPr>
                                <a:rPr lang="tr-TR" sz="2600" i="1"/>
                              </m:ctrlPr>
                            </m:sSubPr>
                            <m:e>
                              <m:r>
                                <a:rPr lang="tr-TR" sz="2600" i="1"/>
                                <m:t>𝑊</m:t>
                              </m:r>
                            </m:e>
                            <m:sub>
                              <m:r>
                                <a:rPr lang="tr-TR" sz="2600" i="1"/>
                                <m:t>ş</m:t>
                              </m:r>
                            </m:sub>
                          </m:sSub>
                        </m:e>
                      </m:acc>
                      <m:r>
                        <a:rPr lang="tr-TR" sz="2600" i="1"/>
                        <m:t>=0</m:t>
                      </m:r>
                    </m:oMath>
                  </m:oMathPara>
                </a14:m>
                <a:endParaRPr lang="tr-TR" sz="2600" dirty="0"/>
              </a:p>
              <a:p>
                <a:pPr marL="0" indent="0">
                  <a:buNone/>
                </a:pPr>
                <a:endParaRPr lang="tr-TR" sz="3100" dirty="0" smtClean="0"/>
              </a:p>
              <a:p>
                <a:pPr marL="0" indent="0">
                  <a:buNone/>
                </a:pPr>
                <a:r>
                  <a:rPr lang="tr-TR" sz="3100" dirty="0" smtClean="0"/>
                  <a:t>Bu </a:t>
                </a:r>
                <a:r>
                  <a:rPr lang="tr-TR" sz="3100" dirty="0"/>
                  <a:t>sistemde hacim ve şaft işi olmadığı kabul edilmiştir.</a:t>
                </a:r>
              </a:p>
              <a:p>
                <a:pPr marL="0" indent="0">
                  <a:lnSpc>
                    <a:spcPct val="16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/>
                              </m:ctrlPr>
                            </m:accPr>
                            <m:e>
                              <m:r>
                                <a:rPr lang="tr-TR" sz="24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/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d>
                            <m:dPr>
                              <m:ctrlPr>
                                <a:rPr lang="tr-TR" sz="2400" i="1"/>
                              </m:ctrlPr>
                            </m:dPr>
                            <m:e>
                              <m:r>
                                <a:rPr lang="tr-TR" sz="2400" i="1"/>
                                <m:t>𝑧𝑔</m:t>
                              </m:r>
                              <m:r>
                                <a:rPr lang="tr-TR" sz="2400" i="1"/>
                                <m:t>+</m:t>
                              </m:r>
                              <m:f>
                                <m:fPr>
                                  <m:ctrlPr>
                                    <a:rPr lang="tr-TR" sz="2400" i="1"/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400" i="1"/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i="1"/>
                                          </m:ctrlPr>
                                        </m:accPr>
                                        <m:e>
                                          <m:r>
                                            <a:rPr lang="tr-TR" sz="2400" i="1"/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400" i="1"/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400" i="1"/>
                                    <m:t>2</m:t>
                                  </m:r>
                                </m:den>
                              </m:f>
                              <m:r>
                                <a:rPr lang="tr-TR" sz="2400" i="1"/>
                                <m:t>+</m:t>
                              </m:r>
                              <m:r>
                                <a:rPr lang="tr-TR" sz="2400" i="1"/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400" i="1"/>
                            <m:t>𝑔</m:t>
                          </m:r>
                        </m:sub>
                      </m:sSub>
                      <m:r>
                        <a:rPr lang="tr-TR" sz="2400" i="1"/>
                        <m:t>−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/>
                              </m:ctrlPr>
                            </m:accPr>
                            <m:e>
                              <m:r>
                                <a:rPr lang="tr-TR" sz="24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/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d>
                            <m:dPr>
                              <m:ctrlPr>
                                <a:rPr lang="tr-TR" sz="2400" i="1"/>
                              </m:ctrlPr>
                            </m:dPr>
                            <m:e>
                              <m:r>
                                <a:rPr lang="tr-TR" sz="2400" i="1"/>
                                <m:t>𝑧𝑔</m:t>
                              </m:r>
                              <m:r>
                                <a:rPr lang="tr-TR" sz="2400" i="1"/>
                                <m:t>+</m:t>
                              </m:r>
                              <m:f>
                                <m:fPr>
                                  <m:ctrlPr>
                                    <a:rPr lang="tr-TR" sz="2400" i="1"/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400" i="1"/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i="1"/>
                                          </m:ctrlPr>
                                        </m:accPr>
                                        <m:e>
                                          <m:r>
                                            <a:rPr lang="tr-TR" sz="2400" i="1"/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400" i="1"/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400" i="1"/>
                                    <m:t>2</m:t>
                                  </m:r>
                                </m:den>
                              </m:f>
                              <m:r>
                                <a:rPr lang="tr-TR" sz="2400" i="1"/>
                                <m:t>+</m:t>
                              </m:r>
                              <m:r>
                                <a:rPr lang="tr-TR" sz="2400" i="1"/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400" i="1"/>
                            <m:t>ç</m:t>
                          </m:r>
                        </m:sub>
                      </m:sSub>
                      <m:r>
                        <a:rPr lang="tr-TR" sz="2400" i="1"/>
                        <m:t>+</m:t>
                      </m:r>
                      <m:acc>
                        <m:accPr>
                          <m:chr m:val="̇"/>
                          <m:ctrlPr>
                            <a:rPr lang="tr-TR" sz="2400" i="1"/>
                          </m:ctrlPr>
                        </m:accPr>
                        <m:e>
                          <m:r>
                            <a:rPr lang="tr-TR" sz="2400" i="1"/>
                            <m:t>𝑄</m:t>
                          </m:r>
                        </m:e>
                      </m:acc>
                      <m:r>
                        <a:rPr lang="tr-TR" sz="2400" i="1"/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6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sz="2400" b="1" i="1"/>
                          </m:ctrlPr>
                        </m:accPr>
                        <m:e>
                          <m:r>
                            <a:rPr lang="tr-TR" sz="2400" b="1" i="1"/>
                            <m:t>𝑸</m:t>
                          </m:r>
                        </m:e>
                      </m:acc>
                      <m:r>
                        <a:rPr lang="tr-TR" sz="2400" b="1" i="1"/>
                        <m:t>=</m:t>
                      </m:r>
                      <m:acc>
                        <m:accPr>
                          <m:chr m:val="̇"/>
                          <m:ctrlPr>
                            <a:rPr lang="tr-TR" sz="2400" b="1" i="1"/>
                          </m:ctrlPr>
                        </m:accPr>
                        <m:e>
                          <m:r>
                            <a:rPr lang="tr-TR" sz="2400" b="1" i="1"/>
                            <m:t>𝒎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tr-TR" sz="2400" b="1" i="1"/>
                          </m:ctrlPr>
                        </m:dPr>
                        <m:e>
                          <m:d>
                            <m:dPr>
                              <m:ctrlPr>
                                <a:rPr lang="tr-TR" sz="2400" b="1" i="1"/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400" b="1" i="1"/>
                                  </m:ctrlPr>
                                </m:sSubPr>
                                <m:e>
                                  <m:r>
                                    <a:rPr lang="tr-TR" sz="2400" b="1" i="1"/>
                                    <m:t>𝒛</m:t>
                                  </m:r>
                                </m:e>
                                <m:sub>
                                  <m:r>
                                    <a:rPr lang="tr-TR" sz="2400" b="1" i="1"/>
                                    <m:t>ç</m:t>
                                  </m:r>
                                </m:sub>
                              </m:sSub>
                              <m:r>
                                <a:rPr lang="tr-TR" sz="2400" b="1" i="1"/>
                                <m:t>−</m:t>
                              </m:r>
                              <m:sSub>
                                <m:sSubPr>
                                  <m:ctrlPr>
                                    <a:rPr lang="tr-TR" sz="2400" b="1" i="1"/>
                                  </m:ctrlPr>
                                </m:sSubPr>
                                <m:e>
                                  <m:r>
                                    <a:rPr lang="tr-TR" sz="2400" b="1" i="1"/>
                                    <m:t>𝒛</m:t>
                                  </m:r>
                                </m:e>
                                <m:sub>
                                  <m:r>
                                    <a:rPr lang="tr-TR" sz="2400" b="1" i="1"/>
                                    <m:t>𝒈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400" b="1" i="1"/>
                            <m:t>𝒈</m:t>
                          </m:r>
                          <m:r>
                            <a:rPr lang="tr-TR" sz="2400" b="1" i="1"/>
                            <m:t>+</m:t>
                          </m:r>
                          <m:f>
                            <m:fPr>
                              <m:ctrlPr>
                                <a:rPr lang="tr-TR" sz="2400" b="1" i="1"/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tr-TR" sz="2400" b="1" i="1"/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tr-TR" sz="2400" b="1" i="1"/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b="1" i="1"/>
                                          </m:ctrlPr>
                                        </m:accPr>
                                        <m:e>
                                          <m:r>
                                            <a:rPr lang="tr-TR" sz="2400" b="1" i="1"/>
                                            <m:t>𝒙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tr-TR" sz="2400" b="1" i="1"/>
                                        <m:t>ç</m:t>
                                      </m:r>
                                    </m:sub>
                                    <m:sup>
                                      <m:r>
                                        <a:rPr lang="tr-TR" sz="2400" b="1" i="1"/>
                                        <m:t>𝟐</m:t>
                                      </m:r>
                                    </m:sup>
                                  </m:sSubSup>
                                  <m:r>
                                    <a:rPr lang="tr-TR" sz="2400" b="1" i="1"/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tr-TR" sz="2400" b="1" i="1"/>
                                      </m:ctrlPr>
                                    </m:sSub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400" b="1" i="1"/>
                                          </m:ctrlPr>
                                        </m:accPr>
                                        <m:e>
                                          <m:r>
                                            <a:rPr lang="tr-TR" sz="2400" b="1" i="1"/>
                                            <m:t>𝒙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tr-TR" sz="2400" b="1" i="1"/>
                                        <m:t>𝒈</m:t>
                                      </m:r>
                                    </m:sub>
                                    <m:sup>
                                      <m:r>
                                        <a:rPr lang="tr-TR" sz="2400" b="1" i="1"/>
                                        <m:t>𝟐</m:t>
                                      </m:r>
                                    </m:sup>
                                  </m:sSubSup>
                                </m:e>
                              </m:d>
                            </m:num>
                            <m:den>
                              <m:r>
                                <a:rPr lang="tr-TR" sz="2400" b="1" i="1"/>
                                <m:t>𝟐</m:t>
                              </m:r>
                            </m:den>
                          </m:f>
                          <m:r>
                            <a:rPr lang="tr-TR" sz="2400" b="1" i="1"/>
                            <m:t>+</m:t>
                          </m:r>
                          <m:d>
                            <m:dPr>
                              <m:ctrlPr>
                                <a:rPr lang="tr-TR" sz="2400" b="1" i="1"/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400" b="1" i="1"/>
                                  </m:ctrlPr>
                                </m:sSubPr>
                                <m:e>
                                  <m:r>
                                    <a:rPr lang="tr-TR" sz="2400" b="1" i="1"/>
                                    <m:t>𝒉</m:t>
                                  </m:r>
                                </m:e>
                                <m:sub>
                                  <m:r>
                                    <a:rPr lang="tr-TR" sz="2400" b="1" i="1"/>
                                    <m:t>ç</m:t>
                                  </m:r>
                                </m:sub>
                              </m:sSub>
                              <m:r>
                                <a:rPr lang="tr-TR" sz="2400" b="1" i="1"/>
                                <m:t>−</m:t>
                              </m:r>
                              <m:sSub>
                                <m:sSubPr>
                                  <m:ctrlPr>
                                    <a:rPr lang="tr-TR" sz="2400" b="1" i="1"/>
                                  </m:ctrlPr>
                                </m:sSubPr>
                                <m:e>
                                  <m:r>
                                    <a:rPr lang="tr-TR" sz="2400" b="1" i="1"/>
                                    <m:t>𝒉</m:t>
                                  </m:r>
                                </m:e>
                                <m:sub>
                                  <m:r>
                                    <a:rPr lang="tr-TR" sz="2400" b="1" i="1"/>
                                    <m:t>𝒈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tr-TR" sz="3100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548680"/>
                <a:ext cx="8686800" cy="6048672"/>
              </a:xfrm>
              <a:blipFill rotWithShape="0">
                <a:blip r:embed="rId2"/>
                <a:stretch>
                  <a:fillRect l="-912" t="-17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7314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ve çıkış vanaları açık olarak çalıştırılan bir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err="1" smtClean="0"/>
                  <a:t>Entropi</a:t>
                </a:r>
                <a:r>
                  <a:rPr lang="tr-TR" u="sng" dirty="0" smtClean="0"/>
                  <a:t>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/>
                          </m:ctrlPr>
                        </m:fPr>
                        <m:num>
                          <m:r>
                            <a:rPr lang="tr-TR" sz="2400" i="1"/>
                            <m:t>𝑑</m:t>
                          </m:r>
                          <m:d>
                            <m:dPr>
                              <m:ctrlPr>
                                <a:rPr lang="tr-TR" sz="2400" i="1"/>
                              </m:ctrlPr>
                            </m:dPr>
                            <m:e>
                              <m:r>
                                <a:rPr lang="tr-TR" sz="2400" i="1"/>
                                <m:t>𝑚𝑠</m:t>
                              </m:r>
                            </m:e>
                          </m:d>
                        </m:num>
                        <m:den>
                          <m:r>
                            <a:rPr lang="tr-TR" sz="2400" i="1"/>
                            <m:t>𝑑𝑡</m:t>
                          </m:r>
                        </m:den>
                      </m:f>
                      <m:r>
                        <a:rPr lang="tr-TR" sz="2400" i="1"/>
                        <m:t>=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/>
                              </m:ctrlPr>
                            </m:accPr>
                            <m:e>
                              <m:r>
                                <a:rPr lang="tr-TR" sz="24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/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r>
                            <a:rPr lang="tr-TR" sz="2400" i="1"/>
                            <m:t>𝑠</m:t>
                          </m:r>
                        </m:e>
                        <m:sub>
                          <m:r>
                            <a:rPr lang="tr-TR" sz="2400" i="1"/>
                            <m:t>𝑔</m:t>
                          </m:r>
                        </m:sub>
                      </m:sSub>
                      <m:r>
                        <a:rPr lang="tr-TR" sz="2400" i="1"/>
                        <m:t>−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/>
                              </m:ctrlPr>
                            </m:accPr>
                            <m:e>
                              <m:r>
                                <a:rPr lang="tr-TR" sz="24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/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r>
                            <a:rPr lang="tr-TR" sz="2400" i="1"/>
                            <m:t>𝑠</m:t>
                          </m:r>
                        </m:e>
                        <m:sub>
                          <m:r>
                            <a:rPr lang="tr-TR" sz="2400" i="1"/>
                            <m:t>ç</m:t>
                          </m:r>
                        </m:sub>
                      </m:sSub>
                      <m:r>
                        <a:rPr lang="tr-TR" sz="2400" i="1"/>
                        <m:t>+</m:t>
                      </m:r>
                      <m:f>
                        <m:fPr>
                          <m:ctrlPr>
                            <a:rPr lang="tr-TR" sz="2400" i="1"/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400" i="1"/>
                              </m:ctrlPr>
                            </m:accPr>
                            <m:e>
                              <m:r>
                                <a:rPr lang="tr-TR" sz="2400" i="1"/>
                                <m:t>𝑄</m:t>
                              </m:r>
                            </m:e>
                          </m:acc>
                        </m:num>
                        <m:den>
                          <m:r>
                            <a:rPr lang="tr-TR" sz="2400" i="1"/>
                            <m:t>𝑇</m:t>
                          </m:r>
                        </m:den>
                      </m:f>
                      <m:r>
                        <a:rPr lang="tr-TR" sz="2400" i="1"/>
                        <m:t>+</m:t>
                      </m:r>
                      <m:acc>
                        <m:accPr>
                          <m:chr m:val="̇"/>
                          <m:ctrlPr>
                            <a:rPr lang="tr-TR" sz="2400" i="1"/>
                          </m:ctrlPr>
                        </m:accPr>
                        <m:e>
                          <m:r>
                            <a:rPr lang="tr-TR" sz="2400" i="1"/>
                            <m:t>𝜎</m:t>
                          </m:r>
                        </m:e>
                      </m:acc>
                      <m:r>
                        <a:rPr lang="tr-TR" sz="2400" i="1"/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sz="2400" b="1" i="1"/>
                        <m:t>𝒎</m:t>
                      </m:r>
                      <m:d>
                        <m:dPr>
                          <m:ctrlPr>
                            <a:rPr lang="tr-TR" sz="2400" b="1" i="1"/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b="1" i="1"/>
                              </m:ctrlPr>
                            </m:sSubPr>
                            <m:e>
                              <m:r>
                                <a:rPr lang="tr-TR" sz="2400" b="1" i="1"/>
                                <m:t>𝒔</m:t>
                              </m:r>
                            </m:e>
                            <m:sub>
                              <m:r>
                                <a:rPr lang="tr-TR" sz="2400" b="1" i="1"/>
                                <m:t>ç</m:t>
                              </m:r>
                            </m:sub>
                          </m:sSub>
                          <m:r>
                            <a:rPr lang="tr-TR" sz="2400" b="1" i="1"/>
                            <m:t>−</m:t>
                          </m:r>
                          <m:sSub>
                            <m:sSubPr>
                              <m:ctrlPr>
                                <a:rPr lang="tr-TR" sz="2400" b="1" i="1"/>
                              </m:ctrlPr>
                            </m:sSubPr>
                            <m:e>
                              <m:r>
                                <a:rPr lang="tr-TR" sz="2400" b="1" i="1"/>
                                <m:t>𝒔</m:t>
                              </m:r>
                            </m:e>
                            <m:sub>
                              <m:r>
                                <a:rPr lang="tr-TR" sz="2400" b="1" i="1"/>
                                <m:t>𝒈</m:t>
                              </m:r>
                            </m:sub>
                          </m:sSub>
                        </m:e>
                      </m:d>
                      <m:r>
                        <a:rPr lang="tr-TR" sz="2400" b="1" i="1"/>
                        <m:t>=</m:t>
                      </m:r>
                      <m:f>
                        <m:fPr>
                          <m:ctrlPr>
                            <a:rPr lang="tr-TR" sz="2400" b="1" i="1"/>
                          </m:ctrlPr>
                        </m:fPr>
                        <m:num>
                          <m:r>
                            <a:rPr lang="tr-TR" sz="2400" b="1" i="1"/>
                            <m:t>𝑸</m:t>
                          </m:r>
                        </m:num>
                        <m:den>
                          <m:r>
                            <a:rPr lang="tr-TR" sz="2400" b="1" i="1"/>
                            <m:t>𝑻</m:t>
                          </m:r>
                        </m:den>
                      </m:f>
                      <m:r>
                        <a:rPr lang="tr-TR" sz="2400" b="1" i="1"/>
                        <m:t>+</m:t>
                      </m:r>
                      <m:r>
                        <a:rPr lang="tr-TR" sz="2400" b="1" i="1"/>
                        <m:t>𝝈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  <a:blipFill rotWithShape="0">
                <a:blip r:embed="rId2"/>
                <a:stretch>
                  <a:fillRect l="-1852" t="-26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5301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</p:spPr>
            <p:txBody>
              <a:bodyPr>
                <a:normAutofit/>
              </a:bodyPr>
              <a:lstStyle/>
              <a:p>
                <a:r>
                  <a:rPr lang="tr-TR" sz="2400" dirty="0" smtClean="0"/>
                  <a:t>Buharlaşma </a:t>
                </a:r>
                <a:r>
                  <a:rPr lang="tr-TR" sz="2400" dirty="0"/>
                  <a:t>sırasında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/>
                        </m:ctrlPr>
                      </m:sSubPr>
                      <m:e>
                        <m:r>
                          <a:rPr lang="tr-TR" sz="2400" i="1"/>
                          <m:t>𝑞</m:t>
                        </m:r>
                      </m:e>
                      <m:sub>
                        <m:r>
                          <a:rPr lang="tr-TR" sz="2400" i="1"/>
                          <m:t>𝑦</m:t>
                        </m:r>
                      </m:sub>
                    </m:sSub>
                  </m:oMath>
                </a14:m>
                <a:r>
                  <a:rPr lang="tr-TR" sz="2400" dirty="0"/>
                  <a:t> o yakıt için </a:t>
                </a:r>
                <a:r>
                  <a:rPr lang="tr-TR" sz="2400" b="1" i="1" dirty="0" err="1"/>
                  <a:t>kalorifik</a:t>
                </a:r>
                <a:r>
                  <a:rPr lang="tr-TR" sz="2400" b="1" i="1" dirty="0"/>
                  <a:t> değer</a:t>
                </a:r>
                <a:r>
                  <a:rPr lang="tr-TR" sz="2400" dirty="0"/>
                  <a:t> olarak alındığında akışkana aktarılan </a:t>
                </a:r>
                <a14:m>
                  <m:oMath xmlns:m="http://schemas.openxmlformats.org/officeDocument/2006/math">
                    <m:r>
                      <a:rPr lang="tr-TR" sz="2400" i="1"/>
                      <m:t>𝑄</m:t>
                    </m:r>
                  </m:oMath>
                </a14:m>
                <a:r>
                  <a:rPr lang="tr-TR" sz="2400" dirty="0"/>
                  <a:t> ısısının yakıtın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/>
                        </m:ctrlPr>
                      </m:sSubPr>
                      <m:e>
                        <m:r>
                          <a:rPr lang="tr-TR" sz="2400" i="1"/>
                          <m:t>𝑄</m:t>
                        </m:r>
                      </m:e>
                      <m:sub>
                        <m:r>
                          <a:rPr lang="tr-TR" sz="2400" i="1"/>
                          <m:t>𝑦</m:t>
                        </m:r>
                      </m:sub>
                    </m:sSub>
                  </m:oMath>
                </a14:m>
                <a:r>
                  <a:rPr lang="tr-TR" sz="2400" dirty="0"/>
                  <a:t> yanma ısısına oranı </a:t>
                </a:r>
                <a:r>
                  <a:rPr lang="tr-TR" sz="2400" b="1" i="1" dirty="0"/>
                  <a:t>buharlaştırıcı termal verimi</a:t>
                </a:r>
                <a:r>
                  <a:rPr lang="tr-TR" sz="2400" dirty="0"/>
                  <a:t> olarak tanımlanır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/>
                        <m:t>𝜂</m:t>
                      </m:r>
                      <m:r>
                        <a:rPr lang="tr-TR" sz="2400" i="1"/>
                        <m:t>=</m:t>
                      </m:r>
                      <m:f>
                        <m:fPr>
                          <m:ctrlPr>
                            <a:rPr lang="tr-TR" sz="2400" i="1"/>
                          </m:ctrlPr>
                        </m:fPr>
                        <m:num>
                          <m:r>
                            <a:rPr lang="tr-TR" sz="2400" i="1"/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𝑄</m:t>
                              </m:r>
                            </m:e>
                            <m:sub>
                              <m:r>
                                <a:rPr lang="tr-TR" sz="2400" i="1"/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tr-TR" sz="2400" i="1"/>
                        <m:t> = </m:t>
                      </m:r>
                      <m:f>
                        <m:fPr>
                          <m:ctrlPr>
                            <a:rPr lang="tr-TR" sz="2400" i="1"/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400" i="1"/>
                              </m:ctrlPr>
                            </m:accPr>
                            <m:e>
                              <m:r>
                                <a:rPr lang="tr-TR" sz="2400" i="1"/>
                                <m:t>𝑚</m:t>
                              </m:r>
                            </m:e>
                          </m:acc>
                          <m:r>
                            <a:rPr lang="tr-TR" sz="2400" i="1"/>
                            <m:t>𝑞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/>
                                  </m:ctrlPr>
                                </m:accPr>
                                <m:e>
                                  <m:r>
                                    <a:rPr lang="tr-TR" sz="2400" i="1"/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/>
                                <m:t>𝑦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𝑞</m:t>
                              </m:r>
                            </m:e>
                            <m:sub>
                              <m:r>
                                <a:rPr lang="tr-TR" sz="2400" i="1"/>
                                <m:t>𝑦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400" dirty="0"/>
              </a:p>
              <a:p>
                <a:r>
                  <a:rPr lang="tr-TR" sz="2400" dirty="0"/>
                  <a:t>Farklı şekilde tasarlanmış kazanların buhar üretim kapasiteleri ancak eşdeğer buharlaştırma kütlesi,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/>
                        </m:ctrlPr>
                      </m:sSubPr>
                      <m:e>
                        <m:r>
                          <a:rPr lang="tr-TR" sz="2400" i="1"/>
                          <m:t>𝑚</m:t>
                        </m:r>
                      </m:e>
                      <m:sub>
                        <m:r>
                          <a:rPr lang="tr-TR" sz="2400" i="1"/>
                          <m:t>𝑒</m:t>
                        </m:r>
                      </m:sub>
                    </m:sSub>
                  </m:oMath>
                </a14:m>
                <a:r>
                  <a:rPr lang="tr-TR" sz="2400" dirty="0"/>
                  <a:t> değerleri verilerek kıyaslanabilmektedir.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r>
                            <a:rPr lang="tr-TR" sz="2400" i="1"/>
                            <m:t>𝑚</m:t>
                          </m:r>
                        </m:e>
                        <m:sub>
                          <m:r>
                            <a:rPr lang="tr-TR" sz="2400" i="1"/>
                            <m:t>𝑒</m:t>
                          </m:r>
                        </m:sub>
                      </m:sSub>
                      <m:r>
                        <a:rPr lang="tr-TR" sz="2400" i="1"/>
                        <m:t>=</m:t>
                      </m:r>
                      <m:f>
                        <m:fPr>
                          <m:ctrlPr>
                            <a:rPr lang="tr-TR" sz="2400" i="1"/>
                          </m:ctrlPr>
                        </m:fPr>
                        <m:num>
                          <m:r>
                            <a:rPr lang="tr-TR" sz="2400" i="1"/>
                            <m:t>𝑄</m:t>
                          </m:r>
                        </m:num>
                        <m:den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h</m:t>
                              </m:r>
                            </m:e>
                            <m:sub>
                              <m:r>
                                <a:rPr lang="tr-TR" sz="2400" i="1"/>
                                <m:t>𝑠𝑏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2400" dirty="0"/>
              </a:p>
              <a:p>
                <a:pPr marL="0" indent="0">
                  <a:buNone/>
                </a:pPr>
                <a:r>
                  <a:rPr lang="tr-TR" sz="2000" dirty="0" smtClean="0"/>
                  <a:t>Denkliğinde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i="1"/>
                        </m:ctrlPr>
                      </m:sSubPr>
                      <m:e>
                        <m:r>
                          <a:rPr lang="tr-TR" sz="2000" i="1"/>
                          <m:t>h</m:t>
                        </m:r>
                      </m:e>
                      <m:sub>
                        <m:r>
                          <a:rPr lang="tr-TR" sz="2000" i="1"/>
                          <m:t>𝑠𝑏</m:t>
                        </m:r>
                      </m:sub>
                    </m:sSub>
                  </m:oMath>
                </a14:m>
                <a:r>
                  <a:rPr lang="tr-TR" sz="2000" dirty="0"/>
                  <a:t> değeri suyun 100</a:t>
                </a:r>
                <a:r>
                  <a:rPr lang="tr-TR" sz="2000" baseline="30000" dirty="0"/>
                  <a:t>o</a:t>
                </a:r>
                <a:r>
                  <a:rPr lang="tr-TR" sz="2000" dirty="0"/>
                  <a:t>C’daki özgül buharlaştırma </a:t>
                </a:r>
                <a:r>
                  <a:rPr lang="tr-TR" sz="2000" dirty="0" err="1"/>
                  <a:t>entalpisine</a:t>
                </a:r>
                <a:r>
                  <a:rPr lang="tr-TR" sz="2000" dirty="0"/>
                  <a:t> (2256,7 </a:t>
                </a:r>
                <a:r>
                  <a:rPr lang="tr-TR" sz="2000" dirty="0" err="1"/>
                  <a:t>kj</a:t>
                </a:r>
                <a:r>
                  <a:rPr lang="tr-TR" sz="2000" dirty="0"/>
                  <a:t>/kg) eşittir.</a:t>
                </a:r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853136"/>
              </a:xfrm>
              <a:blipFill rotWithShape="0">
                <a:blip r:embed="rId2"/>
                <a:stretch>
                  <a:fillRect l="-963" t="-879" r="-593" b="-75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5820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Kızgın</a:t>
            </a:r>
            <a:r>
              <a:rPr lang="tr-TR" dirty="0"/>
              <a:t>, doygun ya da kalitesi yüksek olan bir ıslak buharın, kalitesi düşük bir ıslak buhara ya da doygun sıvıya dönüştürülmesi için kullanılan değiştiricilere </a:t>
            </a:r>
            <a:r>
              <a:rPr lang="tr-TR" b="1" i="1" dirty="0" err="1"/>
              <a:t>yoğuşturucu</a:t>
            </a:r>
            <a:r>
              <a:rPr lang="tr-TR" dirty="0"/>
              <a:t> adı verilir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Yoğunlaşma sonunda ele geçen akışkana </a:t>
            </a:r>
            <a:r>
              <a:rPr lang="tr-TR" b="1" i="1" dirty="0" err="1"/>
              <a:t>yoğuşuk</a:t>
            </a:r>
            <a:r>
              <a:rPr lang="tr-TR" dirty="0"/>
              <a:t> denir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b="1" i="1" dirty="0"/>
              <a:t>Yüzeysel </a:t>
            </a:r>
            <a:r>
              <a:rPr lang="tr-TR" b="1" i="1" dirty="0" err="1"/>
              <a:t>yoğuşturucu</a:t>
            </a:r>
            <a:r>
              <a:rPr lang="tr-TR" dirty="0"/>
              <a:t> ve </a:t>
            </a:r>
            <a:r>
              <a:rPr lang="tr-TR" b="1" i="1" dirty="0"/>
              <a:t>püskürtme </a:t>
            </a:r>
            <a:r>
              <a:rPr lang="tr-TR" b="1" i="1" dirty="0" err="1"/>
              <a:t>yoğuşturucu</a:t>
            </a:r>
            <a:r>
              <a:rPr lang="tr-TR" dirty="0"/>
              <a:t> olmak üzere iki tip </a:t>
            </a:r>
            <a:r>
              <a:rPr lang="tr-TR" dirty="0" err="1"/>
              <a:t>yoğuşturucu</a:t>
            </a:r>
            <a:r>
              <a:rPr lang="tr-TR" dirty="0"/>
              <a:t>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183754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Bir ısı değiştirici olan </a:t>
            </a:r>
            <a:r>
              <a:rPr lang="tr-TR" dirty="0" err="1"/>
              <a:t>yoğuşturucularda</a:t>
            </a:r>
            <a:r>
              <a:rPr lang="tr-TR" dirty="0"/>
              <a:t> sıcak ve soğuk akımların bağıl akış yönlerini için üç durum söz konusudur.</a:t>
            </a:r>
          </a:p>
          <a:p>
            <a:pPr lvl="1"/>
            <a:r>
              <a:rPr lang="tr-TR" dirty="0"/>
              <a:t>Sıcak akım soğuk akımın akış yönüne dik olarak gönderilmektedir. Bu durum yalnızca yüzeysel </a:t>
            </a:r>
            <a:r>
              <a:rPr lang="tr-TR" dirty="0" err="1"/>
              <a:t>yoğuşturucularda</a:t>
            </a:r>
            <a:r>
              <a:rPr lang="tr-TR" dirty="0"/>
              <a:t> söz konusudur.</a:t>
            </a:r>
          </a:p>
          <a:p>
            <a:pPr lvl="1"/>
            <a:r>
              <a:rPr lang="tr-TR" dirty="0"/>
              <a:t>Sıcak akım ile soğuk akım </a:t>
            </a:r>
            <a:r>
              <a:rPr lang="tr-TR" dirty="0" err="1"/>
              <a:t>yoğuşturucuya</a:t>
            </a:r>
            <a:r>
              <a:rPr lang="tr-TR" dirty="0"/>
              <a:t> aynı taraftan girerek aynı yöne doğru birlikte ilerlemektedir. Yani, </a:t>
            </a:r>
            <a:r>
              <a:rPr lang="tr-TR" b="1" i="1" dirty="0"/>
              <a:t>paralel akım</a:t>
            </a:r>
            <a:r>
              <a:rPr lang="tr-TR" dirty="0"/>
              <a:t> kuralına göre çalışmaktadır. </a:t>
            </a:r>
          </a:p>
          <a:p>
            <a:pPr lvl="1"/>
            <a:r>
              <a:rPr lang="tr-TR" dirty="0"/>
              <a:t>Sıcak akım ile soğuk akım </a:t>
            </a:r>
            <a:r>
              <a:rPr lang="tr-TR" dirty="0" err="1"/>
              <a:t>yoğuşturucuya</a:t>
            </a:r>
            <a:r>
              <a:rPr lang="tr-TR" dirty="0"/>
              <a:t> ters taraftan girerek ters yönlere doğru ilerlemektedir. Yani, </a:t>
            </a:r>
            <a:r>
              <a:rPr lang="tr-TR" b="1" i="1" dirty="0"/>
              <a:t>ters akım</a:t>
            </a:r>
            <a:r>
              <a:rPr lang="tr-TR" dirty="0"/>
              <a:t> kuralına göre çalışmaktadır</a:t>
            </a:r>
          </a:p>
        </p:txBody>
      </p:sp>
    </p:spTree>
    <p:extLst>
      <p:ext uri="{BB962C8B-B14F-4D97-AF65-F5344CB8AC3E}">
        <p14:creationId xmlns:p14="http://schemas.microsoft.com/office/powerpoint/2010/main" val="2527861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tr-TR" sz="2800" dirty="0"/>
                  <a:t>Ters akım ile çalışan bir </a:t>
                </a:r>
                <a:r>
                  <a:rPr lang="tr-TR" sz="2800" dirty="0" err="1"/>
                  <a:t>yoğuşturucu</a:t>
                </a:r>
                <a:r>
                  <a:rPr lang="tr-TR" sz="2800" dirty="0"/>
                  <a:t> aşağıdaki şekilde şematik olarak gösterilmiştir</a:t>
                </a:r>
                <a:r>
                  <a:rPr lang="tr-TR" sz="2800" dirty="0" smtClean="0"/>
                  <a:t>.</a:t>
                </a:r>
              </a:p>
              <a:p>
                <a:endParaRPr lang="tr-TR" dirty="0"/>
              </a:p>
              <a:p>
                <a:endParaRPr lang="tr-TR" dirty="0" smtClean="0"/>
              </a:p>
              <a:p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sz="2400" dirty="0"/>
                  <a:t>Aynı zamanda </a:t>
                </a:r>
                <a:r>
                  <a:rPr lang="tr-TR" sz="2400" dirty="0" err="1"/>
                  <a:t>yoğuşturucular</a:t>
                </a:r>
                <a:r>
                  <a:rPr lang="tr-TR" sz="2400" dirty="0"/>
                  <a:t> genellikle ısı akışına karşı yalıtılmıştır.</a:t>
                </a:r>
              </a:p>
              <a:p>
                <a:r>
                  <a:rPr lang="tr-TR" sz="2400" dirty="0"/>
                  <a:t>Sıcak akım debi ve özgül </a:t>
                </a:r>
                <a:r>
                  <a:rPr lang="tr-TR" sz="2400" dirty="0" err="1"/>
                  <a:t>entalpileri</a:t>
                </a:r>
                <a:r>
                  <a:rPr lang="tr-TR" sz="2400" dirty="0"/>
                  <a:t> için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sz="2400" i="1"/>
                        </m:ctrlPr>
                      </m:accPr>
                      <m:e>
                        <m:r>
                          <a:rPr lang="tr-TR" sz="2400" i="1"/>
                          <m:t>𝑚</m:t>
                        </m:r>
                      </m:e>
                    </m:acc>
                    <m:r>
                      <a:rPr lang="tr-TR" sz="2400" i="1"/>
                      <m:t>, </m:t>
                    </m:r>
                    <m:sSub>
                      <m:sSubPr>
                        <m:ctrlPr>
                          <a:rPr lang="tr-TR" sz="2400" i="1"/>
                        </m:ctrlPr>
                      </m:sSubPr>
                      <m:e>
                        <m:r>
                          <a:rPr lang="tr-TR" sz="2400" i="1"/>
                          <m:t> </m:t>
                        </m:r>
                        <m:r>
                          <a:rPr lang="tr-TR" sz="2400" i="1"/>
                          <m:t>h</m:t>
                        </m:r>
                      </m:e>
                      <m:sub>
                        <m:r>
                          <a:rPr lang="tr-TR" sz="2400" i="1"/>
                          <m:t>𝑔</m:t>
                        </m:r>
                      </m:sub>
                    </m:sSub>
                    <m:r>
                      <a:rPr lang="tr-TR" sz="2400" i="1"/>
                      <m:t>, </m:t>
                    </m:r>
                    <m:sSub>
                      <m:sSubPr>
                        <m:ctrlPr>
                          <a:rPr lang="tr-TR" sz="2400" i="1"/>
                        </m:ctrlPr>
                      </m:sSubPr>
                      <m:e>
                        <m:r>
                          <a:rPr lang="tr-TR" sz="2400" i="1"/>
                          <m:t> </m:t>
                        </m:r>
                        <m:r>
                          <a:rPr lang="tr-TR" sz="2400" i="1"/>
                          <m:t>h</m:t>
                        </m:r>
                      </m:e>
                      <m:sub>
                        <m:r>
                          <a:rPr lang="tr-TR" sz="2400" i="1"/>
                          <m:t>ç</m:t>
                        </m:r>
                      </m:sub>
                    </m:sSub>
                    <m:r>
                      <a:rPr lang="tr-TR" sz="2400" i="1"/>
                      <m:t>  </m:t>
                    </m:r>
                  </m:oMath>
                </a14:m>
                <a:r>
                  <a:rPr lang="tr-TR" sz="2400" dirty="0"/>
                  <a:t>simgeleri</a:t>
                </a:r>
              </a:p>
              <a:p>
                <a:r>
                  <a:rPr lang="tr-TR" sz="2400" dirty="0"/>
                  <a:t>Soğuk akım debi ve özgül </a:t>
                </a:r>
                <a:r>
                  <a:rPr lang="tr-TR" sz="2400" dirty="0" err="1"/>
                  <a:t>entalpilri</a:t>
                </a:r>
                <a:r>
                  <a:rPr lang="tr-TR" sz="2400" dirty="0"/>
                  <a:t> için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tr-TR" sz="2400" i="1"/>
                        </m:ctrlPr>
                      </m:accPr>
                      <m:e>
                        <m:r>
                          <a:rPr lang="tr-TR" sz="2400" i="1"/>
                          <m:t>𝑚</m:t>
                        </m:r>
                        <m:r>
                          <a:rPr lang="tr-TR" sz="2400" i="1"/>
                          <m:t>′</m:t>
                        </m:r>
                      </m:e>
                    </m:acc>
                    <m:r>
                      <a:rPr lang="tr-TR" sz="2400" i="1"/>
                      <m:t>, </m:t>
                    </m:r>
                    <m:sSub>
                      <m:sSubPr>
                        <m:ctrlPr>
                          <a:rPr lang="tr-TR" sz="2400" i="1"/>
                        </m:ctrlPr>
                      </m:sSubPr>
                      <m:e>
                        <m:r>
                          <a:rPr lang="tr-TR" sz="2400" i="1"/>
                          <m:t> </m:t>
                        </m:r>
                        <m:r>
                          <a:rPr lang="tr-TR" sz="2400" i="1"/>
                          <m:t>h</m:t>
                        </m:r>
                      </m:e>
                      <m:sub>
                        <m:r>
                          <a:rPr lang="tr-TR" sz="2400" i="1"/>
                          <m:t>𝑔</m:t>
                        </m:r>
                      </m:sub>
                    </m:sSub>
                    <m:r>
                      <a:rPr lang="tr-TR" sz="2400" i="1"/>
                      <m:t>′, </m:t>
                    </m:r>
                    <m:sSub>
                      <m:sSubPr>
                        <m:ctrlPr>
                          <a:rPr lang="tr-TR" sz="2400" i="1"/>
                        </m:ctrlPr>
                      </m:sSubPr>
                      <m:e>
                        <m:r>
                          <a:rPr lang="tr-TR" sz="2400" i="1"/>
                          <m:t> </m:t>
                        </m:r>
                        <m:r>
                          <a:rPr lang="tr-TR" sz="2400" i="1"/>
                          <m:t>h</m:t>
                        </m:r>
                      </m:e>
                      <m:sub>
                        <m:r>
                          <a:rPr lang="tr-TR" sz="2400" i="1"/>
                          <m:t>ç</m:t>
                        </m:r>
                      </m:sub>
                    </m:sSub>
                    <m:r>
                      <a:rPr lang="tr-TR" sz="2400" i="1"/>
                      <m:t>′</m:t>
                    </m:r>
                  </m:oMath>
                </a14:m>
                <a:r>
                  <a:rPr lang="tr-TR" sz="2400" dirty="0"/>
                  <a:t>  simgeleri kullanılacaktır.</a:t>
                </a:r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  <a:blipFill rotWithShape="0">
                <a:blip r:embed="rId2"/>
                <a:stretch>
                  <a:fillRect l="-1333" t="-1923" r="-2000" b="-13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Resim 3"/>
          <p:cNvPicPr/>
          <p:nvPr/>
        </p:nvPicPr>
        <p:blipFill rotWithShape="1">
          <a:blip r:embed="rId3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</a:blip>
          <a:srcRect l="55667" t="35200" r="16924" b="50140"/>
          <a:stretch/>
        </p:blipFill>
        <p:spPr bwMode="auto">
          <a:xfrm>
            <a:off x="2224204" y="2708920"/>
            <a:ext cx="4695592" cy="15608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759149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tr-TR" sz="2800" u="sng" dirty="0" smtClean="0"/>
              </a:p>
              <a:p>
                <a:pPr marL="0" indent="0">
                  <a:buNone/>
                </a:pPr>
                <a:r>
                  <a:rPr lang="tr-TR" sz="2800" u="sng" dirty="0" smtClean="0"/>
                  <a:t>Kütle </a:t>
                </a:r>
                <a:r>
                  <a:rPr lang="tr-TR" sz="2800" u="sng" dirty="0"/>
                  <a:t>denkliği</a:t>
                </a:r>
                <a:r>
                  <a:rPr lang="tr-TR" sz="2800" u="sng" dirty="0" smtClean="0"/>
                  <a:t>;</a:t>
                </a:r>
                <a:endParaRPr lang="tr-TR" sz="2800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/>
                          </m:ctrlPr>
                        </m:fPr>
                        <m:num>
                          <m:r>
                            <a:rPr lang="tr-TR" sz="2800" i="1"/>
                            <m:t>𝑑𝑚</m:t>
                          </m:r>
                        </m:num>
                        <m:den>
                          <m:r>
                            <a:rPr lang="tr-TR" sz="2800" i="1"/>
                            <m:t>𝑑𝑡</m:t>
                          </m:r>
                        </m:den>
                      </m:f>
                      <m:r>
                        <a:rPr lang="tr-TR" sz="2800" i="1"/>
                        <m:t>=</m:t>
                      </m:r>
                      <m:d>
                        <m:dPr>
                          <m:ctrlPr>
                            <a:rPr lang="tr-TR" sz="2800" i="1"/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/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/>
                                  </m:ctrlPr>
                                </m:accPr>
                                <m:e>
                                  <m:r>
                                    <a:rPr lang="tr-TR" sz="2800" i="1"/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/>
                                <m:t>𝑔</m:t>
                              </m:r>
                            </m:sub>
                          </m:sSub>
                          <m:r>
                            <a:rPr lang="tr-TR" sz="2800" i="1"/>
                            <m:t>+</m:t>
                          </m:r>
                          <m:sSubSup>
                            <m:sSubSupPr>
                              <m:ctrlPr>
                                <a:rPr lang="tr-TR" sz="2800" i="1"/>
                              </m:ctrlPr>
                            </m:sSubSup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/>
                                  </m:ctrlPr>
                                </m:accPr>
                                <m:e>
                                  <m:r>
                                    <a:rPr lang="tr-TR" sz="2800" i="1"/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/>
                                <m:t>𝑔</m:t>
                              </m:r>
                            </m:sub>
                            <m:sup>
                              <m:r>
                                <a:rPr lang="tr-TR" sz="2800" i="1"/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tr-TR" sz="2800" i="1"/>
                        <m:t>−</m:t>
                      </m:r>
                      <m:d>
                        <m:dPr>
                          <m:ctrlPr>
                            <a:rPr lang="tr-TR" sz="2800" i="1"/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/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/>
                                  </m:ctrlPr>
                                </m:accPr>
                                <m:e>
                                  <m:r>
                                    <a:rPr lang="tr-TR" sz="2800" i="1"/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/>
                                <m:t>ç</m:t>
                              </m:r>
                            </m:sub>
                          </m:sSub>
                          <m:r>
                            <a:rPr lang="tr-TR" sz="2800" i="1"/>
                            <m:t>+</m:t>
                          </m:r>
                          <m:sSub>
                            <m:sSubPr>
                              <m:ctrlPr>
                                <a:rPr lang="tr-TR" sz="2800" i="1"/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/>
                                  </m:ctrlPr>
                                </m:accPr>
                                <m:e>
                                  <m:r>
                                    <a:rPr lang="tr-TR" sz="2800" i="1"/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/>
                                <m:t>ç</m:t>
                              </m:r>
                            </m:sub>
                          </m:sSub>
                          <m:r>
                            <a:rPr lang="tr-TR" sz="2800" i="1"/>
                            <m:t>′</m:t>
                          </m:r>
                        </m:e>
                      </m:d>
                      <m:r>
                        <a:rPr lang="tr-TR" sz="2800" i="1"/>
                        <m:t>=0</m:t>
                      </m:r>
                    </m:oMath>
                  </m:oMathPara>
                </a14:m>
                <a:endParaRPr lang="tr-TR" sz="2800" b="1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/>
                              </m:ctrlPr>
                            </m:accPr>
                            <m:e>
                              <m:r>
                                <a:rPr lang="tr-TR" sz="2800" b="1" i="1"/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/>
                            <m:t>𝒈</m:t>
                          </m:r>
                        </m:sub>
                      </m:sSub>
                      <m:r>
                        <a:rPr lang="tr-TR" sz="2800" b="1" i="1"/>
                        <m:t>=</m:t>
                      </m:r>
                      <m:sSub>
                        <m:sSubPr>
                          <m:ctrlPr>
                            <a:rPr lang="tr-TR" sz="2800" b="1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/>
                              </m:ctrlPr>
                            </m:accPr>
                            <m:e>
                              <m:r>
                                <a:rPr lang="tr-TR" sz="2800" b="1" i="1"/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/>
                            <m:t>ç</m:t>
                          </m:r>
                        </m:sub>
                      </m:sSub>
                      <m:r>
                        <a:rPr lang="tr-TR" sz="2800" b="1" i="1"/>
                        <m:t>=</m:t>
                      </m:r>
                      <m:acc>
                        <m:accPr>
                          <m:chr m:val="̇"/>
                          <m:ctrlPr>
                            <a:rPr lang="tr-TR" sz="2800" b="1" i="1"/>
                          </m:ctrlPr>
                        </m:accPr>
                        <m:e>
                          <m:r>
                            <a:rPr lang="tr-TR" sz="2800" b="1" i="1"/>
                            <m:t>𝒎</m:t>
                          </m:r>
                        </m:e>
                      </m:acc>
                    </m:oMath>
                  </m:oMathPara>
                </a14:m>
                <a:endParaRPr lang="tr-TR" sz="2800" b="1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/>
                              </m:ctrlPr>
                            </m:accPr>
                            <m:e>
                              <m:r>
                                <a:rPr lang="tr-TR" sz="2800" b="1" i="1"/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/>
                            <m:t>𝒈</m:t>
                          </m:r>
                        </m:sub>
                      </m:sSub>
                      <m:r>
                        <a:rPr lang="tr-TR" sz="2800" b="1" i="1"/>
                        <m:t>′=</m:t>
                      </m:r>
                      <m:sSub>
                        <m:sSubPr>
                          <m:ctrlPr>
                            <a:rPr lang="tr-TR" sz="2800" b="1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b="1" i="1"/>
                              </m:ctrlPr>
                            </m:accPr>
                            <m:e>
                              <m:r>
                                <a:rPr lang="tr-TR" sz="2800" b="1" i="1"/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800" b="1" i="1"/>
                            <m:t>ç</m:t>
                          </m:r>
                        </m:sub>
                      </m:sSub>
                      <m:r>
                        <a:rPr lang="tr-TR" sz="2800" b="1" i="1"/>
                        <m:t>′=</m:t>
                      </m:r>
                      <m:acc>
                        <m:accPr>
                          <m:chr m:val="̇"/>
                          <m:ctrlPr>
                            <a:rPr lang="tr-TR" sz="2800" b="1" i="1"/>
                          </m:ctrlPr>
                        </m:accPr>
                        <m:e>
                          <m:r>
                            <a:rPr lang="tr-TR" sz="2800" b="1" i="1"/>
                            <m:t>𝒎</m:t>
                          </m:r>
                        </m:e>
                      </m:acc>
                      <m:r>
                        <a:rPr lang="tr-TR" sz="2800" b="1" i="1"/>
                        <m:t>′</m:t>
                      </m:r>
                    </m:oMath>
                  </m:oMathPara>
                </a14:m>
                <a:endParaRPr lang="tr-TR" sz="2800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  <a:blipFill rotWithShape="0">
                <a:blip r:embed="rId2"/>
                <a:stretch>
                  <a:fillRect l="-148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6737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Yoğuşturucular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sz="2800" u="sng" dirty="0" smtClean="0"/>
                  <a:t>Enerji </a:t>
                </a:r>
                <a:r>
                  <a:rPr lang="tr-TR" sz="2800" u="sng" dirty="0"/>
                  <a:t>denkliği</a:t>
                </a:r>
                <a:r>
                  <a:rPr lang="tr-TR" sz="2800" u="sng" dirty="0" smtClean="0"/>
                  <a:t>;</a:t>
                </a:r>
              </a:p>
              <a:p>
                <a:pPr marL="0" indent="0">
                  <a:buNone/>
                </a:pPr>
                <a:endParaRPr lang="tr-TR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200" i="1"/>
                          </m:ctrlPr>
                        </m:fPr>
                        <m:num>
                          <m:r>
                            <a:rPr lang="tr-TR" sz="2200" i="1"/>
                            <m:t>𝑑</m:t>
                          </m:r>
                        </m:num>
                        <m:den>
                          <m:r>
                            <a:rPr lang="tr-TR" sz="2200" i="1"/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sz="2200" i="1"/>
                          </m:ctrlPr>
                        </m:dPr>
                        <m:e>
                          <m:r>
                            <a:rPr lang="tr-TR" sz="2200" i="1"/>
                            <m:t>𝑚</m:t>
                          </m:r>
                          <m:d>
                            <m:dPr>
                              <m:ctrlPr>
                                <a:rPr lang="tr-TR" sz="2200" i="1"/>
                              </m:ctrlPr>
                            </m:dPr>
                            <m:e>
                              <m:r>
                                <a:rPr lang="tr-TR" sz="2200" i="1"/>
                                <m:t>𝑧𝑔</m:t>
                              </m:r>
                              <m:r>
                                <a:rPr lang="tr-TR" sz="2200" i="1"/>
                                <m:t>+</m:t>
                              </m:r>
                              <m:f>
                                <m:fPr>
                                  <m:ctrlPr>
                                    <a:rPr lang="tr-TR" sz="2200" i="1"/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200" i="1"/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200" i="1"/>
                                          </m:ctrlPr>
                                        </m:accPr>
                                        <m:e>
                                          <m:r>
                                            <a:rPr lang="tr-TR" sz="2200" i="1"/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200" i="1"/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200" i="1"/>
                                    <m:t>2</m:t>
                                  </m:r>
                                </m:den>
                              </m:f>
                              <m:r>
                                <a:rPr lang="tr-TR" sz="2200" i="1"/>
                                <m:t>+</m:t>
                              </m:r>
                              <m:r>
                                <a:rPr lang="tr-TR" sz="2200" i="1"/>
                                <m:t>𝑢</m:t>
                              </m:r>
                            </m:e>
                          </m:d>
                        </m:e>
                      </m:d>
                      <m:r>
                        <a:rPr lang="tr-TR" sz="2200" i="1"/>
                        <m:t>=</m:t>
                      </m:r>
                      <m:sSub>
                        <m:sSubPr>
                          <m:ctrlPr>
                            <a:rPr lang="tr-TR" sz="22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200" i="1"/>
                              </m:ctrlPr>
                            </m:accPr>
                            <m:e>
                              <m:r>
                                <a:rPr lang="tr-TR" sz="22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200" i="1"/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200" i="1"/>
                          </m:ctrlPr>
                        </m:sSubPr>
                        <m:e>
                          <m:d>
                            <m:dPr>
                              <m:ctrlPr>
                                <a:rPr lang="tr-TR" sz="2200" i="1"/>
                              </m:ctrlPr>
                            </m:dPr>
                            <m:e>
                              <m:r>
                                <a:rPr lang="tr-TR" sz="2200" i="1"/>
                                <m:t>𝑧𝑔</m:t>
                              </m:r>
                              <m:r>
                                <a:rPr lang="tr-TR" sz="2200" i="1"/>
                                <m:t>+</m:t>
                              </m:r>
                              <m:f>
                                <m:fPr>
                                  <m:ctrlPr>
                                    <a:rPr lang="tr-TR" sz="2200" i="1"/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200" i="1"/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200" i="1"/>
                                          </m:ctrlPr>
                                        </m:accPr>
                                        <m:e>
                                          <m:r>
                                            <a:rPr lang="tr-TR" sz="2200" i="1"/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200" i="1"/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200" i="1"/>
                                    <m:t>2</m:t>
                                  </m:r>
                                </m:den>
                              </m:f>
                              <m:r>
                                <a:rPr lang="tr-TR" sz="2200" i="1"/>
                                <m:t>+</m:t>
                              </m:r>
                              <m:r>
                                <a:rPr lang="tr-TR" sz="2200" i="1"/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200" i="1"/>
                            <m:t>𝑔</m:t>
                          </m:r>
                        </m:sub>
                      </m:sSub>
                      <m:r>
                        <a:rPr lang="tr-TR" sz="2200" i="1"/>
                        <m:t>−</m:t>
                      </m:r>
                      <m:sSub>
                        <m:sSubPr>
                          <m:ctrlPr>
                            <a:rPr lang="tr-TR" sz="22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200" i="1"/>
                              </m:ctrlPr>
                            </m:accPr>
                            <m:e>
                              <m:r>
                                <a:rPr lang="tr-TR" sz="22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200" i="1"/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200" i="1"/>
                          </m:ctrlPr>
                        </m:sSubPr>
                        <m:e>
                          <m:d>
                            <m:dPr>
                              <m:ctrlPr>
                                <a:rPr lang="tr-TR" sz="2200" i="1"/>
                              </m:ctrlPr>
                            </m:dPr>
                            <m:e>
                              <m:r>
                                <a:rPr lang="tr-TR" sz="2200" i="1"/>
                                <m:t>𝑧𝑔</m:t>
                              </m:r>
                              <m:r>
                                <a:rPr lang="tr-TR" sz="2200" i="1"/>
                                <m:t>+</m:t>
                              </m:r>
                              <m:f>
                                <m:fPr>
                                  <m:ctrlPr>
                                    <a:rPr lang="tr-TR" sz="2200" i="1"/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sz="2200" i="1"/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sz="2200" i="1"/>
                                          </m:ctrlPr>
                                        </m:accPr>
                                        <m:e>
                                          <m:r>
                                            <a:rPr lang="tr-TR" sz="2200" i="1"/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sz="2200" i="1"/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sz="2200" i="1"/>
                                    <m:t>2</m:t>
                                  </m:r>
                                </m:den>
                              </m:f>
                              <m:r>
                                <a:rPr lang="tr-TR" sz="2200" i="1"/>
                                <m:t>+</m:t>
                              </m:r>
                              <m:r>
                                <a:rPr lang="tr-TR" sz="2200" i="1"/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sz="2200" i="1"/>
                            <m:t>ç</m:t>
                          </m:r>
                        </m:sub>
                      </m:sSub>
                      <m:r>
                        <a:rPr lang="tr-TR" sz="2200" i="1"/>
                        <m:t>+</m:t>
                      </m:r>
                      <m:acc>
                        <m:accPr>
                          <m:chr m:val="̇"/>
                          <m:ctrlPr>
                            <a:rPr lang="tr-TR" sz="2200" i="1"/>
                          </m:ctrlPr>
                        </m:accPr>
                        <m:e>
                          <m:r>
                            <a:rPr lang="tr-TR" sz="2200" i="1"/>
                            <m:t>𝑄</m:t>
                          </m:r>
                        </m:e>
                      </m:acc>
                      <m:r>
                        <a:rPr lang="tr-TR" sz="2200" i="1"/>
                        <m:t>+</m:t>
                      </m:r>
                      <m:sSub>
                        <m:sSubPr>
                          <m:ctrlPr>
                            <a:rPr lang="tr-TR" sz="22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200" i="1"/>
                              </m:ctrlPr>
                            </m:accPr>
                            <m:e>
                              <m:r>
                                <a:rPr lang="tr-TR" sz="2200" i="1"/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200" i="1"/>
                            <m:t>𝑣</m:t>
                          </m:r>
                        </m:sub>
                      </m:sSub>
                      <m:r>
                        <a:rPr lang="tr-TR" sz="2200" i="1"/>
                        <m:t>+</m:t>
                      </m:r>
                      <m:acc>
                        <m:accPr>
                          <m:chr m:val="̇"/>
                          <m:ctrlPr>
                            <a:rPr lang="tr-TR" sz="2200" i="1"/>
                          </m:ctrlPr>
                        </m:accPr>
                        <m:e>
                          <m:sSub>
                            <m:sSubPr>
                              <m:ctrlPr>
                                <a:rPr lang="tr-TR" sz="2200" i="1"/>
                              </m:ctrlPr>
                            </m:sSubPr>
                            <m:e>
                              <m:r>
                                <a:rPr lang="tr-TR" sz="2200" i="1"/>
                                <m:t>𝑊</m:t>
                              </m:r>
                            </m:e>
                            <m:sub>
                              <m:r>
                                <a:rPr lang="tr-TR" sz="2200" i="1"/>
                                <m:t>ş</m:t>
                              </m:r>
                            </m:sub>
                          </m:sSub>
                        </m:e>
                      </m:acc>
                      <m:r>
                        <a:rPr lang="tr-TR" sz="2200" i="1"/>
                        <m:t>=0</m:t>
                      </m:r>
                    </m:oMath>
                  </m:oMathPara>
                </a14:m>
                <a:endParaRPr lang="tr-TR" sz="2200" dirty="0"/>
              </a:p>
              <a:p>
                <a:pPr marL="0" indent="0">
                  <a:buNone/>
                </a:pPr>
                <a:r>
                  <a:rPr lang="tr-TR" sz="2800" dirty="0"/>
                  <a:t>Bu sistemde hacim ve şaft işi olmadığı ve potansiyel ve kinetik enerjiler ihmal edilebilir olduğu kabul edilmiştir.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tr-TR" sz="2400" i="1"/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/>
                                  </m:ctrlPr>
                                </m:accPr>
                                <m:e>
                                  <m:r>
                                    <a:rPr lang="tr-TR" sz="2400" i="1"/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/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h</m:t>
                              </m:r>
                            </m:e>
                            <m:sub>
                              <m:r>
                                <a:rPr lang="tr-TR" sz="2400" i="1"/>
                                <m:t>𝑔</m:t>
                              </m:r>
                            </m:sub>
                          </m:sSub>
                          <m:r>
                            <a:rPr lang="tr-TR" sz="2400" i="1"/>
                            <m:t>+</m:t>
                          </m:r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/>
                                  </m:ctrlPr>
                                </m:accPr>
                                <m:e>
                                  <m:r>
                                    <a:rPr lang="tr-TR" sz="2400" i="1"/>
                                    <m:t>𝑚</m:t>
                                  </m:r>
                                </m:e>
                              </m:acc>
                              <m:r>
                                <a:rPr lang="tr-TR" sz="2400" i="1"/>
                                <m:t>′</m:t>
                              </m:r>
                            </m:e>
                            <m:sub>
                              <m:r>
                                <a:rPr lang="tr-TR" sz="2400" i="1"/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h</m:t>
                              </m:r>
                            </m:e>
                            <m:sub>
                              <m:r>
                                <a:rPr lang="tr-TR" sz="2400" i="1"/>
                                <m:t>𝑔</m:t>
                              </m:r>
                            </m:sub>
                          </m:sSub>
                          <m:r>
                            <a:rPr lang="tr-TR" sz="2400" i="1"/>
                            <m:t>′</m:t>
                          </m:r>
                        </m:e>
                      </m:d>
                      <m:r>
                        <a:rPr lang="tr-TR" sz="2400" i="1"/>
                        <m:t>−</m:t>
                      </m:r>
                      <m:d>
                        <m:dPr>
                          <m:ctrlPr>
                            <a:rPr lang="tr-TR" sz="2400" i="1"/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/>
                                  </m:ctrlPr>
                                </m:accPr>
                                <m:e>
                                  <m:r>
                                    <a:rPr lang="tr-TR" sz="2400" i="1"/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/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h</m:t>
                              </m:r>
                            </m:e>
                            <m:sub>
                              <m:r>
                                <a:rPr lang="tr-TR" sz="2400" i="1"/>
                                <m:t>ç</m:t>
                              </m:r>
                            </m:sub>
                          </m:sSub>
                          <m:r>
                            <a:rPr lang="tr-TR" sz="2400" i="1"/>
                            <m:t>+</m:t>
                          </m:r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/>
                                  </m:ctrlPr>
                                </m:accPr>
                                <m:e>
                                  <m:r>
                                    <a:rPr lang="tr-TR" sz="2400" i="1"/>
                                    <m:t>𝑚</m:t>
                                  </m:r>
                                </m:e>
                              </m:acc>
                              <m:r>
                                <a:rPr lang="tr-TR" sz="2400" i="1"/>
                                <m:t>′</m:t>
                              </m:r>
                            </m:e>
                            <m:sub>
                              <m:r>
                                <a:rPr lang="tr-TR" sz="2400" i="1"/>
                                <m:t> 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h</m:t>
                              </m:r>
                            </m:e>
                            <m:sub>
                              <m:r>
                                <a:rPr lang="tr-TR" sz="2400" i="1"/>
                                <m:t>ç</m:t>
                              </m:r>
                            </m:sub>
                          </m:sSub>
                          <m:r>
                            <a:rPr lang="tr-TR" sz="2400" i="1"/>
                            <m:t>′</m:t>
                          </m:r>
                        </m:e>
                      </m:d>
                      <m:r>
                        <a:rPr lang="tr-TR" sz="2400" i="1"/>
                        <m:t>+</m:t>
                      </m:r>
                      <m:acc>
                        <m:accPr>
                          <m:chr m:val="̇"/>
                          <m:ctrlPr>
                            <a:rPr lang="tr-TR" sz="2400" i="1"/>
                          </m:ctrlPr>
                        </m:accPr>
                        <m:e>
                          <m:r>
                            <a:rPr lang="tr-TR" sz="2400" i="1"/>
                            <m:t>𝑄</m:t>
                          </m:r>
                        </m:e>
                      </m:acc>
                      <m:r>
                        <a:rPr lang="tr-TR" sz="2400" i="1"/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sz="2400" b="1" i="1"/>
                          </m:ctrlPr>
                        </m:accPr>
                        <m:e>
                          <m:r>
                            <a:rPr lang="tr-TR" sz="2400" b="1" i="1"/>
                            <m:t>𝑸</m:t>
                          </m:r>
                        </m:e>
                      </m:acc>
                      <m:r>
                        <a:rPr lang="tr-TR" sz="2400" b="1" i="1"/>
                        <m:t>=</m:t>
                      </m:r>
                      <m:acc>
                        <m:accPr>
                          <m:chr m:val="̇"/>
                          <m:ctrlPr>
                            <a:rPr lang="tr-TR" sz="2400" b="1" i="1"/>
                          </m:ctrlPr>
                        </m:accPr>
                        <m:e>
                          <m:r>
                            <a:rPr lang="tr-TR" sz="2400" b="1" i="1"/>
                            <m:t>𝒎</m:t>
                          </m:r>
                        </m:e>
                      </m:acc>
                      <m:r>
                        <a:rPr lang="tr-TR" sz="2400" b="1" i="1"/>
                        <m:t> </m:t>
                      </m:r>
                      <m:d>
                        <m:dPr>
                          <m:ctrlPr>
                            <a:rPr lang="tr-TR" sz="2400" b="1" i="1"/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b="1" i="1"/>
                              </m:ctrlPr>
                            </m:sSubPr>
                            <m:e>
                              <m:r>
                                <a:rPr lang="tr-TR" sz="2400" b="1" i="1"/>
                                <m:t>𝒉</m:t>
                              </m:r>
                            </m:e>
                            <m:sub>
                              <m:r>
                                <a:rPr lang="tr-TR" sz="2400" b="1" i="1"/>
                                <m:t>ç</m:t>
                              </m:r>
                            </m:sub>
                          </m:sSub>
                          <m:r>
                            <a:rPr lang="tr-TR" sz="2400" b="1" i="1"/>
                            <m:t>−</m:t>
                          </m:r>
                          <m:sSub>
                            <m:sSubPr>
                              <m:ctrlPr>
                                <a:rPr lang="tr-TR" sz="2400" b="1" i="1"/>
                              </m:ctrlPr>
                            </m:sSubPr>
                            <m:e>
                              <m:r>
                                <a:rPr lang="tr-TR" sz="2400" b="1" i="1"/>
                                <m:t>𝒉</m:t>
                              </m:r>
                            </m:e>
                            <m:sub>
                              <m:r>
                                <a:rPr lang="tr-TR" sz="2400" b="1" i="1"/>
                                <m:t>𝒈</m:t>
                              </m:r>
                            </m:sub>
                          </m:sSub>
                        </m:e>
                      </m:d>
                      <m:r>
                        <a:rPr lang="tr-TR" sz="2400" b="1" i="1"/>
                        <m:t>+</m:t>
                      </m:r>
                      <m:acc>
                        <m:accPr>
                          <m:chr m:val="̇"/>
                          <m:ctrlPr>
                            <a:rPr lang="tr-TR" sz="2400" b="1" i="1"/>
                          </m:ctrlPr>
                        </m:accPr>
                        <m:e>
                          <m:r>
                            <a:rPr lang="tr-TR" sz="2400" b="1" i="1"/>
                            <m:t>𝒎</m:t>
                          </m:r>
                        </m:e>
                      </m:acc>
                      <m:r>
                        <a:rPr lang="tr-TR" sz="2400" b="1" i="1"/>
                        <m:t>′ </m:t>
                      </m:r>
                      <m:d>
                        <m:dPr>
                          <m:ctrlPr>
                            <a:rPr lang="tr-TR" sz="2400" b="1" i="1"/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b="1" i="1"/>
                              </m:ctrlPr>
                            </m:sSubPr>
                            <m:e>
                              <m:r>
                                <a:rPr lang="tr-TR" sz="2400" b="1" i="1"/>
                                <m:t>𝒉</m:t>
                              </m:r>
                            </m:e>
                            <m:sub>
                              <m:r>
                                <a:rPr lang="tr-TR" sz="2400" b="1" i="1"/>
                                <m:t>ç</m:t>
                              </m:r>
                            </m:sub>
                          </m:sSub>
                          <m:r>
                            <a:rPr lang="tr-TR" sz="2400" b="1" i="1"/>
                            <m:t>′−</m:t>
                          </m:r>
                          <m:sSub>
                            <m:sSubPr>
                              <m:ctrlPr>
                                <a:rPr lang="tr-TR" sz="2400" b="1" i="1"/>
                              </m:ctrlPr>
                            </m:sSubPr>
                            <m:e>
                              <m:r>
                                <a:rPr lang="tr-TR" sz="2400" b="1" i="1"/>
                                <m:t>𝒉</m:t>
                              </m:r>
                            </m:e>
                            <m:sub>
                              <m:r>
                                <a:rPr lang="tr-TR" sz="2400" b="1" i="1"/>
                                <m:t>𝒈</m:t>
                              </m:r>
                            </m:sub>
                          </m:sSub>
                          <m:r>
                            <a:rPr lang="tr-TR" sz="2400" b="1" i="1"/>
                            <m:t>′</m:t>
                          </m:r>
                        </m:e>
                      </m:d>
                    </m:oMath>
                  </m:oMathPara>
                </a14:m>
                <a:endParaRPr lang="tr-TR" sz="2800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6792"/>
                <a:ext cx="8229600" cy="5069160"/>
              </a:xfrm>
              <a:blipFill rotWithShape="0">
                <a:blip r:embed="rId2"/>
                <a:stretch>
                  <a:fillRect l="-1481" t="-1082" r="-74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1123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Buhar kazanları ve </a:t>
            </a:r>
            <a:r>
              <a:rPr lang="tr-TR" dirty="0" err="1"/>
              <a:t>y</a:t>
            </a:r>
            <a:r>
              <a:rPr lang="tr-TR" dirty="0" err="1" smtClean="0"/>
              <a:t>oğuşturucular</a:t>
            </a:r>
            <a:r>
              <a:rPr lang="tr-TR" dirty="0" smtClean="0"/>
              <a:t> </a:t>
            </a:r>
            <a:r>
              <a:rPr lang="tr-TR" dirty="0" smtClean="0"/>
              <a:t>ile ilgili ders kitabından belirlenmiş olan soruların çözümü yapılacaktır.  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3849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Termodinamik </a:t>
            </a:r>
            <a:r>
              <a:rPr lang="tr-TR" dirty="0" smtClean="0"/>
              <a:t>Sistem</a:t>
            </a:r>
            <a:r>
              <a:rPr lang="tr-TR" dirty="0" smtClean="0"/>
              <a:t>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tr-TR" dirty="0"/>
              <a:t>Endüstriyel fiziksel ve kimyasal işlemler sırasında kullanılan buhar kazanı, </a:t>
            </a:r>
            <a:r>
              <a:rPr lang="tr-TR" dirty="0" err="1"/>
              <a:t>yoğuşturucu</a:t>
            </a:r>
            <a:r>
              <a:rPr lang="tr-TR" dirty="0"/>
              <a:t>, ısı değiştirici, vana, türbin, kompresör, meme, akış sistemi, kimyasal reaktör gibi aygıtlar birer termodinamik sistemlerdir.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Bu </a:t>
            </a:r>
            <a:r>
              <a:rPr lang="tr-TR" dirty="0"/>
              <a:t>sistemlerdeki hesaplamalar madde, enerji ve </a:t>
            </a:r>
            <a:r>
              <a:rPr lang="tr-TR" dirty="0" err="1"/>
              <a:t>entropi</a:t>
            </a:r>
            <a:r>
              <a:rPr lang="tr-TR" dirty="0"/>
              <a:t> denklikleri yanında olayın hızını veren bağıntı yazılarak yapılır.</a:t>
            </a:r>
          </a:p>
        </p:txBody>
      </p:sp>
    </p:spTree>
    <p:extLst>
      <p:ext uri="{BB962C8B-B14F-4D97-AF65-F5344CB8AC3E}">
        <p14:creationId xmlns:p14="http://schemas.microsoft.com/office/powerpoint/2010/main" val="1895238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/>
              <a:t>Konut ve işyerlerinin ısıtılmasında, termoelektrik ve nükleer enerji santrallerinde elektrik elde etmek için gerekli buharın üretildiği termodinamik sistemlere genel olarak </a:t>
            </a:r>
            <a:r>
              <a:rPr lang="tr-TR" b="1" i="1" dirty="0"/>
              <a:t>buhar kazanı </a:t>
            </a:r>
            <a:r>
              <a:rPr lang="tr-TR" dirty="0"/>
              <a:t>ya da </a:t>
            </a:r>
            <a:r>
              <a:rPr lang="tr-TR" b="1" i="1" dirty="0"/>
              <a:t>buharlaştırıcı </a:t>
            </a:r>
            <a:r>
              <a:rPr lang="tr-TR" dirty="0"/>
              <a:t>denir.</a:t>
            </a:r>
          </a:p>
        </p:txBody>
      </p:sp>
    </p:spTree>
    <p:extLst>
      <p:ext uri="{BB962C8B-B14F-4D97-AF65-F5344CB8AC3E}">
        <p14:creationId xmlns:p14="http://schemas.microsoft.com/office/powerpoint/2010/main" val="3522409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tr-TR" dirty="0" smtClean="0"/>
              <a:t>Burada </a:t>
            </a:r>
            <a:r>
              <a:rPr lang="tr-TR" dirty="0"/>
              <a:t>bir pompa yardımıyla beslenen buhar kazanı ile kazana giriş ve çıkış vanalarının şematik olarak </a:t>
            </a:r>
            <a:r>
              <a:rPr lang="tr-TR" dirty="0" smtClean="0"/>
              <a:t>gösterilmiştir.</a:t>
            </a:r>
            <a:endParaRPr lang="tr-TR" dirty="0"/>
          </a:p>
        </p:txBody>
      </p:sp>
      <p:pic>
        <p:nvPicPr>
          <p:cNvPr id="4" name="Resim 3"/>
          <p:cNvPicPr/>
          <p:nvPr/>
        </p:nvPicPr>
        <p:blipFill rotWithShape="1">
          <a:blip r:embed="rId2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</a:blip>
          <a:srcRect l="50514" t="42535" r="17131" b="29609"/>
          <a:stretch/>
        </p:blipFill>
        <p:spPr bwMode="auto">
          <a:xfrm>
            <a:off x="1908951" y="3356992"/>
            <a:ext cx="5326097" cy="28083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54369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tr-TR" dirty="0"/>
              <a:t>Kütle, enerji ve </a:t>
            </a:r>
            <a:r>
              <a:rPr lang="tr-TR" dirty="0" err="1"/>
              <a:t>entropi</a:t>
            </a:r>
            <a:r>
              <a:rPr lang="tr-TR" dirty="0"/>
              <a:t> denklikleri yazılırken </a:t>
            </a:r>
          </a:p>
          <a:p>
            <a:pPr lvl="1"/>
            <a:r>
              <a:rPr lang="tr-TR" dirty="0"/>
              <a:t>giriş vanası ile buhar kazanı</a:t>
            </a:r>
          </a:p>
          <a:p>
            <a:pPr lvl="1"/>
            <a:r>
              <a:rPr lang="tr-TR" dirty="0"/>
              <a:t>buhar kazanı ile çıkış vanası </a:t>
            </a:r>
          </a:p>
          <a:p>
            <a:pPr marL="0" indent="0">
              <a:buNone/>
            </a:pPr>
            <a:r>
              <a:rPr lang="tr-TR" dirty="0" smtClean="0"/>
              <a:t>   ikilisinden </a:t>
            </a:r>
            <a:r>
              <a:rPr lang="tr-TR" dirty="0"/>
              <a:t>birisi kullanılarak hesaplama yapılır.</a:t>
            </a:r>
          </a:p>
        </p:txBody>
      </p:sp>
      <p:pic>
        <p:nvPicPr>
          <p:cNvPr id="5" name="Resim 4"/>
          <p:cNvPicPr/>
          <p:nvPr/>
        </p:nvPicPr>
        <p:blipFill rotWithShape="1">
          <a:blip r:embed="rId2">
            <a:clrChange>
              <a:clrFrom>
                <a:srgbClr val="FAFFFF"/>
              </a:clrFrom>
              <a:clrTo>
                <a:srgbClr val="FAFFFF">
                  <a:alpha val="0"/>
                </a:srgbClr>
              </a:clrTo>
            </a:clrChange>
          </a:blip>
          <a:srcRect l="50514" t="42535" r="17131" b="29609"/>
          <a:stretch/>
        </p:blipFill>
        <p:spPr bwMode="auto">
          <a:xfrm>
            <a:off x="2521019" y="4149080"/>
            <a:ext cx="4101961" cy="23042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80332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vanası ve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olmayan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smtClean="0"/>
                  <a:t>Kütle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/>
                          </m:ctrlPr>
                        </m:fPr>
                        <m:num>
                          <m:r>
                            <a:rPr lang="tr-TR" sz="2400" i="1"/>
                            <m:t>𝑑𝑚</m:t>
                          </m:r>
                        </m:num>
                        <m:den>
                          <m:r>
                            <a:rPr lang="tr-TR" sz="2400" i="1"/>
                            <m:t>𝑑𝑡</m:t>
                          </m:r>
                        </m:den>
                      </m:f>
                      <m:r>
                        <a:rPr lang="tr-TR" sz="2400" i="1"/>
                        <m:t>=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/>
                              </m:ctrlPr>
                            </m:accPr>
                            <m:e>
                              <m:r>
                                <a:rPr lang="tr-TR" sz="24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/>
                            <m:t>𝑔</m:t>
                          </m:r>
                        </m:sub>
                      </m:sSub>
                      <m:r>
                        <a:rPr lang="tr-TR" sz="2400" i="1"/>
                        <m:t>−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/>
                              </m:ctrlPr>
                            </m:accPr>
                            <m:e>
                              <m:r>
                                <a:rPr lang="tr-TR" sz="24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/>
                            <m:t>ç</m:t>
                          </m:r>
                        </m:sub>
                      </m:sSub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b="1" i="1"/>
                          </m:ctrlPr>
                        </m:sSubPr>
                        <m:e>
                          <m:r>
                            <a:rPr lang="tr-TR" sz="2400" b="1" i="1"/>
                            <m:t>𝒎</m:t>
                          </m:r>
                        </m:e>
                        <m:sub>
                          <m:r>
                            <a:rPr lang="tr-TR" sz="2400" b="1" i="1"/>
                            <m:t>𝟐</m:t>
                          </m:r>
                        </m:sub>
                      </m:sSub>
                      <m:r>
                        <a:rPr lang="tr-TR" sz="2400" b="1" i="1"/>
                        <m:t>−</m:t>
                      </m:r>
                      <m:sSub>
                        <m:sSubPr>
                          <m:ctrlPr>
                            <a:rPr lang="tr-TR" sz="2400" b="1" i="1"/>
                          </m:ctrlPr>
                        </m:sSubPr>
                        <m:e>
                          <m:r>
                            <a:rPr lang="tr-TR" sz="2400" b="1" i="1"/>
                            <m:t>𝒎</m:t>
                          </m:r>
                        </m:e>
                        <m:sub>
                          <m:r>
                            <a:rPr lang="tr-TR" sz="2400" b="1" i="1"/>
                            <m:t>𝟏</m:t>
                          </m:r>
                        </m:sub>
                      </m:sSub>
                      <m:r>
                        <a:rPr lang="tr-TR" sz="2400" b="1" i="1"/>
                        <m:t>=  </m:t>
                      </m:r>
                      <m:sSub>
                        <m:sSubPr>
                          <m:ctrlPr>
                            <a:rPr lang="tr-TR" sz="2400" b="1" i="1"/>
                          </m:ctrlPr>
                        </m:sSubPr>
                        <m:e>
                          <m:r>
                            <a:rPr lang="tr-TR" sz="2400" b="1" i="1"/>
                            <m:t>𝒎</m:t>
                          </m:r>
                        </m:e>
                        <m:sub>
                          <m:r>
                            <a:rPr lang="tr-TR" sz="2400" b="1" i="1"/>
                            <m:t>𝒈</m:t>
                          </m:r>
                        </m:sub>
                      </m:sSub>
                    </m:oMath>
                  </m:oMathPara>
                </a14:m>
                <a:endParaRPr lang="tr-TR" sz="2400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  <a:blipFill rotWithShape="0">
                <a:blip r:embed="rId2"/>
                <a:stretch>
                  <a:fillRect l="-2017" t="-16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3194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8229600" cy="6048672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vanası ve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olmayan açık sistem için;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r>
                  <a:rPr lang="tr-TR" u="sng" dirty="0"/>
                  <a:t>Enerji denkliği;</a:t>
                </a:r>
                <a:endParaRPr lang="tr-TR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/>
                          </m:ctrlPr>
                        </m:fPr>
                        <m:num>
                          <m:r>
                            <a:rPr lang="tr-TR" i="1"/>
                            <m:t>𝑑</m:t>
                          </m:r>
                        </m:num>
                        <m:den>
                          <m:r>
                            <a:rPr lang="tr-TR" i="1"/>
                            <m:t>𝑑𝑡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tr-TR" i="1"/>
                          </m:ctrlPr>
                        </m:dPr>
                        <m:e>
                          <m:r>
                            <a:rPr lang="tr-TR" i="1"/>
                            <m:t>𝑚</m:t>
                          </m:r>
                          <m:d>
                            <m:dPr>
                              <m:ctrlPr>
                                <a:rPr lang="tr-TR" i="1"/>
                              </m:ctrlPr>
                            </m:dPr>
                            <m:e>
                              <m:r>
                                <a:rPr lang="tr-TR" i="1"/>
                                <m:t>𝑧𝑔</m:t>
                              </m:r>
                              <m:r>
                                <a:rPr lang="tr-TR" i="1"/>
                                <m:t>+</m:t>
                              </m:r>
                              <m:f>
                                <m:fPr>
                                  <m:ctrlPr>
                                    <a:rPr lang="tr-TR" i="1"/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i="1"/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i="1"/>
                                          </m:ctrlPr>
                                        </m:accPr>
                                        <m:e>
                                          <m:r>
                                            <a:rPr lang="tr-TR" i="1"/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i="1"/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i="1"/>
                                    <m:t>2</m:t>
                                  </m:r>
                                </m:den>
                              </m:f>
                              <m:r>
                                <a:rPr lang="tr-TR" i="1"/>
                                <m:t>+</m:t>
                              </m:r>
                              <m:r>
                                <a:rPr lang="tr-TR" i="1"/>
                                <m:t>𝑢</m:t>
                              </m:r>
                            </m:e>
                          </m:d>
                        </m:e>
                      </m:d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/>
                              </m:ctrlPr>
                            </m:accPr>
                            <m:e>
                              <m:r>
                                <a:rPr lang="tr-TR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i="1"/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d>
                            <m:dPr>
                              <m:ctrlPr>
                                <a:rPr lang="tr-TR" i="1"/>
                              </m:ctrlPr>
                            </m:dPr>
                            <m:e>
                              <m:r>
                                <a:rPr lang="tr-TR" i="1"/>
                                <m:t>𝑧𝑔</m:t>
                              </m:r>
                              <m:r>
                                <a:rPr lang="tr-TR" i="1"/>
                                <m:t>+</m:t>
                              </m:r>
                              <m:f>
                                <m:fPr>
                                  <m:ctrlPr>
                                    <a:rPr lang="tr-TR" i="1"/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i="1"/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i="1"/>
                                          </m:ctrlPr>
                                        </m:accPr>
                                        <m:e>
                                          <m:r>
                                            <a:rPr lang="tr-TR" i="1"/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i="1"/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i="1"/>
                                    <m:t>2</m:t>
                                  </m:r>
                                </m:den>
                              </m:f>
                              <m:r>
                                <a:rPr lang="tr-TR" i="1"/>
                                <m:t>+</m:t>
                              </m:r>
                              <m:r>
                                <a:rPr lang="tr-TR" i="1"/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i="1"/>
                            <m:t>𝑔</m:t>
                          </m:r>
                        </m:sub>
                      </m:sSub>
                      <m:r>
                        <a:rPr lang="tr-TR" i="1"/>
                        <m:t>−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/>
                              </m:ctrlPr>
                            </m:accPr>
                            <m:e>
                              <m:r>
                                <a:rPr lang="tr-TR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i="1"/>
                            <m:t>ç</m:t>
                          </m:r>
                        </m:sub>
                      </m:sSub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d>
                            <m:dPr>
                              <m:ctrlPr>
                                <a:rPr lang="tr-TR" i="1"/>
                              </m:ctrlPr>
                            </m:dPr>
                            <m:e>
                              <m:r>
                                <a:rPr lang="tr-TR" i="1"/>
                                <m:t>𝑧𝑔</m:t>
                              </m:r>
                              <m:r>
                                <a:rPr lang="tr-TR" i="1"/>
                                <m:t>+</m:t>
                              </m:r>
                              <m:f>
                                <m:fPr>
                                  <m:ctrlPr>
                                    <a:rPr lang="tr-TR" i="1"/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tr-TR" i="1"/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̇"/>
                                          <m:ctrlPr>
                                            <a:rPr lang="tr-TR" i="1"/>
                                          </m:ctrlPr>
                                        </m:accPr>
                                        <m:e>
                                          <m:r>
                                            <a:rPr lang="tr-TR" i="1"/>
                                            <m:t>𝑥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tr-TR" i="1"/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tr-TR" i="1"/>
                                    <m:t>2</m:t>
                                  </m:r>
                                </m:den>
                              </m:f>
                              <m:r>
                                <a:rPr lang="tr-TR" i="1"/>
                                <m:t>+</m:t>
                              </m:r>
                              <m:r>
                                <a:rPr lang="tr-TR" i="1"/>
                                <m:t>h</m:t>
                              </m:r>
                            </m:e>
                          </m:d>
                        </m:e>
                        <m:sub>
                          <m:r>
                            <a:rPr lang="tr-TR" i="1"/>
                            <m:t>ç</m:t>
                          </m:r>
                        </m:sub>
                      </m:sSub>
                      <m:r>
                        <a:rPr lang="tr-TR" i="1"/>
                        <m:t>+</m:t>
                      </m:r>
                      <m:acc>
                        <m:accPr>
                          <m:chr m:val="̇"/>
                          <m:ctrlPr>
                            <a:rPr lang="tr-TR" i="1"/>
                          </m:ctrlPr>
                        </m:accPr>
                        <m:e>
                          <m:r>
                            <a:rPr lang="tr-TR" i="1"/>
                            <m:t>𝑄</m:t>
                          </m:r>
                        </m:e>
                      </m:acc>
                      <m:r>
                        <a:rPr lang="tr-TR" i="1"/>
                        <m:t>+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/>
                              </m:ctrlPr>
                            </m:accPr>
                            <m:e>
                              <m:r>
                                <a:rPr lang="tr-TR" i="1"/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i="1"/>
                            <m:t>𝑣</m:t>
                          </m:r>
                        </m:sub>
                      </m:sSub>
                      <m:r>
                        <a:rPr lang="tr-TR" i="1"/>
                        <m:t>+</m:t>
                      </m:r>
                      <m:acc>
                        <m:accPr>
                          <m:chr m:val="̇"/>
                          <m:ctrlPr>
                            <a:rPr lang="tr-TR" i="1"/>
                          </m:ctrlPr>
                        </m:acc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𝑊</m:t>
                              </m:r>
                            </m:e>
                            <m:sub>
                              <m:r>
                                <a:rPr lang="tr-TR" i="1"/>
                                <m:t>ş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Bu </a:t>
                </a:r>
                <a:r>
                  <a:rPr lang="tr-TR" dirty="0"/>
                  <a:t>sistemde kinetik ve potansiyel enerji değişimlerinin yanı sıra hacim ve şaft işi olmadığı kabul edilmiştir.</a:t>
                </a:r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/>
                          </m:ctrlPr>
                        </m:fPr>
                        <m:num>
                          <m:r>
                            <a:rPr lang="tr-TR" i="1"/>
                            <m:t>𝑑</m:t>
                          </m:r>
                        </m:num>
                        <m:den>
                          <m:r>
                            <a:rPr lang="tr-TR" i="1"/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r>
                            <a:rPr lang="tr-TR" i="1"/>
                            <m:t>𝑚𝑢</m:t>
                          </m:r>
                        </m:e>
                      </m:d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i="1"/>
                              </m:ctrlPr>
                            </m:accPr>
                            <m:e>
                              <m:r>
                                <a:rPr lang="tr-TR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i="1"/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h</m:t>
                          </m:r>
                        </m:e>
                        <m:sub>
                          <m:r>
                            <a:rPr lang="tr-TR" i="1"/>
                            <m:t>𝑔</m:t>
                          </m:r>
                        </m:sub>
                      </m:sSub>
                      <m:r>
                        <a:rPr lang="tr-TR" i="1"/>
                        <m:t>+</m:t>
                      </m:r>
                      <m:acc>
                        <m:accPr>
                          <m:chr m:val="̇"/>
                          <m:ctrlPr>
                            <a:rPr lang="tr-TR" i="1"/>
                          </m:ctrlPr>
                        </m:accPr>
                        <m:e>
                          <m:r>
                            <a:rPr lang="tr-TR" i="1"/>
                            <m:t>𝑄</m:t>
                          </m:r>
                        </m:e>
                      </m:acc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b="1" i="1"/>
                          </m:ctrlPr>
                        </m:sSubPr>
                        <m:e>
                          <m:r>
                            <a:rPr lang="tr-TR" b="1" i="1"/>
                            <m:t>𝒎</m:t>
                          </m:r>
                        </m:e>
                        <m:sub>
                          <m:r>
                            <a:rPr lang="tr-TR" b="1" i="1"/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tr-TR" b="1" i="1"/>
                          </m:ctrlPr>
                        </m:sSubPr>
                        <m:e>
                          <m:r>
                            <a:rPr lang="tr-TR" b="1" i="1"/>
                            <m:t>𝒖</m:t>
                          </m:r>
                        </m:e>
                        <m:sub>
                          <m:r>
                            <a:rPr lang="tr-TR" b="1" i="1"/>
                            <m:t>𝟐</m:t>
                          </m:r>
                        </m:sub>
                      </m:sSub>
                      <m:r>
                        <a:rPr lang="tr-TR" b="1" i="1"/>
                        <m:t>−</m:t>
                      </m:r>
                      <m:sSub>
                        <m:sSubPr>
                          <m:ctrlPr>
                            <a:rPr lang="tr-TR" b="1" i="1"/>
                          </m:ctrlPr>
                        </m:sSubPr>
                        <m:e>
                          <m:r>
                            <a:rPr lang="tr-TR" b="1" i="1"/>
                            <m:t>𝒎</m:t>
                          </m:r>
                        </m:e>
                        <m:sub>
                          <m:r>
                            <a:rPr lang="tr-TR" b="1" i="1"/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tr-TR" b="1" i="1"/>
                          </m:ctrlPr>
                        </m:sSubPr>
                        <m:e>
                          <m:r>
                            <a:rPr lang="tr-TR" b="1" i="1"/>
                            <m:t>𝒖</m:t>
                          </m:r>
                        </m:e>
                        <m:sub>
                          <m:r>
                            <a:rPr lang="tr-TR" b="1" i="1"/>
                            <m:t>𝟏</m:t>
                          </m:r>
                        </m:sub>
                      </m:sSub>
                      <m:r>
                        <a:rPr lang="tr-TR" b="1" i="1"/>
                        <m:t>=</m:t>
                      </m:r>
                      <m:sSub>
                        <m:sSubPr>
                          <m:ctrlPr>
                            <a:rPr lang="tr-TR" b="1" i="1"/>
                          </m:ctrlPr>
                        </m:sSubPr>
                        <m:e>
                          <m:r>
                            <a:rPr lang="tr-TR" b="1" i="1"/>
                            <m:t>𝒎</m:t>
                          </m:r>
                        </m:e>
                        <m:sub>
                          <m:r>
                            <a:rPr lang="tr-TR" b="1" i="1"/>
                            <m:t>𝒈</m:t>
                          </m:r>
                        </m:sub>
                      </m:sSub>
                      <m:sSub>
                        <m:sSubPr>
                          <m:ctrlPr>
                            <a:rPr lang="tr-TR" b="1" i="1"/>
                          </m:ctrlPr>
                        </m:sSubPr>
                        <m:e>
                          <m:r>
                            <a:rPr lang="tr-TR" b="1" i="1"/>
                            <m:t>𝒉</m:t>
                          </m:r>
                        </m:e>
                        <m:sub>
                          <m:r>
                            <a:rPr lang="tr-TR" b="1" i="1"/>
                            <m:t>𝒈</m:t>
                          </m:r>
                        </m:sub>
                      </m:sSub>
                      <m:r>
                        <a:rPr lang="tr-TR" b="1" i="1"/>
                        <m:t>+</m:t>
                      </m:r>
                      <m:r>
                        <a:rPr lang="tr-TR" b="1" i="1"/>
                        <m:t>𝑸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8229600" cy="6048672"/>
              </a:xfrm>
              <a:blipFill rotWithShape="0">
                <a:blip r:embed="rId2"/>
                <a:stretch>
                  <a:fillRect l="-963" t="-171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057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vanası ve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olmayan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err="1" smtClean="0"/>
                  <a:t>Entropi</a:t>
                </a:r>
                <a:r>
                  <a:rPr lang="tr-TR" u="sng" dirty="0" smtClean="0"/>
                  <a:t>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/>
                          </m:ctrlPr>
                        </m:fPr>
                        <m:num>
                          <m:r>
                            <a:rPr lang="tr-TR" sz="2400" i="1"/>
                            <m:t>𝑑</m:t>
                          </m:r>
                          <m:d>
                            <m:dPr>
                              <m:ctrlPr>
                                <a:rPr lang="tr-TR" sz="2400" i="1"/>
                              </m:ctrlPr>
                            </m:dPr>
                            <m:e>
                              <m:r>
                                <a:rPr lang="tr-TR" sz="2400" i="1"/>
                                <m:t>𝑚𝑠</m:t>
                              </m:r>
                            </m:e>
                          </m:d>
                        </m:num>
                        <m:den>
                          <m:r>
                            <a:rPr lang="tr-TR" sz="2400" i="1"/>
                            <m:t>𝑑𝑡</m:t>
                          </m:r>
                        </m:den>
                      </m:f>
                      <m:r>
                        <a:rPr lang="tr-TR" sz="2400" i="1"/>
                        <m:t>=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/>
                              </m:ctrlPr>
                            </m:accPr>
                            <m:e>
                              <m:r>
                                <a:rPr lang="tr-TR" sz="24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/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r>
                            <a:rPr lang="tr-TR" sz="2400" i="1"/>
                            <m:t>𝑠</m:t>
                          </m:r>
                        </m:e>
                        <m:sub>
                          <m:r>
                            <a:rPr lang="tr-TR" sz="2400" i="1"/>
                            <m:t>𝑔</m:t>
                          </m:r>
                        </m:sub>
                      </m:sSub>
                      <m:r>
                        <a:rPr lang="tr-TR" sz="2400" i="1"/>
                        <m:t>−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/>
                              </m:ctrlPr>
                            </m:accPr>
                            <m:e>
                              <m:r>
                                <a:rPr lang="tr-TR" sz="24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/>
                            <m:t>ç</m:t>
                          </m:r>
                        </m:sub>
                      </m:sSub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r>
                            <a:rPr lang="tr-TR" sz="2400" i="1"/>
                            <m:t>𝑠</m:t>
                          </m:r>
                        </m:e>
                        <m:sub>
                          <m:r>
                            <a:rPr lang="tr-TR" sz="2400" i="1"/>
                            <m:t>ç</m:t>
                          </m:r>
                        </m:sub>
                      </m:sSub>
                      <m:r>
                        <a:rPr lang="tr-TR" sz="2400" i="1"/>
                        <m:t>+</m:t>
                      </m:r>
                      <m:f>
                        <m:fPr>
                          <m:ctrlPr>
                            <a:rPr lang="tr-TR" sz="2400" i="1"/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400" i="1"/>
                              </m:ctrlPr>
                            </m:accPr>
                            <m:e>
                              <m:r>
                                <a:rPr lang="tr-TR" sz="2400" i="1"/>
                                <m:t>𝑄</m:t>
                              </m:r>
                            </m:e>
                          </m:acc>
                        </m:num>
                        <m:den>
                          <m:r>
                            <a:rPr lang="tr-TR" sz="2400" i="1"/>
                            <m:t>𝑇</m:t>
                          </m:r>
                        </m:den>
                      </m:f>
                      <m:r>
                        <a:rPr lang="tr-TR" sz="2400" i="1"/>
                        <m:t>+</m:t>
                      </m:r>
                      <m:acc>
                        <m:accPr>
                          <m:chr m:val="̇"/>
                          <m:ctrlPr>
                            <a:rPr lang="tr-TR" sz="2400" i="1"/>
                          </m:ctrlPr>
                        </m:accPr>
                        <m:e>
                          <m:r>
                            <a:rPr lang="tr-TR" sz="2400" i="1"/>
                            <m:t>𝜎</m:t>
                          </m:r>
                        </m:e>
                      </m:acc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b="1" i="1"/>
                          </m:ctrlPr>
                        </m:sSubPr>
                        <m:e>
                          <m:r>
                            <a:rPr lang="tr-TR" sz="2400" b="1" i="1"/>
                            <m:t>𝒎</m:t>
                          </m:r>
                        </m:e>
                        <m:sub>
                          <m:r>
                            <a:rPr lang="tr-TR" sz="2400" b="1" i="1"/>
                            <m:t>𝟐</m:t>
                          </m:r>
                        </m:sub>
                      </m:sSub>
                      <m:sSub>
                        <m:sSubPr>
                          <m:ctrlPr>
                            <a:rPr lang="tr-TR" sz="2400" b="1" i="1"/>
                          </m:ctrlPr>
                        </m:sSubPr>
                        <m:e>
                          <m:r>
                            <a:rPr lang="tr-TR" sz="2400" b="1" i="1"/>
                            <m:t>𝒔</m:t>
                          </m:r>
                        </m:e>
                        <m:sub>
                          <m:r>
                            <a:rPr lang="tr-TR" sz="2400" b="1" i="1"/>
                            <m:t>𝟐</m:t>
                          </m:r>
                        </m:sub>
                      </m:sSub>
                      <m:r>
                        <a:rPr lang="tr-TR" sz="2400" b="1" i="1"/>
                        <m:t>−</m:t>
                      </m:r>
                      <m:sSub>
                        <m:sSubPr>
                          <m:ctrlPr>
                            <a:rPr lang="tr-TR" sz="2400" b="1" i="1"/>
                          </m:ctrlPr>
                        </m:sSubPr>
                        <m:e>
                          <m:r>
                            <a:rPr lang="tr-TR" sz="2400" b="1" i="1"/>
                            <m:t>𝒎</m:t>
                          </m:r>
                        </m:e>
                        <m:sub>
                          <m:r>
                            <a:rPr lang="tr-TR" sz="2400" b="1" i="1"/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tr-TR" sz="2400" b="1" i="1"/>
                          </m:ctrlPr>
                        </m:sSubPr>
                        <m:e>
                          <m:r>
                            <a:rPr lang="tr-TR" sz="2400" b="1" i="1"/>
                            <m:t>𝒔</m:t>
                          </m:r>
                        </m:e>
                        <m:sub>
                          <m:r>
                            <a:rPr lang="tr-TR" sz="2400" b="1" i="1"/>
                            <m:t>𝟏</m:t>
                          </m:r>
                        </m:sub>
                      </m:sSub>
                      <m:r>
                        <a:rPr lang="tr-TR" sz="2400" b="1" i="1"/>
                        <m:t>=</m:t>
                      </m:r>
                      <m:sSub>
                        <m:sSubPr>
                          <m:ctrlPr>
                            <a:rPr lang="tr-TR" sz="2400" b="1" i="1"/>
                          </m:ctrlPr>
                        </m:sSubPr>
                        <m:e>
                          <m:r>
                            <a:rPr lang="tr-TR" sz="2400" b="1" i="1"/>
                            <m:t>𝒎</m:t>
                          </m:r>
                        </m:e>
                        <m:sub>
                          <m:r>
                            <a:rPr lang="tr-TR" sz="2400" b="1" i="1"/>
                            <m:t>𝒈</m:t>
                          </m:r>
                        </m:sub>
                      </m:sSub>
                      <m:sSub>
                        <m:sSubPr>
                          <m:ctrlPr>
                            <a:rPr lang="tr-TR" sz="2400" b="1" i="1"/>
                          </m:ctrlPr>
                        </m:sSubPr>
                        <m:e>
                          <m:r>
                            <a:rPr lang="tr-TR" sz="2400" b="1" i="1"/>
                            <m:t>𝒔</m:t>
                          </m:r>
                        </m:e>
                        <m:sub>
                          <m:r>
                            <a:rPr lang="tr-TR" sz="2400" b="1" i="1"/>
                            <m:t>𝒈</m:t>
                          </m:r>
                        </m:sub>
                      </m:sSub>
                      <m:r>
                        <a:rPr lang="tr-TR" sz="2400" b="1" i="1"/>
                        <m:t>+</m:t>
                      </m:r>
                      <m:f>
                        <m:fPr>
                          <m:ctrlPr>
                            <a:rPr lang="tr-TR" sz="2400" b="1" i="1"/>
                          </m:ctrlPr>
                        </m:fPr>
                        <m:num>
                          <m:r>
                            <a:rPr lang="tr-TR" sz="2400" b="1" i="1"/>
                            <m:t>𝑸</m:t>
                          </m:r>
                        </m:num>
                        <m:den>
                          <m:r>
                            <a:rPr lang="tr-TR" sz="2400" b="1" i="1"/>
                            <m:t>𝑻</m:t>
                          </m:r>
                        </m:den>
                      </m:f>
                      <m:r>
                        <a:rPr lang="tr-TR" sz="2400" b="1" i="1"/>
                        <m:t>+</m:t>
                      </m:r>
                      <m:r>
                        <a:rPr lang="tr-TR" sz="2400" b="1" i="1"/>
                        <m:t>𝝈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  <a:blipFill rotWithShape="0">
                <a:blip r:embed="rId2"/>
                <a:stretch>
                  <a:fillRect l="-2017" t="-16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2656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Buhar Kazanları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Giriş ve çıkış vanaları açık olarak çalıştırılan bir buhar kazanından oluşan </a:t>
                </a:r>
                <a:r>
                  <a:rPr lang="tr-TR" i="1" dirty="0" err="1"/>
                  <a:t>yatışkın</a:t>
                </a:r>
                <a:r>
                  <a:rPr lang="tr-TR" i="1" dirty="0"/>
                  <a:t> açık sistem için;</a:t>
                </a:r>
              </a:p>
              <a:p>
                <a:pPr marL="0" indent="0">
                  <a:buNone/>
                </a:pPr>
                <a:endParaRPr lang="tr-TR" u="sng" dirty="0" smtClean="0"/>
              </a:p>
              <a:p>
                <a:pPr marL="0" indent="0">
                  <a:buNone/>
                </a:pPr>
                <a:r>
                  <a:rPr lang="tr-TR" u="sng" dirty="0" smtClean="0"/>
                  <a:t>Kütle </a:t>
                </a:r>
                <a:r>
                  <a:rPr lang="tr-TR" u="sng" dirty="0"/>
                  <a:t>denkliği;</a:t>
                </a: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/>
                          </m:ctrlPr>
                        </m:fPr>
                        <m:num>
                          <m:r>
                            <a:rPr lang="tr-TR" sz="2400" i="1"/>
                            <m:t>𝑑𝑚</m:t>
                          </m:r>
                        </m:num>
                        <m:den>
                          <m:r>
                            <a:rPr lang="tr-TR" sz="2400" i="1"/>
                            <m:t>𝑑𝑡</m:t>
                          </m:r>
                        </m:den>
                      </m:f>
                      <m:r>
                        <a:rPr lang="tr-TR" sz="2400" i="1"/>
                        <m:t>=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/>
                              </m:ctrlPr>
                            </m:accPr>
                            <m:e>
                              <m:r>
                                <a:rPr lang="tr-TR" sz="24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/>
                            <m:t>𝑔</m:t>
                          </m:r>
                        </m:sub>
                      </m:sSub>
                      <m:r>
                        <a:rPr lang="tr-TR" sz="2400" i="1"/>
                        <m:t>−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/>
                              </m:ctrlPr>
                            </m:accPr>
                            <m:e>
                              <m:r>
                                <a:rPr lang="tr-TR" sz="24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400" i="1"/>
                            <m:t>ç</m:t>
                          </m:r>
                        </m:sub>
                      </m:sSub>
                      <m:r>
                        <a:rPr lang="tr-TR" sz="2400" i="1"/>
                        <m:t>=0</m:t>
                      </m:r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b="1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b="1" i="1"/>
                              </m:ctrlPr>
                            </m:accPr>
                            <m:e>
                              <m:r>
                                <a:rPr lang="tr-TR" sz="2400" b="1" i="1"/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400" b="1" i="1"/>
                            <m:t>𝒈</m:t>
                          </m:r>
                        </m:sub>
                      </m:sSub>
                      <m:r>
                        <a:rPr lang="tr-TR" sz="2400" b="1" i="1"/>
                        <m:t>=</m:t>
                      </m:r>
                      <m:sSub>
                        <m:sSubPr>
                          <m:ctrlPr>
                            <a:rPr lang="tr-TR" sz="2400" b="1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b="1" i="1"/>
                              </m:ctrlPr>
                            </m:accPr>
                            <m:e>
                              <m:r>
                                <a:rPr lang="tr-TR" sz="2400" b="1" i="1"/>
                                <m:t>𝒎</m:t>
                              </m:r>
                            </m:e>
                          </m:acc>
                        </m:e>
                        <m:sub>
                          <m:r>
                            <a:rPr lang="tr-TR" sz="2400" b="1" i="1"/>
                            <m:t>ç</m:t>
                          </m:r>
                        </m:sub>
                      </m:sSub>
                      <m:r>
                        <a:rPr lang="tr-TR" sz="2400" b="1" i="1"/>
                        <m:t>=</m:t>
                      </m:r>
                      <m:acc>
                        <m:accPr>
                          <m:chr m:val="̇"/>
                          <m:ctrlPr>
                            <a:rPr lang="tr-TR" sz="2400" b="1" i="1"/>
                          </m:ctrlPr>
                        </m:accPr>
                        <m:e>
                          <m:r>
                            <a:rPr lang="tr-TR" sz="2400" b="1" i="1"/>
                            <m:t>𝒎</m:t>
                          </m:r>
                        </m:e>
                      </m:acc>
                    </m:oMath>
                  </m:oMathPara>
                </a14:m>
                <a:endParaRPr lang="tr-TR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tr-TR" sz="2400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584" y="1600200"/>
                <a:ext cx="7859216" cy="4853136"/>
              </a:xfrm>
              <a:blipFill rotWithShape="0">
                <a:blip r:embed="rId2"/>
                <a:stretch>
                  <a:fillRect l="-2017" t="-1633" r="-27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448684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434</Words>
  <Application>Microsoft Office PowerPoint</Application>
  <PresentationFormat>Ekran Gösterisi (4:3)</PresentationFormat>
  <Paragraphs>100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1" baseType="lpstr">
      <vt:lpstr>Arial</vt:lpstr>
      <vt:lpstr>Calibri</vt:lpstr>
      <vt:lpstr>Ofis Teması</vt:lpstr>
      <vt:lpstr>Buharlaştırıcılar  ve  Yoğuşturucular</vt:lpstr>
      <vt:lpstr>Termodinamik Sistemler</vt:lpstr>
      <vt:lpstr>Buhar Kazanları</vt:lpstr>
      <vt:lpstr>Buhar Kazanları</vt:lpstr>
      <vt:lpstr>Buhar Kazanları</vt:lpstr>
      <vt:lpstr>Buhar Kazanları</vt:lpstr>
      <vt:lpstr>PowerPoint Sunusu</vt:lpstr>
      <vt:lpstr>Buhar Kazanları</vt:lpstr>
      <vt:lpstr>Buhar Kazanları</vt:lpstr>
      <vt:lpstr>PowerPoint Sunusu</vt:lpstr>
      <vt:lpstr>Buhar Kazanları</vt:lpstr>
      <vt:lpstr>Buhar Kazanları</vt:lpstr>
      <vt:lpstr>Yoğuşturucular</vt:lpstr>
      <vt:lpstr>Yoğuşturucular</vt:lpstr>
      <vt:lpstr>Yoğuşturucular</vt:lpstr>
      <vt:lpstr>Yoğuşturucular</vt:lpstr>
      <vt:lpstr>Yoğuşturucular</vt:lpstr>
      <vt:lpstr>Uygulama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Termodinamik Denklikler</dc:title>
  <dc:creator>Damla</dc:creator>
  <cp:lastModifiedBy>Evren Erk'akan</cp:lastModifiedBy>
  <cp:revision>20</cp:revision>
  <dcterms:created xsi:type="dcterms:W3CDTF">2018-04-28T08:54:43Z</dcterms:created>
  <dcterms:modified xsi:type="dcterms:W3CDTF">2018-07-29T12:03:01Z</dcterms:modified>
</cp:coreProperties>
</file>