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309" r:id="rId2"/>
    <p:sldId id="303" r:id="rId3"/>
    <p:sldId id="304" r:id="rId4"/>
    <p:sldId id="305" r:id="rId5"/>
    <p:sldId id="306" r:id="rId6"/>
    <p:sldId id="307" r:id="rId7"/>
    <p:sldId id="30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9" autoAdjust="0"/>
    <p:restoredTop sz="94660"/>
  </p:normalViewPr>
  <p:slideViewPr>
    <p:cSldViewPr snapToGrid="0">
      <p:cViewPr varScale="1">
        <p:scale>
          <a:sx n="117" d="100"/>
          <a:sy n="117" d="100"/>
        </p:scale>
        <p:origin x="4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09757-AD2F-49FA-8E6B-060B333DE224}" type="datetimeFigureOut">
              <a:rPr lang="tr-TR" smtClean="0"/>
              <a:t>2.09.2025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3E212-6A9E-40F8-AD0C-B364F2137416}" type="slidenum">
              <a:rPr lang="tr-TR" smtClean="0"/>
              <a:t>‹#›</a:t>
            </a:fld>
            <a:endParaRPr lang="tr-TR"/>
          </a:p>
        </p:txBody>
      </p:sp>
    </p:spTree>
    <p:extLst>
      <p:ext uri="{BB962C8B-B14F-4D97-AF65-F5344CB8AC3E}">
        <p14:creationId xmlns:p14="http://schemas.microsoft.com/office/powerpoint/2010/main" val="73696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94439B0-8163-4A0C-A69F-329FA27B2B0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768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FA9AAA3-24C0-4259-A79E-AD2A10D6A4B8}" type="datetimeFigureOut">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4439B0-8163-4A0C-A69F-329FA27B2B08}" type="slidenum">
              <a:rPr lang="tr-TR" smtClean="0"/>
              <a:t>‹#›</a:t>
            </a:fld>
            <a:endParaRPr lang="tr-TR"/>
          </a:p>
        </p:txBody>
      </p:sp>
    </p:spTree>
    <p:extLst>
      <p:ext uri="{BB962C8B-B14F-4D97-AF65-F5344CB8AC3E}">
        <p14:creationId xmlns:p14="http://schemas.microsoft.com/office/powerpoint/2010/main" val="247574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5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15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spTree>
    <p:extLst>
      <p:ext uri="{BB962C8B-B14F-4D97-AF65-F5344CB8AC3E}">
        <p14:creationId xmlns:p14="http://schemas.microsoft.com/office/powerpoint/2010/main" val="22155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7951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5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058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1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spTree>
    <p:extLst>
      <p:ext uri="{BB962C8B-B14F-4D97-AF65-F5344CB8AC3E}">
        <p14:creationId xmlns:p14="http://schemas.microsoft.com/office/powerpoint/2010/main" val="24704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FA9AAA3-24C0-4259-A79E-AD2A10D6A4B8}" type="datetimeFigureOut">
              <a:rPr lang="tr-TR" smtClean="0"/>
              <a:t>2.09.2025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4439B0-8163-4A0C-A69F-329FA27B2B0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36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FA9AAA3-24C0-4259-A79E-AD2A10D6A4B8}" type="datetimeFigureOut">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4439B0-8163-4A0C-A69F-329FA27B2B08}" type="slidenum">
              <a:rPr lang="tr-TR" smtClean="0"/>
              <a:t>‹#›</a:t>
            </a:fld>
            <a:endParaRPr lang="tr-TR"/>
          </a:p>
        </p:txBody>
      </p:sp>
    </p:spTree>
    <p:extLst>
      <p:ext uri="{BB962C8B-B14F-4D97-AF65-F5344CB8AC3E}">
        <p14:creationId xmlns:p14="http://schemas.microsoft.com/office/powerpoint/2010/main" val="149303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FA9AAA3-24C0-4259-A79E-AD2A10D6A4B8}" type="datetimeFigureOut">
              <a:rPr lang="tr-TR" smtClean="0"/>
              <a:t>2.09.2025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94439B0-8163-4A0C-A69F-329FA27B2B0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37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FA9AAA3-24C0-4259-A79E-AD2A10D6A4B8}" type="datetimeFigureOut">
              <a:rPr lang="tr-TR" smtClean="0"/>
              <a:t>2.09.2025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4439B0-8163-4A0C-A69F-329FA27B2B0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79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9AAA3-24C0-4259-A79E-AD2A10D6A4B8}" type="datetimeFigureOut">
              <a:rPr lang="tr-TR" smtClean="0"/>
              <a:t>2.09.2025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94439B0-8163-4A0C-A69F-329FA27B2B08}" type="slidenum">
              <a:rPr lang="tr-TR" smtClean="0"/>
              <a:t>‹#›</a:t>
            </a:fld>
            <a:endParaRPr lang="tr-TR"/>
          </a:p>
        </p:txBody>
      </p:sp>
    </p:spTree>
    <p:extLst>
      <p:ext uri="{BB962C8B-B14F-4D97-AF65-F5344CB8AC3E}">
        <p14:creationId xmlns:p14="http://schemas.microsoft.com/office/powerpoint/2010/main" val="249379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FA9AAA3-24C0-4259-A79E-AD2A10D6A4B8}" type="datetimeFigureOut">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4439B0-8163-4A0C-A69F-329FA27B2B0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42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FA9AAA3-24C0-4259-A79E-AD2A10D6A4B8}" type="datetimeFigureOut">
              <a:rPr lang="tr-TR" smtClean="0"/>
              <a:t>2.09.2025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4439B0-8163-4A0C-A69F-329FA27B2B08}" type="slidenum">
              <a:rPr lang="tr-TR" smtClean="0"/>
              <a:t>‹#›</a:t>
            </a:fld>
            <a:endParaRPr lang="tr-TR"/>
          </a:p>
        </p:txBody>
      </p:sp>
    </p:spTree>
    <p:extLst>
      <p:ext uri="{BB962C8B-B14F-4D97-AF65-F5344CB8AC3E}">
        <p14:creationId xmlns:p14="http://schemas.microsoft.com/office/powerpoint/2010/main" val="336199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A9AAA3-24C0-4259-A79E-AD2A10D6A4B8}" type="datetimeFigureOut">
              <a:rPr lang="tr-TR" smtClean="0"/>
              <a:t>2.09.2025</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4439B0-8163-4A0C-A69F-329FA27B2B08}" type="slidenum">
              <a:rPr lang="tr-TR" smtClean="0"/>
              <a:t>‹#›</a:t>
            </a:fld>
            <a:endParaRPr lang="tr-TR"/>
          </a:p>
        </p:txBody>
      </p:sp>
    </p:spTree>
    <p:extLst>
      <p:ext uri="{BB962C8B-B14F-4D97-AF65-F5344CB8AC3E}">
        <p14:creationId xmlns:p14="http://schemas.microsoft.com/office/powerpoint/2010/main" val="37991614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07102" y="2681431"/>
            <a:ext cx="6504317" cy="928543"/>
          </a:xfrm>
        </p:spPr>
        <p:txBody>
          <a:bodyPr>
            <a:noAutofit/>
          </a:bodyPr>
          <a:lstStyle/>
          <a:p>
            <a:br>
              <a:rPr lang="tr-TR" sz="4000" b="1" dirty="0">
                <a:solidFill>
                  <a:srgbClr val="FF0000"/>
                </a:solidFill>
                <a:effectLst>
                  <a:outerShdw blurRad="38100" dist="38100" dir="2700000" algn="tl">
                    <a:srgbClr val="000000">
                      <a:alpha val="43137"/>
                    </a:srgbClr>
                  </a:outerShdw>
                </a:effectLst>
              </a:rPr>
            </a:br>
            <a:r>
              <a:rPr lang="tr-TR" sz="4000" b="1" dirty="0">
                <a:solidFill>
                  <a:srgbClr val="FF0000"/>
                </a:solidFill>
                <a:effectLst>
                  <a:outerShdw blurRad="38100" dist="38100" dir="2700000" algn="tl">
                    <a:srgbClr val="000000">
                      <a:alpha val="43137"/>
                    </a:srgbClr>
                  </a:outerShdw>
                </a:effectLst>
              </a:rPr>
              <a:t>Anket Hazırlama Teknikleri</a:t>
            </a:r>
          </a:p>
        </p:txBody>
      </p:sp>
      <p:sp>
        <p:nvSpPr>
          <p:cNvPr id="3" name="Alt Başlık 2"/>
          <p:cNvSpPr>
            <a:spLocks noGrp="1"/>
          </p:cNvSpPr>
          <p:nvPr>
            <p:ph type="subTitle" idx="1"/>
          </p:nvPr>
        </p:nvSpPr>
        <p:spPr>
          <a:xfrm>
            <a:off x="2051916" y="3808481"/>
            <a:ext cx="8689976" cy="1371599"/>
          </a:xfrm>
        </p:spPr>
        <p:txBody>
          <a:bodyPr>
            <a:normAutofit fontScale="92500" lnSpcReduction="10000"/>
          </a:bodyPr>
          <a:lstStyle/>
          <a:p>
            <a:r>
              <a:rPr lang="tr-TR" sz="3200" b="1" dirty="0">
                <a:solidFill>
                  <a:schemeClr val="tx1"/>
                </a:solidFill>
              </a:rPr>
              <a:t>Prof. Dr. Aytaç Akçay</a:t>
            </a:r>
          </a:p>
          <a:p>
            <a:r>
              <a:rPr lang="tr-TR" b="1" dirty="0"/>
              <a:t>ANKARA ÜNİVERİSTESİ VETERİNER FAKÜLTESİ</a:t>
            </a:r>
          </a:p>
          <a:p>
            <a:r>
              <a:rPr lang="tr-TR" b="1" dirty="0"/>
              <a:t> BİYOİSTATİSTİK ANABİLİM DALI</a:t>
            </a:r>
          </a:p>
        </p:txBody>
      </p:sp>
      <p:pic>
        <p:nvPicPr>
          <p:cNvPr id="4" name="Resim 3"/>
          <p:cNvPicPr>
            <a:picLocks noChangeAspect="1"/>
          </p:cNvPicPr>
          <p:nvPr/>
        </p:nvPicPr>
        <p:blipFill>
          <a:blip r:embed="rId2"/>
          <a:stretch>
            <a:fillRect/>
          </a:stretch>
        </p:blipFill>
        <p:spPr>
          <a:xfrm>
            <a:off x="9477376" y="152400"/>
            <a:ext cx="2529032" cy="2529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995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907213" y="-122049"/>
            <a:ext cx="9601196" cy="1303867"/>
          </a:xfrm>
        </p:spPr>
        <p:txBody>
          <a:bodyPr>
            <a:normAutofit/>
          </a:bodyPr>
          <a:lstStyle/>
          <a:p>
            <a:r>
              <a:rPr lang="tr-TR" b="1" dirty="0"/>
              <a:t>Anket verilerinin </a:t>
            </a:r>
            <a:r>
              <a:rPr lang="tr-TR" b="1" dirty="0" err="1"/>
              <a:t>kodalanması</a:t>
            </a:r>
            <a:endParaRPr lang="tr-TR" b="1" dirty="0"/>
          </a:p>
        </p:txBody>
      </p:sp>
      <p:sp>
        <p:nvSpPr>
          <p:cNvPr id="3" name="İçerik Yer Tutucusu 2"/>
          <p:cNvSpPr>
            <a:spLocks noGrp="1"/>
          </p:cNvSpPr>
          <p:nvPr>
            <p:ph idx="1"/>
          </p:nvPr>
        </p:nvSpPr>
        <p:spPr>
          <a:xfrm>
            <a:off x="396815" y="854015"/>
            <a:ext cx="11619781" cy="5546785"/>
          </a:xfrm>
        </p:spPr>
        <p:txBody>
          <a:bodyPr>
            <a:normAutofit fontScale="70000" lnSpcReduction="20000"/>
          </a:bodyPr>
          <a:lstStyle/>
          <a:p>
            <a:endParaRPr lang="tr-TR" dirty="0"/>
          </a:p>
          <a:p>
            <a:r>
              <a:rPr lang="tr-TR" sz="3800" dirty="0"/>
              <a:t>Farklı teknikler ile toplanan veriler ham bilgileri içerir. Bunların sınıflandırılması, konuya uygun ayıklanması, ölçülür düzeyde </a:t>
            </a:r>
            <a:r>
              <a:rPr lang="tr-TR" sz="3800" dirty="0" err="1"/>
              <a:t>sayılaştırılması</a:t>
            </a:r>
            <a:r>
              <a:rPr lang="tr-TR" sz="3800" dirty="0"/>
              <a:t>, kodlanması, bireysel ya da bilgisayar ortamına yüklenerek değerlendirilmesi araştırmanın önemli evrelerinden biridir.</a:t>
            </a:r>
          </a:p>
          <a:p>
            <a:r>
              <a:rPr lang="tr-TR" sz="3800" dirty="0"/>
              <a:t>Verilerin işlenmesi, istatistik teknikleri ve veri çözümleme teknikler kullanılarak onlardan bulgular elde etme işidir . </a:t>
            </a:r>
          </a:p>
          <a:p>
            <a:r>
              <a:rPr lang="tr-TR" sz="3800" dirty="0"/>
              <a:t>İşlemeyi kolaylaştırmak için verilerin amacına uygun biçimde, daha yalın sembollerle ifade edilmesine ise kodlama denir. </a:t>
            </a:r>
          </a:p>
          <a:p>
            <a:r>
              <a:rPr lang="tr-TR" sz="3800" dirty="0"/>
              <a:t>Kodlamada ankette yer alan her bir cevap seçeneğine bir kod –sayı- atanır. Kelimeler önce sayılara dönüştürülür ve bu sayılarla bir dizi matematiksel işlem yapılarak elde edilen sonuçlar araştırma kapsamında değerlendirilir . </a:t>
            </a:r>
          </a:p>
          <a:p>
            <a:r>
              <a:rPr lang="tr-TR" sz="3800" dirty="0"/>
              <a:t>Ham verilere ait yanıt tablolarının yüzde ve işlem tablolarına dönüştürülüp yorumlanabilmesi için öncelikle kodlanması gerekmektedir.</a:t>
            </a:r>
          </a:p>
        </p:txBody>
      </p:sp>
    </p:spTree>
    <p:extLst>
      <p:ext uri="{BB962C8B-B14F-4D97-AF65-F5344CB8AC3E}">
        <p14:creationId xmlns:p14="http://schemas.microsoft.com/office/powerpoint/2010/main" val="76793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Kodlama işleminin sorunsuz yapılabilmesi için dikkat edilmesi gereken unsurlar </a:t>
            </a:r>
          </a:p>
        </p:txBody>
      </p:sp>
      <p:sp>
        <p:nvSpPr>
          <p:cNvPr id="3" name="İçerik Yer Tutucusu 2"/>
          <p:cNvSpPr>
            <a:spLocks noGrp="1"/>
          </p:cNvSpPr>
          <p:nvPr>
            <p:ph idx="1"/>
          </p:nvPr>
        </p:nvSpPr>
        <p:spPr/>
        <p:txBody>
          <a:bodyPr>
            <a:noAutofit/>
          </a:bodyPr>
          <a:lstStyle/>
          <a:p>
            <a:r>
              <a:rPr lang="tr-TR" sz="2800" dirty="0"/>
              <a:t>Anket formu oluşturulurken olası tüm cevaplar seçenek olarak yazılmalıdır.</a:t>
            </a:r>
          </a:p>
          <a:p>
            <a:r>
              <a:rPr lang="tr-TR" sz="2800" dirty="0"/>
              <a:t>Seçeneklerin toplam sayısı işlemlerin yapılmasında teknik sorunlar yaşanmaması için 9’u geçmemelidir.</a:t>
            </a:r>
          </a:p>
          <a:p>
            <a:r>
              <a:rPr lang="tr-TR" sz="2800" dirty="0"/>
              <a:t>Bu seçenekler arasında ‘cevapsız’ seçeneği de göz önünde bulundurulmalıdır. Bu seçenek için 0 (sıfır) kodlamasının yapılması ile seçenek sayısı en fazla 10 olabilir.</a:t>
            </a:r>
          </a:p>
        </p:txBody>
      </p:sp>
    </p:spTree>
    <p:extLst>
      <p:ext uri="{BB962C8B-B14F-4D97-AF65-F5344CB8AC3E}">
        <p14:creationId xmlns:p14="http://schemas.microsoft.com/office/powerpoint/2010/main" val="31252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Ön Kodlama</a:t>
            </a:r>
            <a:br>
              <a:rPr lang="tr-TR" dirty="0"/>
            </a:br>
            <a:endParaRPr lang="tr-TR" dirty="0"/>
          </a:p>
        </p:txBody>
      </p:sp>
      <p:sp>
        <p:nvSpPr>
          <p:cNvPr id="3" name="İçerik Yer Tutucusu 2"/>
          <p:cNvSpPr>
            <a:spLocks noGrp="1"/>
          </p:cNvSpPr>
          <p:nvPr>
            <p:ph idx="1"/>
          </p:nvPr>
        </p:nvSpPr>
        <p:spPr/>
        <p:txBody>
          <a:bodyPr>
            <a:normAutofit fontScale="92500" lnSpcReduction="10000"/>
          </a:bodyPr>
          <a:lstStyle/>
          <a:p>
            <a:r>
              <a:rPr lang="tr-TR" dirty="0"/>
              <a:t>Anketin yazımında yapılır. Önceden belirlenmiş değişkenleri olan kapalı uçlu sorular için kullanılır. Açık uçlu sorularda ise ön kodlama zordur, bazen de imkânsızdır çünkü cevap kategorileri tam olarak bilinmeyebilir.</a:t>
            </a:r>
          </a:p>
          <a:p>
            <a:r>
              <a:rPr lang="tr-TR" dirty="0"/>
              <a:t>Örneğin:</a:t>
            </a:r>
          </a:p>
          <a:p>
            <a:pPr marL="0" indent="0">
              <a:buNone/>
            </a:pPr>
            <a:r>
              <a:rPr lang="tr-TR" dirty="0"/>
              <a:t> </a:t>
            </a:r>
            <a:r>
              <a:rPr lang="tr-TR" b="1" dirty="0"/>
              <a:t>	Cinsiyetiniz?</a:t>
            </a:r>
          </a:p>
          <a:p>
            <a:pPr marL="1527175" indent="0">
              <a:buNone/>
            </a:pPr>
            <a:r>
              <a:rPr lang="tr-TR" dirty="0"/>
              <a:t>Kadın (X)    (Kod: 1) </a:t>
            </a:r>
          </a:p>
          <a:p>
            <a:pPr marL="1527175" indent="0">
              <a:buNone/>
            </a:pPr>
            <a:r>
              <a:rPr lang="tr-TR" dirty="0"/>
              <a:t>Erkek (….)  (Kod: 2) </a:t>
            </a:r>
          </a:p>
          <a:p>
            <a:pPr marL="1527175" indent="0">
              <a:buNone/>
            </a:pPr>
            <a:r>
              <a:rPr lang="tr-TR" dirty="0"/>
              <a:t>Cevapsız      (Kod: 0) </a:t>
            </a:r>
          </a:p>
          <a:p>
            <a:endParaRPr lang="tr-TR" dirty="0"/>
          </a:p>
        </p:txBody>
      </p:sp>
    </p:spTree>
    <p:extLst>
      <p:ext uri="{BB962C8B-B14F-4D97-AF65-F5344CB8AC3E}">
        <p14:creationId xmlns:p14="http://schemas.microsoft.com/office/powerpoint/2010/main" val="427253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Son Kodlama</a:t>
            </a:r>
            <a:br>
              <a:rPr lang="tr-TR" dirty="0"/>
            </a:br>
            <a:endParaRPr lang="tr-TR" dirty="0"/>
          </a:p>
        </p:txBody>
      </p:sp>
      <p:sp>
        <p:nvSpPr>
          <p:cNvPr id="3" name="İçerik Yer Tutucusu 2"/>
          <p:cNvSpPr>
            <a:spLocks noGrp="1"/>
          </p:cNvSpPr>
          <p:nvPr>
            <p:ph idx="1"/>
          </p:nvPr>
        </p:nvSpPr>
        <p:spPr/>
        <p:txBody>
          <a:bodyPr>
            <a:normAutofit/>
          </a:bodyPr>
          <a:lstStyle/>
          <a:p>
            <a:r>
              <a:rPr lang="tr-TR" sz="3200" dirty="0"/>
              <a:t>Anketler doldurulduktan sonra yapılır. </a:t>
            </a:r>
          </a:p>
          <a:p>
            <a:r>
              <a:rPr lang="tr-TR" sz="3200" dirty="0"/>
              <a:t>Açık uçlu sorular için cevapları önceden tahmin edebilmek oldukça zordur. Bu nedenle açık uçlu sorular anketler doldurulduktan sonra önce çözümlenir, sonra her biri kendine özgü olan cevaplardan anlamlı kategoriler oluşturularak kodlama yapılır.</a:t>
            </a:r>
          </a:p>
        </p:txBody>
      </p:sp>
    </p:spTree>
    <p:extLst>
      <p:ext uri="{BB962C8B-B14F-4D97-AF65-F5344CB8AC3E}">
        <p14:creationId xmlns:p14="http://schemas.microsoft.com/office/powerpoint/2010/main" val="210801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935478" y="-243553"/>
            <a:ext cx="9601196" cy="1303867"/>
          </a:xfrm>
        </p:spPr>
        <p:txBody>
          <a:bodyPr/>
          <a:lstStyle/>
          <a:p>
            <a:r>
              <a:rPr lang="tr-TR" dirty="0"/>
              <a:t>Örneğin;</a:t>
            </a:r>
          </a:p>
        </p:txBody>
      </p:sp>
      <p:sp>
        <p:nvSpPr>
          <p:cNvPr id="3" name="İçerik Yer Tutucusu 2"/>
          <p:cNvSpPr>
            <a:spLocks noGrp="1"/>
          </p:cNvSpPr>
          <p:nvPr>
            <p:ph idx="1"/>
          </p:nvPr>
        </p:nvSpPr>
        <p:spPr>
          <a:xfrm>
            <a:off x="1100849" y="749029"/>
            <a:ext cx="10241602" cy="5894962"/>
          </a:xfrm>
        </p:spPr>
        <p:txBody>
          <a:bodyPr>
            <a:normAutofit fontScale="77500" lnSpcReduction="20000"/>
          </a:bodyPr>
          <a:lstStyle/>
          <a:p>
            <a:pPr marL="0" indent="0">
              <a:buNone/>
            </a:pPr>
            <a:r>
              <a:rPr lang="tr-TR" sz="3500" b="1" dirty="0"/>
              <a:t>Soru: </a:t>
            </a:r>
            <a:r>
              <a:rPr lang="tr-TR" sz="3500" dirty="0"/>
              <a:t>Veteriner fakültesini tercihinizde en etkili neden hangisidir.?</a:t>
            </a:r>
          </a:p>
          <a:p>
            <a:r>
              <a:rPr lang="tr-TR" sz="3500" dirty="0"/>
              <a:t> Hayvan sevgisi</a:t>
            </a:r>
          </a:p>
          <a:p>
            <a:r>
              <a:rPr lang="tr-TR" sz="3500" dirty="0"/>
              <a:t> Aile baskısı</a:t>
            </a:r>
          </a:p>
          <a:p>
            <a:r>
              <a:rPr lang="tr-TR" sz="3500" dirty="0"/>
              <a:t> Arkadaş tavsiyesi</a:t>
            </a:r>
          </a:p>
          <a:p>
            <a:r>
              <a:rPr lang="tr-TR" sz="3500" dirty="0"/>
              <a:t> İş olanakları</a:t>
            </a:r>
          </a:p>
          <a:p>
            <a:r>
              <a:rPr lang="tr-TR" sz="3500" dirty="0"/>
              <a:t> Basın-yayın </a:t>
            </a:r>
          </a:p>
          <a:p>
            <a:pPr marL="0" indent="0">
              <a:buNone/>
            </a:pPr>
            <a:r>
              <a:rPr lang="tr-TR" sz="3500" b="1" dirty="0"/>
              <a:t>Öncelikle, yukarıdaki cevaplar için bir kod atanır.</a:t>
            </a:r>
          </a:p>
          <a:p>
            <a:pPr marL="0" indent="0">
              <a:buNone/>
            </a:pPr>
            <a:r>
              <a:rPr lang="tr-TR" sz="3500" dirty="0"/>
              <a:t>Hayvan sevgisi için </a:t>
            </a:r>
            <a:r>
              <a:rPr lang="tr-TR" sz="3500" b="1" dirty="0"/>
              <a:t>Kod : 1</a:t>
            </a:r>
          </a:p>
          <a:p>
            <a:pPr marL="0" indent="0">
              <a:buNone/>
            </a:pPr>
            <a:r>
              <a:rPr lang="tr-TR" sz="3500" dirty="0"/>
              <a:t>Aile baskısı için </a:t>
            </a:r>
            <a:r>
              <a:rPr lang="tr-TR" sz="3500" b="1" dirty="0"/>
              <a:t>Kod: 2</a:t>
            </a:r>
          </a:p>
          <a:p>
            <a:pPr marL="0" indent="0">
              <a:buNone/>
            </a:pPr>
            <a:r>
              <a:rPr lang="tr-TR" sz="3500" dirty="0"/>
              <a:t>Arkadaş tavsiyesi için </a:t>
            </a:r>
            <a:r>
              <a:rPr lang="tr-TR" sz="3500" b="1" dirty="0"/>
              <a:t>Kod: 3</a:t>
            </a:r>
          </a:p>
          <a:p>
            <a:pPr marL="0" indent="0">
              <a:buNone/>
            </a:pPr>
            <a:r>
              <a:rPr lang="tr-TR" sz="3500" dirty="0"/>
              <a:t> İş olanakları için </a:t>
            </a:r>
            <a:r>
              <a:rPr lang="tr-TR" sz="3500" b="1" dirty="0"/>
              <a:t>Kod: 4</a:t>
            </a:r>
          </a:p>
          <a:p>
            <a:pPr marL="0" indent="0">
              <a:buNone/>
            </a:pPr>
            <a:r>
              <a:rPr lang="tr-TR" sz="3500" dirty="0"/>
              <a:t> Basın-yayın için </a:t>
            </a:r>
            <a:r>
              <a:rPr lang="tr-TR" sz="3500" b="1" dirty="0"/>
              <a:t>Kod: 5</a:t>
            </a:r>
          </a:p>
          <a:p>
            <a:endParaRPr lang="tr-TR" dirty="0"/>
          </a:p>
        </p:txBody>
      </p:sp>
    </p:spTree>
    <p:extLst>
      <p:ext uri="{BB962C8B-B14F-4D97-AF65-F5344CB8AC3E}">
        <p14:creationId xmlns:p14="http://schemas.microsoft.com/office/powerpoint/2010/main" val="379820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0050" y="647700"/>
            <a:ext cx="11791950" cy="5657850"/>
          </a:xfrm>
        </p:spPr>
        <p:txBody>
          <a:bodyPr>
            <a:noAutofit/>
          </a:bodyPr>
          <a:lstStyle/>
          <a:p>
            <a:r>
              <a:rPr lang="tr-TR" b="1" dirty="0"/>
              <a:t>Anket çalışmalarının kodlanması için standartlaştırma ve sistematikleştirme sağlanması ve her </a:t>
            </a:r>
            <a:r>
              <a:rPr lang="tr-TR" b="1" dirty="0" err="1"/>
              <a:t>kodlayıcının</a:t>
            </a:r>
            <a:r>
              <a:rPr lang="tr-TR" b="1" dirty="0"/>
              <a:t> aynı verileri aynı biçimde kodlayabilmesi için kodlama kılavuzu hazırlanmalıdır.</a:t>
            </a:r>
          </a:p>
          <a:p>
            <a:r>
              <a:rPr lang="tr-TR" b="1" dirty="0"/>
              <a:t>Kodlama kılavuzunda anketteki her soruya özgü  kategoriler için kod numaraları yer almaktadır.</a:t>
            </a:r>
          </a:p>
          <a:p>
            <a:r>
              <a:rPr lang="tr-TR" b="1" dirty="0"/>
              <a:t>Kodlama kılavuzu rehberliğinde tüm veriler kodlama çizelgesine aktarılır. Kodlama çizelgesi ise anket numaralarının, soru numaralarının ve soruların cevaplarına ait kodların yer aldığı sayılar dizisidir.</a:t>
            </a:r>
          </a:p>
          <a:p>
            <a:r>
              <a:rPr lang="tr-TR" b="1" dirty="0"/>
              <a:t> Kodlama çizelgesinde anket tekniğiyle elde edilmiş tüm nitel veriler artık sayısal verilerdir.</a:t>
            </a:r>
          </a:p>
          <a:p>
            <a:r>
              <a:rPr lang="tr-TR" b="1" dirty="0"/>
              <a:t>Kodlama çizelgesinin yorumlanması için sayısal veriler elle işlem görebileceği gibi gelişen teknoloji sayesinde bilgisayarlar için hazırlanmış analiz programları da kullanılabilir.</a:t>
            </a:r>
          </a:p>
        </p:txBody>
      </p:sp>
    </p:spTree>
    <p:extLst>
      <p:ext uri="{BB962C8B-B14F-4D97-AF65-F5344CB8AC3E}">
        <p14:creationId xmlns:p14="http://schemas.microsoft.com/office/powerpoint/2010/main" val="42677357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465</Words>
  <Application>Microsoft Macintosh PowerPoint</Application>
  <PresentationFormat>Geniş ekran</PresentationFormat>
  <Paragraphs>43</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Calibri</vt:lpstr>
      <vt:lpstr>Garamond</vt:lpstr>
      <vt:lpstr>Organik</vt:lpstr>
      <vt:lpstr> Anket Hazırlama Teknikleri</vt:lpstr>
      <vt:lpstr>Anket verilerinin kodalanması</vt:lpstr>
      <vt:lpstr>Kodlama işleminin sorunsuz yapılabilmesi için dikkat edilmesi gereken unsurlar </vt:lpstr>
      <vt:lpstr>Ön Kodlama </vt:lpstr>
      <vt:lpstr>Son Kodlama </vt:lpstr>
      <vt:lpstr>Örneğin;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Araştırmalarda İstatistiğin Yeri ve Önemi</dc:title>
  <dc:creator>hakem</dc:creator>
  <cp:lastModifiedBy>Ali Alparslan Sayım</cp:lastModifiedBy>
  <cp:revision>96</cp:revision>
  <dcterms:created xsi:type="dcterms:W3CDTF">2019-10-03T11:00:45Z</dcterms:created>
  <dcterms:modified xsi:type="dcterms:W3CDTF">2025-09-02T20:23:46Z</dcterms:modified>
</cp:coreProperties>
</file>