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12.BÖLÜM</a:t>
            </a:r>
            <a:br>
              <a:rPr lang="tr-TR" dirty="0" smtClean="0"/>
            </a:br>
            <a:r>
              <a:rPr lang="tr-TR" dirty="0" smtClean="0"/>
              <a:t>TOPLUMSAL </a:t>
            </a:r>
            <a:r>
              <a:rPr lang="tr-TR" dirty="0" smtClean="0"/>
              <a:t>DAVRANIŞ KALIPLARI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50472"/>
            <a:ext cx="9144000" cy="4807527"/>
          </a:xfrm>
        </p:spPr>
        <p:txBody>
          <a:bodyPr>
            <a:normAutofit/>
          </a:bodyPr>
          <a:lstStyle/>
          <a:p>
            <a:r>
              <a:rPr lang="tr-TR" dirty="0" smtClean="0"/>
              <a:t>Bireylerin davranışları büyük ölçüde bazı temel davranış biçimlerinin etkisi altındadır.Bu belirleyici davranış modellerine toplumsal davranış kalıpları denir.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" y="3352800"/>
            <a:ext cx="912948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0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45720" indent="0">
              <a:buNone/>
            </a:pPr>
            <a:endParaRPr lang="tr-TR" dirty="0"/>
          </a:p>
          <a:p>
            <a:pPr marL="45720" indent="0">
              <a:buNone/>
            </a:pPr>
            <a:r>
              <a:rPr lang="tr-TR" dirty="0" smtClean="0"/>
              <a:t>    Gelişme: Belirli bir alanda kat edilen olumlu mesafedir</a:t>
            </a:r>
          </a:p>
          <a:p>
            <a:pPr marL="45720" indent="0">
              <a:buNone/>
            </a:pPr>
            <a:r>
              <a:rPr lang="tr-TR" dirty="0" smtClean="0"/>
              <a:t>    Evrim: Derece derece meydana gelen değişim</a:t>
            </a:r>
          </a:p>
          <a:p>
            <a:r>
              <a:rPr lang="tr-TR" dirty="0" smtClean="0"/>
              <a:t>DEĞİŞME VE TOPLUMSAL DEĞİŞME: </a:t>
            </a:r>
          </a:p>
          <a:p>
            <a:pPr marL="45720" indent="0">
              <a:buNone/>
            </a:pPr>
            <a:r>
              <a:rPr lang="tr-TR" dirty="0" smtClean="0"/>
              <a:t>Değişme bir olgunun,bir nesne ya da organizmanın bir durumdan yeni ve farklı  bir duruma geçişidir.</a:t>
            </a:r>
          </a:p>
          <a:p>
            <a:pPr marL="45720" indent="0">
              <a:buNone/>
            </a:pPr>
            <a:endParaRPr lang="tr-TR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6858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06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"/>
            <a:ext cx="7315200" cy="1981199"/>
          </a:xfrm>
        </p:spPr>
        <p:txBody>
          <a:bodyPr>
            <a:normAutofit/>
          </a:bodyPr>
          <a:lstStyle/>
          <a:p>
            <a:r>
              <a:rPr lang="tr-TR" sz="2400" dirty="0" smtClean="0"/>
              <a:t>TOPLUMSAL DEĞİŞMENİN KOŞULLARI</a:t>
            </a:r>
            <a:endParaRPr lang="tr-T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tr-TR" dirty="0" smtClean="0"/>
              <a:t>-Değişme Etmenleri</a:t>
            </a:r>
          </a:p>
          <a:p>
            <a:pPr marL="45720" indent="0">
              <a:buNone/>
            </a:pPr>
            <a:r>
              <a:rPr lang="tr-TR" dirty="0" smtClean="0"/>
              <a:t>-Demografik Etmen</a:t>
            </a:r>
          </a:p>
          <a:p>
            <a:pPr marL="45720" indent="0">
              <a:buNone/>
            </a:pPr>
            <a:r>
              <a:rPr lang="tr-TR" dirty="0" smtClean="0"/>
              <a:t>-Teknoloji Etmeni</a:t>
            </a:r>
          </a:p>
          <a:p>
            <a:pPr marL="45720" indent="0">
              <a:buNone/>
            </a:pPr>
            <a:r>
              <a:rPr lang="tr-TR" dirty="0" smtClean="0"/>
              <a:t>-Ekonomik Etmen</a:t>
            </a:r>
          </a:p>
          <a:p>
            <a:pPr marL="45720" indent="0">
              <a:buNone/>
            </a:pPr>
            <a:r>
              <a:rPr lang="tr-TR" dirty="0" smtClean="0"/>
              <a:t>-Kültürel Değerler</a:t>
            </a:r>
          </a:p>
          <a:p>
            <a:pPr marL="45720" indent="0">
              <a:buNone/>
            </a:pPr>
            <a:r>
              <a:rPr lang="tr-TR" dirty="0" smtClean="0"/>
              <a:t>-Bilgi Etmeni</a:t>
            </a:r>
          </a:p>
          <a:p>
            <a:pPr marL="45720" indent="0">
              <a:buNone/>
            </a:pPr>
            <a:r>
              <a:rPr lang="tr-TR" dirty="0" smtClean="0"/>
              <a:t>-Eğitim Etmeni</a:t>
            </a:r>
          </a:p>
          <a:p>
            <a:pPr marL="45720" indent="0">
              <a:buNone/>
            </a:pPr>
            <a:r>
              <a:rPr lang="tr-TR" dirty="0" smtClean="0"/>
              <a:t>-İdeolojik Etmen</a:t>
            </a:r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7" y="2667000"/>
            <a:ext cx="355441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61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Toplumsal Değişme Kuramları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7315200" cy="3859567"/>
          </a:xfrm>
        </p:spPr>
        <p:txBody>
          <a:bodyPr/>
          <a:lstStyle/>
          <a:p>
            <a:pPr marL="45720" indent="0">
              <a:buNone/>
            </a:pPr>
            <a:r>
              <a:rPr lang="tr-TR" dirty="0" smtClean="0"/>
              <a:t>1)Doğrusal Kuramlar:</a:t>
            </a:r>
          </a:p>
          <a:p>
            <a:pPr marL="45720" indent="0">
              <a:buNone/>
            </a:pPr>
            <a:r>
              <a:rPr lang="tr-TR" dirty="0" smtClean="0"/>
              <a:t>-A.Comte,H.Spencer,Hobhouse,Marks</a:t>
            </a:r>
          </a:p>
          <a:p>
            <a:pPr marL="45720" indent="0">
              <a:buNone/>
            </a:pPr>
            <a:r>
              <a:rPr lang="tr-TR" dirty="0" smtClean="0"/>
              <a:t>--Eleştiri } Bottomore</a:t>
            </a:r>
          </a:p>
          <a:p>
            <a:pPr marL="45720" indent="0">
              <a:buNone/>
            </a:pPr>
            <a:r>
              <a:rPr lang="tr-TR" dirty="0" smtClean="0"/>
              <a:t>2)Devresel Kuramlar:</a:t>
            </a:r>
          </a:p>
          <a:p>
            <a:pPr marL="45720" indent="0">
              <a:buNone/>
            </a:pPr>
            <a:r>
              <a:rPr lang="tr-TR" dirty="0" smtClean="0"/>
              <a:t>-V.Pareto</a:t>
            </a:r>
          </a:p>
          <a:p>
            <a:pPr marL="45720" indent="0">
              <a:buNone/>
            </a:pPr>
            <a:r>
              <a:rPr lang="tr-TR" dirty="0" smtClean="0"/>
              <a:t>--Eleştiri } Pitirim Sorokin,Oswald Spengler,Arnold Toynbee</a:t>
            </a:r>
          </a:p>
          <a:p>
            <a:pPr marL="45720" indent="0">
              <a:buNone/>
            </a:pPr>
            <a:r>
              <a:rPr lang="tr-TR" dirty="0" smtClean="0"/>
              <a:t>3)Elektik Kuramlar:</a:t>
            </a:r>
          </a:p>
          <a:p>
            <a:pPr marL="45720" indent="0">
              <a:buNone/>
            </a:pPr>
            <a:r>
              <a:rPr lang="tr-TR" dirty="0" smtClean="0"/>
              <a:t>-Ogburn</a:t>
            </a:r>
          </a:p>
          <a:p>
            <a:pPr marL="45720" indent="0">
              <a:buNone/>
            </a:pPr>
            <a:r>
              <a:rPr lang="tr-TR" dirty="0" smtClean="0"/>
              <a:t>4)Kültürel Gecikme Kuramı:</a:t>
            </a:r>
          </a:p>
          <a:p>
            <a:pPr marL="45720" indent="0">
              <a:buNone/>
            </a:pPr>
            <a:r>
              <a:rPr lang="tr-TR" dirty="0" smtClean="0"/>
              <a:t>-William F. Ogburn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0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“- </a:t>
            </a:r>
            <a:r>
              <a:rPr lang="tr-TR" dirty="0"/>
              <a:t>Aşiret reisi aşiretin kanunu mudur?</a:t>
            </a:r>
          </a:p>
          <a:p>
            <a:r>
              <a:rPr lang="tr-TR" dirty="0"/>
              <a:t>- Tabii aşiretin kanunudur.</a:t>
            </a:r>
          </a:p>
          <a:p>
            <a:r>
              <a:rPr lang="tr-TR" dirty="0"/>
              <a:t>- Reis olmayı hak etmek için ne yaptınız?</a:t>
            </a:r>
          </a:p>
          <a:p>
            <a:r>
              <a:rPr lang="tr-TR" dirty="0"/>
              <a:t>- Bu, güce bağlı değil. Devamlı iyiliğin peşindeyim.</a:t>
            </a:r>
          </a:p>
          <a:p>
            <a:r>
              <a:rPr lang="tr-TR" dirty="0"/>
              <a:t>Bana kötü bir laf söylense bile karşı çıkmam, alçak gönüllüyüm.</a:t>
            </a:r>
          </a:p>
          <a:p>
            <a:r>
              <a:rPr lang="tr-TR" dirty="0"/>
              <a:t>- Köyde kimin kime oy verdiğini belirlemek kolay. Bu rahatsızlığınızı nasıl</a:t>
            </a:r>
          </a:p>
          <a:p>
            <a:r>
              <a:rPr lang="tr-TR" dirty="0"/>
              <a:t>gösterirsiniz?</a:t>
            </a:r>
          </a:p>
          <a:p>
            <a:r>
              <a:rPr lang="tr-TR" dirty="0"/>
              <a:t>- Yani inceleme yapacağız. Kime ne yapmışsa, kim kime vermişse bakacağız.</a:t>
            </a:r>
          </a:p>
          <a:p>
            <a:r>
              <a:rPr lang="tr-TR" dirty="0"/>
              <a:t>- Onlara vereceğimiz en büyük ceza ne olur?</a:t>
            </a:r>
          </a:p>
          <a:p>
            <a:r>
              <a:rPr lang="tr-TR" dirty="0"/>
              <a:t>- Vallahi cezası şu kadardır, birbirimizle konuşmayacağız o kadar. Gelmeyin</a:t>
            </a:r>
          </a:p>
          <a:p>
            <a:r>
              <a:rPr lang="tr-TR" dirty="0"/>
              <a:t>yanımıza diyeceğiz.</a:t>
            </a:r>
          </a:p>
          <a:p>
            <a:r>
              <a:rPr lang="tr-TR" dirty="0"/>
              <a:t>- Reisin konuşmadığı biriyle köylü de konuşmaz değil mi?</a:t>
            </a:r>
          </a:p>
          <a:p>
            <a:r>
              <a:rPr lang="tr-TR" dirty="0"/>
              <a:t>- Çoğu konuşmaz.”</a:t>
            </a:r>
          </a:p>
          <a:p>
            <a:r>
              <a:rPr lang="tr-TR" dirty="0"/>
              <a:t>Nuriye Akman, “Babat Aşireti Reisi Hâzım Ağa ile Söyleşi”, Sabah,</a:t>
            </a:r>
          </a:p>
          <a:p>
            <a:r>
              <a:rPr lang="tr-TR" dirty="0"/>
              <a:t>5-6 Aralık 1993, s.12.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61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"/>
            <a:ext cx="7315200" cy="1482435"/>
          </a:xfrm>
        </p:spPr>
        <p:txBody>
          <a:bodyPr>
            <a:normAutofit/>
          </a:bodyPr>
          <a:lstStyle/>
          <a:p>
            <a:r>
              <a:rPr lang="tr-TR" dirty="0" smtClean="0"/>
              <a:t>Bazı Toplumsal Davranış Kalıpları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599"/>
          </a:xfrm>
        </p:spPr>
        <p:txBody>
          <a:bodyPr/>
          <a:lstStyle/>
          <a:p>
            <a:pPr marL="45720" indent="0">
              <a:buNone/>
            </a:pPr>
            <a:r>
              <a:rPr lang="tr-TR" dirty="0" smtClean="0"/>
              <a:t>-Toplumsal Normlar</a:t>
            </a:r>
          </a:p>
          <a:p>
            <a:pPr marL="45720" indent="0">
              <a:buNone/>
            </a:pPr>
            <a:r>
              <a:rPr lang="tr-TR" dirty="0"/>
              <a:t> </a:t>
            </a:r>
            <a:r>
              <a:rPr lang="tr-TR" dirty="0" smtClean="0"/>
              <a:t> ~İnformel Toplumsal Normlar </a:t>
            </a:r>
          </a:p>
          <a:p>
            <a:pPr marL="45720" indent="0">
              <a:buNone/>
            </a:pPr>
            <a:r>
              <a:rPr lang="tr-TR" dirty="0"/>
              <a:t>  </a:t>
            </a:r>
            <a:r>
              <a:rPr lang="tr-TR" dirty="0" smtClean="0"/>
              <a:t>~Formel Toplumsal Normlar</a:t>
            </a:r>
          </a:p>
          <a:p>
            <a:pPr marL="45720" indent="0">
              <a:buNone/>
            </a:pPr>
            <a:r>
              <a:rPr lang="tr-TR" dirty="0" smtClean="0"/>
              <a:t>-Norm Çatışmaları</a:t>
            </a:r>
          </a:p>
          <a:p>
            <a:pPr marL="45720" indent="0">
              <a:buNone/>
            </a:pPr>
            <a:r>
              <a:rPr lang="tr-TR" dirty="0" smtClean="0"/>
              <a:t>-Değerler</a:t>
            </a:r>
          </a:p>
          <a:p>
            <a:pPr marL="45720" indent="0">
              <a:buNone/>
            </a:pPr>
            <a:r>
              <a:rPr lang="tr-TR" dirty="0"/>
              <a:t> </a:t>
            </a:r>
            <a:r>
              <a:rPr lang="tr-TR" dirty="0" smtClean="0"/>
              <a:t> ~Değerler ve Davranışlar</a:t>
            </a:r>
          </a:p>
          <a:p>
            <a:pPr marL="45720" indent="0">
              <a:buNone/>
            </a:pPr>
            <a:r>
              <a:rPr lang="tr-TR" dirty="0"/>
              <a:t> </a:t>
            </a:r>
            <a:r>
              <a:rPr lang="tr-TR" dirty="0" smtClean="0"/>
              <a:t> ~Değerlerin Göreceliği</a:t>
            </a:r>
          </a:p>
          <a:p>
            <a:pPr marL="45720" indent="0">
              <a:buNone/>
            </a:pPr>
            <a:r>
              <a:rPr lang="tr-TR" dirty="0"/>
              <a:t> </a:t>
            </a:r>
            <a:r>
              <a:rPr lang="tr-TR" dirty="0" smtClean="0"/>
              <a:t> ~Değerlerin Duygusal  Yükü</a:t>
            </a:r>
          </a:p>
          <a:p>
            <a:pPr marL="45720" indent="0">
              <a:buNone/>
            </a:pPr>
            <a:r>
              <a:rPr lang="tr-TR" dirty="0"/>
              <a:t> </a:t>
            </a:r>
            <a:r>
              <a:rPr lang="tr-TR" dirty="0" smtClean="0"/>
              <a:t> ~Değerlerin Hiyerarşik Yapısı</a:t>
            </a:r>
          </a:p>
          <a:p>
            <a:pPr marL="45720" indent="0">
              <a:buNone/>
            </a:pPr>
            <a:r>
              <a:rPr lang="tr-TR" dirty="0"/>
              <a:t> </a:t>
            </a:r>
            <a:r>
              <a:rPr lang="tr-TR" dirty="0" smtClean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174671" cy="361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83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Toplumsal,Ulusal ve Kültürel Değerler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Toplumsal ve Küresel  Değerler İlişkisi:</a:t>
            </a:r>
          </a:p>
          <a:p>
            <a:pPr marL="45720" indent="0">
              <a:buNone/>
            </a:pPr>
            <a:r>
              <a:rPr lang="tr-TR" dirty="0"/>
              <a:t> </a:t>
            </a:r>
            <a:r>
              <a:rPr lang="tr-TR" dirty="0" smtClean="0"/>
              <a:t>Geleneksel toplumlarda değerlerin seçimi ve benimsenmesi bireye seçenek imkanı tanımazken modern toplumlarda bireyler içinde bulunduğu çok sayıda ve çeşitli değişkenlerin etkisi altındadır.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1"/>
            <a:ext cx="3976688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2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1"/>
            <a:ext cx="7315200" cy="1904999"/>
          </a:xfrm>
        </p:spPr>
        <p:txBody>
          <a:bodyPr/>
          <a:lstStyle/>
          <a:p>
            <a:r>
              <a:rPr lang="tr-TR" dirty="0" smtClean="0"/>
              <a:t> 13.BÖLÜM</a:t>
            </a:r>
            <a:br>
              <a:rPr lang="tr-TR" dirty="0" smtClean="0"/>
            </a:br>
            <a:r>
              <a:rPr lang="tr-TR" dirty="0" smtClean="0"/>
              <a:t>TOPLUMSAL HAREKETLİLİK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tr-TR" dirty="0" smtClean="0"/>
              <a:t>Hareket kelimesi;oynaklık,yerinde duramama,sürekli bir devinimi ifade eder.</a:t>
            </a:r>
          </a:p>
          <a:p>
            <a:pPr marL="45720" indent="0">
              <a:buNone/>
            </a:pPr>
            <a:endParaRPr lang="tr-T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3200400"/>
            <a:ext cx="4895850" cy="363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58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Toplumsal Hareketliliğin Yönü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1"/>
            <a:ext cx="7315200" cy="3124199"/>
          </a:xfrm>
        </p:spPr>
        <p:txBody>
          <a:bodyPr/>
          <a:lstStyle/>
          <a:p>
            <a:r>
              <a:rPr lang="tr-TR" dirty="0" smtClean="0"/>
              <a:t>YATAY HAREKETLİLİK </a:t>
            </a:r>
          </a:p>
          <a:p>
            <a:pPr marL="45720" indent="0">
              <a:buNone/>
            </a:pPr>
            <a:r>
              <a:rPr lang="tr-TR" dirty="0"/>
              <a:t> </a:t>
            </a:r>
            <a:r>
              <a:rPr lang="tr-TR" dirty="0" smtClean="0"/>
              <a:t>  -Hareketliliğin aynı ya da benzer statüler arasında olması durumudur.</a:t>
            </a:r>
          </a:p>
          <a:p>
            <a:r>
              <a:rPr lang="tr-TR" dirty="0" smtClean="0"/>
              <a:t>DİKEY HAREKETLİLİK </a:t>
            </a:r>
          </a:p>
          <a:p>
            <a:pPr marL="45720" indent="0">
              <a:buNone/>
            </a:pPr>
            <a:r>
              <a:rPr lang="tr-TR" dirty="0" smtClean="0"/>
              <a:t>  -Farklı düzeylerdeki statülerin tabakalar arasında gerçekleştirdiği hareketlilik durumudur.</a:t>
            </a:r>
          </a:p>
          <a:p>
            <a:pPr marL="45720" indent="0"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9370"/>
            <a:ext cx="4343400" cy="269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59368"/>
            <a:ext cx="4800600" cy="269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Toplumsal Hareketlilik Etmenleri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tr-TR" dirty="0" smtClean="0"/>
              <a:t> ~Demografik Etmen</a:t>
            </a:r>
          </a:p>
          <a:p>
            <a:pPr marL="45720" indent="0">
              <a:buNone/>
            </a:pPr>
            <a:r>
              <a:rPr lang="tr-TR" dirty="0" smtClean="0"/>
              <a:t> ~Ekonomik Etmenler</a:t>
            </a:r>
          </a:p>
          <a:p>
            <a:pPr marL="45720" indent="0">
              <a:buNone/>
            </a:pPr>
            <a:r>
              <a:rPr lang="tr-TR" dirty="0"/>
              <a:t> </a:t>
            </a:r>
            <a:r>
              <a:rPr lang="tr-TR" dirty="0" smtClean="0"/>
              <a:t>~Ailenin Toplumsal Yapısı</a:t>
            </a:r>
          </a:p>
          <a:p>
            <a:pPr marL="45720" indent="0">
              <a:buNone/>
            </a:pPr>
            <a:r>
              <a:rPr lang="tr-TR" dirty="0"/>
              <a:t> </a:t>
            </a:r>
            <a:r>
              <a:rPr lang="tr-TR" dirty="0" smtClean="0"/>
              <a:t>~Teknoloji ve Teknolojik Değişme </a:t>
            </a:r>
          </a:p>
          <a:p>
            <a:pPr marL="45720" indent="0">
              <a:buNone/>
            </a:pPr>
            <a:r>
              <a:rPr lang="tr-TR" dirty="0" smtClean="0"/>
              <a:t> ~Siyasal Etmenler </a:t>
            </a:r>
          </a:p>
          <a:p>
            <a:pPr marL="45720" indent="0">
              <a:buNone/>
            </a:pPr>
            <a:r>
              <a:rPr lang="tr-TR" dirty="0" smtClean="0"/>
              <a:t> ~Eğitim Etmeni</a:t>
            </a:r>
          </a:p>
          <a:p>
            <a:pPr marL="45720" indent="0">
              <a:buNone/>
            </a:pPr>
            <a:r>
              <a:rPr lang="tr-TR" dirty="0"/>
              <a:t> </a:t>
            </a:r>
            <a:r>
              <a:rPr lang="tr-TR" dirty="0" smtClean="0"/>
              <a:t>~Başarı ve Toplumsal Hareketlilik</a:t>
            </a:r>
          </a:p>
          <a:p>
            <a:pPr marL="45720" indent="0">
              <a:buNone/>
            </a:pPr>
            <a:endParaRPr lang="tr-TR" dirty="0" smtClean="0"/>
          </a:p>
          <a:p>
            <a:pPr marL="45720" indent="0">
              <a:buNone/>
            </a:pP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89" y="2667000"/>
            <a:ext cx="42386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0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Toplumsal Köken ve Eğitimsel Başarı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1)Değer Teorisi</a:t>
            </a:r>
          </a:p>
          <a:p>
            <a:r>
              <a:rPr lang="tr-TR" dirty="0" smtClean="0"/>
              <a:t>2)Toplumsal Statü Teorisi</a:t>
            </a:r>
          </a:p>
          <a:p>
            <a:endParaRPr lang="tr-TR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27078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78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14.BÖLÜM</a:t>
            </a:r>
            <a:br>
              <a:rPr lang="tr-TR" dirty="0" smtClean="0"/>
            </a:br>
            <a:r>
              <a:rPr lang="tr-TR" dirty="0" smtClean="0"/>
              <a:t>TOPLUMSAL DEĞİŞME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6019800" cy="3539527"/>
          </a:xfrm>
        </p:spPr>
        <p:txBody>
          <a:bodyPr/>
          <a:lstStyle/>
          <a:p>
            <a:r>
              <a:rPr lang="tr-TR" dirty="0" smtClean="0"/>
              <a:t>Değişme,bir durumdan yeni bir duruma geçişi ifade etmektedir.</a:t>
            </a:r>
          </a:p>
          <a:p>
            <a:pPr marL="45720" indent="0">
              <a:buNone/>
            </a:pPr>
            <a:r>
              <a:rPr lang="tr-TR" dirty="0"/>
              <a:t> </a:t>
            </a:r>
            <a:r>
              <a:rPr lang="tr-TR" dirty="0" smtClean="0"/>
              <a:t>   </a:t>
            </a:r>
          </a:p>
          <a:p>
            <a:pPr marL="45720" indent="0">
              <a:buNone/>
            </a:pPr>
            <a:endParaRPr lang="tr-TR" i="1" u="sng" dirty="0"/>
          </a:p>
          <a:p>
            <a:pPr marL="45720" indent="0">
              <a:buNone/>
            </a:pPr>
            <a:endParaRPr lang="tr-TR" i="1" u="sng" dirty="0" smtClean="0"/>
          </a:p>
          <a:p>
            <a:pPr marL="45720" indent="0">
              <a:buNone/>
            </a:pPr>
            <a:r>
              <a:rPr lang="tr-TR" i="1" dirty="0" smtClean="0"/>
              <a:t>     ’’ Değişim,hayatın özündendir ve insan hayatı      zamanımızda,teknolojinin hızlanan ilerleyişinin acımasız gücü  altında accellarando (yavaş yavaş artarak) değişmektedir.’’</a:t>
            </a:r>
          </a:p>
          <a:p>
            <a:pPr marL="45720" indent="0">
              <a:buNone/>
            </a:pPr>
            <a:r>
              <a:rPr lang="tr-TR" i="1" dirty="0"/>
              <a:t> </a:t>
            </a:r>
            <a:r>
              <a:rPr lang="tr-TR" i="1" dirty="0" smtClean="0"/>
              <a:t>                                                         Tobynbee</a:t>
            </a:r>
            <a:endParaRPr lang="tr-TR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1143000"/>
            <a:ext cx="203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29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103</TotalTime>
  <Words>449</Words>
  <Application>Microsoft Office PowerPoint</Application>
  <PresentationFormat>On-screen Show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Perspective</vt:lpstr>
      <vt:lpstr>12.BÖLÜM TOPLUMSAL DAVRANIŞ KALIPLARI</vt:lpstr>
      <vt:lpstr>PowerPoint Presentation</vt:lpstr>
      <vt:lpstr>Bazı Toplumsal Davranış Kalıpları</vt:lpstr>
      <vt:lpstr>Toplumsal,Ulusal ve Kültürel Değerler</vt:lpstr>
      <vt:lpstr> 13.BÖLÜM TOPLUMSAL HAREKETLİLİK </vt:lpstr>
      <vt:lpstr>Toplumsal Hareketliliğin Yönü  </vt:lpstr>
      <vt:lpstr>Toplumsal Hareketlilik Etmenleri </vt:lpstr>
      <vt:lpstr>Toplumsal Köken ve Eğitimsel Başarı </vt:lpstr>
      <vt:lpstr>14.BÖLÜM TOPLUMSAL DEĞİŞME  </vt:lpstr>
      <vt:lpstr>PowerPoint Presentation</vt:lpstr>
      <vt:lpstr>TOPLUMSAL DEĞİŞMENİN KOŞULLARI</vt:lpstr>
      <vt:lpstr>Toplumsal Değişme Kuramları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TOPLUMSAL DAVRANIŞ KALIPLARI</dc:title>
  <dc:creator>PC</dc:creator>
  <cp:lastModifiedBy>PC</cp:lastModifiedBy>
  <cp:revision>9</cp:revision>
  <dcterms:created xsi:type="dcterms:W3CDTF">2006-08-16T00:00:00Z</dcterms:created>
  <dcterms:modified xsi:type="dcterms:W3CDTF">2017-12-15T18:23:00Z</dcterms:modified>
</cp:coreProperties>
</file>