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err="1" smtClean="0"/>
              <a:t>Livius</a:t>
            </a:r>
            <a:r>
              <a:rPr lang="tr-TR" sz="3200" dirty="0" smtClean="0"/>
              <a:t> </a:t>
            </a:r>
            <a:r>
              <a:rPr lang="tr-TR" sz="3200" dirty="0" err="1" smtClean="0"/>
              <a:t>Andronicus</a:t>
            </a:r>
            <a:r>
              <a:rPr lang="tr-TR" sz="3200" dirty="0" smtClean="0"/>
              <a:t> </a:t>
            </a:r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Aynı zamanda oyun ozanıdır.</a:t>
            </a:r>
          </a:p>
          <a:p>
            <a:r>
              <a:rPr lang="tr-TR" sz="3200" dirty="0" smtClean="0"/>
              <a:t>8 tragedya yazmıştır. </a:t>
            </a:r>
          </a:p>
          <a:p>
            <a:r>
              <a:rPr lang="tr-TR" sz="3200" dirty="0" err="1" smtClean="0"/>
              <a:t>Targedyaları</a:t>
            </a:r>
            <a:r>
              <a:rPr lang="tr-TR" sz="3200" dirty="0" smtClean="0"/>
              <a:t> konusunu Yunan kültüründen, özellikle de </a:t>
            </a:r>
            <a:r>
              <a:rPr lang="tr-TR" sz="3200" dirty="0" err="1" smtClean="0"/>
              <a:t>Troya</a:t>
            </a:r>
            <a:r>
              <a:rPr lang="tr-TR" sz="3200" dirty="0" smtClean="0"/>
              <a:t> savaşından almıştır. 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pPr algn="ctr"/>
            <a:r>
              <a:rPr lang="tr-TR" sz="3200" dirty="0" smtClean="0"/>
              <a:t>Tragedyaları: </a:t>
            </a:r>
          </a:p>
          <a:p>
            <a:pPr lvl="1"/>
            <a:r>
              <a:rPr lang="tr-TR" sz="3000" i="1" dirty="0" err="1" smtClean="0"/>
              <a:t>Achilles</a:t>
            </a:r>
            <a:r>
              <a:rPr lang="tr-TR" sz="3000" dirty="0" smtClean="0"/>
              <a:t>,</a:t>
            </a:r>
          </a:p>
          <a:p>
            <a:pPr>
              <a:buNone/>
            </a:pPr>
            <a:r>
              <a:rPr lang="tr-TR" sz="3200" dirty="0" smtClean="0"/>
              <a:t>		</a:t>
            </a:r>
            <a:r>
              <a:rPr lang="tr-TR" sz="3200" i="1" dirty="0" err="1" smtClean="0"/>
              <a:t>Aegisthus</a:t>
            </a:r>
            <a:r>
              <a:rPr lang="tr-TR" sz="3200" dirty="0" smtClean="0"/>
              <a:t>, </a:t>
            </a:r>
          </a:p>
          <a:p>
            <a:pPr lvl="1"/>
            <a:r>
              <a:rPr lang="tr-TR" sz="3000" i="1" dirty="0" err="1" smtClean="0"/>
              <a:t>Aiax</a:t>
            </a:r>
            <a:r>
              <a:rPr lang="tr-TR" sz="3000" dirty="0" smtClean="0"/>
              <a:t> </a:t>
            </a:r>
            <a:r>
              <a:rPr lang="tr-TR" sz="3000" i="1" dirty="0" err="1" smtClean="0"/>
              <a:t>Mastigophorus</a:t>
            </a:r>
            <a:r>
              <a:rPr lang="tr-TR" sz="3000" dirty="0" smtClean="0"/>
              <a:t>, </a:t>
            </a:r>
          </a:p>
          <a:p>
            <a:pPr lvl="1"/>
            <a:r>
              <a:rPr lang="tr-TR" sz="3000" i="1" dirty="0" err="1" smtClean="0"/>
              <a:t>Equos</a:t>
            </a:r>
            <a:r>
              <a:rPr lang="tr-TR" sz="3000" dirty="0" smtClean="0"/>
              <a:t> </a:t>
            </a:r>
            <a:r>
              <a:rPr lang="tr-TR" sz="3000" i="1" dirty="0" err="1" smtClean="0"/>
              <a:t>Troianos</a:t>
            </a:r>
            <a:r>
              <a:rPr lang="tr-TR" sz="3000" dirty="0" smtClean="0"/>
              <a:t> </a:t>
            </a:r>
          </a:p>
          <a:p>
            <a:pPr lvl="1"/>
            <a:r>
              <a:rPr lang="tr-TR" sz="3000" i="1" dirty="0" err="1" smtClean="0"/>
              <a:t>Hermiona</a:t>
            </a:r>
            <a:r>
              <a:rPr lang="tr-TR" sz="30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pPr algn="ctr"/>
            <a:r>
              <a:rPr lang="tr-TR" sz="3200" dirty="0" smtClean="0"/>
              <a:t>Tragedyaları: </a:t>
            </a:r>
          </a:p>
          <a:p>
            <a:endParaRPr lang="tr-TR" sz="3200" i="1" dirty="0" smtClean="0"/>
          </a:p>
          <a:p>
            <a:r>
              <a:rPr lang="tr-TR" sz="3200" i="1" dirty="0" err="1" smtClean="0"/>
              <a:t>Andromeda</a:t>
            </a:r>
            <a:r>
              <a:rPr lang="tr-TR" sz="3200" dirty="0" smtClean="0"/>
              <a:t>,</a:t>
            </a:r>
          </a:p>
          <a:p>
            <a:r>
              <a:rPr lang="tr-TR" sz="3200" dirty="0" smtClean="0"/>
              <a:t> </a:t>
            </a:r>
            <a:r>
              <a:rPr lang="tr-TR" sz="3200" i="1" dirty="0" err="1" smtClean="0"/>
              <a:t>Danaё</a:t>
            </a:r>
            <a:r>
              <a:rPr lang="tr-TR" sz="3200" dirty="0" smtClean="0"/>
              <a:t> </a:t>
            </a:r>
          </a:p>
          <a:p>
            <a:r>
              <a:rPr lang="tr-TR" sz="3200" i="1" dirty="0" err="1" smtClean="0"/>
              <a:t>Tereus</a:t>
            </a:r>
            <a:r>
              <a:rPr lang="tr-TR" sz="3200" dirty="0" smtClean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 lnSpcReduction="10000"/>
          </a:bodyPr>
          <a:lstStyle/>
          <a:p>
            <a:pPr algn="ctr"/>
            <a:r>
              <a:rPr lang="tr-TR" sz="3200" dirty="0" smtClean="0"/>
              <a:t>Komedya-</a:t>
            </a:r>
            <a:r>
              <a:rPr lang="tr-TR" sz="3200" dirty="0" err="1" smtClean="0"/>
              <a:t>Palliata</a:t>
            </a:r>
            <a:r>
              <a:rPr lang="tr-TR" sz="3200" dirty="0" smtClean="0"/>
              <a:t> </a:t>
            </a:r>
          </a:p>
          <a:p>
            <a:r>
              <a:rPr lang="tr-TR" sz="3200" i="1" dirty="0" err="1" smtClean="0"/>
              <a:t>Palliata</a:t>
            </a:r>
            <a:r>
              <a:rPr lang="tr-TR" sz="3200" i="1" dirty="0" smtClean="0"/>
              <a:t> yazdığı bilinmekte. </a:t>
            </a:r>
          </a:p>
          <a:p>
            <a:r>
              <a:rPr lang="tr-TR" sz="3200" i="1" dirty="0" smtClean="0"/>
              <a:t>Latince olarak konusu olan bir komedya yazan ilk kişi olarak görülür. </a:t>
            </a:r>
          </a:p>
          <a:p>
            <a:r>
              <a:rPr lang="tr-TR" sz="3200" i="1" dirty="0" smtClean="0"/>
              <a:t>Latin Komedyasının gelişiminde önemli payı vardır.</a:t>
            </a:r>
          </a:p>
          <a:p>
            <a:r>
              <a:rPr lang="tr-TR" sz="3200" i="1" dirty="0" err="1" smtClean="0"/>
              <a:t>Cantica</a:t>
            </a:r>
            <a:r>
              <a:rPr lang="tr-TR" sz="3200" i="1" dirty="0" smtClean="0"/>
              <a:t>-</a:t>
            </a:r>
            <a:r>
              <a:rPr lang="tr-TR" sz="3200" i="1" dirty="0" err="1" smtClean="0"/>
              <a:t>Diverbia</a:t>
            </a:r>
            <a:r>
              <a:rPr lang="tr-TR" sz="3200" i="1" dirty="0" smtClean="0"/>
              <a:t> ayırımının onunla başladığı söylenir</a:t>
            </a:r>
            <a:r>
              <a:rPr lang="tr-TR" sz="3200" i="1" dirty="0" smtClean="0"/>
              <a:t>.</a:t>
            </a:r>
          </a:p>
          <a:p>
            <a:endParaRPr lang="tr-TR" sz="3200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endParaRPr lang="tr-TR" sz="3200" i="1" dirty="0" smtClean="0"/>
          </a:p>
          <a:p>
            <a:r>
              <a:rPr lang="tr-TR" sz="3200" i="1" dirty="0" smtClean="0"/>
              <a:t>Senatonun talebi </a:t>
            </a:r>
            <a:r>
              <a:rPr lang="tr-TR" sz="3200" i="1" dirty="0" smtClean="0"/>
              <a:t>üzerine bir de ilahi yazmıştır</a:t>
            </a:r>
            <a:r>
              <a:rPr lang="tr-TR" sz="3200" i="1" dirty="0" smtClean="0"/>
              <a:t>.</a:t>
            </a:r>
          </a:p>
          <a:p>
            <a:r>
              <a:rPr lang="tr-TR" sz="3200" i="1" dirty="0" smtClean="0"/>
              <a:t>Ozanlar Loncası kurduğu kurduğu söylenir. </a:t>
            </a:r>
            <a:endParaRPr lang="tr-TR" sz="3200" i="1" dirty="0" smtClean="0"/>
          </a:p>
          <a:p>
            <a:endParaRPr lang="tr-TR" sz="3200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tr-TR" sz="3200" dirty="0" smtClean="0"/>
          </a:p>
          <a:p>
            <a:r>
              <a:rPr lang="tr-TR" sz="3200" dirty="0" err="1" smtClean="0"/>
              <a:t>Cicero</a:t>
            </a:r>
            <a:r>
              <a:rPr lang="tr-TR" sz="3200" dirty="0" smtClean="0"/>
              <a:t>, </a:t>
            </a:r>
            <a:r>
              <a:rPr lang="tr-TR" sz="3200" i="1" dirty="0" err="1" smtClean="0"/>
              <a:t>Brutus</a:t>
            </a:r>
            <a:r>
              <a:rPr lang="tr-TR" sz="3200" dirty="0" smtClean="0"/>
              <a:t>, 72</a:t>
            </a:r>
          </a:p>
          <a:p>
            <a:r>
              <a:rPr lang="tr-TR" sz="3200" dirty="0" err="1" smtClean="0"/>
              <a:t>Atqui</a:t>
            </a:r>
            <a:r>
              <a:rPr lang="tr-TR" sz="3200" dirty="0" smtClean="0"/>
              <a:t> </a:t>
            </a:r>
            <a:r>
              <a:rPr lang="tr-TR" sz="3200" dirty="0" err="1" smtClean="0"/>
              <a:t>hic</a:t>
            </a:r>
            <a:r>
              <a:rPr lang="tr-TR" sz="3200" dirty="0" smtClean="0"/>
              <a:t> </a:t>
            </a:r>
            <a:r>
              <a:rPr lang="tr-TR" sz="3200" dirty="0" err="1" smtClean="0"/>
              <a:t>Livius</a:t>
            </a:r>
            <a:r>
              <a:rPr lang="tr-TR" sz="3200" dirty="0" smtClean="0"/>
              <a:t> [</a:t>
            </a:r>
            <a:r>
              <a:rPr lang="tr-TR" sz="3200" dirty="0" err="1" smtClean="0"/>
              <a:t>qui</a:t>
            </a:r>
            <a:r>
              <a:rPr lang="tr-TR" sz="3200" dirty="0" smtClean="0"/>
              <a:t>] </a:t>
            </a:r>
            <a:r>
              <a:rPr lang="tr-TR" sz="3200" dirty="0" err="1" smtClean="0"/>
              <a:t>primus</a:t>
            </a:r>
            <a:r>
              <a:rPr lang="tr-TR" sz="3200" dirty="0" smtClean="0"/>
              <a:t> </a:t>
            </a:r>
            <a:r>
              <a:rPr lang="tr-TR" sz="3200" dirty="0" err="1" smtClean="0"/>
              <a:t>fabulam</a:t>
            </a:r>
            <a:r>
              <a:rPr lang="tr-TR" sz="3200" dirty="0" smtClean="0"/>
              <a:t> C. </a:t>
            </a:r>
            <a:r>
              <a:rPr lang="tr-TR" sz="3200" dirty="0" err="1" smtClean="0"/>
              <a:t>Claudio</a:t>
            </a:r>
            <a:r>
              <a:rPr lang="tr-TR" sz="3200" dirty="0" smtClean="0"/>
              <a:t> </a:t>
            </a:r>
            <a:r>
              <a:rPr lang="tr-TR" sz="3200" dirty="0" err="1" smtClean="0"/>
              <a:t>Caeci</a:t>
            </a:r>
            <a:r>
              <a:rPr lang="tr-TR" sz="3200" dirty="0" smtClean="0"/>
              <a:t> </a:t>
            </a:r>
            <a:r>
              <a:rPr lang="tr-TR" sz="3200" dirty="0" err="1" smtClean="0"/>
              <a:t>filio</a:t>
            </a:r>
            <a:r>
              <a:rPr lang="tr-TR" sz="3200" dirty="0" smtClean="0"/>
              <a:t> et M. </a:t>
            </a:r>
            <a:r>
              <a:rPr lang="tr-TR" sz="3200" dirty="0" err="1" smtClean="0"/>
              <a:t>Tuditano</a:t>
            </a:r>
            <a:r>
              <a:rPr lang="tr-TR" sz="3200" dirty="0" smtClean="0"/>
              <a:t> </a:t>
            </a:r>
            <a:r>
              <a:rPr lang="tr-TR" sz="3200" dirty="0" err="1" smtClean="0"/>
              <a:t>consulibus</a:t>
            </a:r>
            <a:r>
              <a:rPr lang="tr-TR" sz="3200" dirty="0" smtClean="0"/>
              <a:t> </a:t>
            </a:r>
            <a:r>
              <a:rPr lang="tr-TR" sz="3200" dirty="0" err="1" smtClean="0"/>
              <a:t>docuit</a:t>
            </a:r>
            <a:r>
              <a:rPr lang="tr-TR" sz="3200" dirty="0" smtClean="0"/>
              <a:t> </a:t>
            </a:r>
            <a:r>
              <a:rPr lang="tr-TR" sz="3200" dirty="0" err="1" smtClean="0"/>
              <a:t>anno</a:t>
            </a:r>
            <a:r>
              <a:rPr lang="tr-TR" sz="3200" dirty="0" smtClean="0"/>
              <a:t> </a:t>
            </a:r>
            <a:r>
              <a:rPr lang="tr-TR" sz="3200" dirty="0" err="1" smtClean="0"/>
              <a:t>ipso</a:t>
            </a:r>
            <a:r>
              <a:rPr lang="tr-TR" sz="3200" dirty="0" smtClean="0"/>
              <a:t> </a:t>
            </a:r>
            <a:r>
              <a:rPr lang="tr-TR" sz="3200" dirty="0" err="1" smtClean="0"/>
              <a:t>ante</a:t>
            </a:r>
            <a:r>
              <a:rPr lang="tr-TR" sz="3200" dirty="0" smtClean="0"/>
              <a:t> </a:t>
            </a:r>
            <a:r>
              <a:rPr lang="tr-TR" sz="3200" dirty="0" err="1" smtClean="0"/>
              <a:t>quam</a:t>
            </a:r>
            <a:r>
              <a:rPr lang="tr-TR" sz="3200" dirty="0" smtClean="0"/>
              <a:t> </a:t>
            </a:r>
            <a:r>
              <a:rPr lang="tr-TR" sz="3200" dirty="0" err="1" smtClean="0"/>
              <a:t>natus</a:t>
            </a:r>
            <a:r>
              <a:rPr lang="tr-TR" sz="3200" dirty="0" smtClean="0"/>
              <a:t> </a:t>
            </a:r>
            <a:r>
              <a:rPr lang="tr-TR" sz="3200" dirty="0" err="1" smtClean="0"/>
              <a:t>est</a:t>
            </a:r>
            <a:r>
              <a:rPr lang="tr-TR" sz="3200" dirty="0" smtClean="0"/>
              <a:t> </a:t>
            </a:r>
            <a:r>
              <a:rPr lang="tr-TR" sz="3200" dirty="0" err="1" smtClean="0"/>
              <a:t>Ennius</a:t>
            </a:r>
            <a:r>
              <a:rPr lang="tr-TR" sz="3200" dirty="0" smtClean="0"/>
              <a:t>, post </a:t>
            </a:r>
            <a:r>
              <a:rPr lang="tr-TR" sz="3200" dirty="0" err="1" smtClean="0"/>
              <a:t>Romam</a:t>
            </a:r>
            <a:r>
              <a:rPr lang="tr-TR" sz="3200" dirty="0" smtClean="0"/>
              <a:t> </a:t>
            </a:r>
            <a:r>
              <a:rPr lang="tr-TR" sz="3200" dirty="0" err="1" smtClean="0"/>
              <a:t>conditam</a:t>
            </a:r>
            <a:r>
              <a:rPr lang="tr-TR" sz="3200" dirty="0" smtClean="0"/>
              <a:t> </a:t>
            </a:r>
            <a:r>
              <a:rPr lang="tr-TR" sz="3200" dirty="0" err="1" smtClean="0"/>
              <a:t>autem</a:t>
            </a:r>
            <a:r>
              <a:rPr lang="tr-TR" sz="3200" dirty="0" smtClean="0"/>
              <a:t> </a:t>
            </a:r>
            <a:r>
              <a:rPr lang="tr-TR" sz="3200" dirty="0" err="1" smtClean="0"/>
              <a:t>quarto</a:t>
            </a:r>
            <a:r>
              <a:rPr lang="tr-TR" sz="3200" dirty="0" smtClean="0"/>
              <a:t> </a:t>
            </a:r>
            <a:r>
              <a:rPr lang="tr-TR" sz="3200" dirty="0" err="1" smtClean="0"/>
              <a:t>decumo</a:t>
            </a:r>
            <a:r>
              <a:rPr lang="tr-TR" sz="3200" dirty="0" smtClean="0"/>
              <a:t> et </a:t>
            </a:r>
            <a:r>
              <a:rPr lang="tr-TR" sz="3200" dirty="0" err="1" smtClean="0"/>
              <a:t>quingentesimo</a:t>
            </a:r>
            <a:r>
              <a:rPr lang="tr-TR" sz="3200" dirty="0" smtClean="0"/>
              <a:t>, ut </a:t>
            </a:r>
            <a:r>
              <a:rPr lang="tr-TR" sz="3200" dirty="0" err="1" smtClean="0"/>
              <a:t>hic</a:t>
            </a:r>
            <a:r>
              <a:rPr lang="tr-TR" sz="3200" dirty="0" smtClean="0"/>
              <a:t> ait, </a:t>
            </a:r>
            <a:r>
              <a:rPr lang="tr-TR" sz="3200" dirty="0" err="1" smtClean="0"/>
              <a:t>quem</a:t>
            </a:r>
            <a:r>
              <a:rPr lang="tr-TR" sz="3200" dirty="0" smtClean="0"/>
              <a:t> </a:t>
            </a:r>
            <a:r>
              <a:rPr lang="tr-TR" sz="3200" dirty="0" err="1" smtClean="0"/>
              <a:t>nos</a:t>
            </a:r>
            <a:r>
              <a:rPr lang="tr-TR" sz="3200" dirty="0" smtClean="0"/>
              <a:t> </a:t>
            </a:r>
            <a:r>
              <a:rPr lang="tr-TR" sz="3200" dirty="0" err="1" smtClean="0"/>
              <a:t>sequimur</a:t>
            </a:r>
            <a:r>
              <a:rPr lang="tr-TR" sz="3200" dirty="0" smtClean="0"/>
              <a:t>. </a:t>
            </a:r>
            <a:r>
              <a:rPr lang="tr-TR" sz="3200" dirty="0" err="1" smtClean="0"/>
              <a:t>est</a:t>
            </a:r>
            <a:r>
              <a:rPr lang="tr-TR" sz="3200" dirty="0" smtClean="0"/>
              <a:t> enim </a:t>
            </a:r>
            <a:r>
              <a:rPr lang="tr-TR" sz="3200" dirty="0" err="1" smtClean="0"/>
              <a:t>inter</a:t>
            </a:r>
            <a:r>
              <a:rPr lang="tr-TR" sz="3200" dirty="0" smtClean="0"/>
              <a:t> </a:t>
            </a:r>
            <a:r>
              <a:rPr lang="tr-TR" sz="3200" dirty="0" err="1" smtClean="0"/>
              <a:t>scriptores</a:t>
            </a:r>
            <a:r>
              <a:rPr lang="tr-TR" sz="3200" dirty="0" smtClean="0"/>
              <a:t> de </a:t>
            </a:r>
            <a:r>
              <a:rPr lang="tr-TR" sz="3200" dirty="0" err="1" smtClean="0"/>
              <a:t>numero</a:t>
            </a:r>
            <a:r>
              <a:rPr lang="tr-TR" sz="3200" dirty="0" smtClean="0"/>
              <a:t> </a:t>
            </a:r>
            <a:r>
              <a:rPr lang="tr-TR" sz="3200" dirty="0" err="1" smtClean="0"/>
              <a:t>annorum</a:t>
            </a:r>
            <a:r>
              <a:rPr lang="tr-TR" sz="3200" dirty="0" smtClean="0"/>
              <a:t> </a:t>
            </a:r>
            <a:r>
              <a:rPr lang="tr-TR" sz="3200" dirty="0" err="1" smtClean="0"/>
              <a:t>controversia</a:t>
            </a:r>
            <a:r>
              <a:rPr lang="tr-TR" sz="3200" dirty="0" smtClean="0"/>
              <a:t>. </a:t>
            </a:r>
            <a:r>
              <a:rPr lang="tr-TR" sz="3200" dirty="0" err="1" smtClean="0"/>
              <a:t>Accius</a:t>
            </a:r>
            <a:r>
              <a:rPr lang="tr-TR" sz="3200" dirty="0" smtClean="0"/>
              <a:t> </a:t>
            </a:r>
            <a:r>
              <a:rPr lang="tr-TR" sz="3200" dirty="0" err="1" smtClean="0"/>
              <a:t>autem</a:t>
            </a:r>
            <a:r>
              <a:rPr lang="tr-TR" sz="3200" dirty="0" smtClean="0"/>
              <a:t> a Q. </a:t>
            </a:r>
            <a:r>
              <a:rPr lang="tr-TR" sz="3200" dirty="0" err="1" smtClean="0"/>
              <a:t>Maxumo</a:t>
            </a:r>
            <a:r>
              <a:rPr lang="tr-TR" sz="3200" dirty="0" smtClean="0"/>
              <a:t> </a:t>
            </a:r>
            <a:r>
              <a:rPr lang="tr-TR" sz="3200" dirty="0" err="1" smtClean="0"/>
              <a:t>quintum</a:t>
            </a:r>
            <a:r>
              <a:rPr lang="tr-TR" sz="3200" dirty="0" smtClean="0"/>
              <a:t> </a:t>
            </a:r>
            <a:r>
              <a:rPr lang="tr-TR" sz="3200" dirty="0" err="1" smtClean="0"/>
              <a:t>consule</a:t>
            </a:r>
            <a:r>
              <a:rPr lang="tr-TR" sz="3200" dirty="0" smtClean="0"/>
              <a:t> </a:t>
            </a:r>
            <a:r>
              <a:rPr lang="tr-TR" sz="3200" dirty="0" err="1" smtClean="0"/>
              <a:t>captum</a:t>
            </a:r>
            <a:r>
              <a:rPr lang="tr-TR" sz="3200" dirty="0" smtClean="0"/>
              <a:t> </a:t>
            </a:r>
            <a:r>
              <a:rPr lang="tr-TR" sz="3200" dirty="0" err="1" smtClean="0"/>
              <a:t>Tarento</a:t>
            </a:r>
            <a:r>
              <a:rPr lang="tr-TR" sz="3200" dirty="0" smtClean="0"/>
              <a:t> </a:t>
            </a:r>
            <a:r>
              <a:rPr lang="tr-TR" sz="3200" dirty="0" err="1" smtClean="0"/>
              <a:t>scripsit</a:t>
            </a:r>
            <a:r>
              <a:rPr lang="tr-TR" sz="3200" dirty="0" smtClean="0"/>
              <a:t> </a:t>
            </a:r>
            <a:r>
              <a:rPr lang="tr-TR" sz="3200" dirty="0" err="1" smtClean="0"/>
              <a:t>Livium</a:t>
            </a:r>
            <a:r>
              <a:rPr lang="tr-TR" sz="3200" dirty="0" smtClean="0"/>
              <a:t> </a:t>
            </a:r>
            <a:r>
              <a:rPr lang="tr-TR" sz="3200" dirty="0" err="1" smtClean="0"/>
              <a:t>annis</a:t>
            </a:r>
            <a:r>
              <a:rPr lang="tr-TR" sz="3200" dirty="0" smtClean="0"/>
              <a:t> </a:t>
            </a:r>
            <a:r>
              <a:rPr lang="tr-TR" sz="3200" dirty="0" err="1" smtClean="0"/>
              <a:t>xxx</a:t>
            </a:r>
            <a:r>
              <a:rPr lang="tr-TR" sz="3200" dirty="0" smtClean="0"/>
              <a:t> post </a:t>
            </a:r>
            <a:r>
              <a:rPr lang="tr-TR" sz="3200" dirty="0" err="1" smtClean="0"/>
              <a:t>quam</a:t>
            </a:r>
            <a:r>
              <a:rPr lang="tr-TR" sz="3200" dirty="0" smtClean="0"/>
              <a:t> </a:t>
            </a:r>
            <a:r>
              <a:rPr lang="tr-TR" sz="3200" dirty="0" err="1" smtClean="0"/>
              <a:t>eum</a:t>
            </a:r>
            <a:r>
              <a:rPr lang="tr-TR" sz="3200" dirty="0" smtClean="0"/>
              <a:t> </a:t>
            </a:r>
            <a:r>
              <a:rPr lang="tr-TR" sz="3200" dirty="0" err="1" smtClean="0"/>
              <a:t>fabulam</a:t>
            </a:r>
            <a:r>
              <a:rPr lang="tr-TR" sz="3200" dirty="0" smtClean="0"/>
              <a:t> </a:t>
            </a:r>
            <a:r>
              <a:rPr lang="tr-TR" sz="3200" dirty="0" err="1" smtClean="0"/>
              <a:t>docuisse</a:t>
            </a:r>
            <a:r>
              <a:rPr lang="tr-TR" sz="3200" dirty="0" smtClean="0"/>
              <a:t> et </a:t>
            </a:r>
            <a:r>
              <a:rPr lang="tr-TR" sz="3200" dirty="0" err="1" smtClean="0"/>
              <a:t>Atticus</a:t>
            </a:r>
            <a:r>
              <a:rPr lang="tr-TR" sz="3200" dirty="0" smtClean="0"/>
              <a:t> </a:t>
            </a:r>
            <a:r>
              <a:rPr lang="tr-TR" sz="3200" dirty="0" err="1" smtClean="0"/>
              <a:t>scribit</a:t>
            </a:r>
            <a:r>
              <a:rPr lang="tr-TR" sz="3200" dirty="0" smtClean="0"/>
              <a:t> et </a:t>
            </a:r>
            <a:r>
              <a:rPr lang="tr-TR" sz="3200" dirty="0" err="1" smtClean="0"/>
              <a:t>nos</a:t>
            </a:r>
            <a:r>
              <a:rPr lang="tr-TR" sz="3200" dirty="0" smtClean="0"/>
              <a:t> in </a:t>
            </a:r>
            <a:r>
              <a:rPr lang="tr-TR" sz="3200" dirty="0" err="1" smtClean="0"/>
              <a:t>antiquis</a:t>
            </a:r>
            <a:r>
              <a:rPr lang="tr-TR" sz="3200" dirty="0" smtClean="0"/>
              <a:t> </a:t>
            </a:r>
            <a:r>
              <a:rPr lang="tr-TR" sz="3200" dirty="0" err="1" smtClean="0"/>
              <a:t>commentariis</a:t>
            </a:r>
            <a:r>
              <a:rPr lang="tr-TR" sz="3200" dirty="0" smtClean="0"/>
              <a:t> </a:t>
            </a:r>
            <a:r>
              <a:rPr lang="tr-TR" sz="3200" dirty="0" err="1" smtClean="0"/>
              <a:t>invenimus</a:t>
            </a:r>
            <a:r>
              <a:rPr lang="tr-TR" sz="3200" dirty="0" smtClean="0"/>
              <a:t>; </a:t>
            </a:r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sz="3200" dirty="0" smtClean="0"/>
          </a:p>
          <a:p>
            <a:r>
              <a:rPr lang="tr-TR" sz="3200" dirty="0" err="1" smtClean="0"/>
              <a:t>Cicero</a:t>
            </a:r>
            <a:r>
              <a:rPr lang="tr-TR" sz="3200" dirty="0" smtClean="0"/>
              <a:t>, </a:t>
            </a:r>
            <a:r>
              <a:rPr lang="tr-TR" sz="3200" i="1" dirty="0" err="1" smtClean="0"/>
              <a:t>Brutus</a:t>
            </a:r>
            <a:r>
              <a:rPr lang="tr-TR" sz="3200" i="1" dirty="0" smtClean="0"/>
              <a:t>, 73</a:t>
            </a:r>
          </a:p>
          <a:p>
            <a:pPr algn="just"/>
            <a:r>
              <a:rPr lang="tr-TR" sz="3200" dirty="0" err="1" smtClean="0"/>
              <a:t>Docuisse</a:t>
            </a:r>
            <a:r>
              <a:rPr lang="tr-TR" sz="3200" dirty="0" smtClean="0"/>
              <a:t> </a:t>
            </a:r>
            <a:r>
              <a:rPr lang="tr-TR" sz="3200" dirty="0" err="1" smtClean="0"/>
              <a:t>autem</a:t>
            </a:r>
            <a:r>
              <a:rPr lang="tr-TR" sz="3200" dirty="0" smtClean="0"/>
              <a:t> </a:t>
            </a:r>
            <a:r>
              <a:rPr lang="tr-TR" sz="3200" dirty="0" err="1" smtClean="0"/>
              <a:t>fabulam</a:t>
            </a:r>
            <a:r>
              <a:rPr lang="tr-TR" sz="3200" dirty="0" smtClean="0"/>
              <a:t> </a:t>
            </a:r>
            <a:r>
              <a:rPr lang="tr-TR" sz="3200" dirty="0" err="1" smtClean="0"/>
              <a:t>annis</a:t>
            </a:r>
            <a:r>
              <a:rPr lang="tr-TR" sz="3200" dirty="0" smtClean="0"/>
              <a:t> post </a:t>
            </a:r>
            <a:r>
              <a:rPr lang="tr-TR" sz="3200" dirty="0" err="1" smtClean="0"/>
              <a:t>xi</a:t>
            </a:r>
            <a:r>
              <a:rPr lang="tr-TR" sz="3200" dirty="0" smtClean="0"/>
              <a:t>, C. </a:t>
            </a:r>
            <a:r>
              <a:rPr lang="tr-TR" sz="3200" dirty="0" err="1" smtClean="0"/>
              <a:t>Cornelio</a:t>
            </a:r>
            <a:r>
              <a:rPr lang="tr-TR" sz="3200" dirty="0" smtClean="0"/>
              <a:t> Q. </a:t>
            </a:r>
            <a:r>
              <a:rPr lang="tr-TR" sz="3200" dirty="0" err="1" smtClean="0"/>
              <a:t>Minucio</a:t>
            </a:r>
            <a:r>
              <a:rPr lang="tr-TR" sz="3200" dirty="0" smtClean="0"/>
              <a:t> </a:t>
            </a:r>
            <a:r>
              <a:rPr lang="tr-TR" sz="3200" dirty="0" err="1" smtClean="0"/>
              <a:t>consulibus</a:t>
            </a:r>
            <a:r>
              <a:rPr lang="tr-TR" sz="3200" dirty="0" smtClean="0"/>
              <a:t> </a:t>
            </a:r>
            <a:r>
              <a:rPr lang="tr-TR" sz="3200" dirty="0" err="1" smtClean="0"/>
              <a:t>ludis</a:t>
            </a:r>
            <a:r>
              <a:rPr lang="tr-TR" sz="3200" dirty="0" smtClean="0"/>
              <a:t> </a:t>
            </a:r>
            <a:r>
              <a:rPr lang="tr-TR" sz="3200" dirty="0" err="1" smtClean="0"/>
              <a:t>Iuventatis</a:t>
            </a:r>
            <a:r>
              <a:rPr lang="tr-TR" sz="3200" dirty="0" smtClean="0"/>
              <a:t>, </a:t>
            </a:r>
            <a:r>
              <a:rPr lang="tr-TR" sz="3200" dirty="0" err="1" smtClean="0"/>
              <a:t>quos</a:t>
            </a:r>
            <a:r>
              <a:rPr lang="tr-TR" sz="3200" dirty="0" smtClean="0"/>
              <a:t> </a:t>
            </a:r>
            <a:r>
              <a:rPr lang="tr-TR" sz="3200" dirty="0" err="1" smtClean="0"/>
              <a:t>Salinator</a:t>
            </a:r>
            <a:r>
              <a:rPr lang="tr-TR" sz="3200" dirty="0" smtClean="0"/>
              <a:t> </a:t>
            </a:r>
            <a:r>
              <a:rPr lang="tr-TR" sz="3200" dirty="0" err="1" smtClean="0"/>
              <a:t>Senensi</a:t>
            </a:r>
            <a:r>
              <a:rPr lang="tr-TR" sz="3200" dirty="0" smtClean="0"/>
              <a:t> </a:t>
            </a:r>
            <a:r>
              <a:rPr lang="tr-TR" sz="3200" dirty="0" err="1" smtClean="0"/>
              <a:t>proelio</a:t>
            </a:r>
            <a:r>
              <a:rPr lang="tr-TR" sz="3200" dirty="0" smtClean="0"/>
              <a:t> </a:t>
            </a:r>
            <a:r>
              <a:rPr lang="tr-TR" sz="3200" dirty="0" err="1" smtClean="0"/>
              <a:t>voverat</a:t>
            </a:r>
            <a:r>
              <a:rPr lang="tr-TR" sz="3200" dirty="0" smtClean="0"/>
              <a:t>. in </a:t>
            </a:r>
            <a:r>
              <a:rPr lang="tr-TR" sz="3200" dirty="0" err="1" smtClean="0"/>
              <a:t>quo</a:t>
            </a:r>
            <a:r>
              <a:rPr lang="tr-TR" sz="3200" dirty="0" smtClean="0"/>
              <a:t> </a:t>
            </a:r>
            <a:r>
              <a:rPr lang="tr-TR" sz="3200" dirty="0" err="1" smtClean="0"/>
              <a:t>tantus</a:t>
            </a:r>
            <a:r>
              <a:rPr lang="tr-TR" sz="3200" dirty="0" smtClean="0"/>
              <a:t> </a:t>
            </a:r>
            <a:r>
              <a:rPr lang="tr-TR" sz="3200" dirty="0" err="1" smtClean="0"/>
              <a:t>error</a:t>
            </a:r>
            <a:r>
              <a:rPr lang="tr-TR" sz="3200" dirty="0" smtClean="0"/>
              <a:t> </a:t>
            </a:r>
            <a:r>
              <a:rPr lang="tr-TR" sz="3200" dirty="0" err="1" smtClean="0"/>
              <a:t>Acci</a:t>
            </a:r>
            <a:r>
              <a:rPr lang="tr-TR" sz="3200" dirty="0" smtClean="0"/>
              <a:t> </a:t>
            </a:r>
            <a:r>
              <a:rPr lang="tr-TR" sz="3200" dirty="0" err="1" smtClean="0"/>
              <a:t>fuit</a:t>
            </a:r>
            <a:r>
              <a:rPr lang="tr-TR" sz="3200" dirty="0" smtClean="0"/>
              <a:t>, ut his </a:t>
            </a:r>
            <a:r>
              <a:rPr lang="tr-TR" sz="3200" dirty="0" err="1" smtClean="0"/>
              <a:t>consulibus</a:t>
            </a:r>
            <a:r>
              <a:rPr lang="tr-TR" sz="3200" dirty="0" smtClean="0"/>
              <a:t> </a:t>
            </a:r>
            <a:r>
              <a:rPr lang="tr-TR" sz="3200" dirty="0" err="1" smtClean="0"/>
              <a:t>xl</a:t>
            </a:r>
            <a:r>
              <a:rPr lang="tr-TR" sz="3200" dirty="0" smtClean="0"/>
              <a:t> </a:t>
            </a:r>
            <a:r>
              <a:rPr lang="tr-TR" sz="3200" dirty="0" err="1" smtClean="0"/>
              <a:t>annos</a:t>
            </a:r>
            <a:r>
              <a:rPr lang="tr-TR" sz="3200" dirty="0" smtClean="0"/>
              <a:t> </a:t>
            </a:r>
            <a:r>
              <a:rPr lang="tr-TR" sz="3200" dirty="0" err="1" smtClean="0"/>
              <a:t>natus</a:t>
            </a:r>
            <a:r>
              <a:rPr lang="tr-TR" sz="3200" dirty="0" smtClean="0"/>
              <a:t> </a:t>
            </a:r>
            <a:r>
              <a:rPr lang="tr-TR" sz="3200" dirty="0" err="1" smtClean="0"/>
              <a:t>Ennius</a:t>
            </a:r>
            <a:r>
              <a:rPr lang="tr-TR" sz="3200" dirty="0" smtClean="0"/>
              <a:t> </a:t>
            </a:r>
            <a:r>
              <a:rPr lang="tr-TR" sz="3200" dirty="0" err="1" smtClean="0"/>
              <a:t>fuerit</a:t>
            </a:r>
            <a:r>
              <a:rPr lang="tr-TR" sz="3200" dirty="0" smtClean="0"/>
              <a:t>: </a:t>
            </a:r>
            <a:r>
              <a:rPr lang="tr-TR" sz="3200" dirty="0" err="1" smtClean="0"/>
              <a:t>quoi</a:t>
            </a:r>
            <a:r>
              <a:rPr lang="tr-TR" sz="3200" dirty="0" smtClean="0"/>
              <a:t> </a:t>
            </a:r>
            <a:r>
              <a:rPr lang="tr-TR" sz="3200" dirty="0" err="1" smtClean="0"/>
              <a:t>aequalis</a:t>
            </a:r>
            <a:r>
              <a:rPr lang="tr-TR" sz="3200" dirty="0" smtClean="0"/>
              <a:t> </a:t>
            </a:r>
            <a:r>
              <a:rPr lang="tr-TR" sz="3200" dirty="0" err="1" smtClean="0"/>
              <a:t>fuerit</a:t>
            </a:r>
            <a:r>
              <a:rPr lang="tr-TR" sz="3200" dirty="0" smtClean="0"/>
              <a:t> </a:t>
            </a:r>
            <a:r>
              <a:rPr lang="tr-TR" sz="3200" dirty="0" err="1" smtClean="0"/>
              <a:t>Livius</a:t>
            </a:r>
            <a:r>
              <a:rPr lang="tr-TR" sz="3200" dirty="0" smtClean="0"/>
              <a:t>, </a:t>
            </a:r>
            <a:r>
              <a:rPr lang="tr-TR" sz="3200" dirty="0" err="1" smtClean="0"/>
              <a:t>minor</a:t>
            </a:r>
            <a:r>
              <a:rPr lang="tr-TR" sz="3200" dirty="0" smtClean="0"/>
              <a:t> </a:t>
            </a:r>
            <a:r>
              <a:rPr lang="tr-TR" sz="3200" dirty="0" err="1" smtClean="0"/>
              <a:t>fuit</a:t>
            </a:r>
            <a:r>
              <a:rPr lang="tr-TR" sz="3200" dirty="0" smtClean="0"/>
              <a:t> </a:t>
            </a:r>
            <a:r>
              <a:rPr lang="tr-TR" sz="3200" dirty="0" err="1" smtClean="0"/>
              <a:t>aliquanto</a:t>
            </a:r>
            <a:r>
              <a:rPr lang="tr-TR" sz="3200" dirty="0" smtClean="0"/>
              <a:t> is, </a:t>
            </a:r>
            <a:r>
              <a:rPr lang="tr-TR" sz="3200" dirty="0" err="1" smtClean="0"/>
              <a:t>qui</a:t>
            </a:r>
            <a:r>
              <a:rPr lang="tr-TR" sz="3200" dirty="0" smtClean="0"/>
              <a:t> </a:t>
            </a:r>
            <a:r>
              <a:rPr lang="tr-TR" sz="3200" dirty="0" err="1" smtClean="0"/>
              <a:t>primus</a:t>
            </a:r>
            <a:r>
              <a:rPr lang="tr-TR" sz="3200" dirty="0" smtClean="0"/>
              <a:t> </a:t>
            </a:r>
            <a:r>
              <a:rPr lang="tr-TR" sz="3200" dirty="0" err="1" smtClean="0"/>
              <a:t>fabulam</a:t>
            </a:r>
            <a:r>
              <a:rPr lang="tr-TR" sz="3200" dirty="0" smtClean="0"/>
              <a:t> </a:t>
            </a:r>
            <a:r>
              <a:rPr lang="tr-TR" sz="3200" dirty="0" err="1" smtClean="0"/>
              <a:t>dedit</a:t>
            </a:r>
            <a:r>
              <a:rPr lang="tr-TR" sz="3200" dirty="0" smtClean="0"/>
              <a:t>, </a:t>
            </a:r>
            <a:r>
              <a:rPr lang="tr-TR" sz="3200" dirty="0" err="1" smtClean="0"/>
              <a:t>quam</a:t>
            </a:r>
            <a:r>
              <a:rPr lang="tr-TR" sz="3200" dirty="0" smtClean="0"/>
              <a:t> </a:t>
            </a:r>
            <a:r>
              <a:rPr lang="tr-TR" sz="3200" dirty="0" err="1" smtClean="0"/>
              <a:t>ii</a:t>
            </a:r>
            <a:r>
              <a:rPr lang="tr-TR" sz="3200" dirty="0" smtClean="0"/>
              <a:t>, </a:t>
            </a:r>
            <a:r>
              <a:rPr lang="tr-TR" sz="3200" dirty="0" err="1" smtClean="0"/>
              <a:t>qui</a:t>
            </a:r>
            <a:r>
              <a:rPr lang="tr-TR" sz="3200" dirty="0" smtClean="0"/>
              <a:t> </a:t>
            </a:r>
            <a:r>
              <a:rPr lang="tr-TR" sz="3200" dirty="0" err="1" smtClean="0"/>
              <a:t>multas</a:t>
            </a:r>
            <a:r>
              <a:rPr lang="tr-TR" sz="3200" dirty="0" smtClean="0"/>
              <a:t> </a:t>
            </a:r>
            <a:r>
              <a:rPr lang="tr-TR" sz="3200" dirty="0" err="1" smtClean="0"/>
              <a:t>docuerant</a:t>
            </a:r>
            <a:r>
              <a:rPr lang="tr-TR" sz="3200" dirty="0" smtClean="0"/>
              <a:t> </a:t>
            </a:r>
            <a:r>
              <a:rPr lang="tr-TR" sz="3200" dirty="0" err="1" smtClean="0"/>
              <a:t>ante</a:t>
            </a:r>
            <a:r>
              <a:rPr lang="tr-TR" sz="3200" dirty="0" smtClean="0"/>
              <a:t> </a:t>
            </a:r>
            <a:r>
              <a:rPr lang="tr-TR" sz="3200" dirty="0" err="1" smtClean="0"/>
              <a:t>hos</a:t>
            </a:r>
            <a:r>
              <a:rPr lang="tr-TR" sz="3200" dirty="0" smtClean="0"/>
              <a:t> </a:t>
            </a:r>
            <a:r>
              <a:rPr lang="tr-TR" sz="3200" dirty="0" err="1" smtClean="0"/>
              <a:t>consules</a:t>
            </a:r>
            <a:r>
              <a:rPr lang="tr-TR" sz="3200" dirty="0" smtClean="0"/>
              <a:t>, et Plautus et </a:t>
            </a:r>
            <a:r>
              <a:rPr lang="tr-TR" sz="3200" dirty="0" err="1" smtClean="0"/>
              <a:t>Naevius</a:t>
            </a:r>
            <a:r>
              <a:rPr lang="tr-TR" sz="3200" dirty="0" smtClean="0"/>
              <a:t>. </a:t>
            </a:r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Antik Kaynaklara göre Latin Edebiyatının kurucusu</a:t>
            </a:r>
          </a:p>
          <a:p>
            <a:r>
              <a:rPr lang="tr-TR" sz="3200" dirty="0" smtClean="0"/>
              <a:t>Roma’ya ne zaman geldiği tartışma konusu</a:t>
            </a:r>
          </a:p>
          <a:p>
            <a:pPr>
              <a:buNone/>
            </a:pPr>
            <a:r>
              <a:rPr lang="tr-TR" sz="3200" dirty="0" smtClean="0"/>
              <a:t>Güney İtalya’nın </a:t>
            </a:r>
            <a:r>
              <a:rPr lang="tr-TR" sz="3200" dirty="0" err="1" smtClean="0"/>
              <a:t>Tarentum</a:t>
            </a:r>
            <a:r>
              <a:rPr lang="tr-TR" sz="3200" dirty="0" smtClean="0"/>
              <a:t> kentinden olan bir Yunan savaş esiri </a:t>
            </a:r>
            <a:r>
              <a:rPr lang="tr-TR" sz="3200" dirty="0" err="1" smtClean="0"/>
              <a:t>Andronikos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Livia</a:t>
            </a:r>
            <a:r>
              <a:rPr lang="tr-TR" sz="3200" dirty="0" smtClean="0"/>
              <a:t> ailesi tarafından satın alınmıştır. </a:t>
            </a:r>
          </a:p>
          <a:p>
            <a:r>
              <a:rPr lang="tr-TR" sz="3200" dirty="0" smtClean="0"/>
              <a:t>Ailenin çocuklarının eğitilmesi ile görevlendirilmiştir. </a:t>
            </a:r>
          </a:p>
          <a:p>
            <a:r>
              <a:rPr lang="tr-TR" sz="3200" dirty="0" smtClean="0"/>
              <a:t>Azat edilmiş ve </a:t>
            </a:r>
            <a:r>
              <a:rPr lang="tr-TR" sz="3200" dirty="0" err="1" smtClean="0"/>
              <a:t>Livius</a:t>
            </a:r>
            <a:r>
              <a:rPr lang="tr-TR" sz="3200" dirty="0" smtClean="0"/>
              <a:t> </a:t>
            </a:r>
            <a:r>
              <a:rPr lang="tr-TR" sz="3200" dirty="0" err="1" smtClean="0"/>
              <a:t>Andronicus</a:t>
            </a:r>
            <a:r>
              <a:rPr lang="tr-TR" sz="3200" dirty="0" smtClean="0"/>
              <a:t> adını almıştır.</a:t>
            </a:r>
          </a:p>
          <a:p>
            <a:r>
              <a:rPr lang="tr-TR" sz="3200" dirty="0" smtClean="0"/>
              <a:t>Çocukların eğitimi için Latince okul kitabı hazırlamıştır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Troya</a:t>
            </a:r>
            <a:r>
              <a:rPr lang="tr-TR" sz="3200" dirty="0" smtClean="0"/>
              <a:t> savaşından yurduna dönmeye çalışan </a:t>
            </a:r>
            <a:r>
              <a:rPr lang="tr-TR" sz="3200" dirty="0" err="1" smtClean="0"/>
              <a:t>Odysseus’un</a:t>
            </a:r>
            <a:r>
              <a:rPr lang="tr-TR" sz="3200" dirty="0" smtClean="0"/>
              <a:t> hikayesinin anlatıldığı Homeros destanı </a:t>
            </a:r>
            <a:r>
              <a:rPr lang="tr-TR" sz="3200" dirty="0" err="1" smtClean="0"/>
              <a:t>Odysseia’yı</a:t>
            </a:r>
            <a:r>
              <a:rPr lang="tr-TR" sz="3200" dirty="0" smtClean="0"/>
              <a:t> Latinceye çevirmiştir. </a:t>
            </a:r>
          </a:p>
          <a:p>
            <a:r>
              <a:rPr lang="tr-TR" sz="3200" dirty="0" smtClean="0"/>
              <a:t>Eseri çevirirken İtalya’nın yerel vezni olan </a:t>
            </a:r>
            <a:r>
              <a:rPr lang="tr-TR" sz="3200" dirty="0" err="1" smtClean="0"/>
              <a:t>Saturnia</a:t>
            </a:r>
            <a:r>
              <a:rPr lang="tr-TR" sz="3200" dirty="0" smtClean="0"/>
              <a:t> veznini kullanmıştır.</a:t>
            </a:r>
          </a:p>
          <a:p>
            <a:r>
              <a:rPr lang="tr-TR" sz="3200" dirty="0" smtClean="0"/>
              <a:t>Çeviri </a:t>
            </a:r>
            <a:r>
              <a:rPr lang="tr-TR" sz="3200" i="1" dirty="0" err="1" smtClean="0"/>
              <a:t>Odusia</a:t>
            </a:r>
            <a:r>
              <a:rPr lang="tr-TR" sz="3200" dirty="0" smtClean="0"/>
              <a:t> adıyla tanınır.  </a:t>
            </a:r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Çeviri Örneği 1: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err="1" smtClean="0"/>
              <a:t>Hom</a:t>
            </a:r>
            <a:r>
              <a:rPr lang="tr-TR" sz="3200" dirty="0" smtClean="0"/>
              <a:t>. Od. 1.1: 	 	Ἄνδρα μοι ἔννεπε, Μοῦσα, πολύτροπον	</a:t>
            </a:r>
          </a:p>
          <a:p>
            <a:r>
              <a:rPr lang="tr-TR" sz="3200" dirty="0" err="1" smtClean="0"/>
              <a:t>Andron</a:t>
            </a:r>
            <a:r>
              <a:rPr lang="tr-TR" sz="3200" dirty="0" smtClean="0"/>
              <a:t>. Od.1.1: 	</a:t>
            </a:r>
            <a:r>
              <a:rPr lang="tr-TR" sz="3200" dirty="0" err="1" smtClean="0"/>
              <a:t>Virum</a:t>
            </a:r>
            <a:r>
              <a:rPr lang="tr-TR" sz="3200" dirty="0" smtClean="0"/>
              <a:t> </a:t>
            </a:r>
            <a:r>
              <a:rPr lang="tr-TR" sz="3200" dirty="0" err="1" smtClean="0"/>
              <a:t>mihi</a:t>
            </a:r>
            <a:r>
              <a:rPr lang="tr-TR" sz="3200" dirty="0" smtClean="0"/>
              <a:t>, </a:t>
            </a:r>
            <a:r>
              <a:rPr lang="tr-TR" sz="3200" dirty="0" err="1" smtClean="0"/>
              <a:t>Camena</a:t>
            </a:r>
            <a:r>
              <a:rPr lang="tr-TR" sz="3200" dirty="0" smtClean="0"/>
              <a:t>, </a:t>
            </a:r>
            <a:r>
              <a:rPr lang="tr-TR" sz="3200" dirty="0" err="1" smtClean="0"/>
              <a:t>insece</a:t>
            </a:r>
            <a:r>
              <a:rPr lang="tr-TR" sz="3200" dirty="0" smtClean="0"/>
              <a:t> </a:t>
            </a:r>
            <a:r>
              <a:rPr lang="tr-TR" sz="3200" dirty="0" err="1" smtClean="0"/>
              <a:t>versutum</a:t>
            </a:r>
            <a:r>
              <a:rPr lang="tr-TR" sz="3200" dirty="0" smtClean="0"/>
              <a:t>,  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Çeviri Örneği 2: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err="1" smtClean="0"/>
              <a:t>Hom</a:t>
            </a:r>
            <a:r>
              <a:rPr lang="tr-TR" sz="3200" dirty="0" smtClean="0"/>
              <a:t>. Od. 1.45 “ὦ πάτερ ἡμέτερε Κρονίδη,</a:t>
            </a:r>
          </a:p>
          <a:p>
            <a:r>
              <a:rPr lang="tr-TR" sz="3200" dirty="0" err="1" smtClean="0"/>
              <a:t>Andronicus</a:t>
            </a:r>
            <a:r>
              <a:rPr lang="tr-TR" sz="3200" dirty="0" smtClean="0"/>
              <a:t>: 2.1 </a:t>
            </a:r>
            <a:r>
              <a:rPr lang="tr-TR" sz="3200" dirty="0" err="1" smtClean="0"/>
              <a:t>Pater</a:t>
            </a:r>
            <a:r>
              <a:rPr lang="tr-TR" sz="3200" dirty="0" smtClean="0"/>
              <a:t> </a:t>
            </a:r>
            <a:r>
              <a:rPr lang="tr-TR" sz="3200" dirty="0" err="1" smtClean="0"/>
              <a:t>noster</a:t>
            </a:r>
            <a:r>
              <a:rPr lang="tr-TR" sz="3200" dirty="0" smtClean="0"/>
              <a:t>, </a:t>
            </a:r>
            <a:r>
              <a:rPr lang="tr-TR" sz="3200" dirty="0" err="1" smtClean="0"/>
              <a:t>Saturni</a:t>
            </a:r>
            <a:r>
              <a:rPr lang="tr-TR" sz="3200" dirty="0" smtClean="0"/>
              <a:t> </a:t>
            </a:r>
            <a:r>
              <a:rPr lang="tr-TR" sz="3200" dirty="0" err="1" smtClean="0"/>
              <a:t>filie</a:t>
            </a:r>
            <a:r>
              <a:rPr lang="tr-TR" sz="3200" dirty="0" smtClean="0"/>
              <a:t> . . . 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6.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10198672" cy="419548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Çeviri Örneği 3:</a:t>
            </a:r>
          </a:p>
          <a:p>
            <a:pPr>
              <a:buNone/>
            </a:pPr>
            <a:endParaRPr lang="tr-TR" sz="3200" dirty="0" smtClean="0"/>
          </a:p>
          <a:p>
            <a:r>
              <a:rPr lang="tr-TR" sz="3200" dirty="0" err="1" smtClean="0"/>
              <a:t>Hom</a:t>
            </a:r>
            <a:r>
              <a:rPr lang="tr-TR" sz="3200" dirty="0" smtClean="0"/>
              <a:t>.Od.1.64: “τέκνον ἐμόν, ποῖόν σε ἔπος φύγεν ἕρκος ὀδόντων.</a:t>
            </a:r>
          </a:p>
          <a:p>
            <a:r>
              <a:rPr lang="tr-TR" sz="3200" dirty="0" err="1" smtClean="0"/>
              <a:t>Andronicus</a:t>
            </a:r>
            <a:r>
              <a:rPr lang="tr-TR" sz="3200" dirty="0" smtClean="0"/>
              <a:t>: 3.1  </a:t>
            </a:r>
            <a:r>
              <a:rPr lang="tr-TR" sz="3200" dirty="0" err="1" smtClean="0"/>
              <a:t>Mea</a:t>
            </a:r>
            <a:r>
              <a:rPr lang="tr-TR" sz="3200" dirty="0" smtClean="0"/>
              <a:t> </a:t>
            </a:r>
            <a:r>
              <a:rPr lang="tr-TR" sz="3200" dirty="0" err="1" smtClean="0"/>
              <a:t>puera</a:t>
            </a:r>
            <a:r>
              <a:rPr lang="tr-TR" sz="3200" dirty="0" smtClean="0"/>
              <a:t>, </a:t>
            </a:r>
            <a:r>
              <a:rPr lang="tr-TR" sz="3200" dirty="0" err="1" smtClean="0"/>
              <a:t>quid</a:t>
            </a:r>
            <a:r>
              <a:rPr lang="tr-TR" sz="3200" dirty="0" smtClean="0"/>
              <a:t> </a:t>
            </a:r>
            <a:r>
              <a:rPr lang="tr-TR" sz="3200" dirty="0" err="1" smtClean="0"/>
              <a:t>verbi</a:t>
            </a:r>
            <a:r>
              <a:rPr lang="tr-TR" sz="3200" dirty="0" smtClean="0"/>
              <a:t> </a:t>
            </a:r>
            <a:r>
              <a:rPr lang="tr-TR" sz="3200" dirty="0" err="1" smtClean="0"/>
              <a:t>ex</a:t>
            </a:r>
            <a:r>
              <a:rPr lang="tr-TR" sz="3200" dirty="0" smtClean="0"/>
              <a:t> </a:t>
            </a:r>
            <a:r>
              <a:rPr lang="tr-TR" sz="3200" dirty="0" err="1" smtClean="0"/>
              <a:t>tuo</a:t>
            </a:r>
            <a:r>
              <a:rPr lang="tr-TR" sz="3200" dirty="0" smtClean="0"/>
              <a:t> </a:t>
            </a:r>
            <a:r>
              <a:rPr lang="tr-TR" sz="3200" dirty="0" err="1" smtClean="0"/>
              <a:t>ore</a:t>
            </a:r>
            <a:r>
              <a:rPr lang="tr-TR" sz="3200" dirty="0" smtClean="0"/>
              <a:t> </a:t>
            </a:r>
            <a:r>
              <a:rPr lang="tr-TR" sz="3200" dirty="0" err="1" smtClean="0"/>
              <a:t>supera</a:t>
            </a:r>
            <a:r>
              <a:rPr lang="tr-TR" sz="3200" dirty="0" smtClean="0"/>
              <a:t> </a:t>
            </a:r>
            <a:r>
              <a:rPr lang="tr-TR" sz="3200" dirty="0" err="1" smtClean="0"/>
              <a:t>fugit</a:t>
            </a:r>
            <a:r>
              <a:rPr lang="tr-TR" sz="3200" dirty="0" smtClean="0"/>
              <a:t>?  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420</TotalTime>
  <Words>468</Words>
  <Application>Microsoft Office PowerPoint</Application>
  <PresentationFormat>Özel</PresentationFormat>
  <Paragraphs>72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İyon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  <vt:lpstr>Başlangıç Dönemi– 6. Hafta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41</cp:revision>
  <dcterms:created xsi:type="dcterms:W3CDTF">2017-11-23T15:25:46Z</dcterms:created>
  <dcterms:modified xsi:type="dcterms:W3CDTF">2017-11-24T09:58:54Z</dcterms:modified>
</cp:coreProperties>
</file>