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984A-E002-4AAF-9DC6-A8B89C549FB2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C4929-974B-4EA9-BD54-A39AB3E920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880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984A-E002-4AAF-9DC6-A8B89C549FB2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C4929-974B-4EA9-BD54-A39AB3E920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2469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984A-E002-4AAF-9DC6-A8B89C549FB2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C4929-974B-4EA9-BD54-A39AB3E920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4280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984A-E002-4AAF-9DC6-A8B89C549FB2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C4929-974B-4EA9-BD54-A39AB3E920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249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984A-E002-4AAF-9DC6-A8B89C549FB2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C4929-974B-4EA9-BD54-A39AB3E920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6683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984A-E002-4AAF-9DC6-A8B89C549FB2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C4929-974B-4EA9-BD54-A39AB3E920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6839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984A-E002-4AAF-9DC6-A8B89C549FB2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C4929-974B-4EA9-BD54-A39AB3E920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645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984A-E002-4AAF-9DC6-A8B89C549FB2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C4929-974B-4EA9-BD54-A39AB3E920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9947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984A-E002-4AAF-9DC6-A8B89C549FB2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C4929-974B-4EA9-BD54-A39AB3E920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4039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984A-E002-4AAF-9DC6-A8B89C549FB2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C4929-974B-4EA9-BD54-A39AB3E920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8620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3984A-E002-4AAF-9DC6-A8B89C549FB2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C4929-974B-4EA9-BD54-A39AB3E920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515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3984A-E002-4AAF-9DC6-A8B89C549FB2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9C4929-974B-4EA9-BD54-A39AB3E920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5573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07963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4"/>
          <p:cNvSpPr txBox="1">
            <a:spLocks noChangeArrowheads="1"/>
          </p:cNvSpPr>
          <p:nvPr/>
        </p:nvSpPr>
        <p:spPr bwMode="auto">
          <a:xfrm>
            <a:off x="3432175" y="260350"/>
            <a:ext cx="48958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altLang="tr-TR" sz="3200"/>
              <a:t>Tuzun nitelikleri</a:t>
            </a:r>
          </a:p>
        </p:txBody>
      </p:sp>
      <p:sp>
        <p:nvSpPr>
          <p:cNvPr id="30723" name="Text Box 5"/>
          <p:cNvSpPr txBox="1">
            <a:spLocks noChangeArrowheads="1"/>
          </p:cNvSpPr>
          <p:nvPr/>
        </p:nvSpPr>
        <p:spPr bwMode="auto">
          <a:xfrm>
            <a:off x="2495550" y="1412876"/>
            <a:ext cx="67691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buFontTx/>
              <a:buBlip>
                <a:blip r:embed="rId2"/>
              </a:buBlip>
            </a:pPr>
            <a:r>
              <a:rPr lang="tr-TR" altLang="tr-TR" sz="3200"/>
              <a:t>Tuz kimyasal açıdan saf olmalıdır.</a:t>
            </a:r>
          </a:p>
          <a:p>
            <a:pPr eaLnBrk="1" hangingPunct="1">
              <a:buFontTx/>
              <a:buBlip>
                <a:blip r:embed="rId2"/>
              </a:buBlip>
            </a:pPr>
            <a:r>
              <a:rPr lang="tr-TR" altLang="tr-TR" sz="3200"/>
              <a:t>Temiz, suda çözündüğünde  berrak bir solüsyon oluşturmalı ve sediment meydana getirmemelidir.</a:t>
            </a:r>
          </a:p>
          <a:p>
            <a:pPr eaLnBrk="1" hangingPunct="1">
              <a:buFontTx/>
              <a:buBlip>
                <a:blip r:embed="rId2"/>
              </a:buBlip>
            </a:pPr>
            <a:r>
              <a:rPr lang="tr-TR" altLang="tr-TR" sz="3200"/>
              <a:t>Tamamen çözünebilmesi için tuz partiküllerinin boyutları 0.2-0.5 mm olmalıdır.</a:t>
            </a:r>
          </a:p>
          <a:p>
            <a:pPr eaLnBrk="1" hangingPunct="1">
              <a:buFontTx/>
              <a:buBlip>
                <a:blip r:embed="rId2"/>
              </a:buBlip>
            </a:pPr>
            <a:r>
              <a:rPr lang="tr-TR" altLang="tr-TR" sz="3200"/>
              <a:t>Bakteriyolojik niteliği uygun olmalıdır.</a:t>
            </a:r>
          </a:p>
        </p:txBody>
      </p:sp>
    </p:spTree>
    <p:extLst>
      <p:ext uri="{BB962C8B-B14F-4D97-AF65-F5344CB8AC3E}">
        <p14:creationId xmlns:p14="http://schemas.microsoft.com/office/powerpoint/2010/main" val="1083080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4"/>
          <p:cNvSpPr txBox="1">
            <a:spLocks noChangeArrowheads="1"/>
          </p:cNvSpPr>
          <p:nvPr/>
        </p:nvSpPr>
        <p:spPr bwMode="auto">
          <a:xfrm>
            <a:off x="2495550" y="981076"/>
            <a:ext cx="7488238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tr-TR" altLang="tr-TR" sz="3200" b="1">
                <a:solidFill>
                  <a:srgbClr val="FF66FF"/>
                </a:solidFill>
              </a:rPr>
              <a:t>Kuru tuzlama:</a:t>
            </a:r>
            <a:r>
              <a:rPr lang="tr-TR" altLang="tr-TR" sz="3200" b="1"/>
              <a:t> </a:t>
            </a:r>
            <a:r>
              <a:rPr lang="tr-TR" altLang="tr-TR" sz="3200"/>
              <a:t>Tuz tereyağına direkt ilave edilir.</a:t>
            </a:r>
          </a:p>
          <a:p>
            <a:pPr marL="342900" indent="-342900"/>
            <a:endParaRPr lang="tr-TR" altLang="tr-TR" sz="3200"/>
          </a:p>
          <a:p>
            <a:pPr marL="342900" indent="-342900"/>
            <a:r>
              <a:rPr lang="tr-TR" altLang="tr-TR" sz="3200" b="1">
                <a:solidFill>
                  <a:srgbClr val="FF66FF"/>
                </a:solidFill>
              </a:rPr>
              <a:t>Islak tuzlama:</a:t>
            </a:r>
            <a:r>
              <a:rPr lang="tr-TR" altLang="tr-TR" sz="3200"/>
              <a:t> Tuz bir miktar su ile ıslatılarak lapa oluşturulur ve tereyağına karıştırılır.</a:t>
            </a:r>
          </a:p>
          <a:p>
            <a:pPr marL="342900" indent="-342900"/>
            <a:endParaRPr lang="tr-TR" altLang="tr-TR" sz="3200"/>
          </a:p>
          <a:p>
            <a:pPr marL="342900" indent="-342900"/>
            <a:r>
              <a:rPr lang="tr-TR" altLang="tr-TR" sz="3200" b="1">
                <a:solidFill>
                  <a:srgbClr val="FF66FF"/>
                </a:solidFill>
              </a:rPr>
              <a:t>Salamura:</a:t>
            </a:r>
            <a:r>
              <a:rPr lang="tr-TR" altLang="tr-TR" sz="3200"/>
              <a:t> Konsantrasyonu  %26 olan veya doymuş tuz çözeltisi kullanılır.</a:t>
            </a:r>
          </a:p>
          <a:p>
            <a:pPr marL="342900" indent="-342900">
              <a:spcBef>
                <a:spcPct val="50000"/>
              </a:spcBef>
            </a:pPr>
            <a:endParaRPr lang="tr-TR" altLang="tr-TR" sz="3200"/>
          </a:p>
        </p:txBody>
      </p:sp>
    </p:spTree>
    <p:extLst>
      <p:ext uri="{BB962C8B-B14F-4D97-AF65-F5344CB8AC3E}">
        <p14:creationId xmlns:p14="http://schemas.microsoft.com/office/powerpoint/2010/main" val="299975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4000">
                <a:solidFill>
                  <a:srgbClr val="FF3300"/>
                </a:solidFill>
              </a:rPr>
              <a:t>Tereyağının Malakse Edilmesi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4825" y="2349500"/>
            <a:ext cx="8229600" cy="19446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tr-TR" altLang="tr-TR" smtClean="0"/>
              <a:t>Malakse tereyağı granülleri oluştuktan sonra gerçekleştirilen bir yoğurma işlemidir.</a:t>
            </a:r>
          </a:p>
        </p:txBody>
      </p:sp>
    </p:spTree>
    <p:extLst>
      <p:ext uri="{BB962C8B-B14F-4D97-AF65-F5344CB8AC3E}">
        <p14:creationId xmlns:p14="http://schemas.microsoft.com/office/powerpoint/2010/main" val="123116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4"/>
          <p:cNvSpPr txBox="1">
            <a:spLocks noChangeArrowheads="1"/>
          </p:cNvSpPr>
          <p:nvPr/>
        </p:nvSpPr>
        <p:spPr bwMode="auto">
          <a:xfrm>
            <a:off x="2063751" y="333375"/>
            <a:ext cx="8208963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tr-TR" altLang="tr-TR" sz="3200">
                <a:solidFill>
                  <a:srgbClr val="FF3399"/>
                </a:solidFill>
              </a:rPr>
              <a:t>Malaksenin temel amaçları:</a:t>
            </a:r>
          </a:p>
          <a:p>
            <a:pPr eaLnBrk="1" hangingPunct="1"/>
            <a:endParaRPr lang="tr-TR" altLang="tr-TR" sz="3200">
              <a:solidFill>
                <a:srgbClr val="FF3399"/>
              </a:solidFill>
            </a:endParaRPr>
          </a:p>
          <a:p>
            <a:pPr eaLnBrk="1" hangingPunct="1">
              <a:buFontTx/>
              <a:buBlip>
                <a:blip r:embed="rId2"/>
              </a:buBlip>
            </a:pPr>
            <a:r>
              <a:rPr lang="tr-TR" altLang="tr-TR" sz="3200"/>
              <a:t>Yağ granüllerinin biraraya gelmesini dolayısyla sıkı bir yapının oluşumunu sağlamak,</a:t>
            </a:r>
          </a:p>
          <a:p>
            <a:pPr eaLnBrk="1" hangingPunct="1"/>
            <a:endParaRPr lang="tr-TR" altLang="tr-TR" sz="3200"/>
          </a:p>
          <a:p>
            <a:pPr eaLnBrk="1" hangingPunct="1">
              <a:buFontTx/>
              <a:buBlip>
                <a:blip r:embed="rId2"/>
              </a:buBlip>
            </a:pPr>
            <a:r>
              <a:rPr lang="tr-TR" altLang="tr-TR" sz="3200"/>
              <a:t>Yayıkaltının ortamdan uzaklaşmasını sağlayarak, tereyağının su içeriğinin düzenlenmesini olanaklı kılmak</a:t>
            </a:r>
          </a:p>
          <a:p>
            <a:pPr eaLnBrk="1" hangingPunct="1"/>
            <a:endParaRPr lang="tr-TR" altLang="tr-TR" sz="3200"/>
          </a:p>
          <a:p>
            <a:pPr eaLnBrk="1" hangingPunct="1">
              <a:buFontTx/>
              <a:buBlip>
                <a:blip r:embed="rId2"/>
              </a:buBlip>
            </a:pPr>
            <a:r>
              <a:rPr lang="tr-TR" altLang="tr-TR" sz="3200"/>
              <a:t>Uygun bir su dağılımı sağlayarak bazı görünüş bozukluklarını ve randıman kayıplarını gidermek,</a:t>
            </a:r>
          </a:p>
        </p:txBody>
      </p:sp>
    </p:spTree>
    <p:extLst>
      <p:ext uri="{BB962C8B-B14F-4D97-AF65-F5344CB8AC3E}">
        <p14:creationId xmlns:p14="http://schemas.microsoft.com/office/powerpoint/2010/main" val="20022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4"/>
          <p:cNvSpPr txBox="1">
            <a:spLocks noChangeArrowheads="1"/>
          </p:cNvSpPr>
          <p:nvPr/>
        </p:nvSpPr>
        <p:spPr bwMode="auto">
          <a:xfrm>
            <a:off x="2424114" y="1484314"/>
            <a:ext cx="7272337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buFontTx/>
              <a:buBlip>
                <a:blip r:embed="rId2"/>
              </a:buBlip>
            </a:pPr>
            <a:r>
              <a:rPr lang="tr-TR" altLang="tr-TR" sz="3200"/>
              <a:t>Tat-aroma açısından üniform bir ürün eldesini sağlamak,</a:t>
            </a:r>
          </a:p>
          <a:p>
            <a:pPr eaLnBrk="1" hangingPunct="1"/>
            <a:endParaRPr lang="tr-TR" altLang="tr-TR" sz="3200"/>
          </a:p>
          <a:p>
            <a:pPr eaLnBrk="1" hangingPunct="1">
              <a:buFontTx/>
              <a:buBlip>
                <a:blip r:embed="rId2"/>
              </a:buBlip>
            </a:pPr>
            <a:r>
              <a:rPr lang="tr-TR" altLang="tr-TR" sz="3200"/>
              <a:t>Tuzlu tereyağlarında tuzun bünyede çözünmesini ve uygun bir şekilde dağılmasını sağlamak,</a:t>
            </a:r>
          </a:p>
          <a:p>
            <a:pPr eaLnBrk="1" hangingPunct="1"/>
            <a:endParaRPr lang="tr-TR" altLang="tr-TR" sz="3200"/>
          </a:p>
          <a:p>
            <a:pPr eaLnBrk="1" hangingPunct="1">
              <a:buFontTx/>
              <a:buBlip>
                <a:blip r:embed="rId2"/>
              </a:buBlip>
            </a:pPr>
            <a:r>
              <a:rPr lang="tr-TR" altLang="tr-TR" sz="3200"/>
              <a:t>Tereyağlarına yasalara uygun kompozisyon kazandırmaktır.</a:t>
            </a:r>
          </a:p>
        </p:txBody>
      </p:sp>
    </p:spTree>
    <p:extLst>
      <p:ext uri="{BB962C8B-B14F-4D97-AF65-F5344CB8AC3E}">
        <p14:creationId xmlns:p14="http://schemas.microsoft.com/office/powerpoint/2010/main" val="281517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4000">
                <a:solidFill>
                  <a:srgbClr val="FF3300"/>
                </a:solidFill>
              </a:rPr>
              <a:t>Tereyağının Ambalajlanması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47850" y="1989138"/>
            <a:ext cx="8229600" cy="24765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tr-TR" altLang="tr-TR" smtClean="0"/>
              <a:t>   Ambalaj materyali olarak </a:t>
            </a:r>
            <a:r>
              <a:rPr lang="tr-TR" altLang="tr-TR" smtClean="0">
                <a:solidFill>
                  <a:srgbClr val="FF3300"/>
                </a:solidFill>
              </a:rPr>
              <a:t>polietilen film, alüminyum folye, lamine edilmiş plastik ve</a:t>
            </a:r>
            <a:r>
              <a:rPr lang="tr-TR" altLang="tr-TR" smtClean="0"/>
              <a:t> çeşitli malzemeler kullanılmaktadır. </a:t>
            </a:r>
          </a:p>
        </p:txBody>
      </p:sp>
    </p:spTree>
    <p:extLst>
      <p:ext uri="{BB962C8B-B14F-4D97-AF65-F5344CB8AC3E}">
        <p14:creationId xmlns:p14="http://schemas.microsoft.com/office/powerpoint/2010/main" val="76231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4000">
                <a:solidFill>
                  <a:srgbClr val="FF3300"/>
                </a:solidFill>
              </a:rPr>
              <a:t>Tereyağının Depolanması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63750" y="2492376"/>
            <a:ext cx="8229600" cy="2333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tr-TR" altLang="tr-TR" smtClean="0"/>
              <a:t>  Tat-aroma bozuklukları ve oksidasyonun büyük ölçüde engellenebildiği yaklaşık -15ºC ve -20ºC depolanmaktadır.</a:t>
            </a:r>
          </a:p>
        </p:txBody>
      </p:sp>
    </p:spTree>
    <p:extLst>
      <p:ext uri="{BB962C8B-B14F-4D97-AF65-F5344CB8AC3E}">
        <p14:creationId xmlns:p14="http://schemas.microsoft.com/office/powerpoint/2010/main" val="212860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4"/>
          <p:cNvSpPr txBox="1">
            <a:spLocks noChangeArrowheads="1"/>
          </p:cNvSpPr>
          <p:nvPr/>
        </p:nvSpPr>
        <p:spPr bwMode="auto">
          <a:xfrm>
            <a:off x="2135188" y="981076"/>
            <a:ext cx="79930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tr-TR" altLang="tr-TR" sz="2000"/>
              <a:t>Çizelge 2. Tereyağ kalitesi ve depolama sıcaklığına bağımlı olarak saklanabileceği süre. </a:t>
            </a:r>
          </a:p>
        </p:txBody>
      </p:sp>
      <p:sp>
        <p:nvSpPr>
          <p:cNvPr id="37891" name="Text Box 5"/>
          <p:cNvSpPr txBox="1">
            <a:spLocks noChangeArrowheads="1"/>
          </p:cNvSpPr>
          <p:nvPr/>
        </p:nvSpPr>
        <p:spPr bwMode="auto">
          <a:xfrm>
            <a:off x="2259014" y="1865313"/>
            <a:ext cx="74374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endParaRPr lang="tr-TR" altLang="tr-TR"/>
          </a:p>
        </p:txBody>
      </p:sp>
      <p:graphicFrame>
        <p:nvGraphicFramePr>
          <p:cNvPr id="76887" name="Group 87"/>
          <p:cNvGraphicFramePr>
            <a:graphicFrameLocks noGrp="1"/>
          </p:cNvGraphicFramePr>
          <p:nvPr/>
        </p:nvGraphicFramePr>
        <p:xfrm>
          <a:off x="2279650" y="1773239"/>
          <a:ext cx="7920038" cy="3960813"/>
        </p:xfrm>
        <a:graphic>
          <a:graphicData uri="http://schemas.openxmlformats.org/drawingml/2006/table">
            <a:tbl>
              <a:tblPr/>
              <a:tblGrid>
                <a:gridCol w="1728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0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9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1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98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Sıcaklık (ºC)</a:t>
                      </a:r>
                      <a:endParaRPr kumimoji="0" lang="tr-T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Çok iyi kaliteli tereyağ</a:t>
                      </a:r>
                      <a:endParaRPr kumimoji="0" lang="tr-T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İyi kaliteli tereyağ</a:t>
                      </a:r>
                      <a:endParaRPr kumimoji="0" lang="tr-T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Kötü kaliteli tereyağ</a:t>
                      </a:r>
                      <a:endParaRPr kumimoji="0" lang="tr-T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62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kumimoji="0" lang="tr-T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kumimoji="0" lang="tr-T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tr-T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0" lang="tr-T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-12</a:t>
                      </a:r>
                      <a:endParaRPr kumimoji="0" lang="tr-T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-25</a:t>
                      </a:r>
                      <a:endParaRPr kumimoji="0" lang="tr-T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 hafta</a:t>
                      </a:r>
                      <a:endParaRPr kumimoji="0" lang="tr-T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5 hafta</a:t>
                      </a:r>
                      <a:endParaRPr kumimoji="0" lang="tr-T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 ay</a:t>
                      </a:r>
                      <a:endParaRPr kumimoji="0" lang="tr-T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 ay</a:t>
                      </a:r>
                      <a:endParaRPr kumimoji="0" lang="tr-T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9 ay</a:t>
                      </a:r>
                      <a:endParaRPr kumimoji="0" lang="tr-T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12 ay</a:t>
                      </a:r>
                      <a:endParaRPr kumimoji="0" lang="tr-T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10 gün</a:t>
                      </a:r>
                      <a:endParaRPr kumimoji="0" lang="tr-T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20 gün</a:t>
                      </a:r>
                      <a:endParaRPr kumimoji="0" lang="tr-T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4 hafta</a:t>
                      </a:r>
                      <a:endParaRPr kumimoji="0" lang="tr-T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6 hafta</a:t>
                      </a:r>
                      <a:endParaRPr kumimoji="0" lang="tr-T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6 ay</a:t>
                      </a:r>
                      <a:endParaRPr kumimoji="0" lang="tr-T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9 ay</a:t>
                      </a:r>
                      <a:endParaRPr kumimoji="0" lang="tr-T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 gün</a:t>
                      </a:r>
                      <a:endParaRPr kumimoji="0" lang="tr-T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 gün</a:t>
                      </a:r>
                      <a:endParaRPr kumimoji="0" lang="tr-T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 hafta</a:t>
                      </a:r>
                      <a:endParaRPr kumimoji="0" lang="tr-T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1-4 hafta</a:t>
                      </a:r>
                      <a:endParaRPr kumimoji="0" lang="tr-T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1-3 ay</a:t>
                      </a:r>
                      <a:endParaRPr kumimoji="0" lang="tr-T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3-6 ay</a:t>
                      </a:r>
                      <a:endParaRPr kumimoji="0" lang="tr-TR" alt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016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tr-TR" altLang="tr-TR" dirty="0" smtClean="0">
                <a:solidFill>
                  <a:srgbClr val="FF0000"/>
                </a:solidFill>
              </a:rPr>
              <a:t>TEREYAĞ </a:t>
            </a:r>
            <a:r>
              <a:rPr lang="tr-TR" altLang="tr-TR" dirty="0" smtClean="0">
                <a:solidFill>
                  <a:srgbClr val="FF0000"/>
                </a:solidFill>
              </a:rPr>
              <a:t>TEKNOLOJİSİ-2</a:t>
            </a:r>
            <a:endParaRPr lang="tr-TR" altLang="tr-TR" dirty="0" smtClean="0">
              <a:solidFill>
                <a:srgbClr val="FF00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tr-TR" altLang="tr-TR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0876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4000">
                <a:solidFill>
                  <a:srgbClr val="FF3300"/>
                </a:solidFill>
              </a:rPr>
              <a:t>Kremanın Soğutulması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dirty="0" err="1" smtClean="0"/>
              <a:t>Termodurik</a:t>
            </a:r>
            <a:r>
              <a:rPr lang="tr-TR" altLang="tr-TR" dirty="0" smtClean="0"/>
              <a:t> bakterilerin gelişimini </a:t>
            </a:r>
            <a:r>
              <a:rPr lang="tr-TR" altLang="tr-TR" dirty="0" err="1" smtClean="0"/>
              <a:t>inhibe</a:t>
            </a:r>
            <a:r>
              <a:rPr lang="tr-TR" altLang="tr-TR" dirty="0" smtClean="0"/>
              <a:t> etmek</a:t>
            </a:r>
          </a:p>
          <a:p>
            <a:pPr eaLnBrk="1" hangingPunct="1">
              <a:defRPr/>
            </a:pPr>
            <a:r>
              <a:rPr lang="tr-TR" altLang="tr-TR" dirty="0" smtClean="0"/>
              <a:t>Olgunlaşmayı kontrol altına almak</a:t>
            </a:r>
          </a:p>
          <a:p>
            <a:pPr eaLnBrk="1" hangingPunct="1">
              <a:defRPr/>
            </a:pPr>
            <a:r>
              <a:rPr lang="tr-TR" altLang="tr-TR" dirty="0" smtClean="0"/>
              <a:t>Yağ kaybını minimuma indirmek</a:t>
            </a:r>
          </a:p>
          <a:p>
            <a:pPr eaLnBrk="1" hangingPunct="1">
              <a:defRPr/>
            </a:pPr>
            <a:r>
              <a:rPr lang="tr-TR" altLang="tr-TR" dirty="0" smtClean="0"/>
              <a:t>Tereyağının kıvamını etkilemek</a:t>
            </a:r>
          </a:p>
          <a:p>
            <a:pPr eaLnBrk="1" hangingPunct="1">
              <a:defRPr/>
            </a:pPr>
            <a:r>
              <a:rPr lang="tr-TR" altLang="tr-TR" dirty="0" err="1" smtClean="0"/>
              <a:t>Yayıklama</a:t>
            </a:r>
            <a:r>
              <a:rPr lang="tr-TR" altLang="tr-TR" dirty="0" smtClean="0"/>
              <a:t> sıcaklığına soğutmak</a:t>
            </a:r>
          </a:p>
        </p:txBody>
      </p:sp>
    </p:spTree>
    <p:extLst>
      <p:ext uri="{BB962C8B-B14F-4D97-AF65-F5344CB8AC3E}">
        <p14:creationId xmlns:p14="http://schemas.microsoft.com/office/powerpoint/2010/main" val="360350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mtClean="0">
                <a:solidFill>
                  <a:srgbClr val="FF3300"/>
                </a:solidFill>
              </a:rPr>
              <a:t>Yayıklama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67508" y="2132857"/>
            <a:ext cx="8856984" cy="4530725"/>
          </a:xfrm>
        </p:spPr>
        <p:txBody>
          <a:bodyPr/>
          <a:lstStyle/>
          <a:p>
            <a:pPr eaLnBrk="1" hangingPunct="1">
              <a:buFont typeface="Wingdings" pitchFamily="2" charset="2"/>
              <a:buChar char="v"/>
              <a:defRPr/>
            </a:pPr>
            <a:r>
              <a:rPr lang="tr-TR" altLang="tr-TR" sz="2400" dirty="0"/>
              <a:t>Yağ/su emülsiyonunun bozulması ve </a:t>
            </a:r>
            <a:r>
              <a:rPr lang="tr-TR" altLang="tr-TR" sz="2400" dirty="0" err="1"/>
              <a:t>destabilizasyonu</a:t>
            </a:r>
            <a:endParaRPr lang="tr-TR" altLang="tr-TR" sz="2400" dirty="0"/>
          </a:p>
          <a:p>
            <a:pPr eaLnBrk="1" hangingPunct="1">
              <a:buFont typeface="Wingdings" pitchFamily="2" charset="2"/>
              <a:buChar char="v"/>
              <a:defRPr/>
            </a:pPr>
            <a:endParaRPr lang="tr-TR" altLang="tr-TR" sz="2400" dirty="0"/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tr-TR" altLang="tr-TR" sz="2400" dirty="0"/>
              <a:t> Yağ </a:t>
            </a:r>
            <a:r>
              <a:rPr lang="tr-TR" altLang="tr-TR" sz="2400" dirty="0" err="1"/>
              <a:t>partiküllerinün</a:t>
            </a:r>
            <a:r>
              <a:rPr lang="tr-TR" altLang="tr-TR" sz="2400" dirty="0"/>
              <a:t> </a:t>
            </a:r>
            <a:r>
              <a:rPr lang="tr-TR" altLang="tr-TR" sz="2400" dirty="0" err="1"/>
              <a:t>agregasyonu</a:t>
            </a:r>
            <a:r>
              <a:rPr lang="tr-TR" altLang="tr-TR" sz="2400" dirty="0"/>
              <a:t> ve konsantrasyonu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endParaRPr lang="tr-TR" altLang="tr-TR" sz="2400" dirty="0"/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tr-TR" altLang="tr-TR" sz="2400" dirty="0"/>
              <a:t> Su/yağ stabil emülsiyonunun sağlanması </a:t>
            </a:r>
          </a:p>
        </p:txBody>
      </p:sp>
    </p:spTree>
    <p:extLst>
      <p:ext uri="{BB962C8B-B14F-4D97-AF65-F5344CB8AC3E}">
        <p14:creationId xmlns:p14="http://schemas.microsoft.com/office/powerpoint/2010/main" val="3223229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4000">
                <a:solidFill>
                  <a:srgbClr val="FF3300"/>
                </a:solidFill>
              </a:rPr>
              <a:t>Tereyağının Yıkanması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5188" y="2205039"/>
            <a:ext cx="8229600" cy="168433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tr-TR" altLang="tr-TR" smtClean="0"/>
              <a:t>Yıkamanın amacı; granüller arasında kalan yayıkaltının ortamdan uzaklaştırılmasıdır. </a:t>
            </a:r>
          </a:p>
        </p:txBody>
      </p:sp>
    </p:spTree>
    <p:extLst>
      <p:ext uri="{BB962C8B-B14F-4D97-AF65-F5344CB8AC3E}">
        <p14:creationId xmlns:p14="http://schemas.microsoft.com/office/powerpoint/2010/main" val="258608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ChangeArrowheads="1"/>
          </p:cNvSpPr>
          <p:nvPr/>
        </p:nvSpPr>
        <p:spPr bwMode="auto">
          <a:xfrm>
            <a:off x="4224338" y="2924176"/>
            <a:ext cx="43926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tabLst>
                <a:tab pos="723900" algn="l"/>
              </a:tabLst>
            </a:pPr>
            <a:endParaRPr lang="tr-TR" altLang="tr-TR"/>
          </a:p>
        </p:txBody>
      </p:sp>
      <p:sp>
        <p:nvSpPr>
          <p:cNvPr id="26627" name="Text Box 6"/>
          <p:cNvSpPr txBox="1">
            <a:spLocks noChangeArrowheads="1"/>
          </p:cNvSpPr>
          <p:nvPr/>
        </p:nvSpPr>
        <p:spPr bwMode="auto">
          <a:xfrm>
            <a:off x="1703388" y="692150"/>
            <a:ext cx="84963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tr-TR" altLang="tr-TR" sz="3200" dirty="0">
                <a:solidFill>
                  <a:srgbClr val="FF0000"/>
                </a:solidFill>
              </a:rPr>
              <a:t>Tereyağı Granüllerinin Yıkanmasının Sağladığı Yararlar</a:t>
            </a:r>
          </a:p>
          <a:p>
            <a:pPr eaLnBrk="1" hangingPunct="1"/>
            <a:endParaRPr lang="tr-TR" altLang="tr-TR" sz="3200" dirty="0">
              <a:solidFill>
                <a:srgbClr val="FFFF00"/>
              </a:solidFill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tr-TR" altLang="tr-TR" sz="3200" dirty="0" err="1"/>
              <a:t>Yayıkaltının</a:t>
            </a:r>
            <a:r>
              <a:rPr lang="tr-TR" altLang="tr-TR" sz="3200" dirty="0"/>
              <a:t> içerdiği besin maddeleri yıkama ile birlikte ortamdan uzaklaşır. Böylece bakteri gelişimi </a:t>
            </a:r>
            <a:r>
              <a:rPr lang="tr-TR" altLang="tr-TR" sz="3200" dirty="0" err="1"/>
              <a:t>inhibe</a:t>
            </a:r>
            <a:r>
              <a:rPr lang="tr-TR" altLang="tr-TR" sz="3200" dirty="0"/>
              <a:t> edilerek </a:t>
            </a:r>
            <a:r>
              <a:rPr lang="tr-TR" altLang="tr-TR" sz="3200" dirty="0" err="1"/>
              <a:t>mikrobiyel</a:t>
            </a:r>
            <a:r>
              <a:rPr lang="tr-TR" altLang="tr-TR" sz="3200" dirty="0"/>
              <a:t> bozulmalar engellenebilir.</a:t>
            </a:r>
          </a:p>
          <a:p>
            <a:pPr eaLnBrk="1" hangingPunct="1">
              <a:buFont typeface="Wingdings" pitchFamily="2" charset="2"/>
              <a:buNone/>
            </a:pPr>
            <a:endParaRPr lang="tr-TR" altLang="tr-TR" sz="3200" dirty="0"/>
          </a:p>
          <a:p>
            <a:pPr eaLnBrk="1" hangingPunct="1">
              <a:buFont typeface="Wingdings" pitchFamily="2" charset="2"/>
              <a:buChar char="Ø"/>
            </a:pPr>
            <a:r>
              <a:rPr lang="tr-TR" altLang="tr-TR" sz="3200" dirty="0"/>
              <a:t>Tereyağlarında </a:t>
            </a:r>
            <a:r>
              <a:rPr lang="tr-TR" altLang="tr-TR" sz="3200" dirty="0" err="1"/>
              <a:t>lipaz</a:t>
            </a:r>
            <a:r>
              <a:rPr lang="tr-TR" altLang="tr-TR" sz="3200" dirty="0"/>
              <a:t> aktivitesinin % 15-25 arasında azalmasına neden olur.</a:t>
            </a:r>
          </a:p>
          <a:p>
            <a:pPr eaLnBrk="1" hangingPunct="1">
              <a:buFont typeface="Wingdings" pitchFamily="2" charset="2"/>
              <a:buNone/>
            </a:pPr>
            <a:endParaRPr lang="tr-TR" altLang="tr-TR" sz="3200" dirty="0"/>
          </a:p>
        </p:txBody>
      </p:sp>
    </p:spTree>
    <p:extLst>
      <p:ext uri="{BB962C8B-B14F-4D97-AF65-F5344CB8AC3E}">
        <p14:creationId xmlns:p14="http://schemas.microsoft.com/office/powerpoint/2010/main" val="4200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4"/>
          <p:cNvSpPr txBox="1">
            <a:spLocks noChangeArrowheads="1"/>
          </p:cNvSpPr>
          <p:nvPr/>
        </p:nvSpPr>
        <p:spPr bwMode="auto">
          <a:xfrm>
            <a:off x="3648075" y="1412876"/>
            <a:ext cx="5111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tr-TR" altLang="tr-TR"/>
          </a:p>
        </p:txBody>
      </p:sp>
      <p:sp>
        <p:nvSpPr>
          <p:cNvPr id="27651" name="Text Box 5"/>
          <p:cNvSpPr txBox="1">
            <a:spLocks noChangeArrowheads="1"/>
          </p:cNvSpPr>
          <p:nvPr/>
        </p:nvSpPr>
        <p:spPr bwMode="auto">
          <a:xfrm>
            <a:off x="2279650" y="260350"/>
            <a:ext cx="8064500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buFont typeface="Wingdings" pitchFamily="2" charset="2"/>
              <a:buChar char="Ø"/>
            </a:pPr>
            <a:r>
              <a:rPr lang="tr-TR" altLang="tr-TR" sz="3200"/>
              <a:t>Tereyağının nem içeriğinin   azaltılmasında etkilidir. </a:t>
            </a:r>
          </a:p>
          <a:p>
            <a:pPr algn="just" eaLnBrk="1" hangingPunct="1">
              <a:buFont typeface="Wingdings" pitchFamily="2" charset="2"/>
              <a:buNone/>
            </a:pPr>
            <a:endParaRPr lang="tr-TR" altLang="tr-TR" sz="3200"/>
          </a:p>
          <a:p>
            <a:pPr algn="just" eaLnBrk="1" hangingPunct="1">
              <a:buFont typeface="Wingdings" pitchFamily="2" charset="2"/>
              <a:buChar char="Ø"/>
            </a:pPr>
            <a:r>
              <a:rPr lang="tr-TR" altLang="tr-TR" sz="3200"/>
              <a:t>Hammadde kalitesinin bozuk olması  sonucu bozuk tat-aromaya neden olan,  suda çözünebilme özelliğine sahip  bileşiklerin ortamdan uzaklaştırılması  mümkündür.</a:t>
            </a:r>
          </a:p>
          <a:p>
            <a:pPr algn="just" eaLnBrk="1" hangingPunct="1">
              <a:buFont typeface="Wingdings" pitchFamily="2" charset="2"/>
              <a:buNone/>
            </a:pPr>
            <a:endParaRPr lang="tr-TR" altLang="tr-TR" sz="3200"/>
          </a:p>
          <a:p>
            <a:pPr algn="just" eaLnBrk="1" hangingPunct="1">
              <a:buFont typeface="Wingdings" pitchFamily="2" charset="2"/>
              <a:buChar char="Ø"/>
            </a:pPr>
            <a:r>
              <a:rPr lang="tr-TR" altLang="tr-TR" sz="3200"/>
              <a:t>Yıkama suyunun sıcaklığı ile   tereyağının kıvamı ayarlanabilmektedir.</a:t>
            </a:r>
          </a:p>
          <a:p>
            <a:pPr algn="just" eaLnBrk="1" hangingPunct="1">
              <a:spcBef>
                <a:spcPct val="50000"/>
              </a:spcBef>
            </a:pPr>
            <a:endParaRPr lang="tr-TR" altLang="tr-TR" sz="3200"/>
          </a:p>
        </p:txBody>
      </p:sp>
    </p:spTree>
    <p:extLst>
      <p:ext uri="{BB962C8B-B14F-4D97-AF65-F5344CB8AC3E}">
        <p14:creationId xmlns:p14="http://schemas.microsoft.com/office/powerpoint/2010/main" val="123251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2640014" y="692150"/>
            <a:ext cx="7704137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tr-TR" altLang="tr-TR" sz="3200" dirty="0">
                <a:solidFill>
                  <a:srgbClr val="FF0000"/>
                </a:solidFill>
              </a:rPr>
              <a:t>Tereyağını yıkamanın yarattığı olumsuz sonuçlar;</a:t>
            </a:r>
          </a:p>
          <a:p>
            <a:pPr eaLnBrk="1" hangingPunct="1"/>
            <a:endParaRPr lang="tr-TR" altLang="tr-TR" sz="3200" dirty="0">
              <a:solidFill>
                <a:srgbClr val="FFFF00"/>
              </a:solidFill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tr-TR" altLang="tr-TR" sz="3200" dirty="0"/>
              <a:t>Bazı </a:t>
            </a:r>
            <a:r>
              <a:rPr lang="tr-TR" altLang="tr-TR" sz="3200" dirty="0" err="1"/>
              <a:t>kontaminantların</a:t>
            </a:r>
            <a:r>
              <a:rPr lang="tr-TR" altLang="tr-TR" sz="3200" dirty="0"/>
              <a:t> gelişimini engelleyen laktik asit ortamdan uzaklaşmaktadır.</a:t>
            </a:r>
          </a:p>
          <a:p>
            <a:pPr eaLnBrk="1" hangingPunct="1">
              <a:buFont typeface="Wingdings" pitchFamily="2" charset="2"/>
              <a:buNone/>
            </a:pPr>
            <a:endParaRPr lang="tr-TR" altLang="tr-TR" sz="3200" dirty="0"/>
          </a:p>
          <a:p>
            <a:pPr eaLnBrk="1" hangingPunct="1">
              <a:buFont typeface="Wingdings" pitchFamily="2" charset="2"/>
              <a:buChar char="Ø"/>
            </a:pPr>
            <a:r>
              <a:rPr lang="tr-TR" altLang="tr-TR" sz="3200" dirty="0"/>
              <a:t>Yıkamanın yoğunluğuna ve sayısına bağlı olarak  %30-50 oranında </a:t>
            </a:r>
            <a:r>
              <a:rPr lang="tr-TR" altLang="tr-TR" sz="3200" dirty="0" err="1"/>
              <a:t>diasetilin</a:t>
            </a:r>
            <a:r>
              <a:rPr lang="tr-TR" altLang="tr-TR" sz="3200" dirty="0"/>
              <a:t> ortamdan uzaklaşmasıyla tereyağı aromasında kayıplar meydana gelmektedir.</a:t>
            </a:r>
          </a:p>
        </p:txBody>
      </p:sp>
    </p:spTree>
    <p:extLst>
      <p:ext uri="{BB962C8B-B14F-4D97-AF65-F5344CB8AC3E}">
        <p14:creationId xmlns:p14="http://schemas.microsoft.com/office/powerpoint/2010/main" val="182240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mtClean="0">
                <a:solidFill>
                  <a:srgbClr val="FF3300"/>
                </a:solidFill>
              </a:rPr>
              <a:t>Tereyağının Tuzlanması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5188" y="2349501"/>
            <a:ext cx="8229600" cy="2836863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tr-TR" altLang="tr-TR" smtClean="0"/>
              <a:t>Tereyağlarına belirli tat özelliği kazandırmak ve dayanımı artırmak amacıyla tuzlu olarakda üretilebilmektedir. </a:t>
            </a:r>
          </a:p>
        </p:txBody>
      </p:sp>
    </p:spTree>
    <p:extLst>
      <p:ext uri="{BB962C8B-B14F-4D97-AF65-F5344CB8AC3E}">
        <p14:creationId xmlns:p14="http://schemas.microsoft.com/office/powerpoint/2010/main" val="343301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426</Words>
  <Application>Microsoft Office PowerPoint</Application>
  <PresentationFormat>Geniş ekran</PresentationFormat>
  <Paragraphs>89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Wingdings</vt:lpstr>
      <vt:lpstr>Office Teması</vt:lpstr>
      <vt:lpstr>PowerPoint Sunusu</vt:lpstr>
      <vt:lpstr>TEREYAĞ TEKNOLOJİSİ-2</vt:lpstr>
      <vt:lpstr>Kremanın Soğutulması</vt:lpstr>
      <vt:lpstr>Yayıklama</vt:lpstr>
      <vt:lpstr>Tereyağının Yıkanması</vt:lpstr>
      <vt:lpstr>PowerPoint Sunusu</vt:lpstr>
      <vt:lpstr>PowerPoint Sunusu</vt:lpstr>
      <vt:lpstr>PowerPoint Sunusu</vt:lpstr>
      <vt:lpstr>Tereyağının Tuzlanması</vt:lpstr>
      <vt:lpstr>PowerPoint Sunusu</vt:lpstr>
      <vt:lpstr>PowerPoint Sunusu</vt:lpstr>
      <vt:lpstr>Tereyağının Malakse Edilmesi</vt:lpstr>
      <vt:lpstr>PowerPoint Sunusu</vt:lpstr>
      <vt:lpstr>PowerPoint Sunusu</vt:lpstr>
      <vt:lpstr>Tereyağının Ambalajlanması</vt:lpstr>
      <vt:lpstr>Tereyağının Depolanması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Barbaros</dc:creator>
  <cp:lastModifiedBy>Barbaros</cp:lastModifiedBy>
  <cp:revision>1</cp:revision>
  <dcterms:created xsi:type="dcterms:W3CDTF">2019-05-27T12:07:31Z</dcterms:created>
  <dcterms:modified xsi:type="dcterms:W3CDTF">2019-05-27T12:07:45Z</dcterms:modified>
</cp:coreProperties>
</file>