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8" r:id="rId1"/>
  </p:sldMasterIdLst>
  <p:sldIdLst>
    <p:sldId id="394" r:id="rId2"/>
    <p:sldId id="345" r:id="rId3"/>
    <p:sldId id="260" r:id="rId4"/>
    <p:sldId id="258" r:id="rId5"/>
    <p:sldId id="280" r:id="rId6"/>
    <p:sldId id="306" r:id="rId7"/>
    <p:sldId id="379" r:id="rId8"/>
    <p:sldId id="351" r:id="rId9"/>
    <p:sldId id="347" r:id="rId10"/>
    <p:sldId id="381" r:id="rId11"/>
    <p:sldId id="395" r:id="rId12"/>
    <p:sldId id="396" r:id="rId13"/>
    <p:sldId id="39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A37B080D-EEA5-41CE-AA0A-08B36879E86C}">
          <p14:sldIdLst>
            <p14:sldId id="394"/>
            <p14:sldId id="345"/>
            <p14:sldId id="260"/>
            <p14:sldId id="258"/>
            <p14:sldId id="280"/>
            <p14:sldId id="306"/>
            <p14:sldId id="379"/>
            <p14:sldId id="351"/>
            <p14:sldId id="347"/>
            <p14:sldId id="381"/>
            <p14:sldId id="395"/>
            <p14:sldId id="396"/>
            <p14:sldId id="397"/>
          </p14:sldIdLst>
        </p14:section>
        <p14:section name="Başlıksız Bölüm" id="{3EF51CAC-A9CB-4003-B579-E035B87A0BD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4241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55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0281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069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2344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2456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1728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989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58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364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2921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943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292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3209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5201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796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65FCC-9984-41E7-8C73-0C91A7BCC177}" type="datetimeFigureOut">
              <a:rPr lang="tr-TR" smtClean="0"/>
              <a:t>16.3.2018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3F34E56-5A29-45C9-AD1D-B3F72A7876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179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50" r:id="rId2"/>
    <p:sldLayoutId id="2147484051" r:id="rId3"/>
    <p:sldLayoutId id="2147484052" r:id="rId4"/>
    <p:sldLayoutId id="2147484053" r:id="rId5"/>
    <p:sldLayoutId id="2147484054" r:id="rId6"/>
    <p:sldLayoutId id="2147484055" r:id="rId7"/>
    <p:sldLayoutId id="2147484056" r:id="rId8"/>
    <p:sldLayoutId id="2147484057" r:id="rId9"/>
    <p:sldLayoutId id="2147484058" r:id="rId10"/>
    <p:sldLayoutId id="2147484059" r:id="rId11"/>
    <p:sldLayoutId id="2147484060" r:id="rId12"/>
    <p:sldLayoutId id="2147484061" r:id="rId13"/>
    <p:sldLayoutId id="2147484062" r:id="rId14"/>
    <p:sldLayoutId id="2147484063" r:id="rId15"/>
    <p:sldLayoutId id="21474840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81201" y="2514600"/>
            <a:ext cx="9523412" cy="2262781"/>
          </a:xfrm>
        </p:spPr>
        <p:txBody>
          <a:bodyPr>
            <a:normAutofit fontScale="90000"/>
          </a:bodyPr>
          <a:lstStyle/>
          <a:p>
            <a:r>
              <a:rPr lang="tr-TR" sz="2800" dirty="0" smtClean="0"/>
              <a:t>                                    </a:t>
            </a:r>
            <a:r>
              <a:rPr lang="tr-TR" sz="3600" dirty="0" smtClean="0"/>
              <a:t>3. Sınıf</a:t>
            </a:r>
            <a:br>
              <a:rPr lang="tr-TR" sz="3600" dirty="0" smtClean="0"/>
            </a:br>
            <a:r>
              <a:rPr lang="tr-TR" sz="3200" dirty="0" smtClean="0"/>
              <a:t>             Apse, </a:t>
            </a:r>
            <a:r>
              <a:rPr lang="tr-TR" sz="3200" dirty="0" err="1" smtClean="0"/>
              <a:t>granülom</a:t>
            </a:r>
            <a:r>
              <a:rPr lang="tr-TR" sz="3200" dirty="0" smtClean="0"/>
              <a:t>, kist, yara iyileşmesi</a:t>
            </a:r>
            <a:br>
              <a:rPr lang="tr-TR" sz="3200" dirty="0" smtClean="0"/>
            </a:br>
            <a:r>
              <a:rPr lang="tr-TR" sz="3200" dirty="0"/>
              <a:t/>
            </a:r>
            <a:br>
              <a:rPr lang="tr-TR" sz="3200" dirty="0"/>
            </a:br>
            <a:r>
              <a:rPr lang="tr-TR" sz="2800" dirty="0" smtClean="0"/>
              <a:t>                             </a:t>
            </a:r>
            <a:r>
              <a:rPr lang="tr-TR" sz="2800" dirty="0" err="1" smtClean="0"/>
              <a:t>Prof.Dr.Funda</a:t>
            </a:r>
            <a:r>
              <a:rPr lang="tr-TR" sz="2800" dirty="0" smtClean="0"/>
              <a:t> TUĞCU</a:t>
            </a:r>
            <a:br>
              <a:rPr lang="tr-TR" sz="2800" dirty="0" smtClean="0"/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                    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835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               Kist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589212" y="2133600"/>
            <a:ext cx="7697788" cy="3777622"/>
          </a:xfrm>
        </p:spPr>
        <p:txBody>
          <a:bodyPr>
            <a:normAutofit/>
          </a:bodyPr>
          <a:lstStyle/>
          <a:p>
            <a:r>
              <a:rPr lang="tr-TR" sz="2400" dirty="0"/>
              <a:t>Vücudun herhangi bir yerinde meydana gelen sıvı ya da gazla dolu patolojik boşluklara “</a:t>
            </a:r>
            <a:r>
              <a:rPr lang="tr-TR" sz="2400" dirty="0">
                <a:solidFill>
                  <a:srgbClr val="FF0000"/>
                </a:solidFill>
              </a:rPr>
              <a:t>kist</a:t>
            </a:r>
            <a:r>
              <a:rPr lang="tr-TR" sz="2400" dirty="0"/>
              <a:t>” denilmektedir. </a:t>
            </a:r>
            <a:endParaRPr lang="tr-TR" sz="2400" dirty="0" smtClean="0"/>
          </a:p>
          <a:p>
            <a:r>
              <a:rPr lang="tr-TR" sz="2400" dirty="0" smtClean="0"/>
              <a:t>“</a:t>
            </a:r>
            <a:r>
              <a:rPr lang="tr-TR" sz="2400" dirty="0"/>
              <a:t>Patolojik boşluk” olarak nitelediğimiz alana kistin lümeni adı verilir.</a:t>
            </a:r>
          </a:p>
        </p:txBody>
      </p:sp>
    </p:spTree>
    <p:extLst>
      <p:ext uri="{BB962C8B-B14F-4D97-AF65-F5344CB8AC3E}">
        <p14:creationId xmlns:p14="http://schemas.microsoft.com/office/powerpoint/2010/main" val="221503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400" dirty="0"/>
              <a:t>Vücudun diğer bölgeleri ile kıyaslandığında kistler en sık </a:t>
            </a:r>
            <a:r>
              <a:rPr lang="tr-TR" sz="2400" dirty="0" smtClean="0"/>
              <a:t>çenelerde </a:t>
            </a:r>
            <a:r>
              <a:rPr lang="tr-TR" sz="2400" dirty="0"/>
              <a:t>görülürler. Bunun sebebi </a:t>
            </a:r>
            <a:r>
              <a:rPr lang="tr-TR" sz="2400" dirty="0" err="1"/>
              <a:t>epitel</a:t>
            </a:r>
            <a:r>
              <a:rPr lang="tr-TR" sz="2400" dirty="0"/>
              <a:t> artıklarının en fazla çenelerde </a:t>
            </a:r>
            <a:r>
              <a:rPr lang="tr-TR" sz="2400" dirty="0" smtClean="0"/>
              <a:t>bulunmasıdır</a:t>
            </a:r>
          </a:p>
          <a:p>
            <a:r>
              <a:rPr lang="tr-TR" sz="2400" dirty="0" smtClean="0"/>
              <a:t> </a:t>
            </a:r>
            <a:r>
              <a:rPr lang="tr-TR" sz="2400" dirty="0"/>
              <a:t>Çene kistleri, </a:t>
            </a:r>
            <a:r>
              <a:rPr lang="tr-TR" sz="2400" dirty="0" err="1"/>
              <a:t>odontojenik</a:t>
            </a:r>
            <a:r>
              <a:rPr lang="tr-TR" sz="2400" dirty="0"/>
              <a:t> </a:t>
            </a:r>
            <a:r>
              <a:rPr lang="tr-TR" sz="2400" dirty="0" err="1"/>
              <a:t>epitel</a:t>
            </a:r>
            <a:r>
              <a:rPr lang="tr-TR" sz="2400" dirty="0"/>
              <a:t> kaynaklı olabilecekleri gibi, ağız içi </a:t>
            </a:r>
            <a:r>
              <a:rPr lang="tr-TR" sz="2400" dirty="0" err="1"/>
              <a:t>epiteli</a:t>
            </a:r>
            <a:r>
              <a:rPr lang="tr-TR" sz="2400" dirty="0"/>
              <a:t> gibi tamamen farklı bir embriyolojik kökenden de </a:t>
            </a:r>
            <a:r>
              <a:rPr lang="tr-TR" sz="2400" dirty="0" smtClean="0"/>
              <a:t>kaynaklanabilirler. </a:t>
            </a:r>
          </a:p>
          <a:p>
            <a:r>
              <a:rPr lang="tr-TR" sz="2400" dirty="0" smtClean="0"/>
              <a:t>Çene </a:t>
            </a:r>
            <a:r>
              <a:rPr lang="tr-TR" sz="2400" dirty="0"/>
              <a:t>yüz bölgesindeki </a:t>
            </a:r>
            <a:r>
              <a:rPr lang="tr-TR" sz="2400" dirty="0" err="1"/>
              <a:t>epitelyal</a:t>
            </a:r>
            <a:r>
              <a:rPr lang="tr-TR" sz="2400" dirty="0"/>
              <a:t> kistler, </a:t>
            </a:r>
            <a:r>
              <a:rPr lang="tr-TR" sz="2400" dirty="0" err="1"/>
              <a:t>orjin</a:t>
            </a:r>
            <a:r>
              <a:rPr lang="tr-TR" sz="2400" dirty="0"/>
              <a:t> aldıkları </a:t>
            </a:r>
            <a:r>
              <a:rPr lang="tr-TR" sz="2400" dirty="0" err="1"/>
              <a:t>epitele</a:t>
            </a:r>
            <a:r>
              <a:rPr lang="tr-TR" sz="2400" dirty="0"/>
              <a:t> göre </a:t>
            </a:r>
            <a:r>
              <a:rPr lang="tr-TR" sz="2400" dirty="0" err="1"/>
              <a:t>odontojenik</a:t>
            </a:r>
            <a:r>
              <a:rPr lang="tr-TR" sz="2400" dirty="0"/>
              <a:t> (dişler ile ilgili olan) ve </a:t>
            </a:r>
            <a:r>
              <a:rPr lang="tr-TR" sz="2400" dirty="0" err="1"/>
              <a:t>nonodontojenik</a:t>
            </a:r>
            <a:r>
              <a:rPr lang="tr-TR" sz="2400" dirty="0"/>
              <a:t> (dişler ile ilgili olmayan) kistler olmak üzere ikiye ayrılırlar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 </a:t>
            </a:r>
            <a:r>
              <a:rPr lang="tr-TR" sz="2400" dirty="0" err="1"/>
              <a:t>Odontojenik</a:t>
            </a:r>
            <a:r>
              <a:rPr lang="tr-TR" sz="2400" dirty="0"/>
              <a:t> olmayan kistler </a:t>
            </a:r>
            <a:r>
              <a:rPr lang="tr-TR" sz="2400" dirty="0" err="1"/>
              <a:t>embriyonel</a:t>
            </a:r>
            <a:r>
              <a:rPr lang="tr-TR" sz="2400" dirty="0"/>
              <a:t> gelişim sırasında füzyon hattına sıkışan </a:t>
            </a:r>
            <a:r>
              <a:rPr lang="tr-TR" sz="2400" dirty="0" err="1"/>
              <a:t>epitel</a:t>
            </a:r>
            <a:r>
              <a:rPr lang="tr-TR" sz="2400" dirty="0"/>
              <a:t> artıklarından kaynaklanır.</a:t>
            </a:r>
          </a:p>
        </p:txBody>
      </p:sp>
    </p:spTree>
    <p:extLst>
      <p:ext uri="{BB962C8B-B14F-4D97-AF65-F5344CB8AC3E}">
        <p14:creationId xmlns:p14="http://schemas.microsoft.com/office/powerpoint/2010/main" val="2475849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Odontojenik</a:t>
            </a:r>
            <a:r>
              <a:rPr lang="tr-TR" dirty="0" smtClean="0"/>
              <a:t> kistler </a:t>
            </a:r>
            <a:r>
              <a:rPr lang="tr-TR" dirty="0"/>
              <a:t>kökenleri göz önüne alındığında gelişimsel ve </a:t>
            </a:r>
            <a:r>
              <a:rPr lang="tr-TR" dirty="0" err="1"/>
              <a:t>inflamatuar</a:t>
            </a:r>
            <a:r>
              <a:rPr lang="tr-TR" dirty="0"/>
              <a:t> olmak üzere iki gruba ayrılmaktadır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Gelişimsel kistler, kemik veya </a:t>
            </a:r>
            <a:r>
              <a:rPr lang="tr-TR" dirty="0" err="1"/>
              <a:t>periferal</a:t>
            </a:r>
            <a:r>
              <a:rPr lang="tr-TR" dirty="0"/>
              <a:t> </a:t>
            </a:r>
            <a:r>
              <a:rPr lang="tr-TR" dirty="0" err="1"/>
              <a:t>gingival</a:t>
            </a:r>
            <a:r>
              <a:rPr lang="tr-TR" dirty="0"/>
              <a:t> dokular içerisinde kalan </a:t>
            </a:r>
            <a:r>
              <a:rPr lang="tr-TR" dirty="0" err="1" smtClean="0"/>
              <a:t>malassez</a:t>
            </a:r>
            <a:r>
              <a:rPr lang="tr-TR" dirty="0"/>
              <a:t>, </a:t>
            </a:r>
            <a:r>
              <a:rPr lang="tr-TR" dirty="0" err="1"/>
              <a:t>dental</a:t>
            </a:r>
            <a:r>
              <a:rPr lang="tr-TR" dirty="0"/>
              <a:t> </a:t>
            </a:r>
            <a:r>
              <a:rPr lang="tr-TR" dirty="0" err="1"/>
              <a:t>lamina</a:t>
            </a:r>
            <a:r>
              <a:rPr lang="tr-TR" dirty="0"/>
              <a:t> veya mine organı gibi </a:t>
            </a:r>
            <a:r>
              <a:rPr lang="tr-TR" dirty="0" err="1"/>
              <a:t>odontojenik</a:t>
            </a:r>
            <a:r>
              <a:rPr lang="tr-TR" dirty="0"/>
              <a:t> </a:t>
            </a:r>
            <a:r>
              <a:rPr lang="tr-TR" dirty="0" err="1"/>
              <a:t>epitel</a:t>
            </a:r>
            <a:r>
              <a:rPr lang="tr-TR" dirty="0"/>
              <a:t> artıklarından gelişmektedirler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Diğer bir yandan, </a:t>
            </a:r>
            <a:r>
              <a:rPr lang="tr-TR" dirty="0" err="1"/>
              <a:t>inflamatuar</a:t>
            </a:r>
            <a:r>
              <a:rPr lang="tr-TR" dirty="0"/>
              <a:t> kistler </a:t>
            </a:r>
            <a:r>
              <a:rPr lang="tr-TR" dirty="0" err="1"/>
              <a:t>inflamasyon</a:t>
            </a:r>
            <a:r>
              <a:rPr lang="tr-TR" dirty="0"/>
              <a:t> ile birlikte gözlenmektedirler</a:t>
            </a:r>
          </a:p>
        </p:txBody>
      </p:sp>
    </p:spTree>
    <p:extLst>
      <p:ext uri="{BB962C8B-B14F-4D97-AF65-F5344CB8AC3E}">
        <p14:creationId xmlns:p14="http://schemas.microsoft.com/office/powerpoint/2010/main" val="3047641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Odontojenik</a:t>
            </a:r>
            <a:r>
              <a:rPr lang="tr-TR" dirty="0" smtClean="0"/>
              <a:t> kistlerin </a:t>
            </a:r>
            <a:r>
              <a:rPr lang="tr-TR" dirty="0"/>
              <a:t>tedavisinde; </a:t>
            </a:r>
            <a:endParaRPr lang="tr-TR" dirty="0" smtClean="0"/>
          </a:p>
          <a:p>
            <a:r>
              <a:rPr lang="tr-TR" dirty="0" err="1" smtClean="0"/>
              <a:t>Enükleasyon</a:t>
            </a:r>
            <a:r>
              <a:rPr lang="tr-TR" dirty="0"/>
              <a:t>, </a:t>
            </a:r>
            <a:r>
              <a:rPr lang="tr-TR" dirty="0" err="1"/>
              <a:t>marsupyalizasyon</a:t>
            </a:r>
            <a:r>
              <a:rPr lang="tr-TR" dirty="0"/>
              <a:t>, </a:t>
            </a:r>
            <a:r>
              <a:rPr lang="tr-TR" dirty="0" err="1"/>
              <a:t>marsupyalizasyonu</a:t>
            </a:r>
            <a:r>
              <a:rPr lang="tr-TR" dirty="0"/>
              <a:t> takiben </a:t>
            </a:r>
            <a:r>
              <a:rPr lang="tr-TR" dirty="0" err="1"/>
              <a:t>enükleasyon</a:t>
            </a:r>
            <a:r>
              <a:rPr lang="tr-TR" dirty="0"/>
              <a:t> ve </a:t>
            </a:r>
            <a:r>
              <a:rPr lang="tr-TR" dirty="0" err="1"/>
              <a:t>enükleasyon</a:t>
            </a:r>
            <a:r>
              <a:rPr lang="tr-TR" dirty="0"/>
              <a:t> ile birlikte </a:t>
            </a:r>
            <a:r>
              <a:rPr lang="tr-TR" dirty="0" err="1"/>
              <a:t>küretaj</a:t>
            </a:r>
            <a:r>
              <a:rPr lang="tr-TR" dirty="0"/>
              <a:t> gibi farklı uygulamalar yapılmaktadır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Tedavi yönteminin seçimi lezyonun boyutuna, lokalizasyonuna, anatomik yapılarla olan komşuluğuna ve hastanın sistemik durumuna göre değişmektedir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0006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12734"/>
            <a:ext cx="8911687" cy="776614"/>
          </a:xfrm>
        </p:spPr>
        <p:txBody>
          <a:bodyPr/>
          <a:lstStyle/>
          <a:p>
            <a:r>
              <a:rPr lang="tr-TR" dirty="0" smtClean="0"/>
              <a:t>                         Apse    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33600" y="739036"/>
            <a:ext cx="9371012" cy="6118963"/>
          </a:xfrm>
        </p:spPr>
        <p:txBody>
          <a:bodyPr>
            <a:noAutofit/>
          </a:bodyPr>
          <a:lstStyle/>
          <a:p>
            <a:r>
              <a:rPr lang="tr-TR" sz="2400" dirty="0" smtClean="0"/>
              <a:t>Doku organ yada boşluklarda cerahat  birikmesi ile sınırlı </a:t>
            </a:r>
            <a:r>
              <a:rPr lang="tr-TR" sz="2400" dirty="0" err="1" smtClean="0"/>
              <a:t>süpüratif</a:t>
            </a:r>
            <a:r>
              <a:rPr lang="tr-TR" sz="2400" dirty="0" smtClean="0"/>
              <a:t> yangı olarak tanımlanır. </a:t>
            </a:r>
          </a:p>
          <a:p>
            <a:r>
              <a:rPr lang="tr-TR" sz="2400" dirty="0" smtClean="0"/>
              <a:t>Etken çoğunlukla stafilokoktur. </a:t>
            </a:r>
          </a:p>
          <a:p>
            <a:r>
              <a:rPr lang="tr-TR" sz="2400" dirty="0" smtClean="0"/>
              <a:t>Apsede lokal bir doku </a:t>
            </a:r>
            <a:r>
              <a:rPr lang="tr-TR" sz="2400" dirty="0" err="1" smtClean="0"/>
              <a:t>harabiyeti</a:t>
            </a:r>
            <a:r>
              <a:rPr lang="tr-TR" sz="2400" dirty="0" smtClean="0"/>
              <a:t> vardır. Apse odağını nekrotik doku artıkları ve </a:t>
            </a:r>
            <a:r>
              <a:rPr lang="tr-TR" sz="2400" dirty="0" err="1" smtClean="0"/>
              <a:t>nötrofiller</a:t>
            </a:r>
            <a:r>
              <a:rPr lang="tr-TR" sz="2400" dirty="0" smtClean="0"/>
              <a:t> doldurur.</a:t>
            </a:r>
          </a:p>
          <a:p>
            <a:r>
              <a:rPr lang="tr-TR" sz="2400" dirty="0" smtClean="0"/>
              <a:t>Nekrotik dokuların apse </a:t>
            </a:r>
            <a:r>
              <a:rPr lang="tr-TR" sz="2400" dirty="0" err="1" smtClean="0"/>
              <a:t>kavitesi</a:t>
            </a:r>
            <a:r>
              <a:rPr lang="tr-TR" sz="2400" dirty="0" smtClean="0"/>
              <a:t> içinde parçalanması ve büyük moleküllerin  </a:t>
            </a:r>
            <a:r>
              <a:rPr lang="tr-TR" sz="2400" dirty="0" err="1" smtClean="0"/>
              <a:t>depolimerize</a:t>
            </a:r>
            <a:r>
              <a:rPr lang="tr-TR" sz="2400" dirty="0" smtClean="0"/>
              <a:t> olması halinde apse </a:t>
            </a:r>
            <a:r>
              <a:rPr lang="tr-TR" sz="2400" dirty="0" err="1" smtClean="0"/>
              <a:t>kavitesinde</a:t>
            </a:r>
            <a:r>
              <a:rPr lang="tr-TR" sz="2400" dirty="0" smtClean="0"/>
              <a:t>  molekül sayısı artar, apse odağında </a:t>
            </a:r>
            <a:r>
              <a:rPr lang="tr-TR" sz="2400" dirty="0" err="1" smtClean="0"/>
              <a:t>ozmotik</a:t>
            </a:r>
            <a:r>
              <a:rPr lang="tr-TR" sz="2400" dirty="0" smtClean="0"/>
              <a:t> basınç artar, apsenin içine çevreden sıvı akımı olur. Bu şekilde apse </a:t>
            </a:r>
            <a:r>
              <a:rPr lang="tr-TR" sz="2400" dirty="0" err="1" smtClean="0"/>
              <a:t>kavitesi</a:t>
            </a:r>
            <a:r>
              <a:rPr lang="tr-TR" sz="2400" dirty="0" smtClean="0"/>
              <a:t>  gerginleşir, apse cidarı, apsenin </a:t>
            </a:r>
            <a:r>
              <a:rPr lang="tr-TR" sz="2400" dirty="0" err="1" smtClean="0"/>
              <a:t>piyojenik</a:t>
            </a:r>
            <a:r>
              <a:rPr lang="tr-TR" sz="2400" dirty="0" smtClean="0"/>
              <a:t> </a:t>
            </a:r>
            <a:r>
              <a:rPr lang="tr-TR" sz="2400" dirty="0" err="1" smtClean="0"/>
              <a:t>membranı</a:t>
            </a:r>
            <a:r>
              <a:rPr lang="tr-TR" sz="2400" dirty="0" smtClean="0"/>
              <a:t>  bir noktadan yırtılır. </a:t>
            </a:r>
          </a:p>
          <a:p>
            <a:r>
              <a:rPr lang="tr-TR" sz="2400" dirty="0" smtClean="0"/>
              <a:t>Bu yerden doku aralıklarına geçen cerahat kendine buralarda bir yol açar. Bu yolla vücudun iç yada dış boşluklarına açılır.</a:t>
            </a:r>
          </a:p>
        </p:txBody>
      </p:sp>
    </p:spTree>
    <p:extLst>
      <p:ext uri="{BB962C8B-B14F-4D97-AF65-F5344CB8AC3E}">
        <p14:creationId xmlns:p14="http://schemas.microsoft.com/office/powerpoint/2010/main" val="156851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60474" y="1"/>
            <a:ext cx="10515600" cy="713983"/>
          </a:xfrm>
        </p:spPr>
        <p:txBody>
          <a:bodyPr/>
          <a:lstStyle/>
          <a:p>
            <a:r>
              <a:rPr lang="tr-TR" dirty="0" smtClean="0"/>
              <a:t>                                    Apse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73300" y="713984"/>
            <a:ext cx="9272875" cy="498535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 smtClean="0"/>
              <a:t>Absenin</a:t>
            </a:r>
            <a:r>
              <a:rPr lang="tr-TR" sz="2400" dirty="0" smtClean="0"/>
              <a:t> </a:t>
            </a:r>
            <a:r>
              <a:rPr lang="tr-TR" sz="2400" dirty="0"/>
              <a:t>lokalizasyonunu saptamak, yayılım </a:t>
            </a:r>
            <a:r>
              <a:rPr lang="tr-TR" sz="2400" dirty="0" smtClean="0"/>
              <a:t>belirtisini ortaya </a:t>
            </a:r>
            <a:r>
              <a:rPr lang="tr-TR" sz="2400" dirty="0"/>
              <a:t>koymak </a:t>
            </a:r>
            <a:r>
              <a:rPr lang="tr-TR" sz="2400" dirty="0" smtClean="0"/>
              <a:t> amacıyla </a:t>
            </a:r>
            <a:r>
              <a:rPr lang="tr-TR" sz="2400" dirty="0"/>
              <a:t>dikkatli bir </a:t>
            </a:r>
            <a:r>
              <a:rPr lang="tr-TR" sz="2400" dirty="0" smtClean="0"/>
              <a:t>fizik muayene yapılmalıdır.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Gözle </a:t>
            </a:r>
            <a:r>
              <a:rPr lang="tr-TR" sz="2400" dirty="0"/>
              <a:t>muayene ve </a:t>
            </a:r>
            <a:r>
              <a:rPr lang="tr-TR" sz="2400" dirty="0" err="1" smtClean="0"/>
              <a:t>palpasyon</a:t>
            </a:r>
            <a:r>
              <a:rPr lang="tr-TR" sz="2400" dirty="0" smtClean="0"/>
              <a:t>, </a:t>
            </a:r>
            <a:r>
              <a:rPr lang="tr-TR" sz="2400" dirty="0" err="1" smtClean="0"/>
              <a:t>yüzeyel</a:t>
            </a:r>
            <a:r>
              <a:rPr lang="tr-TR" sz="2400" dirty="0" smtClean="0"/>
              <a:t> </a:t>
            </a:r>
            <a:r>
              <a:rPr lang="tr-TR" sz="2400" dirty="0" err="1"/>
              <a:t>dentoalveoler</a:t>
            </a:r>
            <a:r>
              <a:rPr lang="tr-TR" sz="2400" dirty="0"/>
              <a:t> ve </a:t>
            </a:r>
            <a:r>
              <a:rPr lang="tr-TR" sz="2400" dirty="0" err="1"/>
              <a:t>fasyal</a:t>
            </a:r>
            <a:r>
              <a:rPr lang="tr-TR" sz="2400" dirty="0"/>
              <a:t> alan </a:t>
            </a:r>
            <a:r>
              <a:rPr lang="tr-TR" sz="2400" dirty="0" smtClean="0"/>
              <a:t>enfeksiyonlarının   (</a:t>
            </a:r>
            <a:r>
              <a:rPr lang="tr-TR" sz="2400" dirty="0" err="1"/>
              <a:t>bukkal</a:t>
            </a:r>
            <a:r>
              <a:rPr lang="tr-TR" sz="2400" dirty="0"/>
              <a:t>, </a:t>
            </a:r>
            <a:r>
              <a:rPr lang="tr-TR" sz="2400" dirty="0" err="1"/>
              <a:t>kanin</a:t>
            </a:r>
            <a:r>
              <a:rPr lang="tr-TR" sz="2400" dirty="0" smtClean="0"/>
              <a:t>,  </a:t>
            </a:r>
            <a:r>
              <a:rPr lang="tr-TR" sz="2400" dirty="0" err="1"/>
              <a:t>submental</a:t>
            </a:r>
            <a:r>
              <a:rPr lang="tr-TR" sz="2400" dirty="0"/>
              <a:t> alanlar </a:t>
            </a:r>
            <a:r>
              <a:rPr lang="tr-TR" sz="2400" dirty="0" smtClean="0"/>
              <a:t>gibi) varlığını </a:t>
            </a:r>
            <a:r>
              <a:rPr lang="tr-TR" sz="2400" dirty="0"/>
              <a:t>ortaya çıkarmasına </a:t>
            </a:r>
            <a:r>
              <a:rPr lang="tr-TR" sz="2400" dirty="0" smtClean="0"/>
              <a:t>    rağmen</a:t>
            </a:r>
            <a:r>
              <a:rPr lang="tr-TR" sz="2400" dirty="0"/>
              <a:t>, derin </a:t>
            </a:r>
            <a:r>
              <a:rPr lang="tr-TR" sz="2400" dirty="0" smtClean="0"/>
              <a:t>enfeksiyonların varlığından </a:t>
            </a:r>
            <a:r>
              <a:rPr lang="tr-TR" sz="2400" dirty="0"/>
              <a:t>her zaman kuşku </a:t>
            </a:r>
            <a:r>
              <a:rPr lang="tr-TR" sz="2400" dirty="0" smtClean="0"/>
              <a:t> duyulmalıdır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817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745673"/>
            <a:ext cx="8915400" cy="4165549"/>
          </a:xfrm>
        </p:spPr>
        <p:txBody>
          <a:bodyPr>
            <a:normAutofit/>
          </a:bodyPr>
          <a:lstStyle/>
          <a:p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 </a:t>
            </a:r>
            <a:r>
              <a:rPr lang="tr-TR" sz="2400" dirty="0" err="1"/>
              <a:t>Odontojenik</a:t>
            </a:r>
            <a:r>
              <a:rPr lang="tr-TR" sz="2400" dirty="0"/>
              <a:t> enfeksiyonlar </a:t>
            </a:r>
            <a:r>
              <a:rPr lang="tr-TR" sz="2400" dirty="0" err="1"/>
              <a:t>fasiyal</a:t>
            </a:r>
            <a:r>
              <a:rPr lang="tr-TR" sz="2400" dirty="0"/>
              <a:t> boşluklar boyunca ilerleyebilir. </a:t>
            </a:r>
            <a:r>
              <a:rPr lang="tr-TR" sz="2400" dirty="0" err="1"/>
              <a:t>Periapikal</a:t>
            </a:r>
            <a:r>
              <a:rPr lang="tr-TR" sz="2400" dirty="0"/>
              <a:t> </a:t>
            </a:r>
            <a:r>
              <a:rPr lang="tr-TR" sz="2400" dirty="0" err="1"/>
              <a:t>abselerden</a:t>
            </a:r>
            <a:r>
              <a:rPr lang="tr-TR" sz="2400" dirty="0"/>
              <a:t>, boyundaki </a:t>
            </a:r>
            <a:r>
              <a:rPr lang="tr-TR" sz="2400" dirty="0" err="1"/>
              <a:t>yüzeyel</a:t>
            </a:r>
            <a:r>
              <a:rPr lang="tr-TR" sz="2400" dirty="0"/>
              <a:t> ve derin enfeksiyonlara kadar çeşitlilik gösterir. </a:t>
            </a: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tr-TR" sz="2400" dirty="0" smtClean="0"/>
              <a:t>Bunlar</a:t>
            </a:r>
            <a:r>
              <a:rPr lang="tr-TR" sz="2400" dirty="0"/>
              <a:t>; </a:t>
            </a:r>
            <a:r>
              <a:rPr lang="tr-TR" sz="2400" dirty="0" err="1"/>
              <a:t>fasiyal</a:t>
            </a:r>
            <a:r>
              <a:rPr lang="tr-TR" sz="2400" dirty="0"/>
              <a:t> yüzeyler (</a:t>
            </a:r>
            <a:r>
              <a:rPr lang="tr-TR" sz="2400" dirty="0" err="1"/>
              <a:t>masseterik</a:t>
            </a:r>
            <a:r>
              <a:rPr lang="tr-TR" sz="2400" dirty="0"/>
              <a:t>, </a:t>
            </a:r>
            <a:r>
              <a:rPr lang="tr-TR" sz="2400" dirty="0" err="1"/>
              <a:t>sublingual</a:t>
            </a:r>
            <a:r>
              <a:rPr lang="tr-TR" sz="2400" dirty="0"/>
              <a:t>, </a:t>
            </a:r>
            <a:r>
              <a:rPr lang="tr-TR" sz="2400" dirty="0" err="1"/>
              <a:t>submandibular</a:t>
            </a:r>
            <a:r>
              <a:rPr lang="tr-TR" sz="2400" dirty="0"/>
              <a:t>, </a:t>
            </a:r>
            <a:r>
              <a:rPr lang="tr-TR" sz="2400" dirty="0" err="1"/>
              <a:t>submental</a:t>
            </a:r>
            <a:r>
              <a:rPr lang="tr-TR" sz="2400" dirty="0"/>
              <a:t>, </a:t>
            </a:r>
            <a:r>
              <a:rPr lang="tr-TR" sz="2400" dirty="0" err="1"/>
              <a:t>temporal</a:t>
            </a:r>
            <a:r>
              <a:rPr lang="tr-TR" sz="2400" dirty="0"/>
              <a:t>, </a:t>
            </a:r>
            <a:r>
              <a:rPr lang="tr-TR" sz="2400" dirty="0" err="1"/>
              <a:t>bukkal</a:t>
            </a:r>
            <a:r>
              <a:rPr lang="tr-TR" sz="2400" dirty="0"/>
              <a:t>, </a:t>
            </a:r>
            <a:r>
              <a:rPr lang="tr-TR" sz="2400" dirty="0" err="1"/>
              <a:t>kanin</a:t>
            </a:r>
            <a:r>
              <a:rPr lang="tr-TR" sz="2400" dirty="0"/>
              <a:t> ve </a:t>
            </a:r>
            <a:r>
              <a:rPr lang="tr-TR" sz="2400" dirty="0" err="1"/>
              <a:t>parafarengeal</a:t>
            </a:r>
            <a:r>
              <a:rPr lang="tr-TR" sz="2400" dirty="0"/>
              <a:t> boşluklar) boyunca yayılabilir. </a:t>
            </a:r>
          </a:p>
        </p:txBody>
      </p:sp>
    </p:spTree>
    <p:extLst>
      <p:ext uri="{BB962C8B-B14F-4D97-AF65-F5344CB8AC3E}">
        <p14:creationId xmlns:p14="http://schemas.microsoft.com/office/powerpoint/2010/main" val="91399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0208"/>
            <a:ext cx="8911687" cy="350729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751562"/>
            <a:ext cx="8915400" cy="58621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Odontojen enfeksiyon ağız içinde lokalize kalabildiği gibi ağız </a:t>
            </a:r>
            <a:r>
              <a:rPr lang="tr-TR" sz="2400" dirty="0" smtClean="0"/>
              <a:t>dı­şına da </a:t>
            </a:r>
            <a:r>
              <a:rPr lang="tr-TR" sz="2400" dirty="0"/>
              <a:t>açılma eğilimindedir ve yüzün mimik </a:t>
            </a:r>
            <a:r>
              <a:rPr lang="tr-TR" sz="2400" dirty="0" err="1"/>
              <a:t>kasIarı</a:t>
            </a:r>
            <a:r>
              <a:rPr lang="tr-TR" sz="2400" dirty="0"/>
              <a:t> ve çiğneme </a:t>
            </a:r>
            <a:r>
              <a:rPr lang="tr-TR" sz="2400" dirty="0" err="1"/>
              <a:t>kasIarı</a:t>
            </a:r>
            <a:r>
              <a:rPr lang="tr-TR" sz="2400" b="1" dirty="0"/>
              <a:t> </a:t>
            </a:r>
            <a:r>
              <a:rPr lang="tr-TR" sz="2400" dirty="0"/>
              <a:t>iltihabın yön­lenmesinde önemli rol oynarlar. </a:t>
            </a: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tr-TR" sz="2400" dirty="0" smtClean="0"/>
              <a:t>Çe­nelerde </a:t>
            </a:r>
            <a:r>
              <a:rPr lang="tr-TR" sz="2400" dirty="0" err="1"/>
              <a:t>alveoler</a:t>
            </a:r>
            <a:r>
              <a:rPr lang="tr-TR" sz="2400" dirty="0"/>
              <a:t> yapı civarına ya­pışan kaslar bir engel oluşturarak iltihabı ağız içinde sınırlı tutmaya çalışırlar ancak her zaman bunu başaramazlar</a:t>
            </a:r>
            <a:r>
              <a:rPr lang="tr-TR" sz="2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 </a:t>
            </a:r>
            <a:r>
              <a:rPr lang="tr-TR" sz="2400" dirty="0"/>
              <a:t>Eğer </a:t>
            </a:r>
            <a:r>
              <a:rPr lang="tr-TR" sz="2400" dirty="0" err="1"/>
              <a:t>apeksteki</a:t>
            </a:r>
            <a:r>
              <a:rPr lang="tr-TR" sz="2400" dirty="0"/>
              <a:t> en­feksiyon kas engelini aşarsa o zaman çeşitli anatomik boşluklarda top­lanarak </a:t>
            </a:r>
            <a:r>
              <a:rPr lang="tr-TR" sz="2400" dirty="0" err="1"/>
              <a:t>loj</a:t>
            </a:r>
            <a:r>
              <a:rPr lang="tr-TR" sz="2400" dirty="0"/>
              <a:t> apselerini meydana ge­tirir. </a:t>
            </a:r>
          </a:p>
        </p:txBody>
      </p:sp>
    </p:spTree>
    <p:extLst>
      <p:ext uri="{BB962C8B-B14F-4D97-AF65-F5344CB8AC3E}">
        <p14:creationId xmlns:p14="http://schemas.microsoft.com/office/powerpoint/2010/main" val="95862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87681"/>
            <a:ext cx="8911687" cy="300625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942109"/>
            <a:ext cx="8915400" cy="4969113"/>
          </a:xfrm>
        </p:spPr>
        <p:txBody>
          <a:bodyPr>
            <a:normAutofit/>
          </a:bodyPr>
          <a:lstStyle/>
          <a:p>
            <a:r>
              <a:rPr lang="tr-TR" sz="3000" b="1" dirty="0" err="1" smtClean="0"/>
              <a:t>Periapikal</a:t>
            </a:r>
            <a:r>
              <a:rPr lang="tr-TR" sz="3000" b="1" dirty="0" smtClean="0"/>
              <a:t> </a:t>
            </a:r>
            <a:r>
              <a:rPr lang="tr-TR" sz="3000" b="1" dirty="0" err="1" smtClean="0"/>
              <a:t>granüloma</a:t>
            </a:r>
            <a:r>
              <a:rPr lang="tr-TR" sz="3000" b="1" dirty="0" smtClean="0"/>
              <a:t>(Kronik </a:t>
            </a:r>
            <a:r>
              <a:rPr lang="tr-TR" sz="3000" b="1" dirty="0" err="1" smtClean="0"/>
              <a:t>Apikal</a:t>
            </a:r>
            <a:r>
              <a:rPr lang="tr-TR" sz="3000" b="1" dirty="0" smtClean="0"/>
              <a:t> </a:t>
            </a:r>
            <a:r>
              <a:rPr lang="tr-TR" sz="3000" b="1" dirty="0" err="1" smtClean="0"/>
              <a:t>Periodontitis</a:t>
            </a:r>
            <a:r>
              <a:rPr lang="tr-TR" sz="3000" b="1" dirty="0" smtClean="0"/>
              <a:t>)</a:t>
            </a:r>
          </a:p>
          <a:p>
            <a:pPr marL="0" indent="0">
              <a:buNone/>
            </a:pPr>
            <a:endParaRPr lang="tr-TR" sz="3000" b="1" dirty="0" smtClean="0"/>
          </a:p>
          <a:p>
            <a:r>
              <a:rPr lang="tr-TR" sz="2400" dirty="0" smtClean="0"/>
              <a:t>Diş çürüklerinin kronik  bir komplikasyonudur. Kök kanalından </a:t>
            </a:r>
            <a:r>
              <a:rPr lang="tr-TR" sz="2400" dirty="0" err="1" smtClean="0"/>
              <a:t>periapikal</a:t>
            </a:r>
            <a:r>
              <a:rPr lang="tr-TR" sz="2400" dirty="0" smtClean="0"/>
              <a:t> dokulara gelen kronik </a:t>
            </a:r>
            <a:r>
              <a:rPr lang="tr-TR" sz="2400" dirty="0" err="1" smtClean="0"/>
              <a:t>irritasyonlara</a:t>
            </a:r>
            <a:r>
              <a:rPr lang="tr-TR" sz="2400" dirty="0" smtClean="0"/>
              <a:t> karşı </a:t>
            </a:r>
            <a:r>
              <a:rPr lang="tr-TR" sz="2400" dirty="0" err="1" smtClean="0"/>
              <a:t>periapikal</a:t>
            </a:r>
            <a:r>
              <a:rPr lang="tr-TR" sz="2400" dirty="0" smtClean="0"/>
              <a:t> </a:t>
            </a:r>
            <a:r>
              <a:rPr lang="tr-TR" sz="2400" dirty="0" err="1" smtClean="0"/>
              <a:t>alveoler</a:t>
            </a:r>
            <a:r>
              <a:rPr lang="tr-TR" sz="2400" dirty="0" smtClean="0"/>
              <a:t> kemiğin savunma reaksiyonudur.</a:t>
            </a:r>
            <a:endParaRPr lang="tr-TR" sz="2400" dirty="0"/>
          </a:p>
          <a:p>
            <a:r>
              <a:rPr lang="tr-TR" sz="2400" dirty="0" err="1" smtClean="0"/>
              <a:t>Apikal</a:t>
            </a:r>
            <a:r>
              <a:rPr lang="tr-TR" sz="2400" dirty="0" smtClean="0"/>
              <a:t> </a:t>
            </a:r>
            <a:r>
              <a:rPr lang="tr-TR" sz="2400" dirty="0" err="1"/>
              <a:t>granülomlar</a:t>
            </a:r>
            <a:r>
              <a:rPr lang="tr-TR" sz="2400" dirty="0"/>
              <a:t>, genellikle </a:t>
            </a:r>
            <a:r>
              <a:rPr lang="tr-TR" sz="2400" dirty="0" err="1"/>
              <a:t>pulpası</a:t>
            </a:r>
            <a:r>
              <a:rPr lang="tr-TR" sz="2400" dirty="0"/>
              <a:t> nekrotik bir dişin </a:t>
            </a:r>
            <a:r>
              <a:rPr lang="tr-TR" sz="2400" dirty="0" err="1"/>
              <a:t>apeksinde</a:t>
            </a:r>
            <a:r>
              <a:rPr lang="tr-TR" sz="2400" dirty="0"/>
              <a:t> gelişen </a:t>
            </a:r>
            <a:r>
              <a:rPr lang="tr-TR" sz="2400" i="1" dirty="0"/>
              <a:t>akut </a:t>
            </a:r>
            <a:r>
              <a:rPr lang="tr-TR" sz="2400" i="1" dirty="0" err="1"/>
              <a:t>apikal</a:t>
            </a:r>
            <a:r>
              <a:rPr lang="tr-TR" sz="2400" i="1" dirty="0"/>
              <a:t> </a:t>
            </a:r>
            <a:r>
              <a:rPr lang="tr-TR" sz="2400" i="1" dirty="0" err="1"/>
              <a:t>periodontitis</a:t>
            </a:r>
            <a:r>
              <a:rPr lang="tr-TR" sz="2400" dirty="0"/>
              <a:t> olgusunun kronikleşmesiyle </a:t>
            </a:r>
            <a:r>
              <a:rPr lang="tr-TR" sz="2400" dirty="0" smtClean="0"/>
              <a:t>oluşur </a:t>
            </a:r>
            <a:r>
              <a:rPr lang="tr-TR" sz="2400" dirty="0"/>
              <a:t>ya da doğrudan kronik yangı biçiminde başlar</a:t>
            </a:r>
            <a:r>
              <a:rPr lang="tr-TR" sz="2400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3153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45719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81071" y="1089764"/>
            <a:ext cx="10431888" cy="5478461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Radyolüsent</a:t>
            </a:r>
            <a:r>
              <a:rPr lang="tr-TR" sz="2400" dirty="0" smtClean="0"/>
              <a:t>  görüntüyü </a:t>
            </a:r>
            <a:r>
              <a:rPr lang="tr-TR" sz="2400" dirty="0" err="1" smtClean="0"/>
              <a:t>granülom</a:t>
            </a:r>
            <a:r>
              <a:rPr lang="tr-TR" sz="2400" dirty="0" smtClean="0"/>
              <a:t> olarak değerlendirirken </a:t>
            </a:r>
          </a:p>
          <a:p>
            <a:pPr marL="0" indent="0">
              <a:buNone/>
            </a:pPr>
            <a:r>
              <a:rPr lang="tr-TR" sz="2400" dirty="0"/>
              <a:t> </a:t>
            </a:r>
            <a:r>
              <a:rPr lang="tr-TR" sz="2400" dirty="0" smtClean="0"/>
              <a:t>    anatomik  yapılara dikkat etmek gerekir. Bu görüntü   </a:t>
            </a:r>
          </a:p>
          <a:p>
            <a:pPr marL="0" indent="0">
              <a:buNone/>
            </a:pPr>
            <a:r>
              <a:rPr lang="tr-TR" sz="2400" b="1" dirty="0"/>
              <a:t> </a:t>
            </a:r>
            <a:r>
              <a:rPr lang="tr-TR" sz="2400" b="1" dirty="0" smtClean="0"/>
              <a:t>     </a:t>
            </a:r>
            <a:r>
              <a:rPr lang="tr-TR" sz="2400" dirty="0" err="1" smtClean="0"/>
              <a:t>foremen</a:t>
            </a:r>
            <a:r>
              <a:rPr lang="tr-TR" sz="2400" dirty="0" smtClean="0"/>
              <a:t> </a:t>
            </a:r>
            <a:r>
              <a:rPr lang="tr-TR" sz="2400" dirty="0" err="1" smtClean="0"/>
              <a:t>insisivum</a:t>
            </a:r>
            <a:r>
              <a:rPr lang="tr-TR" sz="2400" dirty="0" smtClean="0"/>
              <a:t>,  </a:t>
            </a:r>
            <a:r>
              <a:rPr lang="tr-TR" sz="2400" dirty="0" err="1" smtClean="0"/>
              <a:t>for</a:t>
            </a:r>
            <a:r>
              <a:rPr lang="tr-TR" sz="2400" dirty="0" smtClean="0"/>
              <a:t>.  </a:t>
            </a:r>
            <a:r>
              <a:rPr lang="tr-TR" sz="2400" dirty="0" err="1" smtClean="0"/>
              <a:t>mentale</a:t>
            </a:r>
            <a:r>
              <a:rPr lang="tr-TR" sz="2400" dirty="0" smtClean="0"/>
              <a:t>  ve </a:t>
            </a:r>
            <a:r>
              <a:rPr lang="tr-TR" sz="2400" dirty="0" err="1" smtClean="0"/>
              <a:t>maksiller</a:t>
            </a:r>
            <a:r>
              <a:rPr lang="tr-TR" sz="2400" dirty="0" smtClean="0"/>
              <a:t> sinüsle </a:t>
            </a:r>
          </a:p>
          <a:p>
            <a:pPr marL="0" indent="0">
              <a:buNone/>
            </a:pPr>
            <a:r>
              <a:rPr lang="tr-TR" sz="2400" b="1" dirty="0"/>
              <a:t> </a:t>
            </a:r>
            <a:r>
              <a:rPr lang="tr-TR" sz="2400" b="1" dirty="0" smtClean="0"/>
              <a:t>     </a:t>
            </a:r>
            <a:r>
              <a:rPr lang="tr-TR" sz="2400" dirty="0" smtClean="0"/>
              <a:t>karışabilir. </a:t>
            </a:r>
          </a:p>
          <a:p>
            <a:r>
              <a:rPr lang="tr-TR" sz="2400" dirty="0" smtClean="0"/>
              <a:t>Fizyolojik  haleyle karışabilir. Bu ayırımda;</a:t>
            </a:r>
          </a:p>
          <a:p>
            <a:pPr marL="0" indent="0">
              <a:buNone/>
            </a:pPr>
            <a:r>
              <a:rPr lang="tr-TR" sz="2400" dirty="0"/>
              <a:t> </a:t>
            </a:r>
            <a:r>
              <a:rPr lang="tr-TR" sz="2400" dirty="0" smtClean="0"/>
              <a:t>   </a:t>
            </a:r>
            <a:r>
              <a:rPr lang="tr-TR" sz="2400" b="1" dirty="0" smtClean="0">
                <a:solidFill>
                  <a:srgbClr val="FF0000"/>
                </a:solidFill>
              </a:rPr>
              <a:t>1-</a:t>
            </a:r>
            <a:r>
              <a:rPr lang="tr-TR" sz="2400" dirty="0" smtClean="0"/>
              <a:t>Fizyolojik hale hemen </a:t>
            </a:r>
            <a:r>
              <a:rPr lang="tr-TR" sz="2400" dirty="0" err="1" smtClean="0"/>
              <a:t>apeksten</a:t>
            </a:r>
            <a:r>
              <a:rPr lang="tr-TR" sz="2400" dirty="0" smtClean="0"/>
              <a:t> başlar, patolojik olay </a:t>
            </a:r>
          </a:p>
          <a:p>
            <a:pPr marL="0" indent="0">
              <a:buNone/>
            </a:pPr>
            <a:r>
              <a:rPr lang="tr-TR" sz="2400" dirty="0"/>
              <a:t> </a:t>
            </a:r>
            <a:r>
              <a:rPr lang="tr-TR" sz="2400" dirty="0" smtClean="0"/>
              <a:t>       </a:t>
            </a:r>
            <a:r>
              <a:rPr lang="tr-TR" sz="2400" dirty="0" err="1" smtClean="0"/>
              <a:t>apeksin</a:t>
            </a:r>
            <a:r>
              <a:rPr lang="tr-TR" sz="2400" dirty="0" smtClean="0"/>
              <a:t> daha üst  kısmına yapışık görünür.</a:t>
            </a:r>
          </a:p>
          <a:p>
            <a:pPr marL="0" indent="0">
              <a:buNone/>
            </a:pPr>
            <a:r>
              <a:rPr lang="tr-TR" sz="2400" b="1" dirty="0"/>
              <a:t> </a:t>
            </a:r>
            <a:r>
              <a:rPr lang="tr-TR" sz="2400" b="1" dirty="0" smtClean="0"/>
              <a:t>   </a:t>
            </a:r>
            <a:r>
              <a:rPr lang="tr-TR" sz="2400" b="1" dirty="0" smtClean="0">
                <a:solidFill>
                  <a:srgbClr val="FF0000"/>
                </a:solidFill>
              </a:rPr>
              <a:t>2-</a:t>
            </a:r>
            <a:r>
              <a:rPr lang="tr-TR" sz="2400" dirty="0" smtClean="0"/>
              <a:t>Fizyolojik hale gösteren dişte kanal oldukça geniştir ve </a:t>
            </a:r>
            <a:r>
              <a:rPr lang="tr-TR" sz="2400" dirty="0" err="1" smtClean="0"/>
              <a:t>apeks</a:t>
            </a:r>
            <a:r>
              <a:rPr lang="tr-TR" sz="2400" dirty="0" smtClean="0"/>
              <a:t> </a:t>
            </a:r>
          </a:p>
          <a:p>
            <a:pPr marL="0" indent="0">
              <a:buNone/>
            </a:pPr>
            <a:r>
              <a:rPr lang="tr-TR" sz="2400" dirty="0"/>
              <a:t> </a:t>
            </a:r>
            <a:r>
              <a:rPr lang="tr-TR" sz="2400" dirty="0" smtClean="0"/>
              <a:t>      açıktır. Patolojik olayda kanal darlaşmıştır, </a:t>
            </a:r>
            <a:r>
              <a:rPr lang="tr-TR" sz="2400" dirty="0" err="1" smtClean="0"/>
              <a:t>apeks</a:t>
            </a:r>
            <a:r>
              <a:rPr lang="tr-TR" sz="2400" dirty="0" smtClean="0"/>
              <a:t> kapanmıştır.</a:t>
            </a:r>
          </a:p>
          <a:p>
            <a:pPr marL="0" indent="0">
              <a:buNone/>
            </a:pPr>
            <a:r>
              <a:rPr lang="tr-TR" sz="2400" dirty="0"/>
              <a:t> </a:t>
            </a:r>
            <a:r>
              <a:rPr lang="tr-TR" sz="2400" dirty="0" smtClean="0"/>
              <a:t>   </a:t>
            </a:r>
            <a:r>
              <a:rPr lang="tr-TR" sz="2400" b="1" dirty="0" smtClean="0">
                <a:solidFill>
                  <a:srgbClr val="FF0000"/>
                </a:solidFill>
              </a:rPr>
              <a:t>3-</a:t>
            </a:r>
            <a:r>
              <a:rPr lang="tr-TR" sz="2400" dirty="0" smtClean="0"/>
              <a:t>Fizyolojik hale çok köklü dişlerde eşit büyüklükte görülürken, </a:t>
            </a:r>
          </a:p>
          <a:p>
            <a:pPr marL="0" indent="0">
              <a:buNone/>
            </a:pPr>
            <a:r>
              <a:rPr lang="tr-TR" sz="2400" dirty="0"/>
              <a:t> </a:t>
            </a:r>
            <a:r>
              <a:rPr lang="tr-TR" sz="2400" dirty="0" smtClean="0"/>
              <a:t>      patolojik  durumda değişik büyüklüktedir.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58982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          Yara </a:t>
            </a:r>
            <a:r>
              <a:rPr lang="tr-TR" dirty="0"/>
              <a:t>İyileşmesi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2216728" y="2264897"/>
            <a:ext cx="9137072" cy="3912065"/>
          </a:xfrm>
        </p:spPr>
        <p:txBody>
          <a:bodyPr>
            <a:normAutofit/>
          </a:bodyPr>
          <a:lstStyle/>
          <a:p>
            <a:r>
              <a:rPr lang="tr-TR" sz="2400" dirty="0" smtClean="0"/>
              <a:t>Travma </a:t>
            </a:r>
            <a:r>
              <a:rPr lang="tr-TR" sz="2400" dirty="0"/>
              <a:t>ile başlatılan hücresel ve biyokimyasal</a:t>
            </a:r>
          </a:p>
          <a:p>
            <a:pPr marL="0" indent="0">
              <a:buNone/>
            </a:pPr>
            <a:r>
              <a:rPr lang="tr-TR" sz="2400" dirty="0" smtClean="0"/>
              <a:t>    olayların </a:t>
            </a:r>
            <a:r>
              <a:rPr lang="tr-TR" sz="2400" dirty="0"/>
              <a:t>yeni doku oluşumuyla sonuçlanmasıdır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Yara iyileşmesinin temelini </a:t>
            </a:r>
            <a:r>
              <a:rPr lang="tr-TR" sz="2400" b="1" i="1" dirty="0"/>
              <a:t>hücre büyümesi ve yenilenme </a:t>
            </a:r>
            <a:r>
              <a:rPr lang="tr-TR" sz="2400" dirty="0"/>
              <a:t>yani </a:t>
            </a:r>
            <a:r>
              <a:rPr lang="tr-TR" sz="2400" b="1" dirty="0" err="1"/>
              <a:t>rejenerasyon</a:t>
            </a:r>
            <a:r>
              <a:rPr lang="tr-TR" sz="2400" dirty="0"/>
              <a:t> </a:t>
            </a:r>
            <a:r>
              <a:rPr lang="tr-TR" sz="2400" dirty="0" smtClean="0"/>
              <a:t>oluşturur</a:t>
            </a:r>
            <a:r>
              <a:rPr lang="tr-TR" sz="2400" dirty="0"/>
              <a:t>. </a:t>
            </a:r>
            <a:endParaRPr lang="tr-TR" sz="2400" dirty="0" smtClean="0"/>
          </a:p>
          <a:p>
            <a:r>
              <a:rPr lang="tr-TR" sz="2400" dirty="0" smtClean="0"/>
              <a:t>Organizmada </a:t>
            </a:r>
            <a:r>
              <a:rPr lang="tr-TR" sz="2400" dirty="0"/>
              <a:t>ölü hücrelerin yenilenmesi ve lokal zedelenmede </a:t>
            </a:r>
            <a:r>
              <a:rPr lang="tr-TR" sz="2400" dirty="0" smtClean="0"/>
              <a:t>onarım </a:t>
            </a:r>
            <a:r>
              <a:rPr lang="tr-TR" sz="2400" dirty="0"/>
              <a:t>gücü yaşam için kritik önem taşır.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40198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     </a:t>
            </a:r>
            <a:r>
              <a:rPr lang="tr-TR" sz="2400" b="1" dirty="0" smtClean="0"/>
              <a:t>YARA </a:t>
            </a:r>
            <a:r>
              <a:rPr lang="tr-TR" sz="2400" b="1" dirty="0"/>
              <a:t>İYİLEŞMESİ TİPLERİ</a:t>
            </a:r>
          </a:p>
          <a:p>
            <a:r>
              <a:rPr lang="tr-TR" sz="2800" dirty="0"/>
              <a:t>• </a:t>
            </a:r>
            <a:r>
              <a:rPr lang="tr-TR" sz="2800" dirty="0" err="1"/>
              <a:t>Primer</a:t>
            </a:r>
            <a:r>
              <a:rPr lang="tr-TR" sz="2800" dirty="0"/>
              <a:t> </a:t>
            </a:r>
            <a:r>
              <a:rPr lang="tr-TR" sz="2800" dirty="0" smtClean="0"/>
              <a:t>İyileşme (temiz yara)</a:t>
            </a:r>
            <a:endParaRPr lang="tr-TR" sz="2800" dirty="0"/>
          </a:p>
          <a:p>
            <a:r>
              <a:rPr lang="tr-TR" sz="2800" dirty="0"/>
              <a:t>• </a:t>
            </a:r>
            <a:r>
              <a:rPr lang="tr-TR" sz="2800" dirty="0" err="1"/>
              <a:t>Sekonder</a:t>
            </a:r>
            <a:r>
              <a:rPr lang="tr-TR" sz="2800" dirty="0"/>
              <a:t> </a:t>
            </a:r>
            <a:r>
              <a:rPr lang="tr-TR" sz="2800" dirty="0" smtClean="0"/>
              <a:t>İyileşme (doku kaybı var)</a:t>
            </a:r>
            <a:endParaRPr lang="tr-TR" sz="2800" dirty="0"/>
          </a:p>
          <a:p>
            <a:r>
              <a:rPr lang="tr-TR" sz="2800" dirty="0"/>
              <a:t>• Tersiyer </a:t>
            </a:r>
            <a:r>
              <a:rPr lang="tr-TR" sz="2800" dirty="0" smtClean="0"/>
              <a:t>İyileşme (enfeksiyon riski var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133130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3146</TotalTime>
  <Words>682</Words>
  <Application>Microsoft Office PowerPoint</Application>
  <PresentationFormat>Geniş ekran</PresentationFormat>
  <Paragraphs>54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Duman</vt:lpstr>
      <vt:lpstr>                                    3. Sınıf              Apse, granülom, kist, yara iyileşmesi                               Prof.Dr.Funda TUĞCU </vt:lpstr>
      <vt:lpstr>                         Apse     </vt:lpstr>
      <vt:lpstr>                                    Apse</vt:lpstr>
      <vt:lpstr>PowerPoint Sunusu</vt:lpstr>
      <vt:lpstr>PowerPoint Sunusu</vt:lpstr>
      <vt:lpstr>PowerPoint Sunusu</vt:lpstr>
      <vt:lpstr>PowerPoint Sunusu</vt:lpstr>
      <vt:lpstr>             Yara İyileşmesi</vt:lpstr>
      <vt:lpstr>PowerPoint Sunusu</vt:lpstr>
      <vt:lpstr>                            Kist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</dc:creator>
  <cp:lastModifiedBy>kullanici</cp:lastModifiedBy>
  <cp:revision>309</cp:revision>
  <dcterms:created xsi:type="dcterms:W3CDTF">2015-10-20T12:43:09Z</dcterms:created>
  <dcterms:modified xsi:type="dcterms:W3CDTF">2018-03-16T12:15:16Z</dcterms:modified>
</cp:coreProperties>
</file>