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4217FD5-F2DA-4603-B1C4-4CD1F45A61F5}"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2430965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217FD5-F2DA-4603-B1C4-4CD1F45A61F5}"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2845335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217FD5-F2DA-4603-B1C4-4CD1F45A61F5}"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131613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217FD5-F2DA-4603-B1C4-4CD1F45A61F5}"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2645215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4217FD5-F2DA-4603-B1C4-4CD1F45A61F5}"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539213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4217FD5-F2DA-4603-B1C4-4CD1F45A61F5}"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2642192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4217FD5-F2DA-4603-B1C4-4CD1F45A61F5}"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60000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4217FD5-F2DA-4603-B1C4-4CD1F45A61F5}"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165370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4217FD5-F2DA-4603-B1C4-4CD1F45A61F5}"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1686502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4217FD5-F2DA-4603-B1C4-4CD1F45A61F5}"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526347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4217FD5-F2DA-4603-B1C4-4CD1F45A61F5}"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C74653-9D05-4719-81F9-64F95401B92B}" type="slidenum">
              <a:rPr lang="tr-TR" smtClean="0"/>
              <a:t>‹#›</a:t>
            </a:fld>
            <a:endParaRPr lang="tr-TR"/>
          </a:p>
        </p:txBody>
      </p:sp>
    </p:spTree>
    <p:extLst>
      <p:ext uri="{BB962C8B-B14F-4D97-AF65-F5344CB8AC3E}">
        <p14:creationId xmlns:p14="http://schemas.microsoft.com/office/powerpoint/2010/main" val="2809515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217FD5-F2DA-4603-B1C4-4CD1F45A61F5}" type="datetimeFigureOut">
              <a:rPr lang="tr-TR" smtClean="0"/>
              <a:t>8.3.2018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C74653-9D05-4719-81F9-64F95401B92B}" type="slidenum">
              <a:rPr lang="tr-TR" smtClean="0"/>
              <a:t>‹#›</a:t>
            </a:fld>
            <a:endParaRPr lang="tr-TR"/>
          </a:p>
        </p:txBody>
      </p:sp>
    </p:spTree>
    <p:extLst>
      <p:ext uri="{BB962C8B-B14F-4D97-AF65-F5344CB8AC3E}">
        <p14:creationId xmlns:p14="http://schemas.microsoft.com/office/powerpoint/2010/main" val="2470495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192873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3" name="Rectangle 3"/>
          <p:cNvSpPr>
            <a:spLocks noGrp="1" noRot="1" noChangeArrowheads="1"/>
          </p:cNvSpPr>
          <p:nvPr>
            <p:ph type="body" idx="1"/>
          </p:nvPr>
        </p:nvSpPr>
        <p:spPr>
          <a:xfrm>
            <a:off x="1001486" y="1360714"/>
            <a:ext cx="10210800" cy="4738461"/>
          </a:xfrm>
        </p:spPr>
        <p:txBody>
          <a:bodyPr/>
          <a:lstStyle/>
          <a:p>
            <a:pPr>
              <a:defRPr/>
            </a:pPr>
            <a:r>
              <a:rPr lang="tr-TR" dirty="0"/>
              <a:t>Türk dili, vurgusu genellikle son hecede bulunduğu için, durağan vurgulu diller sınıfına girer. Araştırmacıların söylediğine göre, Türk dillerinde vurgu her zaman son hecede değil, bazen ilk hecede de olabilir. Bu durum (vurgunun ilk hece üzerinde yapılması), biçim birimlere ayrılmayan kök sözlerde de, biçim birimlerle genişletilmiş gövde sözlerde de görülür. </a:t>
            </a:r>
          </a:p>
          <a:p>
            <a:pPr>
              <a:defRPr/>
            </a:pPr>
            <a:endParaRPr lang="tr-TR" dirty="0"/>
          </a:p>
        </p:txBody>
      </p:sp>
    </p:spTree>
    <p:extLst>
      <p:ext uri="{BB962C8B-B14F-4D97-AF65-F5344CB8AC3E}">
        <p14:creationId xmlns:p14="http://schemas.microsoft.com/office/powerpoint/2010/main" val="2551191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Rot="1" noChangeArrowheads="1"/>
          </p:cNvSpPr>
          <p:nvPr>
            <p:ph type="title"/>
          </p:nvPr>
        </p:nvSpPr>
        <p:spPr/>
        <p:txBody>
          <a:bodyPr/>
          <a:lstStyle/>
          <a:p>
            <a:pPr algn="ctr">
              <a:defRPr/>
            </a:pPr>
            <a:r>
              <a:rPr lang="tr-TR" sz="3200" b="1" dirty="0"/>
              <a:t>TON</a:t>
            </a:r>
          </a:p>
        </p:txBody>
      </p:sp>
      <p:sp>
        <p:nvSpPr>
          <p:cNvPr id="291843" name="Rectangle 3"/>
          <p:cNvSpPr>
            <a:spLocks noGrp="1" noRot="1" noChangeArrowheads="1"/>
          </p:cNvSpPr>
          <p:nvPr>
            <p:ph type="body" idx="1"/>
          </p:nvPr>
        </p:nvSpPr>
        <p:spPr/>
        <p:txBody>
          <a:bodyPr/>
          <a:lstStyle/>
          <a:p>
            <a:pPr>
              <a:defRPr/>
            </a:pPr>
            <a:r>
              <a:rPr lang="tr-TR" dirty="0"/>
              <a:t>Bir hecedeki sıklık yüksekliği veya düşüklüğü, bir başka deyişle hecenin tiz veya pes söylenişi ton diye adlandırılır.</a:t>
            </a:r>
          </a:p>
          <a:p>
            <a:pPr>
              <a:defRPr/>
            </a:pPr>
            <a:r>
              <a:rPr lang="tr-TR" dirty="0"/>
              <a:t>Konuşma içerisinde alçalan ve yükselen tonlar anlam ayırıcıdır.</a:t>
            </a:r>
          </a:p>
        </p:txBody>
      </p:sp>
    </p:spTree>
    <p:extLst>
      <p:ext uri="{BB962C8B-B14F-4D97-AF65-F5344CB8AC3E}">
        <p14:creationId xmlns:p14="http://schemas.microsoft.com/office/powerpoint/2010/main" val="3538260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7" name="Rectangle 3"/>
          <p:cNvSpPr>
            <a:spLocks noGrp="1" noRot="1" noChangeArrowheads="1"/>
          </p:cNvSpPr>
          <p:nvPr>
            <p:ph type="body" idx="1"/>
          </p:nvPr>
        </p:nvSpPr>
        <p:spPr>
          <a:xfrm>
            <a:off x="1847850" y="1676400"/>
            <a:ext cx="8540750" cy="3295651"/>
          </a:xfrm>
        </p:spPr>
        <p:txBody>
          <a:bodyPr/>
          <a:lstStyle/>
          <a:p>
            <a:pPr>
              <a:defRPr/>
            </a:pPr>
            <a:r>
              <a:rPr lang="tr-TR" dirty="0"/>
              <a:t>Türkçedeki </a:t>
            </a:r>
            <a:r>
              <a:rPr lang="tr-TR" b="1" dirty="0"/>
              <a:t>/ha:/</a:t>
            </a:r>
            <a:r>
              <a:rPr lang="tr-TR" dirty="0"/>
              <a:t> ünlemi değişik kullanışlarında alçalan ve yükselen tonlarla değişik işlevleri gerçekleştirir.</a:t>
            </a:r>
          </a:p>
          <a:p>
            <a:pPr>
              <a:defRPr/>
            </a:pPr>
            <a:r>
              <a:rPr lang="tr-TR" dirty="0"/>
              <a:t>Bir şeyi anlamadığını belirtmek isteyen soru sormak için </a:t>
            </a:r>
            <a:r>
              <a:rPr lang="tr-TR" b="1" dirty="0"/>
              <a:t>/ha</a:t>
            </a:r>
            <a:r>
              <a:rPr lang="tr-TR" b="1" dirty="0" smtClean="0"/>
              <a:t>:/ /</a:t>
            </a:r>
            <a:r>
              <a:rPr lang="tr-TR" b="1" dirty="0" err="1" smtClean="0"/>
              <a:t>hı</a:t>
            </a:r>
            <a:r>
              <a:rPr lang="tr-TR" b="1" dirty="0" smtClean="0"/>
              <a:t>:/ </a:t>
            </a:r>
            <a:r>
              <a:rPr lang="tr-TR" dirty="0"/>
              <a:t>diyen bir kimse yükselen tonla, “anladım, o muydu”  demek isteyen kimse ise alçalan bir tonla aynı ögeyi kullanır. </a:t>
            </a:r>
          </a:p>
        </p:txBody>
      </p:sp>
    </p:spTree>
    <p:extLst>
      <p:ext uri="{BB962C8B-B14F-4D97-AF65-F5344CB8AC3E}">
        <p14:creationId xmlns:p14="http://schemas.microsoft.com/office/powerpoint/2010/main" val="12130300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Rot="1" noChangeArrowheads="1"/>
          </p:cNvSpPr>
          <p:nvPr>
            <p:ph type="title"/>
          </p:nvPr>
        </p:nvSpPr>
        <p:spPr/>
        <p:txBody>
          <a:bodyPr/>
          <a:lstStyle/>
          <a:p>
            <a:pPr algn="ctr">
              <a:defRPr/>
            </a:pPr>
            <a:r>
              <a:rPr lang="tr-TR" sz="3200" b="1" dirty="0"/>
              <a:t>EZGİ</a:t>
            </a:r>
          </a:p>
        </p:txBody>
      </p:sp>
      <p:sp>
        <p:nvSpPr>
          <p:cNvPr id="287747" name="Rectangle 3"/>
          <p:cNvSpPr>
            <a:spLocks noGrp="1" noRot="1" noChangeArrowheads="1"/>
          </p:cNvSpPr>
          <p:nvPr>
            <p:ph type="body" idx="1"/>
          </p:nvPr>
        </p:nvSpPr>
        <p:spPr/>
        <p:txBody>
          <a:bodyPr/>
          <a:lstStyle/>
          <a:p>
            <a:pPr>
              <a:defRPr/>
            </a:pPr>
            <a:r>
              <a:rPr lang="tr-TR" dirty="0"/>
              <a:t>Konuşma sırasında konuşmaya egemen olan temel tonun değişmesine ezgi denir. </a:t>
            </a:r>
          </a:p>
          <a:p>
            <a:pPr>
              <a:defRPr/>
            </a:pPr>
            <a:r>
              <a:rPr lang="tr-TR" dirty="0"/>
              <a:t>Söz için ton ne ise cümle için de ezgi odur</a:t>
            </a:r>
            <a:r>
              <a:rPr lang="tr-TR" dirty="0" smtClean="0"/>
              <a:t>.</a:t>
            </a:r>
          </a:p>
          <a:p>
            <a:pPr>
              <a:defRPr/>
            </a:pPr>
            <a:r>
              <a:rPr lang="tr-TR" dirty="0"/>
              <a:t>Ruhsal etkenlerle cümle içinde yer alan bazı sözlerdeki ton yükseltilmesi veya alçaltılması belli anlam ayrımı sağlar. </a:t>
            </a:r>
          </a:p>
          <a:p>
            <a:pPr>
              <a:defRPr/>
            </a:pPr>
            <a:r>
              <a:rPr lang="tr-TR" dirty="0"/>
              <a:t>Cümle içinde ton ve vurgu dışındaki alçalıp yükselmeler cümlenin ezgisinde farklılaşmayı, dolayısıyla belli anlamları aktarmayı sağlar</a:t>
            </a:r>
            <a:r>
              <a:rPr lang="tr-TR" dirty="0" smtClean="0"/>
              <a:t>.</a:t>
            </a:r>
            <a:endParaRPr lang="tr-TR" dirty="0"/>
          </a:p>
        </p:txBody>
      </p:sp>
    </p:spTree>
    <p:extLst>
      <p:ext uri="{BB962C8B-B14F-4D97-AF65-F5344CB8AC3E}">
        <p14:creationId xmlns:p14="http://schemas.microsoft.com/office/powerpoint/2010/main" val="4456449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5" name="Rectangle 3"/>
          <p:cNvSpPr>
            <a:spLocks noGrp="1" noRot="1" noChangeArrowheads="1"/>
          </p:cNvSpPr>
          <p:nvPr>
            <p:ph type="body" idx="1"/>
          </p:nvPr>
        </p:nvSpPr>
        <p:spPr>
          <a:xfrm>
            <a:off x="762000" y="1208314"/>
            <a:ext cx="10210800" cy="5010604"/>
          </a:xfrm>
        </p:spPr>
        <p:txBody>
          <a:bodyPr/>
          <a:lstStyle/>
          <a:p>
            <a:pPr>
              <a:defRPr/>
            </a:pPr>
            <a:r>
              <a:rPr lang="tr-TR" dirty="0"/>
              <a:t>Örnek:</a:t>
            </a:r>
          </a:p>
          <a:p>
            <a:pPr>
              <a:defRPr/>
            </a:pPr>
            <a:r>
              <a:rPr lang="tr-TR" dirty="0"/>
              <a:t>Örnek 1: Sinirlendim (</a:t>
            </a:r>
            <a:r>
              <a:rPr lang="tr-TR" dirty="0">
                <a:cs typeface="Arial" charset="0"/>
              </a:rPr>
              <a:t>↓</a:t>
            </a:r>
            <a:r>
              <a:rPr lang="tr-TR" dirty="0"/>
              <a:t>).</a:t>
            </a:r>
          </a:p>
          <a:p>
            <a:pPr>
              <a:defRPr/>
            </a:pPr>
            <a:r>
              <a:rPr lang="tr-TR" dirty="0"/>
              <a:t>Örnek 2: Sinirlendim (</a:t>
            </a:r>
            <a:r>
              <a:rPr lang="tr-TR" dirty="0">
                <a:cs typeface="Arial" charset="0"/>
              </a:rPr>
              <a:t>↑</a:t>
            </a:r>
            <a:r>
              <a:rPr lang="tr-TR" dirty="0"/>
              <a:t>), adama gereken cevabı verdim.</a:t>
            </a:r>
          </a:p>
          <a:p>
            <a:pPr>
              <a:defRPr/>
            </a:pPr>
            <a:r>
              <a:rPr lang="tr-TR" dirty="0"/>
              <a:t>“Ne oldu?” sorusuna Örnek 1’de olduğu gibi cevap olarak “Sinirlendim” denip kesilmişse alçalan (</a:t>
            </a:r>
            <a:r>
              <a:rPr lang="tr-TR" dirty="0">
                <a:cs typeface="Arial" charset="0"/>
              </a:rPr>
              <a:t>↓</a:t>
            </a:r>
            <a:r>
              <a:rPr lang="tr-TR" dirty="0"/>
              <a:t>) vurguyla söylenmiş olur. Bu ezgi bitiş anlatır. Başka bir şey söylenmek istenmediğini anlatır</a:t>
            </a:r>
            <a:r>
              <a:rPr lang="tr-TR" dirty="0" smtClean="0"/>
              <a:t>.</a:t>
            </a:r>
          </a:p>
          <a:p>
            <a:pPr>
              <a:defRPr/>
            </a:pPr>
            <a:r>
              <a:rPr lang="tr-TR" dirty="0"/>
              <a:t>Örnek 2’de ise “Sinirlendim” yükselen bir tonla(</a:t>
            </a:r>
            <a:r>
              <a:rPr lang="tr-TR" dirty="0">
                <a:cs typeface="Arial" charset="0"/>
              </a:rPr>
              <a:t>↑</a:t>
            </a:r>
            <a:r>
              <a:rPr lang="tr-TR" dirty="0"/>
              <a:t>) söylenir. Böylelikle söylenmek istenen daha bazı şeylerin olduğu bulunduğu anlatılır.</a:t>
            </a:r>
          </a:p>
          <a:p>
            <a:pPr>
              <a:defRPr/>
            </a:pPr>
            <a:endParaRPr lang="tr-TR" dirty="0"/>
          </a:p>
        </p:txBody>
      </p:sp>
    </p:spTree>
    <p:extLst>
      <p:ext uri="{BB962C8B-B14F-4D97-AF65-F5344CB8AC3E}">
        <p14:creationId xmlns:p14="http://schemas.microsoft.com/office/powerpoint/2010/main" val="32269149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1101156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defRPr/>
            </a:pPr>
            <a:r>
              <a:rPr lang="tr-TR" b="1" dirty="0" smtClean="0"/>
              <a:t>PARÇALARÜSTÜ SES BİRİMLER</a:t>
            </a:r>
            <a:endParaRPr lang="tr-TR" b="1" dirty="0"/>
          </a:p>
        </p:txBody>
      </p:sp>
      <p:sp>
        <p:nvSpPr>
          <p:cNvPr id="3" name="İçerik Yer Tutucusu 2"/>
          <p:cNvSpPr>
            <a:spLocks noGrp="1"/>
          </p:cNvSpPr>
          <p:nvPr>
            <p:ph idx="1"/>
          </p:nvPr>
        </p:nvSpPr>
        <p:spPr/>
        <p:txBody>
          <a:bodyPr/>
          <a:lstStyle/>
          <a:p>
            <a:pPr>
              <a:defRPr/>
            </a:pPr>
            <a:r>
              <a:rPr lang="tr-TR" dirty="0" smtClean="0"/>
              <a:t>Günümüzde ses birimler iki grupta toplanmaktadır. Bunlardan birincisi </a:t>
            </a:r>
            <a:r>
              <a:rPr lang="tr-TR" i="1" dirty="0" smtClean="0"/>
              <a:t>parçalı ses birimler </a:t>
            </a:r>
            <a:r>
              <a:rPr lang="tr-TR" dirty="0" smtClean="0"/>
              <a:t>adını alan ünlüler ve ünsüzlerdir. </a:t>
            </a:r>
          </a:p>
          <a:p>
            <a:pPr>
              <a:defRPr/>
            </a:pPr>
            <a:r>
              <a:rPr lang="tr-TR" dirty="0"/>
              <a:t>Parçalı ses birim terimi, ses birimlerin dil sistemi içinde tek bir parçaya, bir sese bağlı olması; hece, söz veya cümle gibi birden çok sesten oluşmuş birimlerle ilgili bulunmaması özelliğidir</a:t>
            </a:r>
            <a:r>
              <a:rPr lang="tr-TR" dirty="0" smtClean="0"/>
              <a:t>.</a:t>
            </a:r>
          </a:p>
          <a:p>
            <a:pPr>
              <a:defRPr/>
            </a:pPr>
            <a:r>
              <a:rPr lang="tr-TR" i="1" dirty="0" err="1"/>
              <a:t>Parçalarüstü</a:t>
            </a:r>
            <a:r>
              <a:rPr lang="tr-TR" i="1" dirty="0"/>
              <a:t> ses birimler </a:t>
            </a:r>
            <a:r>
              <a:rPr lang="tr-TR" dirty="0"/>
              <a:t>adı verilenler ise vurgu, ton, ve ezgi gibi ögelerdir.</a:t>
            </a:r>
          </a:p>
          <a:p>
            <a:pPr>
              <a:defRPr/>
            </a:pPr>
            <a:r>
              <a:rPr lang="tr-TR" dirty="0"/>
              <a:t>Bu ögelerin de parçalı ses birimler gibi anlam ayırıcı özellikleri vardır</a:t>
            </a:r>
            <a:r>
              <a:rPr lang="tr-TR" dirty="0" smtClean="0"/>
              <a:t>.</a:t>
            </a:r>
            <a:endParaRPr lang="tr-TR" dirty="0"/>
          </a:p>
          <a:p>
            <a:pPr>
              <a:defRPr/>
            </a:pPr>
            <a:endParaRPr lang="tr-TR" dirty="0" smtClean="0"/>
          </a:p>
          <a:p>
            <a:pPr>
              <a:defRPr/>
            </a:pPr>
            <a:endParaRPr lang="tr-TR" dirty="0"/>
          </a:p>
        </p:txBody>
      </p:sp>
    </p:spTree>
    <p:extLst>
      <p:ext uri="{BB962C8B-B14F-4D97-AF65-F5344CB8AC3E}">
        <p14:creationId xmlns:p14="http://schemas.microsoft.com/office/powerpoint/2010/main" val="1021203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VURGU</a:t>
            </a:r>
            <a:endParaRPr lang="tr-TR" b="1" dirty="0"/>
          </a:p>
        </p:txBody>
      </p:sp>
      <p:sp>
        <p:nvSpPr>
          <p:cNvPr id="279555" name="Rectangle 3"/>
          <p:cNvSpPr>
            <a:spLocks noGrp="1" noRot="1" noChangeArrowheads="1"/>
          </p:cNvSpPr>
          <p:nvPr>
            <p:ph idx="1"/>
          </p:nvPr>
        </p:nvSpPr>
        <p:spPr/>
        <p:txBody>
          <a:bodyPr/>
          <a:lstStyle/>
          <a:p>
            <a:pPr>
              <a:defRPr/>
            </a:pPr>
            <a:r>
              <a:rPr lang="tr-TR" dirty="0" smtClean="0"/>
              <a:t>Konuşma </a:t>
            </a:r>
            <a:r>
              <a:rPr lang="tr-TR" dirty="0"/>
              <a:t>zinciri içinde bir heceyi ötekilerine göre daha yüksek ses tonuyla, söyleyiş süresi uzatılarak, diğer hecelerden daha belirgin biçimde çıkarmak, böylece bazen yeni bir anlam sağlamak olarak tanımlanır.</a:t>
            </a:r>
          </a:p>
          <a:p>
            <a:pPr>
              <a:defRPr/>
            </a:pPr>
            <a:endParaRPr lang="tr-TR" dirty="0"/>
          </a:p>
        </p:txBody>
      </p:sp>
    </p:spTree>
    <p:extLst>
      <p:ext uri="{BB962C8B-B14F-4D97-AF65-F5344CB8AC3E}">
        <p14:creationId xmlns:p14="http://schemas.microsoft.com/office/powerpoint/2010/main" val="21617083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9" name="Rectangle 3"/>
          <p:cNvSpPr>
            <a:spLocks noGrp="1" noRot="1" noChangeArrowheads="1"/>
          </p:cNvSpPr>
          <p:nvPr>
            <p:ph type="body" idx="1"/>
          </p:nvPr>
        </p:nvSpPr>
        <p:spPr>
          <a:xfrm>
            <a:off x="881743" y="1284514"/>
            <a:ext cx="10395857" cy="4814661"/>
          </a:xfrm>
        </p:spPr>
        <p:txBody>
          <a:bodyPr/>
          <a:lstStyle/>
          <a:p>
            <a:pPr algn="ctr">
              <a:lnSpc>
                <a:spcPct val="90000"/>
              </a:lnSpc>
              <a:defRPr/>
            </a:pPr>
            <a:r>
              <a:rPr lang="tr-TR" b="1" dirty="0"/>
              <a:t>Tipine Göre Vurgu Türleri</a:t>
            </a:r>
          </a:p>
          <a:p>
            <a:pPr>
              <a:lnSpc>
                <a:spcPct val="90000"/>
              </a:lnSpc>
              <a:defRPr/>
            </a:pPr>
            <a:r>
              <a:rPr lang="tr-TR" b="1" dirty="0"/>
              <a:t>1)</a:t>
            </a:r>
            <a:r>
              <a:rPr lang="tr-TR" dirty="0"/>
              <a:t> </a:t>
            </a:r>
            <a:r>
              <a:rPr lang="tr-TR" dirty="0" smtClean="0"/>
              <a:t>Güçlü</a:t>
            </a:r>
            <a:r>
              <a:rPr lang="tr-TR" b="1" dirty="0" smtClean="0"/>
              <a:t> </a:t>
            </a:r>
            <a:r>
              <a:rPr lang="tr-TR" dirty="0" smtClean="0"/>
              <a:t>vurgu:</a:t>
            </a:r>
            <a:r>
              <a:rPr lang="tr-TR" i="1" dirty="0" smtClean="0"/>
              <a:t> </a:t>
            </a:r>
            <a:r>
              <a:rPr lang="tr-TR" dirty="0" smtClean="0"/>
              <a:t>Diğer </a:t>
            </a:r>
            <a:r>
              <a:rPr lang="tr-TR" dirty="0"/>
              <a:t>hecelerden daha güçlü söylenmesiyle ayrılır. Vurgunun bu </a:t>
            </a:r>
            <a:r>
              <a:rPr lang="tr-TR" dirty="0" smtClean="0"/>
              <a:t>türüne dinamik </a:t>
            </a:r>
            <a:r>
              <a:rPr lang="tr-TR" dirty="0"/>
              <a:t>vurgu </a:t>
            </a:r>
            <a:r>
              <a:rPr lang="tr-TR" dirty="0" smtClean="0"/>
              <a:t>da denir.</a:t>
            </a:r>
            <a:endParaRPr lang="tr-TR" dirty="0"/>
          </a:p>
          <a:p>
            <a:pPr>
              <a:lnSpc>
                <a:spcPct val="90000"/>
              </a:lnSpc>
              <a:defRPr/>
            </a:pPr>
            <a:r>
              <a:rPr lang="tr-TR" dirty="0"/>
              <a:t>Dinamik</a:t>
            </a:r>
            <a:r>
              <a:rPr lang="tr-TR" b="1" i="1" dirty="0"/>
              <a:t> </a:t>
            </a:r>
            <a:r>
              <a:rPr lang="tr-TR" dirty="0"/>
              <a:t>vurgu, havanın şiddetiyle veya hecenin gücüyle bağlantılı olup, hecelerden birinin güçlü söylenmesiyle oluşur. Vurgunun bu türü dillerin birçoğunda vardır. Dinamik</a:t>
            </a:r>
            <a:r>
              <a:rPr lang="tr-TR" b="1" i="1" dirty="0"/>
              <a:t> </a:t>
            </a:r>
            <a:r>
              <a:rPr lang="tr-TR" dirty="0"/>
              <a:t>vurguya sahip dillerden bazıları şunlardır: Türk dili, Slav dilleri, Germen dilleri. </a:t>
            </a:r>
          </a:p>
        </p:txBody>
      </p:sp>
    </p:spTree>
    <p:extLst>
      <p:ext uri="{BB962C8B-B14F-4D97-AF65-F5344CB8AC3E}">
        <p14:creationId xmlns:p14="http://schemas.microsoft.com/office/powerpoint/2010/main" val="2480912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3" name="Rectangle 3"/>
          <p:cNvSpPr>
            <a:spLocks noGrp="1" noRot="1" noChangeArrowheads="1"/>
          </p:cNvSpPr>
          <p:nvPr>
            <p:ph type="body" idx="1"/>
          </p:nvPr>
        </p:nvSpPr>
        <p:spPr>
          <a:xfrm>
            <a:off x="718457" y="1458686"/>
            <a:ext cx="10374086" cy="4640490"/>
          </a:xfrm>
        </p:spPr>
        <p:txBody>
          <a:bodyPr/>
          <a:lstStyle/>
          <a:p>
            <a:pPr>
              <a:defRPr/>
            </a:pPr>
            <a:r>
              <a:rPr lang="tr-TR" b="1" dirty="0"/>
              <a:t>2)</a:t>
            </a:r>
            <a:r>
              <a:rPr lang="tr-TR" dirty="0"/>
              <a:t> </a:t>
            </a:r>
            <a:r>
              <a:rPr lang="tr-TR" dirty="0" smtClean="0"/>
              <a:t>Ezgili vurgu: Herhangi </a:t>
            </a:r>
            <a:r>
              <a:rPr lang="tr-TR" dirty="0"/>
              <a:t>bir hece söyleyiş tonunun sıklığıyla şekillenerek, ses tellerinin titreşim sıklığı bakımından diğerlerinden ayrılır. Vurgunun bu </a:t>
            </a:r>
            <a:r>
              <a:rPr lang="tr-TR" dirty="0" smtClean="0"/>
              <a:t>türüne </a:t>
            </a:r>
            <a:r>
              <a:rPr lang="tr-TR" dirty="0"/>
              <a:t>tonik </a:t>
            </a:r>
            <a:r>
              <a:rPr lang="tr-TR" dirty="0" smtClean="0"/>
              <a:t>vurgu da denir. Çin</a:t>
            </a:r>
            <a:r>
              <a:rPr lang="tr-TR" dirty="0"/>
              <a:t>, Kore, Japon, </a:t>
            </a:r>
            <a:r>
              <a:rPr lang="tr-TR" dirty="0" err="1"/>
              <a:t>Dungan</a:t>
            </a:r>
            <a:r>
              <a:rPr lang="tr-TR" dirty="0"/>
              <a:t>, Sırp, </a:t>
            </a:r>
            <a:r>
              <a:rPr lang="tr-TR" dirty="0" err="1"/>
              <a:t>Litvan</a:t>
            </a:r>
            <a:r>
              <a:rPr lang="tr-TR" dirty="0"/>
              <a:t> vb. dilleri bu tür vurguya sahiptir. </a:t>
            </a:r>
            <a:endParaRPr lang="tr-TR" b="1" dirty="0"/>
          </a:p>
          <a:p>
            <a:pPr>
              <a:buFont typeface="Wingdings" panose="05000000000000000000" pitchFamily="2" charset="2"/>
              <a:buNone/>
              <a:defRPr/>
            </a:pPr>
            <a:endParaRPr lang="tr-TR" dirty="0"/>
          </a:p>
        </p:txBody>
      </p:sp>
    </p:spTree>
    <p:extLst>
      <p:ext uri="{BB962C8B-B14F-4D97-AF65-F5344CB8AC3E}">
        <p14:creationId xmlns:p14="http://schemas.microsoft.com/office/powerpoint/2010/main" val="29225008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7" name="Rectangle 3"/>
          <p:cNvSpPr>
            <a:spLocks noGrp="1" noRot="1" noChangeArrowheads="1"/>
          </p:cNvSpPr>
          <p:nvPr>
            <p:ph type="body" idx="1"/>
          </p:nvPr>
        </p:nvSpPr>
        <p:spPr>
          <a:xfrm>
            <a:off x="1077686" y="1632857"/>
            <a:ext cx="10417628" cy="3410632"/>
          </a:xfrm>
        </p:spPr>
        <p:txBody>
          <a:bodyPr/>
          <a:lstStyle/>
          <a:p>
            <a:pPr>
              <a:defRPr/>
            </a:pPr>
            <a:r>
              <a:rPr lang="tr-TR" b="1" dirty="0"/>
              <a:t>3)</a:t>
            </a:r>
            <a:r>
              <a:rPr lang="tr-TR" dirty="0"/>
              <a:t> Oylumlu</a:t>
            </a:r>
            <a:r>
              <a:rPr lang="tr-TR" i="1" dirty="0"/>
              <a:t> </a:t>
            </a:r>
            <a:r>
              <a:rPr lang="tr-TR" dirty="0"/>
              <a:t>vurgu: Hecelerden biri, yapısındaki ünlünün uzun söylenmesi bakımından diğerlerinden ayrılır. </a:t>
            </a:r>
          </a:p>
          <a:p>
            <a:pPr>
              <a:defRPr/>
            </a:pPr>
            <a:r>
              <a:rPr lang="tr-TR" dirty="0"/>
              <a:t>Dillerde vurgunun türleri bir arada görülebilir, ancak bunlardan biri daha baskındır. Bazı dillerde dinamik</a:t>
            </a:r>
            <a:r>
              <a:rPr lang="tr-TR" i="1" dirty="0"/>
              <a:t> </a:t>
            </a:r>
            <a:r>
              <a:rPr lang="tr-TR" dirty="0"/>
              <a:t>vurguya oylumlu vurgunun eklenmesi mümkündür. Bu durumlarda dinamik vurgu asıl, oylumlu vurgu yardımcıdır. </a:t>
            </a:r>
            <a:br>
              <a:rPr lang="tr-TR" dirty="0"/>
            </a:br>
            <a:endParaRPr lang="tr-TR" dirty="0"/>
          </a:p>
        </p:txBody>
      </p:sp>
    </p:spTree>
    <p:extLst>
      <p:ext uri="{BB962C8B-B14F-4D97-AF65-F5344CB8AC3E}">
        <p14:creationId xmlns:p14="http://schemas.microsoft.com/office/powerpoint/2010/main" val="27399080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1" name="Rectangle 3"/>
          <p:cNvSpPr>
            <a:spLocks noGrp="1" noRot="1" noChangeArrowheads="1"/>
          </p:cNvSpPr>
          <p:nvPr>
            <p:ph type="body" idx="1"/>
          </p:nvPr>
        </p:nvSpPr>
        <p:spPr>
          <a:xfrm>
            <a:off x="914400" y="1817914"/>
            <a:ext cx="10515600" cy="4281261"/>
          </a:xfrm>
        </p:spPr>
        <p:txBody>
          <a:bodyPr/>
          <a:lstStyle/>
          <a:p>
            <a:pPr algn="ctr">
              <a:defRPr/>
            </a:pPr>
            <a:r>
              <a:rPr lang="tr-TR" b="1" dirty="0"/>
              <a:t>Yerine Göre Vurgu Türleri</a:t>
            </a:r>
          </a:p>
          <a:p>
            <a:pPr>
              <a:defRPr/>
            </a:pPr>
            <a:r>
              <a:rPr lang="tr-TR" b="1" dirty="0"/>
              <a:t>Gezici </a:t>
            </a:r>
            <a:r>
              <a:rPr lang="tr-TR" b="1" dirty="0" err="1"/>
              <a:t>Vurgu:</a:t>
            </a:r>
            <a:r>
              <a:rPr lang="tr-TR" dirty="0" err="1"/>
              <a:t>Rusça</a:t>
            </a:r>
            <a:r>
              <a:rPr lang="tr-TR" dirty="0"/>
              <a:t> gibi bazı dillerde vurgu sözün ilk, orta veya son hecesinde bulunabilir. Belli bir heceye bağlı kalmadan, duruma göre değişik hecelerde bulunabilen vurgu gezici vurgu olarak adlandırılır. </a:t>
            </a:r>
          </a:p>
        </p:txBody>
      </p:sp>
    </p:spTree>
    <p:extLst>
      <p:ext uri="{BB962C8B-B14F-4D97-AF65-F5344CB8AC3E}">
        <p14:creationId xmlns:p14="http://schemas.microsoft.com/office/powerpoint/2010/main" val="1433027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5" name="Rectangle 3"/>
          <p:cNvSpPr>
            <a:spLocks noGrp="1" noRot="1" noChangeArrowheads="1"/>
          </p:cNvSpPr>
          <p:nvPr>
            <p:ph type="body" idx="1"/>
          </p:nvPr>
        </p:nvSpPr>
        <p:spPr>
          <a:xfrm>
            <a:off x="892629" y="1632857"/>
            <a:ext cx="10189028" cy="4466318"/>
          </a:xfrm>
        </p:spPr>
        <p:txBody>
          <a:bodyPr/>
          <a:lstStyle/>
          <a:p>
            <a:pPr>
              <a:defRPr/>
            </a:pPr>
            <a:r>
              <a:rPr lang="tr-TR" b="1" dirty="0"/>
              <a:t>Durağan Vurgu:</a:t>
            </a:r>
            <a:r>
              <a:rPr lang="tr-TR" dirty="0"/>
              <a:t> Türk dili gibi bazı dillerde ise, vurgu çoğunlukla belli bir hecede bulunur, diğer hecelere geçmez. Belli bir hecede yapılan vurguya durağan vurgu adı verilir. Durağan vurguya sahip dillerden olan Türkçede, vurgu genellikle sözün son hecesindedir. Fransızcada da vurgu Türkçede olduğu gibi son hecede, Lehçede sondan bir önceki hecede, Çekçede ise ilk hecededir.</a:t>
            </a:r>
          </a:p>
          <a:p>
            <a:pPr>
              <a:defRPr/>
            </a:pPr>
            <a:endParaRPr lang="tr-TR" dirty="0"/>
          </a:p>
        </p:txBody>
      </p:sp>
    </p:spTree>
    <p:extLst>
      <p:ext uri="{BB962C8B-B14F-4D97-AF65-F5344CB8AC3E}">
        <p14:creationId xmlns:p14="http://schemas.microsoft.com/office/powerpoint/2010/main" val="39751198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Rot="1" noChangeArrowheads="1"/>
          </p:cNvSpPr>
          <p:nvPr>
            <p:ph type="body" idx="1"/>
          </p:nvPr>
        </p:nvSpPr>
        <p:spPr>
          <a:xfrm>
            <a:off x="696686" y="1556657"/>
            <a:ext cx="10602685" cy="4542518"/>
          </a:xfrm>
        </p:spPr>
        <p:txBody>
          <a:bodyPr/>
          <a:lstStyle/>
          <a:p>
            <a:pPr>
              <a:defRPr/>
            </a:pPr>
            <a:r>
              <a:rPr lang="tr-TR" dirty="0"/>
              <a:t>Gezici vurguya sahip dillerde, vurgunun dil bilgisi veya anlam görevi üstlenmesi söz konusudur. </a:t>
            </a:r>
          </a:p>
          <a:p>
            <a:pPr>
              <a:defRPr/>
            </a:pPr>
            <a:r>
              <a:rPr lang="tr-TR" dirty="0"/>
              <a:t>Bazen vurgu sözün anlamını değiştirirken; bazen de sözün türünü belirler. Mesela, Rusça </a:t>
            </a:r>
            <a:r>
              <a:rPr lang="tr-TR" i="1" dirty="0" err="1"/>
              <a:t>зάмок</a:t>
            </a:r>
            <a:r>
              <a:rPr lang="tr-TR" dirty="0"/>
              <a:t> “şato” - зα</a:t>
            </a:r>
            <a:r>
              <a:rPr lang="tr-TR" dirty="0" err="1"/>
              <a:t>мόк</a:t>
            </a:r>
            <a:r>
              <a:rPr lang="tr-TR" dirty="0"/>
              <a:t> “kilit”; </a:t>
            </a:r>
            <a:r>
              <a:rPr lang="tr-TR" i="1" dirty="0" err="1"/>
              <a:t>мукά</a:t>
            </a:r>
            <a:r>
              <a:rPr lang="tr-TR" dirty="0"/>
              <a:t> “azap” - </a:t>
            </a:r>
            <a:r>
              <a:rPr lang="tr-TR" i="1" dirty="0"/>
              <a:t> </a:t>
            </a:r>
            <a:r>
              <a:rPr lang="tr-TR" i="1" dirty="0" err="1"/>
              <a:t>мỳк</a:t>
            </a:r>
            <a:r>
              <a:rPr lang="tr-TR" dirty="0"/>
              <a:t>α “un” sözleri, vurgunun yapıldığı heceye göre ayrılır. </a:t>
            </a:r>
            <a:r>
              <a:rPr lang="tr-TR" i="1" dirty="0" err="1"/>
              <a:t>пища</a:t>
            </a:r>
            <a:r>
              <a:rPr lang="tr-TR" dirty="0"/>
              <a:t> “ad – yemek, aş” ve </a:t>
            </a:r>
            <a:r>
              <a:rPr lang="tr-TR" i="1" dirty="0" err="1"/>
              <a:t>пищά</a:t>
            </a:r>
            <a:r>
              <a:rPr lang="tr-TR" dirty="0"/>
              <a:t> </a:t>
            </a:r>
            <a:r>
              <a:rPr lang="tr-TR" i="1" dirty="0"/>
              <a:t>(</a:t>
            </a:r>
            <a:r>
              <a:rPr lang="tr-TR" i="1" dirty="0" err="1"/>
              <a:t>пищάть</a:t>
            </a:r>
            <a:r>
              <a:rPr lang="tr-TR" i="1" dirty="0"/>
              <a:t>)</a:t>
            </a:r>
            <a:r>
              <a:rPr lang="tr-TR" dirty="0"/>
              <a:t> “zarf fiil - cıvıldamak” sözlerinin ise hangi söz türüne dahil olduğu vurgularından anlaşılmaktadır.</a:t>
            </a:r>
          </a:p>
          <a:p>
            <a:pPr>
              <a:defRPr/>
            </a:pPr>
            <a:endParaRPr lang="tr-TR" dirty="0"/>
          </a:p>
        </p:txBody>
      </p:sp>
    </p:spTree>
    <p:extLst>
      <p:ext uri="{BB962C8B-B14F-4D97-AF65-F5344CB8AC3E}">
        <p14:creationId xmlns:p14="http://schemas.microsoft.com/office/powerpoint/2010/main" val="25360600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876</Words>
  <Application>Microsoft Office PowerPoint</Application>
  <PresentationFormat>Geniş ekran</PresentationFormat>
  <Paragraphs>45</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Calibri Light</vt:lpstr>
      <vt:lpstr>Wingdings</vt:lpstr>
      <vt:lpstr>Office Teması</vt:lpstr>
      <vt:lpstr>PowerPoint Sunusu</vt:lpstr>
      <vt:lpstr>PARÇALARÜSTÜ SES BİRİMLER</vt:lpstr>
      <vt:lpstr>VURGU</vt:lpstr>
      <vt:lpstr>PowerPoint Sunusu</vt:lpstr>
      <vt:lpstr>PowerPoint Sunusu</vt:lpstr>
      <vt:lpstr>PowerPoint Sunusu</vt:lpstr>
      <vt:lpstr>PowerPoint Sunusu</vt:lpstr>
      <vt:lpstr>PowerPoint Sunusu</vt:lpstr>
      <vt:lpstr>PowerPoint Sunusu</vt:lpstr>
      <vt:lpstr>PowerPoint Sunusu</vt:lpstr>
      <vt:lpstr>TON</vt:lpstr>
      <vt:lpstr>PowerPoint Sunusu</vt:lpstr>
      <vt:lpstr>EZGİ</vt:lpstr>
      <vt:lpstr>PowerPoint Sunusu</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kutbilge</dc:creator>
  <cp:lastModifiedBy>kutbilge</cp:lastModifiedBy>
  <cp:revision>2</cp:revision>
  <dcterms:created xsi:type="dcterms:W3CDTF">2018-03-01T14:55:51Z</dcterms:created>
  <dcterms:modified xsi:type="dcterms:W3CDTF">2018-03-08T10:39:56Z</dcterms:modified>
</cp:coreProperties>
</file>