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95066C-DBED-4D69-93F0-491CB4C8F891}">
          <p14:sldIdLst>
            <p14:sldId id="256"/>
            <p14:sldId id="257"/>
            <p14:sldId id="258"/>
            <p14:sldId id="259"/>
            <p14:sldId id="260"/>
            <p14:sldId id="261"/>
            <p14:sldId id="262"/>
            <p14:sldId id="263"/>
            <p14:sldId id="264"/>
            <p14:sldId id="265"/>
            <p14:sldId id="266"/>
            <p14:sldId id="267"/>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1/9/2020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1/9/2020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1/9/2020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1/9/2020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1/9/2020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B1019-6A30-414D-8FB6-6568EB4DAFF7}"/>
              </a:ext>
            </a:extLst>
          </p:cNvPr>
          <p:cNvSpPr>
            <a:spLocks noGrp="1"/>
          </p:cNvSpPr>
          <p:nvPr>
            <p:ph type="ctrTitle"/>
          </p:nvPr>
        </p:nvSpPr>
        <p:spPr/>
        <p:txBody>
          <a:bodyPr/>
          <a:lstStyle/>
          <a:p>
            <a:r>
              <a:rPr lang="en-US" sz="3600" dirty="0" err="1"/>
              <a:t>Comtemporary</a:t>
            </a:r>
            <a:r>
              <a:rPr lang="en-US" sz="3600" dirty="0"/>
              <a:t> Business Issues </a:t>
            </a:r>
            <a:r>
              <a:rPr lang="en-US" sz="3200" dirty="0"/>
              <a:t>Week 6</a:t>
            </a:r>
            <a:endParaRPr lang="tr-TR" sz="3200" dirty="0"/>
          </a:p>
        </p:txBody>
      </p:sp>
      <p:sp>
        <p:nvSpPr>
          <p:cNvPr id="3" name="Subtitle 2">
            <a:extLst>
              <a:ext uri="{FF2B5EF4-FFF2-40B4-BE49-F238E27FC236}">
                <a16:creationId xmlns:a16="http://schemas.microsoft.com/office/drawing/2014/main" id="{7175734C-88DE-4ACB-8902-44E7B98E4613}"/>
              </a:ext>
            </a:extLst>
          </p:cNvPr>
          <p:cNvSpPr>
            <a:spLocks noGrp="1"/>
          </p:cNvSpPr>
          <p:nvPr>
            <p:ph type="subTitle" idx="1"/>
          </p:nvPr>
        </p:nvSpPr>
        <p:spPr/>
        <p:txBody>
          <a:bodyPr/>
          <a:lstStyle/>
          <a:p>
            <a:r>
              <a:rPr lang="en-US" dirty="0"/>
              <a:t>Country focus – china</a:t>
            </a:r>
          </a:p>
          <a:p>
            <a:r>
              <a:rPr lang="en-US" dirty="0"/>
              <a:t>China’s consumer boom takes off, but are all on board</a:t>
            </a:r>
            <a:endParaRPr lang="tr-TR" dirty="0"/>
          </a:p>
        </p:txBody>
      </p:sp>
    </p:spTree>
    <p:extLst>
      <p:ext uri="{BB962C8B-B14F-4D97-AF65-F5344CB8AC3E}">
        <p14:creationId xmlns:p14="http://schemas.microsoft.com/office/powerpoint/2010/main" val="349771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0FEC-94C9-4B2A-BFA2-6D1C76DD2E33}"/>
              </a:ext>
            </a:extLst>
          </p:cNvPr>
          <p:cNvSpPr>
            <a:spLocks noGrp="1"/>
          </p:cNvSpPr>
          <p:nvPr>
            <p:ph type="title"/>
          </p:nvPr>
        </p:nvSpPr>
        <p:spPr/>
        <p:txBody>
          <a:bodyPr/>
          <a:lstStyle/>
          <a:p>
            <a:r>
              <a:rPr lang="en-US" dirty="0"/>
              <a:t>Carrefour in China</a:t>
            </a:r>
            <a:endParaRPr lang="tr-TR" dirty="0"/>
          </a:p>
        </p:txBody>
      </p:sp>
      <p:pic>
        <p:nvPicPr>
          <p:cNvPr id="5" name="Content Placeholder 4">
            <a:extLst>
              <a:ext uri="{FF2B5EF4-FFF2-40B4-BE49-F238E27FC236}">
                <a16:creationId xmlns:a16="http://schemas.microsoft.com/office/drawing/2014/main" id="{E2904716-B880-4EA0-9E51-FAD231A9B053}"/>
              </a:ext>
            </a:extLst>
          </p:cNvPr>
          <p:cNvPicPr>
            <a:picLocks noGrp="1" noChangeAspect="1"/>
          </p:cNvPicPr>
          <p:nvPr>
            <p:ph idx="1"/>
          </p:nvPr>
        </p:nvPicPr>
        <p:blipFill>
          <a:blip r:embed="rId2"/>
          <a:stretch>
            <a:fillRect/>
          </a:stretch>
        </p:blipFill>
        <p:spPr>
          <a:xfrm>
            <a:off x="2999510" y="2603500"/>
            <a:ext cx="5137293" cy="3416300"/>
          </a:xfrm>
        </p:spPr>
      </p:pic>
    </p:spTree>
    <p:extLst>
      <p:ext uri="{BB962C8B-B14F-4D97-AF65-F5344CB8AC3E}">
        <p14:creationId xmlns:p14="http://schemas.microsoft.com/office/powerpoint/2010/main" val="76493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61AE7-B383-472A-92D3-AEFA6C0F09C0}"/>
              </a:ext>
            </a:extLst>
          </p:cNvPr>
          <p:cNvSpPr>
            <a:spLocks noGrp="1"/>
          </p:cNvSpPr>
          <p:nvPr>
            <p:ph type="title"/>
          </p:nvPr>
        </p:nvSpPr>
        <p:spPr/>
        <p:txBody>
          <a:bodyPr/>
          <a:lstStyle/>
          <a:p>
            <a:r>
              <a:rPr lang="en-US" dirty="0"/>
              <a:t>Walmart </a:t>
            </a:r>
            <a:r>
              <a:rPr lang="en-US"/>
              <a:t>in China (1996)</a:t>
            </a:r>
            <a:endParaRPr lang="tr-TR" dirty="0"/>
          </a:p>
        </p:txBody>
      </p:sp>
      <p:pic>
        <p:nvPicPr>
          <p:cNvPr id="5" name="Content Placeholder 4">
            <a:extLst>
              <a:ext uri="{FF2B5EF4-FFF2-40B4-BE49-F238E27FC236}">
                <a16:creationId xmlns:a16="http://schemas.microsoft.com/office/drawing/2014/main" id="{9FF41B74-0334-4C3A-AAD7-701F27BD8D56}"/>
              </a:ext>
            </a:extLst>
          </p:cNvPr>
          <p:cNvPicPr>
            <a:picLocks noGrp="1" noChangeAspect="1"/>
          </p:cNvPicPr>
          <p:nvPr>
            <p:ph idx="1"/>
          </p:nvPr>
        </p:nvPicPr>
        <p:blipFill>
          <a:blip r:embed="rId2"/>
          <a:stretch>
            <a:fillRect/>
          </a:stretch>
        </p:blipFill>
        <p:spPr>
          <a:xfrm>
            <a:off x="1602261" y="3114625"/>
            <a:ext cx="8686800" cy="2578608"/>
          </a:xfrm>
        </p:spPr>
      </p:pic>
    </p:spTree>
    <p:extLst>
      <p:ext uri="{BB962C8B-B14F-4D97-AF65-F5344CB8AC3E}">
        <p14:creationId xmlns:p14="http://schemas.microsoft.com/office/powerpoint/2010/main" val="352566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85321-CE7B-4440-B159-208CD2FDE604}"/>
              </a:ext>
            </a:extLst>
          </p:cNvPr>
          <p:cNvSpPr>
            <a:spLocks noGrp="1"/>
          </p:cNvSpPr>
          <p:nvPr>
            <p:ph type="title"/>
          </p:nvPr>
        </p:nvSpPr>
        <p:spPr/>
        <p:txBody>
          <a:bodyPr/>
          <a:lstStyle/>
          <a:p>
            <a:r>
              <a:rPr lang="en-US" dirty="0"/>
              <a:t>E-commerce (2019)</a:t>
            </a:r>
            <a:endParaRPr lang="tr-TR" dirty="0"/>
          </a:p>
        </p:txBody>
      </p:sp>
      <p:sp>
        <p:nvSpPr>
          <p:cNvPr id="3" name="Content Placeholder 2">
            <a:extLst>
              <a:ext uri="{FF2B5EF4-FFF2-40B4-BE49-F238E27FC236}">
                <a16:creationId xmlns:a16="http://schemas.microsoft.com/office/drawing/2014/main" id="{399671D1-2F6C-439E-9EB3-1115E9E981A1}"/>
              </a:ext>
            </a:extLst>
          </p:cNvPr>
          <p:cNvSpPr>
            <a:spLocks noGrp="1"/>
          </p:cNvSpPr>
          <p:nvPr>
            <p:ph idx="1"/>
          </p:nvPr>
        </p:nvSpPr>
        <p:spPr/>
        <p:txBody>
          <a:bodyPr/>
          <a:lstStyle/>
          <a:p>
            <a:r>
              <a:rPr lang="en-US" dirty="0"/>
              <a:t>1 US</a:t>
            </a:r>
          </a:p>
          <a:p>
            <a:r>
              <a:rPr lang="en-US" dirty="0"/>
              <a:t>2 CHINA</a:t>
            </a:r>
          </a:p>
          <a:p>
            <a:r>
              <a:rPr lang="en-US" dirty="0"/>
              <a:t>3 UK</a:t>
            </a:r>
          </a:p>
          <a:p>
            <a:r>
              <a:rPr lang="en-US" dirty="0"/>
              <a:t>4 JAPAN</a:t>
            </a:r>
          </a:p>
          <a:p>
            <a:r>
              <a:rPr lang="en-US" dirty="0"/>
              <a:t>5 GERMANY</a:t>
            </a:r>
          </a:p>
          <a:p>
            <a:r>
              <a:rPr lang="en-US" dirty="0"/>
              <a:t>The key metrics are logistics ranking, average revenue/shopper, total market revenue, %of population shopping online, # of online shoppers, % of online shoppers, # of cross border shoppers, % of cross border shoppers.</a:t>
            </a:r>
          </a:p>
          <a:p>
            <a:endParaRPr lang="tr-TR" dirty="0"/>
          </a:p>
        </p:txBody>
      </p:sp>
    </p:spTree>
    <p:extLst>
      <p:ext uri="{BB962C8B-B14F-4D97-AF65-F5344CB8AC3E}">
        <p14:creationId xmlns:p14="http://schemas.microsoft.com/office/powerpoint/2010/main" val="176748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3F45-CC6C-4F43-99BB-4180927E54AB}"/>
              </a:ext>
            </a:extLst>
          </p:cNvPr>
          <p:cNvSpPr>
            <a:spLocks noGrp="1"/>
          </p:cNvSpPr>
          <p:nvPr>
            <p:ph type="title"/>
          </p:nvPr>
        </p:nvSpPr>
        <p:spPr/>
        <p:txBody>
          <a:bodyPr/>
          <a:lstStyle/>
          <a:p>
            <a:r>
              <a:rPr lang="en-US" dirty="0"/>
              <a:t>E-commerce</a:t>
            </a:r>
            <a:endParaRPr lang="tr-TR" dirty="0"/>
          </a:p>
        </p:txBody>
      </p:sp>
      <p:sp>
        <p:nvSpPr>
          <p:cNvPr id="3" name="Content Placeholder 2">
            <a:extLst>
              <a:ext uri="{FF2B5EF4-FFF2-40B4-BE49-F238E27FC236}">
                <a16:creationId xmlns:a16="http://schemas.microsoft.com/office/drawing/2014/main" id="{41FA15C6-6DD5-4AF7-9109-4F68D8B4F74A}"/>
              </a:ext>
            </a:extLst>
          </p:cNvPr>
          <p:cNvSpPr>
            <a:spLocks noGrp="1"/>
          </p:cNvSpPr>
          <p:nvPr>
            <p:ph idx="1"/>
          </p:nvPr>
        </p:nvSpPr>
        <p:spPr/>
        <p:txBody>
          <a:bodyPr/>
          <a:lstStyle/>
          <a:p>
            <a:r>
              <a:rPr lang="en-US" dirty="0"/>
              <a:t>China’s brands are looking to expand cross-border</a:t>
            </a:r>
          </a:p>
          <a:p>
            <a:endParaRPr lang="en-US" dirty="0"/>
          </a:p>
          <a:p>
            <a:r>
              <a:rPr lang="en-US" dirty="0"/>
              <a:t>Largest e-commerce market in the world, China is a popular choice for foreign brands, however doing business in some regions is complicated.</a:t>
            </a:r>
          </a:p>
          <a:p>
            <a:endParaRPr lang="en-US" dirty="0"/>
          </a:p>
          <a:p>
            <a:r>
              <a:rPr lang="en-US" dirty="0"/>
              <a:t>Brands need to asses the demand for their products, and be prepared to apply local marketing strategies.</a:t>
            </a:r>
            <a:endParaRPr lang="tr-TR" dirty="0"/>
          </a:p>
        </p:txBody>
      </p:sp>
    </p:spTree>
    <p:extLst>
      <p:ext uri="{BB962C8B-B14F-4D97-AF65-F5344CB8AC3E}">
        <p14:creationId xmlns:p14="http://schemas.microsoft.com/office/powerpoint/2010/main" val="229477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40D89-2AA5-48C3-B277-BDE71617B0C4}"/>
              </a:ext>
            </a:extLst>
          </p:cNvPr>
          <p:cNvSpPr>
            <a:spLocks noGrp="1"/>
          </p:cNvSpPr>
          <p:nvPr>
            <p:ph type="title"/>
          </p:nvPr>
        </p:nvSpPr>
        <p:spPr/>
        <p:txBody>
          <a:bodyPr/>
          <a:lstStyle/>
          <a:p>
            <a:r>
              <a:rPr lang="en-US" dirty="0"/>
              <a:t>Where is China?</a:t>
            </a:r>
            <a:endParaRPr lang="tr-TR" dirty="0"/>
          </a:p>
        </p:txBody>
      </p:sp>
      <p:pic>
        <p:nvPicPr>
          <p:cNvPr id="5" name="Content Placeholder 4">
            <a:extLst>
              <a:ext uri="{FF2B5EF4-FFF2-40B4-BE49-F238E27FC236}">
                <a16:creationId xmlns:a16="http://schemas.microsoft.com/office/drawing/2014/main" id="{0F11FDBD-7E71-45CD-A542-3597E2524C82}"/>
              </a:ext>
            </a:extLst>
          </p:cNvPr>
          <p:cNvPicPr>
            <a:picLocks noGrp="1" noChangeAspect="1"/>
          </p:cNvPicPr>
          <p:nvPr>
            <p:ph idx="1"/>
          </p:nvPr>
        </p:nvPicPr>
        <p:blipFill>
          <a:blip r:embed="rId2"/>
          <a:stretch>
            <a:fillRect/>
          </a:stretch>
        </p:blipFill>
        <p:spPr>
          <a:xfrm>
            <a:off x="3464654" y="2452497"/>
            <a:ext cx="4882392" cy="4082001"/>
          </a:xfrm>
        </p:spPr>
      </p:pic>
    </p:spTree>
    <p:extLst>
      <p:ext uri="{BB962C8B-B14F-4D97-AF65-F5344CB8AC3E}">
        <p14:creationId xmlns:p14="http://schemas.microsoft.com/office/powerpoint/2010/main" val="273180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F6352-DCC3-49CA-B787-87008A9E31B6}"/>
              </a:ext>
            </a:extLst>
          </p:cNvPr>
          <p:cNvSpPr>
            <a:spLocks noGrp="1"/>
          </p:cNvSpPr>
          <p:nvPr>
            <p:ph type="title"/>
          </p:nvPr>
        </p:nvSpPr>
        <p:spPr/>
        <p:txBody>
          <a:bodyPr/>
          <a:lstStyle/>
          <a:p>
            <a:r>
              <a:rPr lang="en-US" dirty="0">
                <a:solidFill>
                  <a:srgbClr val="FF0000"/>
                </a:solidFill>
              </a:rPr>
              <a:t>China: consumer boom takes off, but are all on board</a:t>
            </a:r>
            <a:endParaRPr lang="tr-TR" dirty="0">
              <a:solidFill>
                <a:srgbClr val="FF0000"/>
              </a:solidFill>
            </a:endParaRPr>
          </a:p>
        </p:txBody>
      </p:sp>
      <p:sp>
        <p:nvSpPr>
          <p:cNvPr id="3" name="Content Placeholder 2">
            <a:extLst>
              <a:ext uri="{FF2B5EF4-FFF2-40B4-BE49-F238E27FC236}">
                <a16:creationId xmlns:a16="http://schemas.microsoft.com/office/drawing/2014/main" id="{4C013B08-44E3-4BAD-BB34-F211A0FBC9AD}"/>
              </a:ext>
            </a:extLst>
          </p:cNvPr>
          <p:cNvSpPr>
            <a:spLocks noGrp="1"/>
          </p:cNvSpPr>
          <p:nvPr>
            <p:ph idx="1"/>
          </p:nvPr>
        </p:nvSpPr>
        <p:spPr/>
        <p:txBody>
          <a:bodyPr/>
          <a:lstStyle/>
          <a:p>
            <a:r>
              <a:rPr lang="en-US" dirty="0"/>
              <a:t>As Asia’s fastest growing economy and home to 1,386 billion (2017) people, China has become a leading exporter to consumer markets in the world.</a:t>
            </a:r>
          </a:p>
          <a:p>
            <a:endParaRPr lang="en-US" dirty="0"/>
          </a:p>
          <a:p>
            <a:r>
              <a:rPr lang="en-US" dirty="0"/>
              <a:t>Now, its domestic consumer market is becoming a focus of attention, providing opportunities for both local and foreign companies.</a:t>
            </a:r>
          </a:p>
          <a:p>
            <a:endParaRPr lang="en-US" dirty="0"/>
          </a:p>
          <a:p>
            <a:r>
              <a:rPr lang="en-US" dirty="0"/>
              <a:t>Economic growth in the 9-10% range since 1994 has propelled China to seventh position in world retail markets.</a:t>
            </a:r>
            <a:endParaRPr lang="tr-TR" dirty="0"/>
          </a:p>
        </p:txBody>
      </p:sp>
    </p:spTree>
    <p:extLst>
      <p:ext uri="{BB962C8B-B14F-4D97-AF65-F5344CB8AC3E}">
        <p14:creationId xmlns:p14="http://schemas.microsoft.com/office/powerpoint/2010/main" val="329566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0192C0-3467-4A85-A38E-E80D6BF1B094}"/>
              </a:ext>
            </a:extLst>
          </p:cNvPr>
          <p:cNvSpPr>
            <a:spLocks noGrp="1"/>
          </p:cNvSpPr>
          <p:nvPr>
            <p:ph type="ctrTitle"/>
          </p:nvPr>
        </p:nvSpPr>
        <p:spPr>
          <a:xfrm>
            <a:off x="1071065" y="1344724"/>
            <a:ext cx="8825658" cy="3311166"/>
          </a:xfrm>
        </p:spPr>
        <p:txBody>
          <a:bodyPr/>
          <a:lstStyle/>
          <a:p>
            <a:r>
              <a:rPr lang="en-US" sz="2000" dirty="0"/>
              <a:t>Increasing affluence is pulling more people into the middle class.</a:t>
            </a:r>
            <a:br>
              <a:rPr lang="en-US" sz="2000" dirty="0"/>
            </a:br>
            <a:br>
              <a:rPr lang="en-US" sz="2000" dirty="0"/>
            </a:br>
            <a:r>
              <a:rPr lang="en-US" sz="2000" dirty="0"/>
              <a:t>In 2005, there were 42 million middle-class households in China, enjoying annual incomes in excess of Rmb25,000 ($3200).</a:t>
            </a:r>
            <a:br>
              <a:rPr lang="en-US" sz="2800" dirty="0"/>
            </a:br>
            <a:br>
              <a:rPr lang="en-US" sz="2800" dirty="0"/>
            </a:br>
            <a:r>
              <a:rPr lang="en-US" sz="2000" dirty="0"/>
              <a:t>The number is expected to rise to 200 million by 2020.</a:t>
            </a:r>
            <a:br>
              <a:rPr lang="en-US" sz="2000" dirty="0"/>
            </a:br>
            <a:br>
              <a:rPr lang="en-US" sz="2800" dirty="0"/>
            </a:br>
            <a:r>
              <a:rPr lang="en-US" sz="2000" dirty="0"/>
              <a:t>Middle class consumers are concentrated in urban areas.  Their spending power has pushed retail sales to increases of 13% annually for the past decade,</a:t>
            </a:r>
            <a:br>
              <a:rPr lang="en-US" sz="2000" dirty="0"/>
            </a:br>
            <a:endParaRPr lang="tr-TR" sz="2000" dirty="0"/>
          </a:p>
        </p:txBody>
      </p:sp>
    </p:spTree>
    <p:extLst>
      <p:ext uri="{BB962C8B-B14F-4D97-AF65-F5344CB8AC3E}">
        <p14:creationId xmlns:p14="http://schemas.microsoft.com/office/powerpoint/2010/main" val="1991535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BD08D-9401-4229-A307-02A96E353968}"/>
              </a:ext>
            </a:extLst>
          </p:cNvPr>
          <p:cNvSpPr>
            <a:spLocks noGrp="1"/>
          </p:cNvSpPr>
          <p:nvPr>
            <p:ph type="title"/>
          </p:nvPr>
        </p:nvSpPr>
        <p:spPr/>
        <p:txBody>
          <a:bodyPr/>
          <a:lstStyle/>
          <a:p>
            <a:r>
              <a:rPr lang="en-US" dirty="0"/>
              <a:t>China is not a single market</a:t>
            </a:r>
            <a:endParaRPr lang="tr-TR" dirty="0"/>
          </a:p>
        </p:txBody>
      </p:sp>
      <p:sp>
        <p:nvSpPr>
          <p:cNvPr id="3" name="Content Placeholder 2">
            <a:extLst>
              <a:ext uri="{FF2B5EF4-FFF2-40B4-BE49-F238E27FC236}">
                <a16:creationId xmlns:a16="http://schemas.microsoft.com/office/drawing/2014/main" id="{40B39CFA-AF5D-4678-A707-B3FB10273E2F}"/>
              </a:ext>
            </a:extLst>
          </p:cNvPr>
          <p:cNvSpPr>
            <a:spLocks noGrp="1"/>
          </p:cNvSpPr>
          <p:nvPr>
            <p:ph idx="1"/>
          </p:nvPr>
        </p:nvSpPr>
        <p:spPr/>
        <p:txBody>
          <a:bodyPr/>
          <a:lstStyle/>
          <a:p>
            <a:r>
              <a:rPr lang="en-US" dirty="0"/>
              <a:t>The first misconception is that China is a single market.</a:t>
            </a:r>
          </a:p>
          <a:p>
            <a:r>
              <a:rPr lang="en-US" dirty="0"/>
              <a:t>Disparities in income, regional differences in tastes and the sheer distances involved have all impacted on corporate strategies.</a:t>
            </a:r>
          </a:p>
          <a:p>
            <a:r>
              <a:rPr lang="en-US" dirty="0"/>
              <a:t>Economic development has rested on industrialization, which is concentrated in the coastal areas with their growing urban populations.</a:t>
            </a:r>
          </a:p>
          <a:p>
            <a:r>
              <a:rPr lang="en-US" dirty="0"/>
              <a:t>Urban population increase:</a:t>
            </a:r>
          </a:p>
          <a:p>
            <a:r>
              <a:rPr lang="en-US" dirty="0"/>
              <a:t>17% (1975)</a:t>
            </a:r>
          </a:p>
          <a:p>
            <a:r>
              <a:rPr lang="en-US" dirty="0"/>
              <a:t>50% (2015)</a:t>
            </a:r>
          </a:p>
        </p:txBody>
      </p:sp>
    </p:spTree>
    <p:extLst>
      <p:ext uri="{BB962C8B-B14F-4D97-AF65-F5344CB8AC3E}">
        <p14:creationId xmlns:p14="http://schemas.microsoft.com/office/powerpoint/2010/main" val="158806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39252-5CED-4499-8DA8-26A614737CC5}"/>
              </a:ext>
            </a:extLst>
          </p:cNvPr>
          <p:cNvSpPr>
            <a:spLocks noGrp="1"/>
          </p:cNvSpPr>
          <p:nvPr>
            <p:ph type="title"/>
          </p:nvPr>
        </p:nvSpPr>
        <p:spPr/>
        <p:txBody>
          <a:bodyPr/>
          <a:lstStyle/>
          <a:p>
            <a:r>
              <a:rPr lang="en-US" dirty="0"/>
              <a:t>China’s retail sales keep increasing</a:t>
            </a:r>
            <a:endParaRPr lang="tr-TR" dirty="0"/>
          </a:p>
        </p:txBody>
      </p:sp>
      <p:pic>
        <p:nvPicPr>
          <p:cNvPr id="5" name="Content Placeholder 4">
            <a:extLst>
              <a:ext uri="{FF2B5EF4-FFF2-40B4-BE49-F238E27FC236}">
                <a16:creationId xmlns:a16="http://schemas.microsoft.com/office/drawing/2014/main" id="{ED37ABD8-CB80-4F98-BD0A-6988B49554A6}"/>
              </a:ext>
            </a:extLst>
          </p:cNvPr>
          <p:cNvPicPr>
            <a:picLocks noGrp="1" noChangeAspect="1"/>
          </p:cNvPicPr>
          <p:nvPr>
            <p:ph idx="1"/>
          </p:nvPr>
        </p:nvPicPr>
        <p:blipFill>
          <a:blip r:embed="rId2"/>
          <a:stretch>
            <a:fillRect/>
          </a:stretch>
        </p:blipFill>
        <p:spPr>
          <a:xfrm>
            <a:off x="2777868" y="2603499"/>
            <a:ext cx="6508745" cy="3984503"/>
          </a:xfrm>
        </p:spPr>
      </p:pic>
    </p:spTree>
    <p:extLst>
      <p:ext uri="{BB962C8B-B14F-4D97-AF65-F5344CB8AC3E}">
        <p14:creationId xmlns:p14="http://schemas.microsoft.com/office/powerpoint/2010/main" val="30683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A878-58D4-4414-B8A8-FCE310AEBEC5}"/>
              </a:ext>
            </a:extLst>
          </p:cNvPr>
          <p:cNvSpPr>
            <a:spLocks noGrp="1"/>
          </p:cNvSpPr>
          <p:nvPr>
            <p:ph type="title"/>
          </p:nvPr>
        </p:nvSpPr>
        <p:spPr/>
        <p:txBody>
          <a:bodyPr/>
          <a:lstStyle/>
          <a:p>
            <a:r>
              <a:rPr lang="en-US" dirty="0"/>
              <a:t>Average wages of urban residents doubled between 2000 and 2005.</a:t>
            </a:r>
            <a:endParaRPr lang="tr-TR" dirty="0"/>
          </a:p>
        </p:txBody>
      </p:sp>
      <p:sp>
        <p:nvSpPr>
          <p:cNvPr id="3" name="Content Placeholder 2">
            <a:extLst>
              <a:ext uri="{FF2B5EF4-FFF2-40B4-BE49-F238E27FC236}">
                <a16:creationId xmlns:a16="http://schemas.microsoft.com/office/drawing/2014/main" id="{2A2E7EEB-A9DF-42E4-A376-C391E3B06C39}"/>
              </a:ext>
            </a:extLst>
          </p:cNvPr>
          <p:cNvSpPr>
            <a:spLocks noGrp="1"/>
          </p:cNvSpPr>
          <p:nvPr>
            <p:ph idx="1"/>
          </p:nvPr>
        </p:nvSpPr>
        <p:spPr/>
        <p:txBody>
          <a:bodyPr>
            <a:normAutofit lnSpcReduction="10000"/>
          </a:bodyPr>
          <a:lstStyle/>
          <a:p>
            <a:r>
              <a:rPr lang="en-US" dirty="0"/>
              <a:t>Urban residents accounted for 67% of Chinese retail sales in 2005.</a:t>
            </a:r>
          </a:p>
          <a:p>
            <a:endParaRPr lang="en-US" dirty="0"/>
          </a:p>
          <a:p>
            <a:r>
              <a:rPr lang="en-US" dirty="0"/>
              <a:t>These increasingly affluent consumers are therefore the main target of retailers in all sectors, from cars and luxury goods at the top of the scale down to clothing and food at the lower end.</a:t>
            </a:r>
          </a:p>
          <a:p>
            <a:endParaRPr lang="en-US" dirty="0"/>
          </a:p>
          <a:p>
            <a:r>
              <a:rPr lang="en-US" dirty="0"/>
              <a:t>Hypermarket retailers now consider China a ‘</a:t>
            </a:r>
            <a:r>
              <a:rPr lang="en-US" dirty="0" err="1"/>
              <a:t>must’market</a:t>
            </a:r>
            <a:r>
              <a:rPr lang="en-US" dirty="0"/>
              <a:t>, largely because of its potential growth.</a:t>
            </a:r>
          </a:p>
          <a:p>
            <a:r>
              <a:rPr lang="en-US" dirty="0"/>
              <a:t>They are also encouraged by the government’s lifting of the ban on foreign ownership of retailers at the end of 2004.</a:t>
            </a:r>
            <a:endParaRPr lang="tr-TR" dirty="0"/>
          </a:p>
        </p:txBody>
      </p:sp>
    </p:spTree>
    <p:extLst>
      <p:ext uri="{BB962C8B-B14F-4D97-AF65-F5344CB8AC3E}">
        <p14:creationId xmlns:p14="http://schemas.microsoft.com/office/powerpoint/2010/main" val="3858041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E74B9-7682-404A-99D9-9D995D71464C}"/>
              </a:ext>
            </a:extLst>
          </p:cNvPr>
          <p:cNvSpPr>
            <a:spLocks noGrp="1"/>
          </p:cNvSpPr>
          <p:nvPr>
            <p:ph type="title"/>
          </p:nvPr>
        </p:nvSpPr>
        <p:spPr/>
        <p:txBody>
          <a:bodyPr/>
          <a:lstStyle/>
          <a:p>
            <a:r>
              <a:rPr lang="en-US" dirty="0"/>
              <a:t>Carrefour enters CHINA</a:t>
            </a:r>
            <a:endParaRPr lang="tr-TR" dirty="0"/>
          </a:p>
        </p:txBody>
      </p:sp>
      <p:sp>
        <p:nvSpPr>
          <p:cNvPr id="3" name="Content Placeholder 2">
            <a:extLst>
              <a:ext uri="{FF2B5EF4-FFF2-40B4-BE49-F238E27FC236}">
                <a16:creationId xmlns:a16="http://schemas.microsoft.com/office/drawing/2014/main" id="{14717BA1-9507-49D3-9E18-F7325E75D4E0}"/>
              </a:ext>
            </a:extLst>
          </p:cNvPr>
          <p:cNvSpPr>
            <a:spLocks noGrp="1"/>
          </p:cNvSpPr>
          <p:nvPr>
            <p:ph idx="1"/>
          </p:nvPr>
        </p:nvSpPr>
        <p:spPr/>
        <p:txBody>
          <a:bodyPr/>
          <a:lstStyle/>
          <a:p>
            <a:r>
              <a:rPr lang="en-US" dirty="0"/>
              <a:t>Among Western entrants into China’s hypermarket sector are Carrefour, Wal-Mart and Tesco.</a:t>
            </a:r>
          </a:p>
          <a:p>
            <a:r>
              <a:rPr lang="en-US" dirty="0"/>
              <a:t>There are also large Asian groups, like Vanguard.</a:t>
            </a:r>
          </a:p>
          <a:p>
            <a:r>
              <a:rPr lang="en-US" dirty="0"/>
              <a:t>Carrefour is the largest and longest established Western retailer in China.</a:t>
            </a:r>
          </a:p>
          <a:p>
            <a:r>
              <a:rPr lang="en-US" dirty="0"/>
              <a:t>Carrefour entered with a joint venture partner.</a:t>
            </a:r>
          </a:p>
          <a:p>
            <a:r>
              <a:rPr lang="en-US" dirty="0"/>
              <a:t>Despite 24 years (1995) in China , Carrefour had a market share of only 0.6% and its Chinese operations account for less than 3% of the groups overall sales.</a:t>
            </a:r>
          </a:p>
        </p:txBody>
      </p:sp>
    </p:spTree>
    <p:extLst>
      <p:ext uri="{BB962C8B-B14F-4D97-AF65-F5344CB8AC3E}">
        <p14:creationId xmlns:p14="http://schemas.microsoft.com/office/powerpoint/2010/main" val="317489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666F4-DDC7-4632-B7FE-F807429851B9}"/>
              </a:ext>
            </a:extLst>
          </p:cNvPr>
          <p:cNvSpPr>
            <a:spLocks noGrp="1"/>
          </p:cNvSpPr>
          <p:nvPr>
            <p:ph type="title"/>
          </p:nvPr>
        </p:nvSpPr>
        <p:spPr/>
        <p:txBody>
          <a:bodyPr/>
          <a:lstStyle/>
          <a:p>
            <a:r>
              <a:rPr lang="en-US" dirty="0"/>
              <a:t>Carrefour in China</a:t>
            </a:r>
            <a:endParaRPr lang="tr-TR" dirty="0"/>
          </a:p>
        </p:txBody>
      </p:sp>
      <p:sp>
        <p:nvSpPr>
          <p:cNvPr id="3" name="Content Placeholder 2">
            <a:extLst>
              <a:ext uri="{FF2B5EF4-FFF2-40B4-BE49-F238E27FC236}">
                <a16:creationId xmlns:a16="http://schemas.microsoft.com/office/drawing/2014/main" id="{9CAEE442-626D-4528-B8CB-CE140141EC66}"/>
              </a:ext>
            </a:extLst>
          </p:cNvPr>
          <p:cNvSpPr>
            <a:spLocks noGrp="1"/>
          </p:cNvSpPr>
          <p:nvPr>
            <p:ph idx="1"/>
          </p:nvPr>
        </p:nvSpPr>
        <p:spPr/>
        <p:txBody>
          <a:bodyPr/>
          <a:lstStyle/>
          <a:p>
            <a:r>
              <a:rPr lang="en-US" dirty="0"/>
              <a:t>Carrefour cites difficulties in distribution networks, as distribution is almost localized, inefficient and costly.</a:t>
            </a:r>
          </a:p>
          <a:p>
            <a:endParaRPr lang="en-US" dirty="0"/>
          </a:p>
          <a:p>
            <a:r>
              <a:rPr lang="en-US" dirty="0"/>
              <a:t>Carrefour executives reason:</a:t>
            </a:r>
          </a:p>
          <a:p>
            <a:r>
              <a:rPr lang="en-US" dirty="0"/>
              <a:t>“In China, you do not have a national logistics system, it is all very dislocated, so a company has to adopt to working with the local economy.” (Dyer and Rigby, 2006)</a:t>
            </a:r>
          </a:p>
          <a:p>
            <a:r>
              <a:rPr lang="en-US" dirty="0"/>
              <a:t>Walmart has taken a decision to invest in its own nationwide distribution system.</a:t>
            </a:r>
          </a:p>
          <a:p>
            <a:endParaRPr lang="en-US" dirty="0"/>
          </a:p>
          <a:p>
            <a:endParaRPr lang="tr-TR" dirty="0"/>
          </a:p>
        </p:txBody>
      </p:sp>
    </p:spTree>
    <p:extLst>
      <p:ext uri="{BB962C8B-B14F-4D97-AF65-F5344CB8AC3E}">
        <p14:creationId xmlns:p14="http://schemas.microsoft.com/office/powerpoint/2010/main" val="25367171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432</TotalTime>
  <Words>636</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 Boardroom</vt:lpstr>
      <vt:lpstr>Comtemporary Business Issues Week 6</vt:lpstr>
      <vt:lpstr>Where is China?</vt:lpstr>
      <vt:lpstr>China: consumer boom takes off, but are all on board</vt:lpstr>
      <vt:lpstr>Increasing affluence is pulling more people into the middle class.  In 2005, there were 42 million middle-class households in China, enjoying annual incomes in excess of Rmb25,000 ($3200).  The number is expected to rise to 200 million by 2020.  Middle class consumers are concentrated in urban areas.  Their spending power has pushed retail sales to increases of 13% annually for the past decade, </vt:lpstr>
      <vt:lpstr>China is not a single market</vt:lpstr>
      <vt:lpstr>China’s retail sales keep increasing</vt:lpstr>
      <vt:lpstr>Average wages of urban residents doubled between 2000 and 2005.</vt:lpstr>
      <vt:lpstr>Carrefour enters CHINA</vt:lpstr>
      <vt:lpstr>Carrefour in China</vt:lpstr>
      <vt:lpstr>Carrefour in China</vt:lpstr>
      <vt:lpstr>Walmart in China (1996)</vt:lpstr>
      <vt:lpstr>E-commerce (2019)</vt:lpstr>
      <vt:lpstr>E-commerce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Comtemporary Business Issues Week 6</dc:title>
  <dc:creator>Author 2</dc:creator>
  <cp:lastModifiedBy>Author 2</cp:lastModifiedBy>
  <cp:revision>9</cp:revision>
  <dcterms:created xsi:type="dcterms:W3CDTF">2020-01-09T09:12:20Z</dcterms:created>
  <dcterms:modified xsi:type="dcterms:W3CDTF">2020-01-09T16:25:05Z</dcterms:modified>
</cp:coreProperties>
</file>