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30"/>
  </p:notesMasterIdLst>
  <p:sldIdLst>
    <p:sldId id="1082" r:id="rId4"/>
    <p:sldId id="1097" r:id="rId5"/>
    <p:sldId id="1107" r:id="rId6"/>
    <p:sldId id="1106" r:id="rId7"/>
    <p:sldId id="1108" r:id="rId8"/>
    <p:sldId id="1099" r:id="rId9"/>
    <p:sldId id="1105" r:id="rId10"/>
    <p:sldId id="1103" r:id="rId11"/>
    <p:sldId id="1104" r:id="rId12"/>
    <p:sldId id="1100" r:id="rId13"/>
    <p:sldId id="1102" r:id="rId14"/>
    <p:sldId id="1109" r:id="rId15"/>
    <p:sldId id="1123" r:id="rId16"/>
    <p:sldId id="1113" r:id="rId17"/>
    <p:sldId id="1110" r:id="rId18"/>
    <p:sldId id="1111" r:id="rId19"/>
    <p:sldId id="1112" r:id="rId20"/>
    <p:sldId id="1114" r:id="rId21"/>
    <p:sldId id="1115" r:id="rId22"/>
    <p:sldId id="1116" r:id="rId23"/>
    <p:sldId id="1117" r:id="rId24"/>
    <p:sldId id="1118" r:id="rId25"/>
    <p:sldId id="1119" r:id="rId26"/>
    <p:sldId id="1120" r:id="rId27"/>
    <p:sldId id="1121" r:id="rId28"/>
    <p:sldId id="1122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67" d="100"/>
          <a:sy n="67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pPr>
                <a:defRPr/>
              </a:pPr>
              <a:t>3/28/2020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pPr>
                <a:defRPr/>
              </a:pPr>
              <a:t>3/28/2020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pPr>
                <a:defRPr/>
              </a:pPr>
              <a:t>3/28/2020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pPr>
                <a:defRPr/>
              </a:pPr>
              <a:t>3/28/2020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pPr/>
              <a:t>3/28/2020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430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Yönetim Muhasebesi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Murat ÇEKİCİ</a:t>
            </a: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1971674"/>
            <a:ext cx="7370797" cy="3471863"/>
          </a:xfrm>
          <a:prstGeom prst="rect">
            <a:avLst/>
          </a:prstGeom>
        </p:spPr>
      </p:pic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43088" y="1243014"/>
            <a:ext cx="7100886" cy="442912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 Destek Sistemi ve Muhasebe Bilgi Sistemi İşleyişi </a:t>
            </a:r>
          </a:p>
        </p:txBody>
      </p:sp>
    </p:spTree>
    <p:extLst>
      <p:ext uri="{BB962C8B-B14F-4D97-AF65-F5344CB8AC3E}">
        <p14:creationId xmlns:p14="http://schemas.microsoft.com/office/powerpoint/2010/main" val="1497251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284394"/>
            <a:ext cx="6727861" cy="776850"/>
          </a:xfrm>
        </p:spPr>
        <p:txBody>
          <a:bodyPr/>
          <a:lstStyle/>
          <a:p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bilgi sistemlerinin </a:t>
            </a:r>
            <a:r>
              <a:rPr lang="tr-TR" sz="2200" dirty="0" err="1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organizasyonel</a:t>
            </a:r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düzeyde fonksiyonlarına ilişkin </a:t>
            </a:r>
            <a:r>
              <a:rPr lang="tr-TR" sz="22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örnekler…</a:t>
            </a:r>
            <a:endParaRPr lang="tr-TR" sz="22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554413"/>
              </p:ext>
            </p:extLst>
          </p:nvPr>
        </p:nvGraphicFramePr>
        <p:xfrm>
          <a:off x="585789" y="1528764"/>
          <a:ext cx="8258174" cy="3971923"/>
        </p:xfrm>
        <a:graphic>
          <a:graphicData uri="http://schemas.openxmlformats.org/drawingml/2006/table">
            <a:tbl>
              <a:tblPr/>
              <a:tblGrid>
                <a:gridCol w="1945782">
                  <a:extLst>
                    <a:ext uri="{9D8B030D-6E8A-4147-A177-3AD203B41FA5}">
                      <a16:colId xmlns:a16="http://schemas.microsoft.com/office/drawing/2014/main" val="1436127800"/>
                    </a:ext>
                  </a:extLst>
                </a:gridCol>
                <a:gridCol w="4184192">
                  <a:extLst>
                    <a:ext uri="{9D8B030D-6E8A-4147-A177-3AD203B41FA5}">
                      <a16:colId xmlns:a16="http://schemas.microsoft.com/office/drawing/2014/main" val="3709463285"/>
                    </a:ext>
                  </a:extLst>
                </a:gridCol>
                <a:gridCol w="2128200">
                  <a:extLst>
                    <a:ext uri="{9D8B030D-6E8A-4147-A177-3AD203B41FA5}">
                      <a16:colId xmlns:a16="http://schemas.microsoft.com/office/drawing/2014/main" val="761112912"/>
                    </a:ext>
                  </a:extLst>
                </a:gridCol>
              </a:tblGrid>
              <a:tr h="12730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Sistem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Açıklama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Organizasyon Düzey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532868"/>
                  </a:ext>
                </a:extLst>
              </a:tr>
              <a:tr h="7482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Alınacak hesaplar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İşletmenin aldığı parayı izle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İşlemsel</a:t>
                      </a:r>
                      <a:endParaRPr lang="tr-TR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610625"/>
                  </a:ext>
                </a:extLst>
              </a:tr>
              <a:tr h="7482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Portföy analizi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İşletmenin yatırımlarının portföyünü tasarla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Bilgi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231473"/>
                  </a:ext>
                </a:extLst>
              </a:tr>
              <a:tr h="58939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Bütçeleme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Uzun dönem bütçeleri hazırla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Yönetim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159738"/>
                  </a:ext>
                </a:extLst>
              </a:tr>
              <a:tr h="61297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Kar planlama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Kısa dönem bütçeleri hazırla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Stratejik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0857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318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43063" y="3886200"/>
            <a:ext cx="6943725" cy="1154582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Muhasebesi…</a:t>
            </a:r>
          </a:p>
          <a:p>
            <a:pPr marL="0" indent="0" algn="ctr">
              <a:buNone/>
            </a:pP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Kaynak: Prof</a:t>
            </a:r>
            <a:r>
              <a:rPr lang="tr-TR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Dr. Mehmet </a:t>
            </a:r>
            <a:r>
              <a:rPr lang="tr-TR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Özkan, Yönetim Muhasebesi Açısından Sorumluluk Muhasebesi, </a:t>
            </a:r>
            <a:r>
              <a:rPr lang="tr-TR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Afyon Kocatepe Üniversitesi, İİBF Dergisi (C. XV, S. </a:t>
            </a:r>
            <a:r>
              <a:rPr lang="tr-TR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I, 2013) </a:t>
            </a:r>
            <a:r>
              <a:rPr lang="tr-TR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s.155-182</a:t>
            </a:r>
            <a:endParaRPr lang="tr-TR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62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57324" y="308914"/>
            <a:ext cx="5757863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Muhasebesi…</a:t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57325" y="1800226"/>
            <a:ext cx="7272337" cy="324055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işletmede geçmişte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alınan sonuçlar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gelecekte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ortaya çıkması beklenen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olayların tarafsız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ölçülerini / verilerini sağlayan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muhasebe türü ya da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diğer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 yönetiminde,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verilerinin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diğer finansal verilerin nasıl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kullanılabileceğini konu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edinen muhasebe dalı olarak tanımlanmakla birlikte, genel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olarak;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yöneticilerine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yönetiminde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alacakları kararlarda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gereksinim duydukları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 ve bilgileri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düzenleyen, yorumlayan,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programı ve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yıllık bütçe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uygulamasıyla denetim olanağı sağlayan muhasebe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nedeniyle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muhasebesi ile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yakından ilişkilidir.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2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(Kaynak: Kamil </a:t>
            </a:r>
            <a:r>
              <a:rPr lang="tr-TR" sz="1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Büyükmirza</a:t>
            </a:r>
            <a:r>
              <a:rPr lang="tr-T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Maliyet </a:t>
            </a:r>
            <a:r>
              <a:rPr lang="tr-TR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Yönetim Muhasebesi, </a:t>
            </a:r>
            <a:r>
              <a:rPr lang="tr-TR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Gazi </a:t>
            </a:r>
            <a:r>
              <a:rPr lang="tr-T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Kitabevi, 18.Baskı</a:t>
            </a:r>
            <a:r>
              <a:rPr lang="tr-TR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Ankara, 2018, s.38-41</a:t>
            </a:r>
            <a:r>
              <a:rPr lang="tr-TR" sz="1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82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28774" y="366064"/>
            <a:ext cx="6329364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Muhasebesi…</a:t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628774" y="3829050"/>
            <a:ext cx="6886575" cy="150018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muhasebeden elde edilen bilgilerin işletme departmanlarının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alanları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dikkate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alınarak toplanması,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raporlanması 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bunlara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başarılarının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ölçülmesi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esasına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dayanan bir sistem olarak tanımlanmaktadır.</a:t>
            </a:r>
          </a:p>
        </p:txBody>
      </p:sp>
    </p:spTree>
    <p:extLst>
      <p:ext uri="{BB962C8B-B14F-4D97-AF65-F5344CB8AC3E}">
        <p14:creationId xmlns:p14="http://schemas.microsoft.com/office/powerpoint/2010/main" val="3863817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347573"/>
            <a:ext cx="6343650" cy="513080"/>
          </a:xfrm>
        </p:spPr>
        <p:txBody>
          <a:bodyPr/>
          <a:lstStyle/>
          <a:p>
            <a:pPr lvl="0"/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Muhasebesi…</a:t>
            </a:r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2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43000" y="1914524"/>
            <a:ext cx="7256498" cy="375761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 tarafından işletme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kaynaklarının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verimli bir şekilde kullanılıp kullanılmadığının kontrolünde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muhasebesi anlayışı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hakimdir. Böylece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elde edilen bilgilerle sorumluluk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merkezi yöneticisinin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faaliyetlerinin performansı ölçülür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hiyerarşisinde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/ Şirket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 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(CEO ve 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Kadrosu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düzeyi 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(Başkan 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üst düzey yöneticiler),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 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(Birim 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Başkanı 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personeli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tr-TR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/ Büro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 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/ Büro Müdürü 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Yardımcısı)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</a:t>
            </a:r>
            <a:r>
              <a:rPr lang="tr-T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düzey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bulunmaktadır. </a:t>
            </a: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61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3801" y="318998"/>
            <a:ext cx="6456398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Muhasebesi…</a:t>
            </a:r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57312" y="2028824"/>
            <a:ext cx="7343776" cy="3443289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açısından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düzeyler büyük önem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taşır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Çünkü;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Kurumsal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düzeyde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Kurulu, Üst Yönetim kadrosu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CEO </a:t>
            </a:r>
            <a:r>
              <a:rPr lang="tr-TR" b="1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b="1" i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tr-TR" i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hief</a:t>
            </a:r>
            <a:r>
              <a:rPr lang="tr-TR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i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xucitive</a:t>
            </a:r>
            <a:r>
              <a:rPr lang="tr-TR" i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i="1" dirty="0" err="1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fficier</a:t>
            </a:r>
            <a:r>
              <a:rPr lang="tr-TR" i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düzeyinde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Başkan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üst düzey yöneticiler, </a:t>
            </a:r>
            <a:endParaRPr lang="tr-TR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düzeyinde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Müdürü / Yöneticisi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personeli / çalışanları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ofis / büroları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daha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birimleri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 ederek </a:t>
            </a:r>
            <a:r>
              <a:rPr lang="tr-TR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 ölçümü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173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28725" y="432663"/>
            <a:ext cx="6143624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Muhasebesi…</a:t>
            </a:r>
            <a:endParaRPr lang="tr-TR" sz="24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8725" y="2886074"/>
            <a:ext cx="7529513" cy="282892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Muhasebesine göre işletme içerisinde yer alan her bölüm bir sorumluluk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merkezi olarak ele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alınmakta ve o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çalışanları ile yaptıkları işlerden o bölümün başındaki yöneticinin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tutulması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esası benimsenmektedir.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 bir bölümlemenin temel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amacı; gelir merkezleri için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 merkezleri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 merkezleri için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yatırım merkezleri için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varlıkların edinimi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kullanımı ve kontrolü ile yatırımın getirisinin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alınmasıdır.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737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00163" y="366064"/>
            <a:ext cx="6529387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Muhasebesi…</a:t>
            </a:r>
            <a:endParaRPr lang="tr-TR" sz="24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00163" y="1985962"/>
            <a:ext cx="7515225" cy="370046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muhasebesinin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önemli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özelliği işletme yönetiminde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vazgeçilmez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yönetim tarzı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oluşturmasıdır.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daha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düzey yöneticilerin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sorumluluklarının belirlenmesinde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üst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 yöneticilerin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vadeli planlar ve politikalar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aralarında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işbirliği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uyumun sağlanmasında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düzenli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alış verişinin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oluşturulmasında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rol oynar.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tüm yöneticilerin, üst yöneticilerin ve alt yöneticilerin, çalışanların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motive edilmesinin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 sıra, her geçen gün daha da karmaşıklaşan ve gelişen işler, faaliyetler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ilişkilerin işletme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amaçlarına uygun ve optimal düzeyde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gerçekleşmesine yardımcı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olur.</a:t>
            </a:r>
          </a:p>
        </p:txBody>
      </p:sp>
    </p:spTree>
    <p:extLst>
      <p:ext uri="{BB962C8B-B14F-4D97-AF65-F5344CB8AC3E}">
        <p14:creationId xmlns:p14="http://schemas.microsoft.com/office/powerpoint/2010/main" val="27721448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28687" y="308914"/>
            <a:ext cx="6356386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muhasebesinin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yararları…</a:t>
            </a:r>
            <a: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2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2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00100" y="2214562"/>
            <a:ext cx="8043863" cy="3386137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Büyük ve çeşitlendirilmiş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yönetilmesi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(ve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bölüme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kolayca kaynak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tahsisi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yöneticisinin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optimizasyonu,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Bölüm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yöneticisinin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bağımsız karar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alabilmesi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(nihai işletme hedeflerine ulaşılmasını kolaylaştırması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nn-N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 </a:t>
            </a: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 </a:t>
            </a:r>
            <a:r>
              <a:rPr lang="nn-NO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ve politakaları </a:t>
            </a:r>
            <a:r>
              <a:rPr lang="nn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daha fazla </a:t>
            </a:r>
            <a:r>
              <a:rPr lang="nn-NO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ayırabilmesi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(işletmenin zayıf yönlerinin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edilebilmesi),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Mukayeseli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yönetimin; astlara ve yöneticilere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uzmanlaşma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olanağı sağlaması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(sorumluluk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merkezi </a:t>
            </a:r>
            <a:r>
              <a:rPr lang="tr-T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yöneticisinin kararlarının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dikkate alınması),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merkezi için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gerekli hedeflerin saptanması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çalışanların başarılarının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arttırılması.</a:t>
            </a:r>
          </a:p>
        </p:txBody>
      </p:sp>
    </p:spTree>
    <p:extLst>
      <p:ext uri="{BB962C8B-B14F-4D97-AF65-F5344CB8AC3E}">
        <p14:creationId xmlns:p14="http://schemas.microsoft.com/office/powerpoint/2010/main" val="13861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28738" y="2843213"/>
            <a:ext cx="6958012" cy="2197569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11- Yönetim Muhasebesi Karar Destek Modelleri ve Rutin ve Stratejik İşletme Kararlarından Örneklerin Analizi ve Raporlanması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253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3024" y="280339"/>
            <a:ext cx="6300789" cy="5130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muhasebesinin sakıncaları…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43012" y="3186112"/>
            <a:ext cx="7600951" cy="2257425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Departmanlar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çatışmalara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ortam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oluşturması,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Departmanlar arası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koordinasyonda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sorunların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yaşanması,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Rekabetin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departmanların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işlevine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olumsuz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yönde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 yapması,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Beklentilerin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merkezi yöneticisince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edilmemesi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halinde vizyon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daralması/azalması,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sayısının arttırılmasının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 yükseltmesi 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(sorumluluk </a:t>
            </a:r>
            <a:r>
              <a:rPr lang="tr-TR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merkezlerinin kesin çizgilerle ayrılmasının her </a:t>
            </a:r>
            <a:r>
              <a:rPr lang="tr-TR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yapılamaması),</a:t>
            </a:r>
            <a:endParaRPr lang="tr-TR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83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71588" y="294627"/>
            <a:ext cx="5357812" cy="5130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muhasebesinin aşamaları…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71588" y="1657350"/>
            <a:ext cx="7458075" cy="39576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İşletmeyi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ayrı bölümler olarak görmek yerine 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 dahilinde içinde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sistemin alt unsurları olarak gören sorumluluk muhasebesinin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amacı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bir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bütünlük içinde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işletmenin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performansının arttırılması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bilgilere ulaşabilmek ve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 edebilmek için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muhasebesi şu aşamalardan geçmektedir;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Sorumluluk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belirlenmesi,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Yetki ve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düzenlenmesi,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edilebilirlik,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değerlendirmesi,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dağıtılması.</a:t>
            </a:r>
          </a:p>
        </p:txBody>
      </p:sp>
    </p:spTree>
    <p:extLst>
      <p:ext uri="{BB962C8B-B14F-4D97-AF65-F5344CB8AC3E}">
        <p14:creationId xmlns:p14="http://schemas.microsoft.com/office/powerpoint/2010/main" val="1648206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71624" y="337489"/>
            <a:ext cx="6286501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merkezlerinin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belirlenmesi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71624" y="2471738"/>
            <a:ext cx="7258051" cy="318611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şletme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içinde yönetsel açıdan bir alt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olarak belirlenen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sorumluluk merkezine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ait faaliyetlerin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finansal sonuçlarından bir yöneticinin sorumlu tutulduğu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performansının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ölçüldüğü merkez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bilinmektedir.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merkezinin belirlenmesinde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Yetki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sorumlulukların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saptanması,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Performans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ölçümüne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imkan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sağlanması,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amaçlarına ve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yapısına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bölümlendirilme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yapılması.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289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57337" y="294626"/>
            <a:ext cx="6200775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Yetki ve sorumlulukların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düzenlenmesi…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85938" y="3900488"/>
            <a:ext cx="6886574" cy="114029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merkezi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yöneticisine kendi sorumluluk merkezi ile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ilgili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yetki verilerek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sadece bu sorumluluk merkezinin faaliyetlerinden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 tutulmalıdır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242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28750" y="280339"/>
            <a:ext cx="6243638" cy="5130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Kontrol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edilebilirlik…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8750" y="3529012"/>
            <a:ext cx="7243762" cy="151176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merkezi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yöneticisi,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merkezin kontrol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edilebilir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maliyetlerinden sorumlu olmalı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kontrol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edemediği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faaliyet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maliyetlerden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sorumlu olmamalıdır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0250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3000" y="308914"/>
            <a:ext cx="6143625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Performans değerlendirmesi,</a:t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85888" y="3143251"/>
            <a:ext cx="7258050" cy="244316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Performans ölçümünde temel amaç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 merkezinin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performansının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ölçülerek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işletme performansına olan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katkısının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değerlendirilmesidir. Bunun için;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oranları,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Bütçeleme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Değerleme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ölçüleri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kullanılabilir.</a:t>
            </a:r>
          </a:p>
        </p:txBody>
      </p:sp>
    </p:spTree>
    <p:extLst>
      <p:ext uri="{BB962C8B-B14F-4D97-AF65-F5344CB8AC3E}">
        <p14:creationId xmlns:p14="http://schemas.microsoft.com/office/powerpoint/2010/main" val="2042692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16001" y="280339"/>
            <a:ext cx="6442112" cy="51308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Maliyetlerin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dağıtılması…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85912" y="3471862"/>
            <a:ext cx="7086599" cy="156891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bir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merkezi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 faaliyetleri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sonucu oluşan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maliyetlerden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tutulmalı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dır. İşletmenin tüm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karlılığı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ölçüde ortak maliyetlerin/kurumsal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maliyetlerin dağıtılmasına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olduğundan söz konusu bu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maliyetlerin dağıtımında çok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özenli ve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dikkatli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olunmalıdır.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25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14513" y="337488"/>
            <a:ext cx="6070636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814513" y="2286000"/>
            <a:ext cx="6815137" cy="31575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işletmenin olağan faaliyetleri çerçevesinde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muhasebeden elde ettiği (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 / dış) bilgileri kullanarak;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Karar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verme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Planlama,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Yöneltme,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Denetim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süreçlerine bağlı olarak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içi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kademesine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bilgiler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sağlar.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36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777" y="356234"/>
            <a:ext cx="6669161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bilgi sistemi olarak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01" y="1628774"/>
            <a:ext cx="8070887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3024" y="323201"/>
            <a:ext cx="4692015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muhasebesi…</a:t>
            </a:r>
            <a:endParaRPr lang="tr-TR" sz="240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43025" y="2243137"/>
            <a:ext cx="7443788" cy="3343275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muhasebesi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geleceğe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dönük 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 yapması nedeniyle finansal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muhasebeden 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farlılıklar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gösterir. </a:t>
            </a:r>
            <a:endParaRPr lang="tr-TR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varlıkların yönetilmesi,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kaynaklarının 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kullanılması ve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kontrolü açılarından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raporları 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derece önemlidir.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 raporları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sayesinde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karar alma noktasında yer alan yöneticiler, oluşan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 ve kusurları görebilmekte</a:t>
            </a:r>
            <a:r>
              <a:rPr lang="tr-T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bunlara zamanında müdahale ederek düzeltici birtakım önlemler </a:t>
            </a:r>
            <a:r>
              <a:rPr lang="tr-T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alabilmektedir. </a:t>
            </a:r>
            <a:endParaRPr lang="tr-TR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99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1585913"/>
            <a:ext cx="7370797" cy="3657600"/>
          </a:xfrm>
          <a:prstGeom prst="rect">
            <a:avLst/>
          </a:prstGeom>
        </p:spPr>
      </p:pic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4500" y="1228725"/>
            <a:ext cx="8113749" cy="4543425"/>
          </a:xfrm>
        </p:spPr>
        <p:txBody>
          <a:bodyPr/>
          <a:lstStyle/>
          <a:p>
            <a:pPr marL="0" lvl="0" indent="0" algn="just">
              <a:buNone/>
            </a:pP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İçinde Bilgi Akışı ve Bilgi İhtiyacındaki 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Farklılıklar</a:t>
            </a:r>
          </a:p>
          <a:p>
            <a:pPr marL="0" lvl="0" indent="0" algn="just">
              <a:buNone/>
            </a:pPr>
            <a:endParaRPr lang="tr-TR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tr-TR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tr-TR" sz="14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</a:t>
            </a:r>
            <a:r>
              <a:rPr lang="tr-TR" sz="14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4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Anameriç</a:t>
            </a:r>
            <a:r>
              <a:rPr lang="tr-TR" sz="14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H. (2005). Yönetim Bilgi Sistemlerinin Yönetim Fonksiyonları Üzerine Etkisi, Ankara Üniversitesi Dil ve Tarih-Coğrafya Fakültesi Dergisi, Ankara.  </a:t>
            </a:r>
          </a:p>
          <a:p>
            <a:pPr marL="0" lvl="0" indent="0" algn="just">
              <a:buNone/>
            </a:pPr>
            <a:endParaRPr lang="tr-TR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4019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28763" y="2800350"/>
            <a:ext cx="6870733" cy="2240432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Bilgi Sistemi ve Karar Destek Sistemleri İlişkisi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26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00125" y="1257300"/>
            <a:ext cx="7786687" cy="43005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planlamayı ve karar almayı destekleyen Muhasebe Bilgi Sistemi dört unsurdan oluşmaktadır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Planlama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bütçeleme için veri sağlayacak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 tabanı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içi ve dışı verilerden oluşur. </a:t>
            </a: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İşletme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dışı veriler; </a:t>
            </a:r>
            <a:r>
              <a:rPr 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tarihi, ekonomik, politik ve yasal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verilerden, teknolojik eğilimler ile ilgili tahminlerden, endüstriyel eğilimler ve pazar özelliklerinden oluşur. </a:t>
            </a: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İşletme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 veriler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ise, öncelikle işletmedeki birçok muhasebe bilgi sistemi kütüklerinde yer alan tarihi muhasebe verilerinden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oluşur. İşletme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 veriler; </a:t>
            </a:r>
            <a:r>
              <a:rPr lang="tr-TR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satışlar, pazar payı, yatırımın getirisi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önemli değişkenlerin zaman içindeki eğilimini belirlemek için kullanılır. </a:t>
            </a: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9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57263" y="2243137"/>
            <a:ext cx="7672387" cy="3343275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İşletme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 modelleri: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Uygulandığında işletmenin uzun vadeli amaçlarına ulaşmak için katkı sağlayacak stratejilerin tanımlanmasıdır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Bütçeleme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Modelleri: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planları ve faaliyet programlarını finansal bütçelere dönüştürmek için oluşturulurlar</a:t>
            </a:r>
            <a:r>
              <a:rPr lang="tr-TR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Stratejik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 Değerlendirme Sistemi: </a:t>
            </a:r>
            <a:r>
              <a:rPr lang="tr-TR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planlama sürecinin kendisini düzenlemesini sağlayacak geri bildirime gereksinim duymasıdır ve sistemi değerlendirmesidir.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3775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13550</TotalTime>
  <Words>1254</Words>
  <Application>Microsoft Office PowerPoint</Application>
  <PresentationFormat>Ekran Gösterisi (4:3)</PresentationFormat>
  <Paragraphs>146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26</vt:i4>
      </vt:variant>
    </vt:vector>
  </HeadingPairs>
  <TitlesOfParts>
    <vt:vector size="34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Yönetim muhasebesi…</vt:lpstr>
      <vt:lpstr>Bir bilgi sistemi olarak muhasebe…</vt:lpstr>
      <vt:lpstr>Yönetim muhasebesi…</vt:lpstr>
      <vt:lpstr>PowerPoint Sunusu</vt:lpstr>
      <vt:lpstr>PowerPoint Sunusu</vt:lpstr>
      <vt:lpstr>PowerPoint Sunusu</vt:lpstr>
      <vt:lpstr>PowerPoint Sunusu</vt:lpstr>
      <vt:lpstr>PowerPoint Sunusu</vt:lpstr>
      <vt:lpstr>Muhasebe bilgi sistemlerinin organizasyonel düzeyde fonksiyonlarına ilişkin örnekler…</vt:lpstr>
      <vt:lpstr>PowerPoint Sunusu</vt:lpstr>
      <vt:lpstr>Sorumluluk Muhasebesi… </vt:lpstr>
      <vt:lpstr>Sorumluluk Muhasebesi… </vt:lpstr>
      <vt:lpstr>Sorumluluk Muhasebesi… </vt:lpstr>
      <vt:lpstr>Sorumluluk Muhasebesi… </vt:lpstr>
      <vt:lpstr>Sorumluluk Muhasebesi…</vt:lpstr>
      <vt:lpstr>Sorumluluk Muhasebesi…</vt:lpstr>
      <vt:lpstr>Sorumluluk muhasebesinin yararları… </vt:lpstr>
      <vt:lpstr>Sorumluluk muhasebesinin sakıncaları…</vt:lpstr>
      <vt:lpstr>Sorumluluk muhasebesinin aşamaları…</vt:lpstr>
      <vt:lpstr>a) Sorumluluk merkezlerinin belirlenmesi… </vt:lpstr>
      <vt:lpstr>b) Yetki ve sorumlulukların düzenlenmesi… </vt:lpstr>
      <vt:lpstr>c) Kontrol edilebilirlik… </vt:lpstr>
      <vt:lpstr>d) Performans değerlendirmesi, </vt:lpstr>
      <vt:lpstr>e) Maliyetlerin dağıtılması…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 Demir</cp:lastModifiedBy>
  <cp:revision>859</cp:revision>
  <cp:lastPrinted>2016-10-24T07:53:35Z</cp:lastPrinted>
  <dcterms:created xsi:type="dcterms:W3CDTF">2016-09-18T09:35:24Z</dcterms:created>
  <dcterms:modified xsi:type="dcterms:W3CDTF">2020-03-29T12:52:17Z</dcterms:modified>
</cp:coreProperties>
</file>