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89" r:id="rId3"/>
  </p:sldMasterIdLst>
  <p:notesMasterIdLst>
    <p:notesMasterId r:id="rId15"/>
  </p:notesMasterIdLst>
  <p:handoutMasterIdLst>
    <p:handoutMasterId r:id="rId16"/>
  </p:handoutMasterIdLst>
  <p:sldIdLst>
    <p:sldId id="672" r:id="rId4"/>
    <p:sldId id="673" r:id="rId5"/>
    <p:sldId id="674" r:id="rId6"/>
    <p:sldId id="675" r:id="rId7"/>
    <p:sldId id="676" r:id="rId8"/>
    <p:sldId id="677" r:id="rId9"/>
    <p:sldId id="678" r:id="rId10"/>
    <p:sldId id="679" r:id="rId11"/>
    <p:sldId id="680" r:id="rId12"/>
    <p:sldId id="681" r:id="rId13"/>
    <p:sldId id="682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C4CA"/>
    <a:srgbClr val="503FAE"/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668" y="-84"/>
      </p:cViewPr>
      <p:guideLst>
        <p:guide orient="horz" pos="2160"/>
        <p:guide pos="2857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3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B3403-51FA-4010-975A-92E4C2B0B2A1}" type="datetimeFigureOut">
              <a:rPr lang="tr-TR" smtClean="0"/>
              <a:t>24.02.2020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5271F-2A3F-44CE-9661-3F380E12CB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07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2/24/2020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2/24/2020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2/24/2020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48" y="213719"/>
            <a:ext cx="6781800" cy="1600200"/>
          </a:xfrm>
        </p:spPr>
        <p:txBody>
          <a:bodyPr>
            <a:normAutofit/>
          </a:bodyPr>
          <a:lstStyle>
            <a:lvl1pPr algn="ctr">
              <a:defRPr lang="tr-TR" sz="1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3703"/>
            <a:ext cx="7543800" cy="3886200"/>
          </a:xfrm>
        </p:spPr>
        <p:txBody>
          <a:bodyPr/>
          <a:lstStyle>
            <a:lvl1pPr marL="205740" indent="-205740">
              <a:buClrTx/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</a:defRPr>
            </a:lvl1pPr>
            <a:lvl2pPr marL="445770" indent="-20574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65151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3pPr>
            <a:lvl4pPr marL="85725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4pPr>
            <a:lvl5pPr marL="102870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2/24/2020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2/24/2020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dirty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dirty="0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81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2005629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19913B4-353A-43F0-919E-C9E766A5124A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6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1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15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source=images&amp;cd=&amp;cad=rja&amp;uact=8&amp;ved=0ahUKEwjDhuCw6tfMAhVGUhQKHWakBSEQjRwIBw&amp;url=http://taqeem.gov.sa/en/implinks/Pages/external.aspx&amp;psig=AFQjCNElnCSRLxwo7ND3M_EEZDpAN9Mgyw&amp;ust=146325569424503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782855" y="1973610"/>
            <a:ext cx="7520222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/>
              <a:t>GGY401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 smtClean="0"/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/>
              <a:t>Gayrimenkul ve Varlık Değerleme 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82858" y="967636"/>
            <a:ext cx="7557470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1400" b="1" spc="-50" dirty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Kaynaklar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Nix</a:t>
            </a:r>
            <a:r>
              <a:rPr lang="tr-TR" sz="1400" spc="-50" dirty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, J. </a:t>
            </a:r>
            <a:r>
              <a:rPr lang="tr-TR" sz="1400" spc="-50" dirty="0" err="1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Hill</a:t>
            </a:r>
            <a:r>
              <a:rPr lang="tr-TR" sz="1400" spc="-50" dirty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, P. Williams N. </a:t>
            </a:r>
            <a:r>
              <a:rPr lang="tr-TR" sz="1400" spc="-50" dirty="0" err="1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and</a:t>
            </a:r>
            <a:r>
              <a:rPr lang="tr-TR" sz="1400" spc="-50" dirty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1400" spc="-50" dirty="0" err="1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Bough</a:t>
            </a:r>
            <a:r>
              <a:rPr lang="tr-TR" sz="1400" spc="-50" dirty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J., 1999. Land </a:t>
            </a:r>
            <a:r>
              <a:rPr lang="tr-TR" sz="1400" spc="-50" dirty="0" err="1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and</a:t>
            </a:r>
            <a:r>
              <a:rPr lang="tr-TR" sz="1400" spc="-50" dirty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1400" spc="-50" dirty="0" err="1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Estate</a:t>
            </a:r>
            <a:r>
              <a:rPr lang="tr-TR" sz="1400" spc="-50" dirty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Management, , Packard Publishing Limited, Third Edition, </a:t>
            </a:r>
            <a:r>
              <a:rPr lang="tr-TR" sz="1400" spc="-50" dirty="0" err="1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Chichester</a:t>
            </a:r>
            <a:r>
              <a:rPr lang="tr-TR" sz="1400" spc="-50" dirty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, UK.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1400" spc="-50" dirty="0" err="1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Scarette</a:t>
            </a:r>
            <a:r>
              <a:rPr lang="tr-TR" sz="1400" spc="-50" dirty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, D., 1991. </a:t>
            </a:r>
            <a:r>
              <a:rPr lang="tr-TR" sz="1400" spc="-50" dirty="0" err="1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Property</a:t>
            </a:r>
            <a:r>
              <a:rPr lang="tr-TR" sz="1400" spc="-50" dirty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1400" spc="-50" dirty="0" err="1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Valuation</a:t>
            </a:r>
            <a:r>
              <a:rPr lang="tr-TR" sz="1400" spc="-50" dirty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: </a:t>
            </a:r>
            <a:r>
              <a:rPr lang="tr-TR" sz="1400" spc="-50" dirty="0" err="1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The</a:t>
            </a:r>
            <a:r>
              <a:rPr lang="tr-TR" sz="1400" spc="-50" dirty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1400" spc="-50" dirty="0" err="1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Five</a:t>
            </a:r>
            <a:r>
              <a:rPr lang="tr-TR" sz="1400" spc="-50" dirty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1400" spc="-50" dirty="0" err="1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Methods</a:t>
            </a:r>
            <a:r>
              <a:rPr lang="tr-TR" sz="1400" spc="-50" dirty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, </a:t>
            </a:r>
            <a:r>
              <a:rPr lang="tr-TR" sz="1400" spc="-50" dirty="0" err="1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London</a:t>
            </a:r>
            <a:r>
              <a:rPr lang="tr-TR" sz="1400" spc="-50" dirty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, UK.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1400" spc="-50" dirty="0" err="1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Tanrıvermiş</a:t>
            </a:r>
            <a:r>
              <a:rPr lang="tr-TR" sz="1400" spc="-50" dirty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, H., Gündoğmuş, E. ve Demirci, R., 2004. Arazilerin Kamulaştırma Bedellerinin Takdiri Tarım Arazilerinin Kamulaştırma Bedellerinin Takdirinde Kullanılabilecek </a:t>
            </a:r>
            <a:r>
              <a:rPr lang="tr-TR" sz="1400" spc="-50" dirty="0" err="1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Kapitalizasyon</a:t>
            </a:r>
            <a:r>
              <a:rPr lang="tr-TR" sz="1400" spc="-50" dirty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Faiz Oranları, Arazi Gelirleri ve Arazi Birim Değerleri, EDUSER Limited Şirketi, Ankara.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1400" spc="-50" dirty="0" err="1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Tanrıvermiş</a:t>
            </a:r>
            <a:r>
              <a:rPr lang="tr-TR" sz="1400" spc="-50" dirty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, H.,2008. Taşınmaz Değerlemede Gelir Çarpanları Yaklaşımı ve Türkiye’de Kentsel ve Kırsal Taşınmaz Değerleme Uygulamalarında Kullanım Olanakları, , Vergi Sorunları Dergisi, Sayı:241:106-148, İstanbul.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tr-TR" sz="1400" b="1" spc="-50" dirty="0" smtClean="0">
              <a:solidFill>
                <a:srgbClr val="000000"/>
              </a:solidFill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8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82858" y="967636"/>
            <a:ext cx="755747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1400" b="1" spc="-50" dirty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Kaynaklar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Tanrıvermiş</a:t>
            </a:r>
            <a:r>
              <a:rPr lang="tr-TR" sz="1400" spc="-50" dirty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, H. ve </a:t>
            </a:r>
            <a:r>
              <a:rPr lang="tr-TR" sz="1400" spc="-50" dirty="0" err="1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Aliefendioğlu</a:t>
            </a:r>
            <a:r>
              <a:rPr lang="tr-TR" sz="1400" spc="-50" dirty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Y., 2008. Yapı Değerlemesinin Teorik Esasları ve Uygulamaları: Türkiye’de Kamulaştırma, Emlak Vergisi ve İmar Düzenlemeleri Yönünden Bir İnceleme, , Türk Kooperatifçilik Kurumu, Üçüncü Sektör Kooperatifçilik, Cilt (2008):43, Sayı:4:88-111, Ankara.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Tanrıvermiş</a:t>
            </a:r>
            <a:r>
              <a:rPr lang="tr-TR" sz="1400" spc="-50" dirty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, H. ve Şanlı, H. 2008. Tarım Politikalarının Arazi Değerlerine Etkilerinin Değerlendirilmesi, Türk Kooperatifçilik Kurumu, Üçüncü Sektör Kooperatifçilik, Cilt (2008):43, Sayı:1:88-111, Ankara.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The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1400" spc="-50" dirty="0" err="1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Appraisal</a:t>
            </a:r>
            <a:r>
              <a:rPr lang="tr-TR" sz="1400" spc="-50" dirty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of </a:t>
            </a:r>
            <a:r>
              <a:rPr lang="tr-TR" sz="1400" spc="-50" dirty="0" err="1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Rural</a:t>
            </a:r>
            <a:r>
              <a:rPr lang="tr-TR" sz="1400" spc="-50" dirty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1400" spc="-50" dirty="0" err="1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Property</a:t>
            </a:r>
            <a:r>
              <a:rPr lang="tr-TR" sz="1400" spc="-50" dirty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, </a:t>
            </a:r>
            <a:r>
              <a:rPr lang="tr-TR" sz="1400" spc="-50" dirty="0" err="1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American</a:t>
            </a:r>
            <a:r>
              <a:rPr lang="tr-TR" sz="1400" spc="-50" dirty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1400" spc="-50" dirty="0" err="1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Institute</a:t>
            </a:r>
            <a:r>
              <a:rPr lang="tr-TR" sz="1400" spc="-50" dirty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of Real </a:t>
            </a:r>
            <a:r>
              <a:rPr lang="tr-TR" sz="1400" spc="-50" dirty="0" err="1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Estate</a:t>
            </a:r>
            <a:r>
              <a:rPr lang="tr-TR" sz="1400" spc="-50" dirty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1400" spc="-50" dirty="0" err="1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Appraisers</a:t>
            </a:r>
            <a:r>
              <a:rPr lang="tr-TR" sz="1400" spc="-50" dirty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, Chicago, Illinois, USA, 1983.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tr-TR" sz="1400" b="1" spc="-50" dirty="0" smtClean="0">
              <a:solidFill>
                <a:srgbClr val="000000"/>
              </a:solidFill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4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95192" y="136639"/>
            <a:ext cx="63563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>
                <a:solidFill>
                  <a:schemeClr val="tx2"/>
                </a:solidFill>
              </a:rPr>
              <a:t>Değerleme Süreci, Veri Toplama, Analizi ve Raporlama İşlemleri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782858" y="967636"/>
            <a:ext cx="75574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tr-TR" sz="2000" b="1" spc="-50" dirty="0" smtClean="0">
              <a:solidFill>
                <a:srgbClr val="000000"/>
              </a:solidFill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000" spc="-50" dirty="0">
                <a:ea typeface="Trebuchet MS" panose="020B0603020202020204" pitchFamily="34" charset="0"/>
                <a:cs typeface="Trebuchet MS" panose="020B0603020202020204" pitchFamily="34" charset="0"/>
              </a:rPr>
              <a:t>Değerleme süreci, gayrimenkulün gerçek değerinin tespit edilebilmesi için izlenen sistematik bir prosedür veya süreç olarak tanımlanabilir.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000" spc="-50" dirty="0">
                <a:ea typeface="Trebuchet MS" panose="020B0603020202020204" pitchFamily="34" charset="0"/>
                <a:cs typeface="Trebuchet MS" panose="020B0603020202020204" pitchFamily="34" charset="0"/>
              </a:rPr>
              <a:t>İzlenen aşamalar değerlemesi yapılacak gayrimenkulün cinsine ve mevcut verilere göre değişebilir.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000" spc="-50" dirty="0">
                <a:ea typeface="Trebuchet MS" panose="020B0603020202020204" pitchFamily="34" charset="0"/>
                <a:cs typeface="Trebuchet MS" panose="020B0603020202020204" pitchFamily="34" charset="0"/>
              </a:rPr>
              <a:t>Gayrimenkul değerleme sürecinin sonucunda ulaşılmaya çalışılan, değerlendirilen gayrimenkulün piyasa değerini etkileyen faktörlerin tümünü göz önüne alan ve her yönüyle desteklenen bir değere ulaşmaktır. </a:t>
            </a:r>
          </a:p>
        </p:txBody>
      </p:sp>
    </p:spTree>
    <p:extLst>
      <p:ext uri="{BB962C8B-B14F-4D97-AF65-F5344CB8AC3E}">
        <p14:creationId xmlns:p14="http://schemas.microsoft.com/office/powerpoint/2010/main" val="186326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 15"/>
          <p:cNvGrpSpPr/>
          <p:nvPr/>
        </p:nvGrpSpPr>
        <p:grpSpPr>
          <a:xfrm>
            <a:off x="-265088" y="5734149"/>
            <a:ext cx="3571354" cy="1575212"/>
            <a:chOff x="-353451" y="5737827"/>
            <a:chExt cx="4761805" cy="1575212"/>
          </a:xfrm>
        </p:grpSpPr>
        <p:pic>
          <p:nvPicPr>
            <p:cNvPr id="18" name="Picture 6" descr="RICS ile ilgili görsel sonuc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3451" y="5737827"/>
              <a:ext cx="1969014" cy="1575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http://taqeem.gov.sa/en/implinks/PublishingImages/logo_03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77874" y="6010321"/>
              <a:ext cx="1744269" cy="1030224"/>
            </a:xfrm>
            <a:prstGeom prst="rect">
              <a:avLst/>
            </a:prstGeom>
            <a:noFill/>
          </p:spPr>
        </p:pic>
        <p:pic>
          <p:nvPicPr>
            <p:cNvPr id="21" name="Picture 2" descr="FİABCİ LOGO ile ilgili görsel sonucu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655"/>
            <a:stretch/>
          </p:blipFill>
          <p:spPr bwMode="auto">
            <a:xfrm>
              <a:off x="3226103" y="6207104"/>
              <a:ext cx="1182251" cy="654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Dikdörtgen 12"/>
          <p:cNvSpPr/>
          <p:nvPr/>
        </p:nvSpPr>
        <p:spPr>
          <a:xfrm>
            <a:off x="1383395" y="136638"/>
            <a:ext cx="63563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>
                <a:solidFill>
                  <a:schemeClr val="tx2"/>
                </a:solidFill>
              </a:rPr>
              <a:t>Değerleme Süreci, Veri Toplama, Analizi ve Raporlama İşlemleri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782858" y="967635"/>
            <a:ext cx="755747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tr-TR" sz="2000" b="1" spc="-50" dirty="0" smtClean="0">
              <a:solidFill>
                <a:srgbClr val="000000"/>
              </a:solidFill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000" spc="-50" dirty="0">
                <a:ea typeface="Trebuchet MS" panose="020B0603020202020204" pitchFamily="34" charset="0"/>
                <a:cs typeface="Trebuchet MS" panose="020B0603020202020204" pitchFamily="34" charset="0"/>
              </a:rPr>
              <a:t>Değerlemeye konu olan gayrimenkuller her ne kadar birbirlerinden çok farklı özelliklere sahip olsa da, değerleme sürecinde uygulanan sistematik dolayısıyla oldukça gerçekçi değerleme işlemleri yapılması mümkündür.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000" spc="-50" dirty="0">
                <a:ea typeface="Trebuchet MS" panose="020B0603020202020204" pitchFamily="34" charset="0"/>
                <a:cs typeface="Trebuchet MS" panose="020B0603020202020204" pitchFamily="34" charset="0"/>
              </a:rPr>
              <a:t>Bunun başlıca nedeni, değerleme sürecinde uygulanması öngörülen değerleme teknik ve metotlarının önemli bir bölümünün belli bir standart çerçevesinde tatbik edilmesi olup, bunun sonucunda da objektif ve gerçekçi sonuçlara ulaşılması </a:t>
            </a:r>
            <a:r>
              <a:rPr lang="tr-TR" sz="2000" spc="-50" dirty="0" smtClean="0">
                <a:ea typeface="Trebuchet MS" panose="020B0603020202020204" pitchFamily="34" charset="0"/>
                <a:cs typeface="Trebuchet MS" panose="020B0603020202020204" pitchFamily="34" charset="0"/>
              </a:rPr>
              <a:t>sağlanabilmektedir.</a:t>
            </a:r>
            <a:endParaRPr lang="tr-TR" sz="2000" spc="-50" dirty="0"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14" name="Altbilgi Yer Tutucusu 1"/>
          <p:cNvSpPr txBox="1">
            <a:spLocks/>
          </p:cNvSpPr>
          <p:nvPr/>
        </p:nvSpPr>
        <p:spPr>
          <a:xfrm>
            <a:off x="3699513" y="6339193"/>
            <a:ext cx="4827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1000" dirty="0" smtClean="0">
                <a:ln>
                  <a:solidFill>
                    <a:srgbClr val="47176C"/>
                  </a:solidFill>
                </a:ln>
                <a:solidFill>
                  <a:srgbClr val="46166B"/>
                </a:solidFill>
                <a:latin typeface="Century Gothic" panose="020B0502020202020204" pitchFamily="34" charset="0"/>
              </a:rPr>
              <a:t>PROF. DR. HARUN TANRIVERMİŞ		 GAYRİMENKUL VE VARLIK DEĞERLEME  I</a:t>
            </a:r>
            <a:endParaRPr lang="en-US" sz="1000" dirty="0">
              <a:ln>
                <a:solidFill>
                  <a:srgbClr val="47176C"/>
                </a:solidFill>
              </a:ln>
              <a:solidFill>
                <a:srgbClr val="46166B"/>
              </a:solidFill>
              <a:latin typeface="Century Gothic" panose="020B0502020202020204" pitchFamily="34" charset="0"/>
            </a:endParaRPr>
          </a:p>
          <a:p>
            <a:pPr algn="l"/>
            <a:endParaRPr lang="en-US" sz="1000" dirty="0">
              <a:ln>
                <a:solidFill>
                  <a:srgbClr val="47176C"/>
                </a:solidFill>
              </a:ln>
              <a:solidFill>
                <a:srgbClr val="46166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58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83395" y="231949"/>
            <a:ext cx="63563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>
                <a:solidFill>
                  <a:schemeClr val="tx2"/>
                </a:solidFill>
              </a:rPr>
              <a:t>Değerleme Süreci, Veri Toplama, Analizi ve Raporlama İşlemleri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782858" y="967636"/>
            <a:ext cx="75574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tr-TR" sz="2000" b="1" spc="-50" dirty="0" smtClean="0">
              <a:solidFill>
                <a:srgbClr val="000000"/>
              </a:solidFill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000" spc="-50" dirty="0">
                <a:ea typeface="Trebuchet MS" panose="020B0603020202020204" pitchFamily="34" charset="0"/>
                <a:cs typeface="Trebuchet MS" panose="020B0603020202020204" pitchFamily="34" charset="0"/>
              </a:rPr>
              <a:t>Tipik olarak değerleme süreci, gayrimenkulün gerçek değerini saptamak için değerleme uzmanının izlediği sistematik bir süreci ifade etmektedir.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000" spc="-50" dirty="0">
                <a:ea typeface="Trebuchet MS" panose="020B0603020202020204" pitchFamily="34" charset="0"/>
                <a:cs typeface="Trebuchet MS" panose="020B0603020202020204" pitchFamily="34" charset="0"/>
              </a:rPr>
              <a:t>Değerleme sürecinde; değerleme teknik ve metotlarının önemli bir bölümünün belli bir standart çerçevesinde gerçekleştirilmesiyle objektif ve gerçekçi sonuçlara ulaşılabilmektedir.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000" spc="-50" dirty="0">
                <a:ea typeface="Trebuchet MS" panose="020B0603020202020204" pitchFamily="34" charset="0"/>
                <a:cs typeface="Trebuchet MS" panose="020B0603020202020204" pitchFamily="34" charset="0"/>
              </a:rPr>
              <a:t>Taşınmazın özelliği, müşteri ihtiyaçları, değer takdiri yöntemlerinin uygulanabilirliği veya mevcut verilere göre yapılacak değerleme işlemlerinde bir ya da birden fazla yöntemin birlikte kullanılabilmesi gerekmektedir. </a:t>
            </a:r>
          </a:p>
        </p:txBody>
      </p:sp>
    </p:spTree>
    <p:extLst>
      <p:ext uri="{BB962C8B-B14F-4D97-AF65-F5344CB8AC3E}">
        <p14:creationId xmlns:p14="http://schemas.microsoft.com/office/powerpoint/2010/main" val="424715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83396" y="407579"/>
            <a:ext cx="63563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>
                <a:solidFill>
                  <a:schemeClr val="tx2"/>
                </a:solidFill>
              </a:rPr>
              <a:t>Değerleme Süreci, Veri Toplama, Analizi ve Raporlama İşlemleri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782858" y="967635"/>
            <a:ext cx="75574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tr-TR" sz="2000" b="1" spc="-50" dirty="0" smtClean="0">
              <a:solidFill>
                <a:srgbClr val="000000"/>
              </a:solidFill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000" spc="-50" dirty="0">
                <a:ea typeface="Trebuchet MS" panose="020B0603020202020204" pitchFamily="34" charset="0"/>
                <a:cs typeface="Trebuchet MS" panose="020B0603020202020204" pitchFamily="34" charset="0"/>
              </a:rPr>
              <a:t>DEĞERLEME SÜRECİNİN </a:t>
            </a:r>
            <a:r>
              <a:rPr lang="tr-TR" sz="2000" spc="-50" dirty="0" smtClean="0">
                <a:ea typeface="Trebuchet MS" panose="020B0603020202020204" pitchFamily="34" charset="0"/>
                <a:cs typeface="Trebuchet MS" panose="020B0603020202020204" pitchFamily="34" charset="0"/>
              </a:rPr>
              <a:t>AŞAMALARI</a:t>
            </a:r>
            <a:endParaRPr lang="tr-TR" sz="2000" spc="-50" dirty="0"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000" spc="-50" dirty="0">
                <a:ea typeface="Trebuchet MS" panose="020B0603020202020204" pitchFamily="34" charset="0"/>
                <a:cs typeface="Trebuchet MS" panose="020B0603020202020204" pitchFamily="34" charset="0"/>
              </a:rPr>
              <a:t>Sorun Tanımlama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000" spc="-50" dirty="0">
                <a:ea typeface="Trebuchet MS" panose="020B0603020202020204" pitchFamily="34" charset="0"/>
                <a:cs typeface="Trebuchet MS" panose="020B0603020202020204" pitchFamily="34" charset="0"/>
              </a:rPr>
              <a:t>Taşınmazın Hukuksal Durumunun Analizi,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000" spc="-50" dirty="0">
                <a:ea typeface="Trebuchet MS" panose="020B0603020202020204" pitchFamily="34" charset="0"/>
                <a:cs typeface="Trebuchet MS" panose="020B0603020202020204" pitchFamily="34" charset="0"/>
              </a:rPr>
              <a:t>Gayrimenkulün Çevresel Özelliklerinin İncelenmesi,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000" spc="-50" dirty="0">
                <a:ea typeface="Trebuchet MS" panose="020B0603020202020204" pitchFamily="34" charset="0"/>
                <a:cs typeface="Trebuchet MS" panose="020B0603020202020204" pitchFamily="34" charset="0"/>
              </a:rPr>
              <a:t>Gayrimenkulün Değerinin Tespiti Gerekli Emsal Değer, Maliyet ve Gelir Verilerinin Toplanması ve Analizi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000" spc="-50" dirty="0">
                <a:ea typeface="Trebuchet MS" panose="020B0603020202020204" pitchFamily="34" charset="0"/>
                <a:cs typeface="Trebuchet MS" panose="020B0603020202020204" pitchFamily="34" charset="0"/>
              </a:rPr>
              <a:t>Araştırma Sonuçlarının Raporlanması ve Rapor Olarak Sunulması,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000" spc="-50" dirty="0">
                <a:ea typeface="Trebuchet MS" panose="020B0603020202020204" pitchFamily="34" charset="0"/>
                <a:cs typeface="Trebuchet MS" panose="020B0603020202020204" pitchFamily="34" charset="0"/>
              </a:rPr>
              <a:t>Değerleme Raporunun Kontrolü, Sonuçların Tutarlılığının Değerlendirilmesi ve İzlenmesi</a:t>
            </a:r>
          </a:p>
        </p:txBody>
      </p:sp>
    </p:spTree>
    <p:extLst>
      <p:ext uri="{BB962C8B-B14F-4D97-AF65-F5344CB8AC3E}">
        <p14:creationId xmlns:p14="http://schemas.microsoft.com/office/powerpoint/2010/main" val="6108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83395" y="236129"/>
            <a:ext cx="63563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>
                <a:solidFill>
                  <a:schemeClr val="tx2"/>
                </a:solidFill>
              </a:rPr>
              <a:t>Değerleme Süreci, Veri Toplama, Analizi ve Raporlama İşlemleri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782858" y="967635"/>
            <a:ext cx="755747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tr-TR" sz="2000" b="1" spc="-50" dirty="0" smtClean="0">
              <a:solidFill>
                <a:srgbClr val="000000"/>
              </a:solidFill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000" spc="-50" dirty="0">
                <a:ea typeface="Trebuchet MS" panose="020B0603020202020204" pitchFamily="34" charset="0"/>
                <a:cs typeface="Trebuchet MS" panose="020B0603020202020204" pitchFamily="34" charset="0"/>
              </a:rPr>
              <a:t>DEĞERLEME SÜRECİNİN KAPSAMI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000" spc="-50" dirty="0">
                <a:ea typeface="Trebuchet MS" panose="020B0603020202020204" pitchFamily="34" charset="0"/>
                <a:cs typeface="Trebuchet MS" panose="020B0603020202020204" pitchFamily="34" charset="0"/>
              </a:rPr>
              <a:t>1. Problemin Tanımı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000" spc="-50" dirty="0">
                <a:ea typeface="Trebuchet MS" panose="020B0603020202020204" pitchFamily="34" charset="0"/>
                <a:cs typeface="Trebuchet MS" panose="020B0603020202020204" pitchFamily="34" charset="0"/>
              </a:rPr>
              <a:t>2. İşin Kapsamı ve Sınırlılıkları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000" spc="-50" dirty="0">
                <a:ea typeface="Trebuchet MS" panose="020B0603020202020204" pitchFamily="34" charset="0"/>
                <a:cs typeface="Trebuchet MS" panose="020B0603020202020204" pitchFamily="34" charset="0"/>
              </a:rPr>
              <a:t>3. Veri Toplama ve Gayrimenkulün Teknik ve Yasal Tanımı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000" spc="-50" dirty="0">
                <a:ea typeface="Trebuchet MS" panose="020B0603020202020204" pitchFamily="34" charset="0"/>
                <a:cs typeface="Trebuchet MS" panose="020B0603020202020204" pitchFamily="34" charset="0"/>
              </a:rPr>
              <a:t>4. Veri Analizi ve Değerleme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000" spc="-50" dirty="0">
                <a:ea typeface="Trebuchet MS" panose="020B0603020202020204" pitchFamily="34" charset="0"/>
                <a:cs typeface="Trebuchet MS" panose="020B0603020202020204" pitchFamily="34" charset="0"/>
              </a:rPr>
              <a:t>5. Arazi ve Arsa Değerinin Tespiti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000" spc="-50" dirty="0">
                <a:ea typeface="Trebuchet MS" panose="020B0603020202020204" pitchFamily="34" charset="0"/>
                <a:cs typeface="Trebuchet MS" panose="020B0603020202020204" pitchFamily="34" charset="0"/>
              </a:rPr>
              <a:t>6. Değerleme Yöntemlerinin Uygulanması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000" spc="-50" dirty="0">
                <a:ea typeface="Trebuchet MS" panose="020B0603020202020204" pitchFamily="34" charset="0"/>
                <a:cs typeface="Trebuchet MS" panose="020B0603020202020204" pitchFamily="34" charset="0"/>
              </a:rPr>
              <a:t>7. Bulunan Değerlerin Karşılaştırılması ve Nihai Değerin Tahmini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000" spc="-50" dirty="0">
                <a:ea typeface="Trebuchet MS" panose="020B0603020202020204" pitchFamily="34" charset="0"/>
                <a:cs typeface="Trebuchet MS" panose="020B0603020202020204" pitchFamily="34" charset="0"/>
              </a:rPr>
              <a:t>8. Bulunan Değerin </a:t>
            </a:r>
            <a:r>
              <a:rPr lang="tr-TR" sz="2000" spc="-50" dirty="0" err="1">
                <a:ea typeface="Trebuchet MS" panose="020B0603020202020204" pitchFamily="34" charset="0"/>
                <a:cs typeface="Trebuchet MS" panose="020B0603020202020204" pitchFamily="34" charset="0"/>
              </a:rPr>
              <a:t>Raporlaştırılması</a:t>
            </a:r>
            <a:endParaRPr lang="tr-TR" sz="2000" spc="-50" dirty="0"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000" spc="-50" dirty="0">
                <a:ea typeface="Trebuchet MS" panose="020B0603020202020204" pitchFamily="34" charset="0"/>
                <a:cs typeface="Trebuchet MS" panose="020B0603020202020204" pitchFamily="34" charset="0"/>
              </a:rPr>
              <a:t>9. Raporun Ekleri</a:t>
            </a:r>
          </a:p>
        </p:txBody>
      </p:sp>
    </p:spTree>
    <p:extLst>
      <p:ext uri="{BB962C8B-B14F-4D97-AF65-F5344CB8AC3E}">
        <p14:creationId xmlns:p14="http://schemas.microsoft.com/office/powerpoint/2010/main" val="371928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83395" y="224699"/>
            <a:ext cx="63563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>
                <a:solidFill>
                  <a:schemeClr val="tx2"/>
                </a:solidFill>
              </a:rPr>
              <a:t>Değerleme Süreci, Veri Toplama, Analizi ve Raporlama İşlemleri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782858" y="967635"/>
            <a:ext cx="755747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tr-TR" sz="2000" b="1" spc="-50" dirty="0" smtClean="0">
              <a:solidFill>
                <a:srgbClr val="000000"/>
              </a:solidFill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457200" indent="-45720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tr-TR" sz="2000" b="1" spc="-50" dirty="0">
                <a:ea typeface="Trebuchet MS" panose="020B0603020202020204" pitchFamily="34" charset="0"/>
                <a:cs typeface="Trebuchet MS" panose="020B0603020202020204" pitchFamily="34" charset="0"/>
              </a:rPr>
              <a:t>Problemin Tanımı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tr-TR" sz="2000" b="1" spc="-50" dirty="0">
              <a:solidFill>
                <a:srgbClr val="000000"/>
              </a:solidFill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685800" lvl="1" indent="-285750" algn="just">
              <a:buFont typeface="Wingdings" panose="05000000000000000000" pitchFamily="2" charset="2"/>
              <a:buChar char="Ø"/>
            </a:pPr>
            <a:r>
              <a:rPr lang="tr-TR" altLang="tr-TR" sz="2000" b="1" dirty="0"/>
              <a:t>Müşterinin Tanıtımı,</a:t>
            </a:r>
          </a:p>
          <a:p>
            <a:pPr marL="685800" lvl="1" indent="-285750" algn="just">
              <a:buFont typeface="Wingdings" panose="05000000000000000000" pitchFamily="2" charset="2"/>
              <a:buChar char="Ø"/>
            </a:pPr>
            <a:r>
              <a:rPr lang="tr-TR" altLang="tr-TR" sz="2000" b="1" dirty="0"/>
              <a:t>Değerlemenin Kullanım Amacı,</a:t>
            </a:r>
          </a:p>
          <a:p>
            <a:pPr marL="685800" lvl="1" indent="-285750" algn="just">
              <a:buFont typeface="Wingdings" panose="05000000000000000000" pitchFamily="2" charset="2"/>
              <a:buChar char="Ø"/>
            </a:pPr>
            <a:r>
              <a:rPr lang="tr-TR" altLang="tr-TR" sz="2000" b="1" dirty="0"/>
              <a:t>Değerin Belirlenmesi,</a:t>
            </a:r>
          </a:p>
          <a:p>
            <a:pPr marL="685800" lvl="1" indent="-285750" algn="just">
              <a:buFont typeface="Wingdings" panose="05000000000000000000" pitchFamily="2" charset="2"/>
              <a:buChar char="Ø"/>
            </a:pPr>
            <a:r>
              <a:rPr lang="tr-TR" altLang="tr-TR" sz="2000" b="1" dirty="0"/>
              <a:t>Değerleme Tarihinin Belirlenmesi,</a:t>
            </a:r>
          </a:p>
          <a:p>
            <a:pPr marL="685800" lvl="1" indent="-285750" algn="just">
              <a:buFont typeface="Wingdings" panose="05000000000000000000" pitchFamily="2" charset="2"/>
              <a:buChar char="Ø"/>
            </a:pPr>
            <a:r>
              <a:rPr lang="tr-TR" altLang="tr-TR" sz="2000" b="1" dirty="0"/>
              <a:t>Gayrimenkul Özelliklerinin Tanımı,</a:t>
            </a:r>
          </a:p>
          <a:p>
            <a:pPr marL="685800" lvl="1" indent="-285750" algn="just">
              <a:buFont typeface="Wingdings" panose="05000000000000000000" pitchFamily="2" charset="2"/>
              <a:buChar char="Ø"/>
            </a:pPr>
            <a:r>
              <a:rPr lang="tr-TR" altLang="tr-TR" sz="2000" b="1" dirty="0"/>
              <a:t>Olağandışı Öngörüler</a:t>
            </a:r>
          </a:p>
          <a:p>
            <a:pPr marL="685800" lvl="1" indent="-285750" algn="ctr">
              <a:buFont typeface="Wingdings" panose="05000000000000000000" pitchFamily="2" charset="2"/>
              <a:buChar char="Ø"/>
            </a:pPr>
            <a:endParaRPr lang="tr-TR" altLang="tr-TR" sz="2000" b="1" dirty="0"/>
          </a:p>
          <a:p>
            <a:pPr marL="685800" lvl="1" indent="-285750" algn="ctr">
              <a:buFont typeface="Wingdings" panose="05000000000000000000" pitchFamily="2" charset="2"/>
              <a:buChar char="Ø"/>
            </a:pPr>
            <a:endParaRPr lang="tr-TR" altLang="tr-TR" sz="2000" b="1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2000" spc="-50" dirty="0">
                <a:ea typeface="Trebuchet MS" panose="020B0603020202020204" pitchFamily="34" charset="0"/>
                <a:cs typeface="Trebuchet MS" panose="020B0603020202020204" pitchFamily="34" charset="0"/>
              </a:rPr>
              <a:t>Değerlemede yapılacak ilk iş değerleme sorununun tanımlanması veya değerleme amacının tespit edilmesidir. </a:t>
            </a:r>
          </a:p>
        </p:txBody>
      </p:sp>
    </p:spTree>
    <p:extLst>
      <p:ext uri="{BB962C8B-B14F-4D97-AF65-F5344CB8AC3E}">
        <p14:creationId xmlns:p14="http://schemas.microsoft.com/office/powerpoint/2010/main" val="417854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83396" y="407579"/>
            <a:ext cx="63563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>
                <a:solidFill>
                  <a:schemeClr val="tx2"/>
                </a:solidFill>
              </a:rPr>
              <a:t>Değerleme Süreci, Veri Toplama, Analizi ve Raporlama İşlemleri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782858" y="967635"/>
            <a:ext cx="75574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tr-TR" sz="2000" b="1" spc="-50" dirty="0" smtClean="0">
              <a:solidFill>
                <a:srgbClr val="000000"/>
              </a:solidFill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457200" indent="-45720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tr-TR" sz="2000" b="1" spc="-50">
                <a:ea typeface="Trebuchet MS" panose="020B0603020202020204" pitchFamily="34" charset="0"/>
                <a:cs typeface="Trebuchet MS" panose="020B0603020202020204" pitchFamily="34" charset="0"/>
              </a:rPr>
              <a:t>Problemin </a:t>
            </a:r>
            <a:r>
              <a:rPr lang="tr-TR" sz="2000" b="1" spc="-50" smtClean="0">
                <a:ea typeface="Trebuchet MS" panose="020B0603020202020204" pitchFamily="34" charset="0"/>
                <a:cs typeface="Trebuchet MS" panose="020B0603020202020204" pitchFamily="34" charset="0"/>
              </a:rPr>
              <a:t>Tanımı</a:t>
            </a:r>
            <a:endParaRPr lang="tr-TR" sz="2000" b="1" spc="-50" dirty="0">
              <a:solidFill>
                <a:srgbClr val="000000"/>
              </a:solidFill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000" spc="-50" dirty="0">
                <a:ea typeface="Trebuchet MS" panose="020B0603020202020204" pitchFamily="34" charset="0"/>
                <a:cs typeface="Trebuchet MS" panose="020B0603020202020204" pitchFamily="34" charset="0"/>
              </a:rPr>
              <a:t>Bu aşamada muhtemel kullanıcı ve müşteriler belirlenmeye çalışılır. Değerlemenin amacı ve tarihi ortaya konur. Gayrimenkule ilişkin özellikler saptanır. Olağan dışı bir durumun oluşup oluşmayacağı tespit edilmeye çalışılır.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tr-TR" sz="2000" spc="-50" dirty="0"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000" spc="-50" dirty="0">
                <a:ea typeface="Trebuchet MS" panose="020B0603020202020204" pitchFamily="34" charset="0"/>
                <a:cs typeface="Trebuchet MS" panose="020B0603020202020204" pitchFamily="34" charset="0"/>
              </a:rPr>
              <a:t>Kısaca bu aşama değerlemeye konu olan gayrimenkulün kullanım, alıcı, satıcı, çevre koşulları, değerlemenin amacı gibi değerlemede rol oynayacak faktörlerin incelenmesi ve değerlemenin çerçevesinin çizilmesi aşamasıdır.</a:t>
            </a:r>
          </a:p>
        </p:txBody>
      </p:sp>
    </p:spTree>
    <p:extLst>
      <p:ext uri="{BB962C8B-B14F-4D97-AF65-F5344CB8AC3E}">
        <p14:creationId xmlns:p14="http://schemas.microsoft.com/office/powerpoint/2010/main" val="208873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82858" y="967636"/>
            <a:ext cx="755747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1400" b="1" spc="-50" dirty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Kaynaklar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Akerson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, B.C., 1980. </a:t>
            </a: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The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Appraiser’s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Workbook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, </a:t>
            </a: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Appraisal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Institute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, Chicago, USA.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Baum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, A., </a:t>
            </a: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Mackmin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, D. </a:t>
            </a: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and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Nunnington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, N., 1997. </a:t>
            </a: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Income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Approach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to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Property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Valuation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, , Edition 4, International </a:t>
            </a: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Thomson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Business </a:t>
            </a: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Press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, </a:t>
            </a: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London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, UK.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Casler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, G.L. </a:t>
            </a: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and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White, G.B., 1982. </a:t>
            </a: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Alternative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Methods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of </a:t>
            </a: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Capitalizing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Income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From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Orchard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, </a:t>
            </a: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Groves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and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Vineyards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Cornell </a:t>
            </a: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University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Staff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Paper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, </a:t>
            </a: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July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1982, No: 82-22, USA.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Conneman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,, G.J. 1983. Farm </a:t>
            </a: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Appraisal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Handbook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, Cornell </a:t>
            </a: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University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, </a:t>
            </a: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Ithaca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, </a:t>
            </a: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Newyork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, USA.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Murray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, W.G., </a:t>
            </a: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Hariss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, D.G., Miller, G.A. </a:t>
            </a: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and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Thompson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, N.S., 1983. Farm </a:t>
            </a: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Appraisal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and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Valuation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, , </a:t>
            </a: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Sixth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Edition, </a:t>
            </a: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The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Iowa </a:t>
            </a: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State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University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1400" spc="-50" dirty="0" err="1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Press</a:t>
            </a: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, Iowa, USA.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1400" spc="-50" dirty="0" smtClean="0">
                <a:solidFill>
                  <a:srgbClr val="000000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Mülayim, Z.G., 2001. Tarımsal Değer Biçme ve Bilirkişilik, Yenilenmiş ve Genişletilmiş, II. Baskı, Yetkin Yayınları, Ankara.</a:t>
            </a:r>
          </a:p>
        </p:txBody>
      </p:sp>
    </p:spTree>
    <p:extLst>
      <p:ext uri="{BB962C8B-B14F-4D97-AF65-F5344CB8AC3E}">
        <p14:creationId xmlns:p14="http://schemas.microsoft.com/office/powerpoint/2010/main" val="401926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17069</TotalTime>
  <Words>868</Words>
  <Application>Microsoft Office PowerPoint</Application>
  <PresentationFormat>Ekran Gösterisi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11</vt:i4>
      </vt:variant>
    </vt:vector>
  </HeadingPairs>
  <TitlesOfParts>
    <vt:vector size="14" baseType="lpstr">
      <vt:lpstr>ekonomi</vt:lpstr>
      <vt:lpstr>1_Rics</vt:lpstr>
      <vt:lpstr>h.t.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asus</cp:lastModifiedBy>
  <cp:revision>845</cp:revision>
  <cp:lastPrinted>2016-10-24T07:53:35Z</cp:lastPrinted>
  <dcterms:created xsi:type="dcterms:W3CDTF">2016-09-18T09:35:24Z</dcterms:created>
  <dcterms:modified xsi:type="dcterms:W3CDTF">2020-02-24T07:29:22Z</dcterms:modified>
</cp:coreProperties>
</file>