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7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84E05E-7080-42C5-AED3-B92021694900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B73FDF1B-5DA4-4C40-8436-899D63DDE4CD}">
      <dgm:prSet phldrT="[Metin]" custT="1"/>
      <dgm:spPr/>
      <dgm:t>
        <a:bodyPr/>
        <a:lstStyle/>
        <a:p>
          <a:r>
            <a:rPr lang="tr-TR" sz="2400" dirty="0" smtClean="0"/>
            <a:t>Türkiye’nin </a:t>
          </a:r>
          <a:r>
            <a:rPr lang="tr-TR" sz="2400" b="1" dirty="0" smtClean="0">
              <a:solidFill>
                <a:srgbClr val="C00000"/>
              </a:solidFill>
            </a:rPr>
            <a:t>Mera Alanları: 14,6 Milyon hektar</a:t>
          </a:r>
          <a:endParaRPr lang="tr-TR" sz="2400" dirty="0"/>
        </a:p>
      </dgm:t>
    </dgm:pt>
    <dgm:pt modelId="{87D1C766-2371-4B77-B218-EA4FDECCA32B}" type="parTrans" cxnId="{5D8F9C2A-F7A7-4BAC-9C74-B987973F95F5}">
      <dgm:prSet/>
      <dgm:spPr/>
      <dgm:t>
        <a:bodyPr/>
        <a:lstStyle/>
        <a:p>
          <a:endParaRPr lang="tr-TR"/>
        </a:p>
      </dgm:t>
    </dgm:pt>
    <dgm:pt modelId="{F4822FF8-3860-450F-A2FE-077E0AB74A23}" type="sibTrans" cxnId="{5D8F9C2A-F7A7-4BAC-9C74-B987973F95F5}">
      <dgm:prSet/>
      <dgm:spPr/>
      <dgm:t>
        <a:bodyPr/>
        <a:lstStyle/>
        <a:p>
          <a:endParaRPr lang="tr-TR"/>
        </a:p>
      </dgm:t>
    </dgm:pt>
    <dgm:pt modelId="{9B666409-923B-47CE-AB44-1B354AC377E0}">
      <dgm:prSet phldrT="[Metin]" custT="1"/>
      <dgm:spPr/>
      <dgm:t>
        <a:bodyPr/>
        <a:lstStyle/>
        <a:p>
          <a:r>
            <a:rPr lang="tr-TR" sz="2400" dirty="0" smtClean="0"/>
            <a:t>Meralardan elde edilen kaba yem: </a:t>
          </a:r>
          <a:r>
            <a:rPr lang="tr-TR" sz="2400" b="1" dirty="0" smtClean="0">
              <a:solidFill>
                <a:srgbClr val="0070C0"/>
              </a:solidFill>
            </a:rPr>
            <a:t>10 milyon ton</a:t>
          </a:r>
          <a:endParaRPr lang="tr-TR" sz="2400" dirty="0"/>
        </a:p>
      </dgm:t>
    </dgm:pt>
    <dgm:pt modelId="{09EAF83C-CEB1-4576-9E2D-EF68B4E48DEF}" type="parTrans" cxnId="{CF46128F-E2EA-40FD-99E5-A8D55CF5EA00}">
      <dgm:prSet/>
      <dgm:spPr/>
      <dgm:t>
        <a:bodyPr/>
        <a:lstStyle/>
        <a:p>
          <a:endParaRPr lang="tr-TR"/>
        </a:p>
      </dgm:t>
    </dgm:pt>
    <dgm:pt modelId="{E9D8DE26-22FA-4CCD-8BC4-E1F1CE0576F7}" type="sibTrans" cxnId="{CF46128F-E2EA-40FD-99E5-A8D55CF5EA00}">
      <dgm:prSet/>
      <dgm:spPr/>
      <dgm:t>
        <a:bodyPr/>
        <a:lstStyle/>
        <a:p>
          <a:endParaRPr lang="tr-TR"/>
        </a:p>
      </dgm:t>
    </dgm:pt>
    <dgm:pt modelId="{0F94400B-4574-47DA-9D80-F3E97354C0A3}">
      <dgm:prSet phldrT="[Metin]" custT="1"/>
      <dgm:spPr/>
      <dgm:t>
        <a:bodyPr/>
        <a:lstStyle/>
        <a:p>
          <a:r>
            <a:rPr lang="tr-TR" sz="2400" dirty="0" smtClean="0"/>
            <a:t>Türkiye’nin yıllık kaba yem ihtiyacı:  </a:t>
          </a:r>
          <a:r>
            <a:rPr lang="tr-TR" sz="2400" b="1" dirty="0" smtClean="0">
              <a:solidFill>
                <a:srgbClr val="C00000"/>
              </a:solidFill>
            </a:rPr>
            <a:t>55 milyon ton</a:t>
          </a:r>
          <a:endParaRPr lang="tr-TR" sz="2400" dirty="0"/>
        </a:p>
      </dgm:t>
    </dgm:pt>
    <dgm:pt modelId="{B7D37205-44B3-424A-8399-FE035A6926BA}" type="parTrans" cxnId="{EE298FDA-7751-4D25-A38C-96B8247D92A6}">
      <dgm:prSet/>
      <dgm:spPr/>
      <dgm:t>
        <a:bodyPr/>
        <a:lstStyle/>
        <a:p>
          <a:endParaRPr lang="tr-TR"/>
        </a:p>
      </dgm:t>
    </dgm:pt>
    <dgm:pt modelId="{1A96E50D-A786-49DB-92FF-E8F02857873E}" type="sibTrans" cxnId="{EE298FDA-7751-4D25-A38C-96B8247D92A6}">
      <dgm:prSet/>
      <dgm:spPr/>
      <dgm:t>
        <a:bodyPr/>
        <a:lstStyle/>
        <a:p>
          <a:endParaRPr lang="tr-TR"/>
        </a:p>
      </dgm:t>
    </dgm:pt>
    <dgm:pt modelId="{00852C52-385C-4167-BDF3-E6CED5235AEA}">
      <dgm:prSet custT="1"/>
      <dgm:spPr/>
      <dgm:t>
        <a:bodyPr/>
        <a:lstStyle/>
        <a:p>
          <a:r>
            <a:rPr lang="tr-TR" sz="2400" dirty="0" smtClean="0"/>
            <a:t>Kaba yem ihtiyacı (açığı): 10</a:t>
          </a:r>
          <a:r>
            <a:rPr lang="tr-TR" sz="2400" b="1" dirty="0" smtClean="0">
              <a:solidFill>
                <a:srgbClr val="C00000"/>
              </a:solidFill>
            </a:rPr>
            <a:t> milyon ton</a:t>
          </a:r>
          <a:endParaRPr lang="tr-TR" sz="2400" dirty="0"/>
        </a:p>
      </dgm:t>
    </dgm:pt>
    <dgm:pt modelId="{7DD7B598-8AA2-4DDE-8E09-1042C39AF966}" type="parTrans" cxnId="{533C2FF0-A38C-4318-91F5-47E1A462A6C6}">
      <dgm:prSet/>
      <dgm:spPr/>
      <dgm:t>
        <a:bodyPr/>
        <a:lstStyle/>
        <a:p>
          <a:endParaRPr lang="tr-TR"/>
        </a:p>
      </dgm:t>
    </dgm:pt>
    <dgm:pt modelId="{B31B4CE9-7779-4D7D-80DB-4E9FF281B6F7}" type="sibTrans" cxnId="{533C2FF0-A38C-4318-91F5-47E1A462A6C6}">
      <dgm:prSet/>
      <dgm:spPr/>
      <dgm:t>
        <a:bodyPr/>
        <a:lstStyle/>
        <a:p>
          <a:endParaRPr lang="tr-TR"/>
        </a:p>
      </dgm:t>
    </dgm:pt>
    <dgm:pt modelId="{7E02FCA3-74E7-4766-9965-7F40F7BC17D1}" type="pres">
      <dgm:prSet presAssocID="{DB84E05E-7080-42C5-AED3-B92021694900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339D9EBF-35FF-4047-9D31-BF123C650BBC}" type="pres">
      <dgm:prSet presAssocID="{B73FDF1B-5DA4-4C40-8436-899D63DDE4CD}" presName="Accent1" presStyleCnt="0"/>
      <dgm:spPr/>
    </dgm:pt>
    <dgm:pt modelId="{70648D15-86A7-4272-97C0-477E47827B5B}" type="pres">
      <dgm:prSet presAssocID="{B73FDF1B-5DA4-4C40-8436-899D63DDE4CD}" presName="Accent" presStyleLbl="node1" presStyleIdx="0" presStyleCnt="4" custScaleX="451935"/>
      <dgm:spPr/>
    </dgm:pt>
    <dgm:pt modelId="{A2DCFF96-7637-4299-9B7C-17FEBAC3DDDE}" type="pres">
      <dgm:prSet presAssocID="{B73FDF1B-5DA4-4C40-8436-899D63DDE4CD}" presName="Parent1" presStyleLbl="revTx" presStyleIdx="0" presStyleCnt="4" custScaleX="600241" custLinFactNeighborX="6989" custLinFactNeighborY="-1792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DEBF66-D2C5-4B70-9364-1EB13C9EED3F}" type="pres">
      <dgm:prSet presAssocID="{9B666409-923B-47CE-AB44-1B354AC377E0}" presName="Accent2" presStyleCnt="0"/>
      <dgm:spPr/>
    </dgm:pt>
    <dgm:pt modelId="{C7385611-3A17-41BF-ABB1-C82931D449E2}" type="pres">
      <dgm:prSet presAssocID="{9B666409-923B-47CE-AB44-1B354AC377E0}" presName="Accent" presStyleLbl="node1" presStyleIdx="1" presStyleCnt="4" custScaleX="451935"/>
      <dgm:spPr/>
    </dgm:pt>
    <dgm:pt modelId="{1F025D37-0CF0-40E9-95C0-719F388B8ACC}" type="pres">
      <dgm:prSet presAssocID="{9B666409-923B-47CE-AB44-1B354AC377E0}" presName="Parent2" presStyleLbl="revTx" presStyleIdx="1" presStyleCnt="4" custScaleX="641635" custLinFactNeighborX="8320" custLinFactNeighborY="-62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5DA11D-2E73-4714-B3F1-AE266855D079}" type="pres">
      <dgm:prSet presAssocID="{0F94400B-4574-47DA-9D80-F3E97354C0A3}" presName="Accent3" presStyleCnt="0"/>
      <dgm:spPr/>
    </dgm:pt>
    <dgm:pt modelId="{AB5D2C5E-C5A9-46BE-9E7C-23C5FF2F8445}" type="pres">
      <dgm:prSet presAssocID="{0F94400B-4574-47DA-9D80-F3E97354C0A3}" presName="Accent" presStyleLbl="node1" presStyleIdx="2" presStyleCnt="4" custScaleX="451935"/>
      <dgm:spPr/>
    </dgm:pt>
    <dgm:pt modelId="{ADDB421E-9F7B-4DB6-B6DE-DF956C41D49F}" type="pres">
      <dgm:prSet presAssocID="{0F94400B-4574-47DA-9D80-F3E97354C0A3}" presName="Parent3" presStyleLbl="revTx" presStyleIdx="2" presStyleCnt="4" custScaleX="699669" custLinFactNeighborY="-169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1A14C69-25CC-48D4-91A2-C9BD449FBF1F}" type="pres">
      <dgm:prSet presAssocID="{00852C52-385C-4167-BDF3-E6CED5235AEA}" presName="Accent4" presStyleCnt="0"/>
      <dgm:spPr/>
    </dgm:pt>
    <dgm:pt modelId="{57C0C5B4-BF14-49F8-AE8F-05C0E3FBB98F}" type="pres">
      <dgm:prSet presAssocID="{00852C52-385C-4167-BDF3-E6CED5235AEA}" presName="Accent" presStyleLbl="node1" presStyleIdx="3" presStyleCnt="4" custScaleX="451935"/>
      <dgm:spPr/>
    </dgm:pt>
    <dgm:pt modelId="{1BF26A92-9B2F-4126-BA81-E247778887CC}" type="pres">
      <dgm:prSet presAssocID="{00852C52-385C-4167-BDF3-E6CED5235AEA}" presName="Parent4" presStyleLbl="revTx" presStyleIdx="3" presStyleCnt="4" custScaleX="616342" custLinFactNeighborY="600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07FA6D-8FF7-4B04-B47D-CFAC86C66533}" type="presOf" srcId="{9B666409-923B-47CE-AB44-1B354AC377E0}" destId="{1F025D37-0CF0-40E9-95C0-719F388B8ACC}" srcOrd="0" destOrd="0" presId="urn:microsoft.com/office/officeart/2009/layout/CircleArrowProcess"/>
    <dgm:cxn modelId="{BA285DD1-4F40-40D0-9C82-EFAF72622909}" type="presOf" srcId="{DB84E05E-7080-42C5-AED3-B92021694900}" destId="{7E02FCA3-74E7-4766-9965-7F40F7BC17D1}" srcOrd="0" destOrd="0" presId="urn:microsoft.com/office/officeart/2009/layout/CircleArrowProcess"/>
    <dgm:cxn modelId="{5D8F9C2A-F7A7-4BAC-9C74-B987973F95F5}" srcId="{DB84E05E-7080-42C5-AED3-B92021694900}" destId="{B73FDF1B-5DA4-4C40-8436-899D63DDE4CD}" srcOrd="0" destOrd="0" parTransId="{87D1C766-2371-4B77-B218-EA4FDECCA32B}" sibTransId="{F4822FF8-3860-450F-A2FE-077E0AB74A23}"/>
    <dgm:cxn modelId="{FCC1043B-641E-4717-8678-B8D374853BDB}" type="presOf" srcId="{00852C52-385C-4167-BDF3-E6CED5235AEA}" destId="{1BF26A92-9B2F-4126-BA81-E247778887CC}" srcOrd="0" destOrd="0" presId="urn:microsoft.com/office/officeart/2009/layout/CircleArrowProcess"/>
    <dgm:cxn modelId="{533C2FF0-A38C-4318-91F5-47E1A462A6C6}" srcId="{DB84E05E-7080-42C5-AED3-B92021694900}" destId="{00852C52-385C-4167-BDF3-E6CED5235AEA}" srcOrd="3" destOrd="0" parTransId="{7DD7B598-8AA2-4DDE-8E09-1042C39AF966}" sibTransId="{B31B4CE9-7779-4D7D-80DB-4E9FF281B6F7}"/>
    <dgm:cxn modelId="{C02CC5EB-0785-47DF-AD0B-6041F8A71078}" type="presOf" srcId="{0F94400B-4574-47DA-9D80-F3E97354C0A3}" destId="{ADDB421E-9F7B-4DB6-B6DE-DF956C41D49F}" srcOrd="0" destOrd="0" presId="urn:microsoft.com/office/officeart/2009/layout/CircleArrowProcess"/>
    <dgm:cxn modelId="{250DA004-AA5C-4E18-ACC1-B5A5FA8A5DBF}" type="presOf" srcId="{B73FDF1B-5DA4-4C40-8436-899D63DDE4CD}" destId="{A2DCFF96-7637-4299-9B7C-17FEBAC3DDDE}" srcOrd="0" destOrd="0" presId="urn:microsoft.com/office/officeart/2009/layout/CircleArrowProcess"/>
    <dgm:cxn modelId="{EE298FDA-7751-4D25-A38C-96B8247D92A6}" srcId="{DB84E05E-7080-42C5-AED3-B92021694900}" destId="{0F94400B-4574-47DA-9D80-F3E97354C0A3}" srcOrd="2" destOrd="0" parTransId="{B7D37205-44B3-424A-8399-FE035A6926BA}" sibTransId="{1A96E50D-A786-49DB-92FF-E8F02857873E}"/>
    <dgm:cxn modelId="{CF46128F-E2EA-40FD-99E5-A8D55CF5EA00}" srcId="{DB84E05E-7080-42C5-AED3-B92021694900}" destId="{9B666409-923B-47CE-AB44-1B354AC377E0}" srcOrd="1" destOrd="0" parTransId="{09EAF83C-CEB1-4576-9E2D-EF68B4E48DEF}" sibTransId="{E9D8DE26-22FA-4CCD-8BC4-E1F1CE0576F7}"/>
    <dgm:cxn modelId="{7AE236F1-E1E9-44CA-AB00-B16DF5418128}" type="presParOf" srcId="{7E02FCA3-74E7-4766-9965-7F40F7BC17D1}" destId="{339D9EBF-35FF-4047-9D31-BF123C650BBC}" srcOrd="0" destOrd="0" presId="urn:microsoft.com/office/officeart/2009/layout/CircleArrowProcess"/>
    <dgm:cxn modelId="{9F3DD061-8A92-4F42-AD98-1D6A43228F41}" type="presParOf" srcId="{339D9EBF-35FF-4047-9D31-BF123C650BBC}" destId="{70648D15-86A7-4272-97C0-477E47827B5B}" srcOrd="0" destOrd="0" presId="urn:microsoft.com/office/officeart/2009/layout/CircleArrowProcess"/>
    <dgm:cxn modelId="{950C2D0C-693E-4056-A3E0-DF70593FBEEF}" type="presParOf" srcId="{7E02FCA3-74E7-4766-9965-7F40F7BC17D1}" destId="{A2DCFF96-7637-4299-9B7C-17FEBAC3DDDE}" srcOrd="1" destOrd="0" presId="urn:microsoft.com/office/officeart/2009/layout/CircleArrowProcess"/>
    <dgm:cxn modelId="{9267E96E-35F5-436C-9B40-78650399119E}" type="presParOf" srcId="{7E02FCA3-74E7-4766-9965-7F40F7BC17D1}" destId="{EBDEBF66-D2C5-4B70-9364-1EB13C9EED3F}" srcOrd="2" destOrd="0" presId="urn:microsoft.com/office/officeart/2009/layout/CircleArrowProcess"/>
    <dgm:cxn modelId="{0DA470DD-9D73-4CCC-A673-4E040E646A7A}" type="presParOf" srcId="{EBDEBF66-D2C5-4B70-9364-1EB13C9EED3F}" destId="{C7385611-3A17-41BF-ABB1-C82931D449E2}" srcOrd="0" destOrd="0" presId="urn:microsoft.com/office/officeart/2009/layout/CircleArrowProcess"/>
    <dgm:cxn modelId="{DA82F2B1-8030-4767-B377-63DEBEA95697}" type="presParOf" srcId="{7E02FCA3-74E7-4766-9965-7F40F7BC17D1}" destId="{1F025D37-0CF0-40E9-95C0-719F388B8ACC}" srcOrd="3" destOrd="0" presId="urn:microsoft.com/office/officeart/2009/layout/CircleArrowProcess"/>
    <dgm:cxn modelId="{8DA0F68B-2F2F-4F82-819A-C9C338958950}" type="presParOf" srcId="{7E02FCA3-74E7-4766-9965-7F40F7BC17D1}" destId="{305DA11D-2E73-4714-B3F1-AE266855D079}" srcOrd="4" destOrd="0" presId="urn:microsoft.com/office/officeart/2009/layout/CircleArrowProcess"/>
    <dgm:cxn modelId="{327E9109-340D-408F-A137-5D94898FAC73}" type="presParOf" srcId="{305DA11D-2E73-4714-B3F1-AE266855D079}" destId="{AB5D2C5E-C5A9-46BE-9E7C-23C5FF2F8445}" srcOrd="0" destOrd="0" presId="urn:microsoft.com/office/officeart/2009/layout/CircleArrowProcess"/>
    <dgm:cxn modelId="{BAE3C96B-8590-4423-8584-24AAF92F2E89}" type="presParOf" srcId="{7E02FCA3-74E7-4766-9965-7F40F7BC17D1}" destId="{ADDB421E-9F7B-4DB6-B6DE-DF956C41D49F}" srcOrd="5" destOrd="0" presId="urn:microsoft.com/office/officeart/2009/layout/CircleArrowProcess"/>
    <dgm:cxn modelId="{9959CFF4-95BF-4682-9DBB-A01416407E04}" type="presParOf" srcId="{7E02FCA3-74E7-4766-9965-7F40F7BC17D1}" destId="{61A14C69-25CC-48D4-91A2-C9BD449FBF1F}" srcOrd="6" destOrd="0" presId="urn:microsoft.com/office/officeart/2009/layout/CircleArrowProcess"/>
    <dgm:cxn modelId="{B522B305-79BC-409B-84BB-696C9B17A99A}" type="presParOf" srcId="{61A14C69-25CC-48D4-91A2-C9BD449FBF1F}" destId="{57C0C5B4-BF14-49F8-AE8F-05C0E3FBB98F}" srcOrd="0" destOrd="0" presId="urn:microsoft.com/office/officeart/2009/layout/CircleArrowProcess"/>
    <dgm:cxn modelId="{4EA22952-FEDB-4133-AB7C-B7271479E801}" type="presParOf" srcId="{7E02FCA3-74E7-4766-9965-7F40F7BC17D1}" destId="{1BF26A92-9B2F-4126-BA81-E247778887CC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BCDF76-95EA-4E80-A70F-A0771368194D}" type="doc">
      <dgm:prSet loTypeId="urn:microsoft.com/office/officeart/2005/8/layout/radial4" loCatId="relationship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CF87306B-A1C6-46E5-AB2A-45F8E0B1E8AB}">
      <dgm:prSet phldrT="[Metin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r-TR" sz="2000" dirty="0" smtClean="0"/>
            <a:t>(500 kg canlı ağırlığında)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r-TR" sz="3200" dirty="0" smtClean="0"/>
            <a:t>Bir BBHB İçin:</a:t>
          </a:r>
        </a:p>
      </dgm:t>
    </dgm:pt>
    <dgm:pt modelId="{40F051BD-130C-46C0-91B1-6841EE9E08AD}" type="parTrans" cxnId="{2113E608-E3DA-438C-B029-09E5EA20913B}">
      <dgm:prSet/>
      <dgm:spPr/>
      <dgm:t>
        <a:bodyPr/>
        <a:lstStyle/>
        <a:p>
          <a:endParaRPr lang="tr-TR"/>
        </a:p>
      </dgm:t>
    </dgm:pt>
    <dgm:pt modelId="{FACFBD99-D296-4A14-BA16-BD6BFA5AF5A2}" type="sibTrans" cxnId="{2113E608-E3DA-438C-B029-09E5EA20913B}">
      <dgm:prSet/>
      <dgm:spPr/>
      <dgm:t>
        <a:bodyPr/>
        <a:lstStyle/>
        <a:p>
          <a:endParaRPr lang="tr-TR"/>
        </a:p>
      </dgm:t>
    </dgm:pt>
    <dgm:pt modelId="{7C789756-732D-453E-AF13-B20FC28F4B92}">
      <dgm:prSet phldrT="[Metin]" custT="1"/>
      <dgm:spPr>
        <a:solidFill>
          <a:srgbClr val="7030A0"/>
        </a:solidFill>
      </dgm:spPr>
      <dgm:t>
        <a:bodyPr/>
        <a:lstStyle/>
        <a:p>
          <a:r>
            <a:rPr lang="tr-TR" sz="2400" dirty="0" smtClean="0"/>
            <a:t>1,2 hektar mera alanı bulunmaktadır.</a:t>
          </a:r>
          <a:endParaRPr lang="tr-TR" sz="2400" dirty="0"/>
        </a:p>
      </dgm:t>
    </dgm:pt>
    <dgm:pt modelId="{733EA755-6803-42D1-8CF7-F5A2CCC820DF}" type="parTrans" cxnId="{581C2D2A-7750-4C4F-B3FE-78C089C104F5}">
      <dgm:prSet/>
      <dgm:spPr/>
      <dgm:t>
        <a:bodyPr/>
        <a:lstStyle/>
        <a:p>
          <a:endParaRPr lang="tr-TR"/>
        </a:p>
      </dgm:t>
    </dgm:pt>
    <dgm:pt modelId="{F3DA42F8-8932-444F-BD02-826ACC30ED6E}" type="sibTrans" cxnId="{581C2D2A-7750-4C4F-B3FE-78C089C104F5}">
      <dgm:prSet/>
      <dgm:spPr/>
      <dgm:t>
        <a:bodyPr/>
        <a:lstStyle/>
        <a:p>
          <a:endParaRPr lang="tr-TR"/>
        </a:p>
      </dgm:t>
    </dgm:pt>
    <dgm:pt modelId="{874409B5-1700-456F-881C-430886C9EF43}">
      <dgm:prSet phldrT="[Metin]" custT="1"/>
      <dgm:spPr>
        <a:solidFill>
          <a:srgbClr val="7030A0"/>
        </a:solidFill>
      </dgm:spPr>
      <dgm:t>
        <a:bodyPr/>
        <a:lstStyle/>
        <a:p>
          <a:r>
            <a:rPr lang="tr-TR" sz="2000" dirty="0" smtClean="0"/>
            <a:t>1,2 hektar alandan ortalama 750 kilo kuru ot alınır. </a:t>
          </a:r>
          <a:endParaRPr lang="tr-TR" sz="2000" dirty="0"/>
        </a:p>
      </dgm:t>
    </dgm:pt>
    <dgm:pt modelId="{951CEB07-199A-4801-A9D8-59542EC65A1D}" type="sibTrans" cxnId="{D8AB015C-A54E-4B2A-9918-3F84BCD80BCF}">
      <dgm:prSet/>
      <dgm:spPr/>
      <dgm:t>
        <a:bodyPr/>
        <a:lstStyle/>
        <a:p>
          <a:endParaRPr lang="tr-TR"/>
        </a:p>
      </dgm:t>
    </dgm:pt>
    <dgm:pt modelId="{A8EF50FE-C24F-4B88-BFEB-D88A4847985C}" type="parTrans" cxnId="{D8AB015C-A54E-4B2A-9918-3F84BCD80BCF}">
      <dgm:prSet/>
      <dgm:spPr/>
      <dgm:t>
        <a:bodyPr/>
        <a:lstStyle/>
        <a:p>
          <a:endParaRPr lang="tr-TR"/>
        </a:p>
      </dgm:t>
    </dgm:pt>
    <dgm:pt modelId="{0DCCDCAC-FCBC-4F75-BA34-3308EFCBF7B0}">
      <dgm:prSet phldrT="[Metin]" custT="1"/>
      <dgm:spPr>
        <a:solidFill>
          <a:schemeClr val="accent2"/>
        </a:solidFill>
      </dgm:spPr>
      <dgm:t>
        <a:bodyPr/>
        <a:lstStyle/>
        <a:p>
          <a:r>
            <a:rPr lang="tr-TR" sz="2000" b="1" dirty="0" smtClean="0"/>
            <a:t>4,5 ton kuru ot için </a:t>
          </a:r>
        </a:p>
        <a:p>
          <a:r>
            <a:rPr lang="tr-TR" sz="2000" b="1" dirty="0" smtClean="0"/>
            <a:t>9 hektar mera alanı gereklidir.</a:t>
          </a:r>
          <a:endParaRPr lang="tr-TR" sz="2000" b="1" dirty="0"/>
        </a:p>
      </dgm:t>
    </dgm:pt>
    <dgm:pt modelId="{02CE9EA6-BA13-47F2-8CA1-A9F5788ACDAD}" type="sibTrans" cxnId="{AD1A3555-66C2-493E-AE59-9E2F71A1A891}">
      <dgm:prSet/>
      <dgm:spPr/>
      <dgm:t>
        <a:bodyPr/>
        <a:lstStyle/>
        <a:p>
          <a:endParaRPr lang="tr-TR"/>
        </a:p>
      </dgm:t>
    </dgm:pt>
    <dgm:pt modelId="{D4A81140-4E07-424B-B19F-48A25D235675}" type="parTrans" cxnId="{AD1A3555-66C2-493E-AE59-9E2F71A1A891}">
      <dgm:prSet/>
      <dgm:spPr/>
      <dgm:t>
        <a:bodyPr/>
        <a:lstStyle/>
        <a:p>
          <a:endParaRPr lang="tr-TR"/>
        </a:p>
      </dgm:t>
    </dgm:pt>
    <dgm:pt modelId="{3ED18112-A3C1-43FF-82E0-ABC6FD7644DD}">
      <dgm:prSet phldrT="[Metin]" custT="1"/>
      <dgm:spPr>
        <a:solidFill>
          <a:schemeClr val="accent2"/>
        </a:solidFill>
      </dgm:spPr>
      <dgm:t>
        <a:bodyPr/>
        <a:lstStyle/>
        <a:p>
          <a:r>
            <a:rPr lang="tr-TR" sz="2400" dirty="0" smtClean="0"/>
            <a:t>4,5 ton kuru ot ihtiyacı vardır.</a:t>
          </a:r>
        </a:p>
      </dgm:t>
    </dgm:pt>
    <dgm:pt modelId="{A2FF81FF-66A4-43AF-A4B2-0FF85EC4D314}" type="parTrans" cxnId="{6AF515E2-C3EF-4CD9-96AE-CA0B97A3509D}">
      <dgm:prSet/>
      <dgm:spPr/>
      <dgm:t>
        <a:bodyPr/>
        <a:lstStyle/>
        <a:p>
          <a:endParaRPr lang="tr-TR"/>
        </a:p>
      </dgm:t>
    </dgm:pt>
    <dgm:pt modelId="{42C03CB7-A392-46A7-A5E3-B69BFB152170}" type="sibTrans" cxnId="{6AF515E2-C3EF-4CD9-96AE-CA0B97A3509D}">
      <dgm:prSet/>
      <dgm:spPr/>
      <dgm:t>
        <a:bodyPr/>
        <a:lstStyle/>
        <a:p>
          <a:endParaRPr lang="tr-TR"/>
        </a:p>
      </dgm:t>
    </dgm:pt>
    <dgm:pt modelId="{28F55736-A3CA-47D0-97EA-4208E4740BD6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ctr"/>
          <a:r>
            <a:rPr lang="tr-TR" sz="2000" dirty="0" smtClean="0"/>
            <a:t>Yaklaşık 3,5 ton kaba yem veya</a:t>
          </a:r>
        </a:p>
        <a:p>
          <a:pPr algn="ctr"/>
          <a:r>
            <a:rPr lang="tr-TR" sz="2000" dirty="0" smtClean="0"/>
            <a:t>Yaklaşık 7,8 hektarlık mera alanı gereklidir.</a:t>
          </a:r>
          <a:endParaRPr lang="tr-TR" sz="2000" dirty="0"/>
        </a:p>
      </dgm:t>
    </dgm:pt>
    <dgm:pt modelId="{E573F0A8-D552-452D-ACFB-2C02AE9FD788}" type="parTrans" cxnId="{AB9D980F-6AE8-4B25-B8B1-102F6D7CFDDA}">
      <dgm:prSet/>
      <dgm:spPr/>
      <dgm:t>
        <a:bodyPr/>
        <a:lstStyle/>
        <a:p>
          <a:endParaRPr lang="tr-TR"/>
        </a:p>
      </dgm:t>
    </dgm:pt>
    <dgm:pt modelId="{45190A43-7A06-41E5-ACB5-1705F59C215F}" type="sibTrans" cxnId="{AB9D980F-6AE8-4B25-B8B1-102F6D7CFDDA}">
      <dgm:prSet/>
      <dgm:spPr/>
      <dgm:t>
        <a:bodyPr/>
        <a:lstStyle/>
        <a:p>
          <a:endParaRPr lang="tr-TR"/>
        </a:p>
      </dgm:t>
    </dgm:pt>
    <dgm:pt modelId="{6E8CFB36-952F-4B0D-B6D0-3DDA787C8500}" type="pres">
      <dgm:prSet presAssocID="{3EBCDF76-95EA-4E80-A70F-A0771368194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2FBB831-693F-4A10-8FCA-F86A44B8706D}" type="pres">
      <dgm:prSet presAssocID="{CF87306B-A1C6-46E5-AB2A-45F8E0B1E8AB}" presName="centerShape" presStyleLbl="node0" presStyleIdx="0" presStyleCnt="1"/>
      <dgm:spPr/>
      <dgm:t>
        <a:bodyPr/>
        <a:lstStyle/>
        <a:p>
          <a:endParaRPr lang="tr-TR"/>
        </a:p>
      </dgm:t>
    </dgm:pt>
    <dgm:pt modelId="{E9883853-7038-490E-BE08-CA781408F3C2}" type="pres">
      <dgm:prSet presAssocID="{733EA755-6803-42D1-8CF7-F5A2CCC820DF}" presName="parTrans" presStyleLbl="bgSibTrans2D1" presStyleIdx="0" presStyleCnt="5"/>
      <dgm:spPr/>
      <dgm:t>
        <a:bodyPr/>
        <a:lstStyle/>
        <a:p>
          <a:endParaRPr lang="tr-TR"/>
        </a:p>
      </dgm:t>
    </dgm:pt>
    <dgm:pt modelId="{FF1E4B2F-55B5-4376-871F-328D9E3B5AA7}" type="pres">
      <dgm:prSet presAssocID="{7C789756-732D-453E-AF13-B20FC28F4B9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CEC78B-F26B-4CD6-A343-029B25C46396}" type="pres">
      <dgm:prSet presAssocID="{A8EF50FE-C24F-4B88-BFEB-D88A4847985C}" presName="parTrans" presStyleLbl="bgSibTrans2D1" presStyleIdx="1" presStyleCnt="5"/>
      <dgm:spPr/>
      <dgm:t>
        <a:bodyPr/>
        <a:lstStyle/>
        <a:p>
          <a:endParaRPr lang="tr-TR"/>
        </a:p>
      </dgm:t>
    </dgm:pt>
    <dgm:pt modelId="{F616DEF2-1F62-4A68-BEC7-49ABB21E4BBC}" type="pres">
      <dgm:prSet presAssocID="{874409B5-1700-456F-881C-430886C9EF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358790-F916-4272-AB0C-6B80C6F44EDD}" type="pres">
      <dgm:prSet presAssocID="{A2FF81FF-66A4-43AF-A4B2-0FF85EC4D314}" presName="parTrans" presStyleLbl="bgSibTrans2D1" presStyleIdx="2" presStyleCnt="5"/>
      <dgm:spPr/>
      <dgm:t>
        <a:bodyPr/>
        <a:lstStyle/>
        <a:p>
          <a:endParaRPr lang="tr-TR"/>
        </a:p>
      </dgm:t>
    </dgm:pt>
    <dgm:pt modelId="{C25D1873-E4DA-4167-8578-EA063EEAFCD7}" type="pres">
      <dgm:prSet presAssocID="{3ED18112-A3C1-43FF-82E0-ABC6FD7644D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64FAE1-CA1C-45C4-B81D-BFA72929B809}" type="pres">
      <dgm:prSet presAssocID="{D4A81140-4E07-424B-B19F-48A25D235675}" presName="parTrans" presStyleLbl="bgSibTrans2D1" presStyleIdx="3" presStyleCnt="5"/>
      <dgm:spPr/>
      <dgm:t>
        <a:bodyPr/>
        <a:lstStyle/>
        <a:p>
          <a:endParaRPr lang="tr-TR"/>
        </a:p>
      </dgm:t>
    </dgm:pt>
    <dgm:pt modelId="{335F5C8B-7751-4E7F-A9CB-5C49E3988A89}" type="pres">
      <dgm:prSet presAssocID="{0DCCDCAC-FCBC-4F75-BA34-3308EFCBF7B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D384D3-C32D-49C1-B7A0-2392D89A8754}" type="pres">
      <dgm:prSet presAssocID="{E573F0A8-D552-452D-ACFB-2C02AE9FD788}" presName="parTrans" presStyleLbl="bgSibTrans2D1" presStyleIdx="4" presStyleCnt="5"/>
      <dgm:spPr/>
      <dgm:t>
        <a:bodyPr/>
        <a:lstStyle/>
        <a:p>
          <a:endParaRPr lang="tr-TR"/>
        </a:p>
      </dgm:t>
    </dgm:pt>
    <dgm:pt modelId="{7B74F7C9-3AC1-473F-9E1C-D44F2C6C05FF}" type="pres">
      <dgm:prSet presAssocID="{28F55736-A3CA-47D0-97EA-4208E4740BD6}" presName="node" presStyleLbl="node1" presStyleIdx="4" presStyleCnt="5" custScaleX="11304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B9D980F-6AE8-4B25-B8B1-102F6D7CFDDA}" srcId="{CF87306B-A1C6-46E5-AB2A-45F8E0B1E8AB}" destId="{28F55736-A3CA-47D0-97EA-4208E4740BD6}" srcOrd="4" destOrd="0" parTransId="{E573F0A8-D552-452D-ACFB-2C02AE9FD788}" sibTransId="{45190A43-7A06-41E5-ACB5-1705F59C215F}"/>
    <dgm:cxn modelId="{B13C5DA9-9D15-499B-A425-2238991638CE}" type="presOf" srcId="{3ED18112-A3C1-43FF-82E0-ABC6FD7644DD}" destId="{C25D1873-E4DA-4167-8578-EA063EEAFCD7}" srcOrd="0" destOrd="0" presId="urn:microsoft.com/office/officeart/2005/8/layout/radial4"/>
    <dgm:cxn modelId="{91CE2983-3FEB-4D04-9EA0-17D782DEDF94}" type="presOf" srcId="{E573F0A8-D552-452D-ACFB-2C02AE9FD788}" destId="{B8D384D3-C32D-49C1-B7A0-2392D89A8754}" srcOrd="0" destOrd="0" presId="urn:microsoft.com/office/officeart/2005/8/layout/radial4"/>
    <dgm:cxn modelId="{8D56B913-0F6B-40DD-9416-BE164F64BE7B}" type="presOf" srcId="{7C789756-732D-453E-AF13-B20FC28F4B92}" destId="{FF1E4B2F-55B5-4376-871F-328D9E3B5AA7}" srcOrd="0" destOrd="0" presId="urn:microsoft.com/office/officeart/2005/8/layout/radial4"/>
    <dgm:cxn modelId="{94D8AA0E-4E41-4065-8D23-6687EB7D4F2C}" type="presOf" srcId="{CF87306B-A1C6-46E5-AB2A-45F8E0B1E8AB}" destId="{92FBB831-693F-4A10-8FCA-F86A44B8706D}" srcOrd="0" destOrd="0" presId="urn:microsoft.com/office/officeart/2005/8/layout/radial4"/>
    <dgm:cxn modelId="{2113E608-E3DA-438C-B029-09E5EA20913B}" srcId="{3EBCDF76-95EA-4E80-A70F-A0771368194D}" destId="{CF87306B-A1C6-46E5-AB2A-45F8E0B1E8AB}" srcOrd="0" destOrd="0" parTransId="{40F051BD-130C-46C0-91B1-6841EE9E08AD}" sibTransId="{FACFBD99-D296-4A14-BA16-BD6BFA5AF5A2}"/>
    <dgm:cxn modelId="{9D2A8844-ED3D-4420-A983-A343AE3CFE46}" type="presOf" srcId="{D4A81140-4E07-424B-B19F-48A25D235675}" destId="{6364FAE1-CA1C-45C4-B81D-BFA72929B809}" srcOrd="0" destOrd="0" presId="urn:microsoft.com/office/officeart/2005/8/layout/radial4"/>
    <dgm:cxn modelId="{6AF515E2-C3EF-4CD9-96AE-CA0B97A3509D}" srcId="{CF87306B-A1C6-46E5-AB2A-45F8E0B1E8AB}" destId="{3ED18112-A3C1-43FF-82E0-ABC6FD7644DD}" srcOrd="2" destOrd="0" parTransId="{A2FF81FF-66A4-43AF-A4B2-0FF85EC4D314}" sibTransId="{42C03CB7-A392-46A7-A5E3-B69BFB152170}"/>
    <dgm:cxn modelId="{43EFE28D-C7AC-4030-9548-D60A1EC4F492}" type="presOf" srcId="{3EBCDF76-95EA-4E80-A70F-A0771368194D}" destId="{6E8CFB36-952F-4B0D-B6D0-3DDA787C8500}" srcOrd="0" destOrd="0" presId="urn:microsoft.com/office/officeart/2005/8/layout/radial4"/>
    <dgm:cxn modelId="{581C2D2A-7750-4C4F-B3FE-78C089C104F5}" srcId="{CF87306B-A1C6-46E5-AB2A-45F8E0B1E8AB}" destId="{7C789756-732D-453E-AF13-B20FC28F4B92}" srcOrd="0" destOrd="0" parTransId="{733EA755-6803-42D1-8CF7-F5A2CCC820DF}" sibTransId="{F3DA42F8-8932-444F-BD02-826ACC30ED6E}"/>
    <dgm:cxn modelId="{80BB7C13-9E2D-459C-8056-83BBF4FFB50B}" type="presOf" srcId="{A8EF50FE-C24F-4B88-BFEB-D88A4847985C}" destId="{28CEC78B-F26B-4CD6-A343-029B25C46396}" srcOrd="0" destOrd="0" presId="urn:microsoft.com/office/officeart/2005/8/layout/radial4"/>
    <dgm:cxn modelId="{D8AB015C-A54E-4B2A-9918-3F84BCD80BCF}" srcId="{CF87306B-A1C6-46E5-AB2A-45F8E0B1E8AB}" destId="{874409B5-1700-456F-881C-430886C9EF43}" srcOrd="1" destOrd="0" parTransId="{A8EF50FE-C24F-4B88-BFEB-D88A4847985C}" sibTransId="{951CEB07-199A-4801-A9D8-59542EC65A1D}"/>
    <dgm:cxn modelId="{09E0C6C2-6A98-4BFF-90F3-DA39CF27DEE3}" type="presOf" srcId="{0DCCDCAC-FCBC-4F75-BA34-3308EFCBF7B0}" destId="{335F5C8B-7751-4E7F-A9CB-5C49E3988A89}" srcOrd="0" destOrd="0" presId="urn:microsoft.com/office/officeart/2005/8/layout/radial4"/>
    <dgm:cxn modelId="{A994FE01-8AA5-471C-809A-C166D0F3815C}" type="presOf" srcId="{874409B5-1700-456F-881C-430886C9EF43}" destId="{F616DEF2-1F62-4A68-BEC7-49ABB21E4BBC}" srcOrd="0" destOrd="0" presId="urn:microsoft.com/office/officeart/2005/8/layout/radial4"/>
    <dgm:cxn modelId="{AD1A3555-66C2-493E-AE59-9E2F71A1A891}" srcId="{CF87306B-A1C6-46E5-AB2A-45F8E0B1E8AB}" destId="{0DCCDCAC-FCBC-4F75-BA34-3308EFCBF7B0}" srcOrd="3" destOrd="0" parTransId="{D4A81140-4E07-424B-B19F-48A25D235675}" sibTransId="{02CE9EA6-BA13-47F2-8CA1-A9F5788ACDAD}"/>
    <dgm:cxn modelId="{4BBBE4CC-903C-4AC6-9336-BBFE42BF4EBC}" type="presOf" srcId="{28F55736-A3CA-47D0-97EA-4208E4740BD6}" destId="{7B74F7C9-3AC1-473F-9E1C-D44F2C6C05FF}" srcOrd="0" destOrd="0" presId="urn:microsoft.com/office/officeart/2005/8/layout/radial4"/>
    <dgm:cxn modelId="{C771E1EF-2EC1-403F-B3F0-B35FEA556A7A}" type="presOf" srcId="{A2FF81FF-66A4-43AF-A4B2-0FF85EC4D314}" destId="{86358790-F916-4272-AB0C-6B80C6F44EDD}" srcOrd="0" destOrd="0" presId="urn:microsoft.com/office/officeart/2005/8/layout/radial4"/>
    <dgm:cxn modelId="{CEF3A1E7-1AE1-44E1-97B0-FC00709231B7}" type="presOf" srcId="{733EA755-6803-42D1-8CF7-F5A2CCC820DF}" destId="{E9883853-7038-490E-BE08-CA781408F3C2}" srcOrd="0" destOrd="0" presId="urn:microsoft.com/office/officeart/2005/8/layout/radial4"/>
    <dgm:cxn modelId="{57993F50-161B-4852-BE8D-EDA513E43C72}" type="presParOf" srcId="{6E8CFB36-952F-4B0D-B6D0-3DDA787C8500}" destId="{92FBB831-693F-4A10-8FCA-F86A44B8706D}" srcOrd="0" destOrd="0" presId="urn:microsoft.com/office/officeart/2005/8/layout/radial4"/>
    <dgm:cxn modelId="{CC3B0D82-92E9-4F63-8063-4B2D76D3A084}" type="presParOf" srcId="{6E8CFB36-952F-4B0D-B6D0-3DDA787C8500}" destId="{E9883853-7038-490E-BE08-CA781408F3C2}" srcOrd="1" destOrd="0" presId="urn:microsoft.com/office/officeart/2005/8/layout/radial4"/>
    <dgm:cxn modelId="{C75DD4B9-B6C8-437D-B751-1020FCFD79C8}" type="presParOf" srcId="{6E8CFB36-952F-4B0D-B6D0-3DDA787C8500}" destId="{FF1E4B2F-55B5-4376-871F-328D9E3B5AA7}" srcOrd="2" destOrd="0" presId="urn:microsoft.com/office/officeart/2005/8/layout/radial4"/>
    <dgm:cxn modelId="{0BA364C3-44F0-4A6C-8652-C9E35AC8E969}" type="presParOf" srcId="{6E8CFB36-952F-4B0D-B6D0-3DDA787C8500}" destId="{28CEC78B-F26B-4CD6-A343-029B25C46396}" srcOrd="3" destOrd="0" presId="urn:microsoft.com/office/officeart/2005/8/layout/radial4"/>
    <dgm:cxn modelId="{A912F640-1A91-4D77-912F-1C1118CE6840}" type="presParOf" srcId="{6E8CFB36-952F-4B0D-B6D0-3DDA787C8500}" destId="{F616DEF2-1F62-4A68-BEC7-49ABB21E4BBC}" srcOrd="4" destOrd="0" presId="urn:microsoft.com/office/officeart/2005/8/layout/radial4"/>
    <dgm:cxn modelId="{6D9C5623-9DA2-4FC4-A0AB-0276C11A64C8}" type="presParOf" srcId="{6E8CFB36-952F-4B0D-B6D0-3DDA787C8500}" destId="{86358790-F916-4272-AB0C-6B80C6F44EDD}" srcOrd="5" destOrd="0" presId="urn:microsoft.com/office/officeart/2005/8/layout/radial4"/>
    <dgm:cxn modelId="{97005C8D-B32C-4C22-89EB-3819CD909180}" type="presParOf" srcId="{6E8CFB36-952F-4B0D-B6D0-3DDA787C8500}" destId="{C25D1873-E4DA-4167-8578-EA063EEAFCD7}" srcOrd="6" destOrd="0" presId="urn:microsoft.com/office/officeart/2005/8/layout/radial4"/>
    <dgm:cxn modelId="{8F72C2FE-1268-46B7-B1D3-709DD349A047}" type="presParOf" srcId="{6E8CFB36-952F-4B0D-B6D0-3DDA787C8500}" destId="{6364FAE1-CA1C-45C4-B81D-BFA72929B809}" srcOrd="7" destOrd="0" presId="urn:microsoft.com/office/officeart/2005/8/layout/radial4"/>
    <dgm:cxn modelId="{7D6638BE-2F3D-4142-B010-D8D9F74CFB1A}" type="presParOf" srcId="{6E8CFB36-952F-4B0D-B6D0-3DDA787C8500}" destId="{335F5C8B-7751-4E7F-A9CB-5C49E3988A89}" srcOrd="8" destOrd="0" presId="urn:microsoft.com/office/officeart/2005/8/layout/radial4"/>
    <dgm:cxn modelId="{69D66FD5-A17E-4A02-88F1-D59802CAEAE4}" type="presParOf" srcId="{6E8CFB36-952F-4B0D-B6D0-3DDA787C8500}" destId="{B8D384D3-C32D-49C1-B7A0-2392D89A8754}" srcOrd="9" destOrd="0" presId="urn:microsoft.com/office/officeart/2005/8/layout/radial4"/>
    <dgm:cxn modelId="{B0661CE6-5AD8-4298-B2E0-B05A031ED0D1}" type="presParOf" srcId="{6E8CFB36-952F-4B0D-B6D0-3DDA787C8500}" destId="{7B74F7C9-3AC1-473F-9E1C-D44F2C6C05FF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648D15-86A7-4272-97C0-477E47827B5B}">
      <dsp:nvSpPr>
        <dsp:cNvPr id="0" name=""/>
        <dsp:cNvSpPr/>
      </dsp:nvSpPr>
      <dsp:spPr>
        <a:xfrm>
          <a:off x="-207164" y="0"/>
          <a:ext cx="8344070" cy="184648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DCFF96-7637-4299-9B7C-17FEBAC3DDDE}">
      <dsp:nvSpPr>
        <dsp:cNvPr id="0" name=""/>
        <dsp:cNvSpPr/>
      </dsp:nvSpPr>
      <dsp:spPr>
        <a:xfrm>
          <a:off x="944275" y="576064"/>
          <a:ext cx="6184519" cy="515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Türkiye’nin </a:t>
          </a:r>
          <a:r>
            <a:rPr lang="tr-TR" sz="2400" b="1" kern="1200" dirty="0" smtClean="0">
              <a:solidFill>
                <a:srgbClr val="C00000"/>
              </a:solidFill>
            </a:rPr>
            <a:t>Mera Alanları: 14,6 Milyon hektar</a:t>
          </a:r>
          <a:endParaRPr lang="tr-TR" sz="2400" kern="1200" dirty="0"/>
        </a:p>
      </dsp:txBody>
      <dsp:txXfrm>
        <a:off x="944275" y="576064"/>
        <a:ext cx="6184519" cy="515116"/>
      </dsp:txXfrm>
    </dsp:sp>
    <dsp:sp modelId="{C7385611-3A17-41BF-ABB1-C82931D449E2}">
      <dsp:nvSpPr>
        <dsp:cNvPr id="0" name=""/>
        <dsp:cNvSpPr/>
      </dsp:nvSpPr>
      <dsp:spPr>
        <a:xfrm>
          <a:off x="-720082" y="1061081"/>
          <a:ext cx="8344070" cy="184648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2">
            <a:hueOff val="-508499"/>
            <a:satOff val="0"/>
            <a:lumOff val="-47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25D37-0CF0-40E9-95C0-719F388B8ACC}">
      <dsp:nvSpPr>
        <dsp:cNvPr id="0" name=""/>
        <dsp:cNvSpPr/>
      </dsp:nvSpPr>
      <dsp:spPr>
        <a:xfrm>
          <a:off x="229743" y="1728193"/>
          <a:ext cx="6611017" cy="515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Meralardan elde edilen kaba yem: </a:t>
          </a:r>
          <a:r>
            <a:rPr lang="tr-TR" sz="2400" b="1" kern="1200" dirty="0" smtClean="0">
              <a:solidFill>
                <a:srgbClr val="0070C0"/>
              </a:solidFill>
            </a:rPr>
            <a:t>10 milyon ton</a:t>
          </a:r>
          <a:endParaRPr lang="tr-TR" sz="2400" kern="1200" dirty="0"/>
        </a:p>
      </dsp:txBody>
      <dsp:txXfrm>
        <a:off x="229743" y="1728193"/>
        <a:ext cx="6611017" cy="515116"/>
      </dsp:txXfrm>
    </dsp:sp>
    <dsp:sp modelId="{AB5D2C5E-C5A9-46BE-9E7C-23C5FF2F8445}">
      <dsp:nvSpPr>
        <dsp:cNvPr id="0" name=""/>
        <dsp:cNvSpPr/>
      </dsp:nvSpPr>
      <dsp:spPr>
        <a:xfrm>
          <a:off x="-207164" y="2126079"/>
          <a:ext cx="8344070" cy="1846486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2">
            <a:hueOff val="-1016998"/>
            <a:satOff val="0"/>
            <a:lumOff val="-94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DB421E-9F7B-4DB6-B6DE-DF956C41D49F}">
      <dsp:nvSpPr>
        <dsp:cNvPr id="0" name=""/>
        <dsp:cNvSpPr/>
      </dsp:nvSpPr>
      <dsp:spPr>
        <a:xfrm>
          <a:off x="360042" y="2785736"/>
          <a:ext cx="7208965" cy="515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Türkiye’nin yıllık kaba yem ihtiyacı:  </a:t>
          </a:r>
          <a:r>
            <a:rPr lang="tr-TR" sz="2400" b="1" kern="1200" dirty="0" smtClean="0">
              <a:solidFill>
                <a:srgbClr val="C00000"/>
              </a:solidFill>
            </a:rPr>
            <a:t>55 milyon ton</a:t>
          </a:r>
          <a:endParaRPr lang="tr-TR" sz="2400" kern="1200" dirty="0"/>
        </a:p>
      </dsp:txBody>
      <dsp:txXfrm>
        <a:off x="360042" y="2785736"/>
        <a:ext cx="7208965" cy="515116"/>
      </dsp:txXfrm>
    </dsp:sp>
    <dsp:sp modelId="{57C0C5B4-BF14-49F8-AE8F-05C0E3FBB98F}">
      <dsp:nvSpPr>
        <dsp:cNvPr id="0" name=""/>
        <dsp:cNvSpPr/>
      </dsp:nvSpPr>
      <dsp:spPr>
        <a:xfrm>
          <a:off x="-130792" y="3309574"/>
          <a:ext cx="7168607" cy="1586969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2">
            <a:hueOff val="-1525497"/>
            <a:satOff val="0"/>
            <a:lumOff val="-141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F26A92-9B2F-4126-BA81-E247778887CC}">
      <dsp:nvSpPr>
        <dsp:cNvPr id="0" name=""/>
        <dsp:cNvSpPr/>
      </dsp:nvSpPr>
      <dsp:spPr>
        <a:xfrm>
          <a:off x="274321" y="3888435"/>
          <a:ext cx="6350414" cy="515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Kaba yem ihtiyacı (açığı): 10</a:t>
          </a:r>
          <a:r>
            <a:rPr lang="tr-TR" sz="2400" b="1" kern="1200" dirty="0" smtClean="0">
              <a:solidFill>
                <a:srgbClr val="C00000"/>
              </a:solidFill>
            </a:rPr>
            <a:t> milyon ton</a:t>
          </a:r>
          <a:endParaRPr lang="tr-TR" sz="2400" kern="1200" dirty="0"/>
        </a:p>
      </dsp:txBody>
      <dsp:txXfrm>
        <a:off x="274321" y="3888435"/>
        <a:ext cx="6350414" cy="51511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FBB831-693F-4A10-8FCA-F86A44B8706D}">
      <dsp:nvSpPr>
        <dsp:cNvPr id="0" name=""/>
        <dsp:cNvSpPr/>
      </dsp:nvSpPr>
      <dsp:spPr>
        <a:xfrm>
          <a:off x="3113551" y="3047585"/>
          <a:ext cx="2205166" cy="22051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r-TR" sz="2000" kern="1200" dirty="0" smtClean="0"/>
            <a:t>(500 kg canlı ağırlığında)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r-TR" sz="3200" kern="1200" dirty="0" smtClean="0"/>
            <a:t>Bir BBHB İçin:</a:t>
          </a:r>
        </a:p>
      </dsp:txBody>
      <dsp:txXfrm>
        <a:off x="3113551" y="3047585"/>
        <a:ext cx="2205166" cy="2205166"/>
      </dsp:txXfrm>
    </dsp:sp>
    <dsp:sp modelId="{E9883853-7038-490E-BE08-CA781408F3C2}">
      <dsp:nvSpPr>
        <dsp:cNvPr id="0" name=""/>
        <dsp:cNvSpPr/>
      </dsp:nvSpPr>
      <dsp:spPr>
        <a:xfrm rot="10800000">
          <a:off x="979768" y="3835932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1E4B2F-55B5-4376-871F-328D9E3B5AA7}">
      <dsp:nvSpPr>
        <dsp:cNvPr id="0" name=""/>
        <dsp:cNvSpPr/>
      </dsp:nvSpPr>
      <dsp:spPr>
        <a:xfrm>
          <a:off x="-67685" y="3312205"/>
          <a:ext cx="2094907" cy="1675926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1,2 hektar mera alanı bulunmaktadır.</a:t>
          </a:r>
          <a:endParaRPr lang="tr-TR" sz="2400" kern="1200" dirty="0"/>
        </a:p>
      </dsp:txBody>
      <dsp:txXfrm>
        <a:off x="-67685" y="3312205"/>
        <a:ext cx="2094907" cy="1675926"/>
      </dsp:txXfrm>
    </dsp:sp>
    <dsp:sp modelId="{28CEC78B-F26B-4CD6-A343-029B25C46396}">
      <dsp:nvSpPr>
        <dsp:cNvPr id="0" name=""/>
        <dsp:cNvSpPr/>
      </dsp:nvSpPr>
      <dsp:spPr>
        <a:xfrm rot="13500000">
          <a:off x="1632379" y="2260390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381374"/>
            <a:satOff val="0"/>
            <a:lumOff val="-3529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16DEF2-1F62-4A68-BEC7-49ABB21E4BBC}">
      <dsp:nvSpPr>
        <dsp:cNvPr id="0" name=""/>
        <dsp:cNvSpPr/>
      </dsp:nvSpPr>
      <dsp:spPr>
        <a:xfrm>
          <a:off x="880224" y="1023749"/>
          <a:ext cx="2094907" cy="1675926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1,2 hektar alandan ortalama 750 kilo kuru ot alınır. </a:t>
          </a:r>
          <a:endParaRPr lang="tr-TR" sz="2000" kern="1200" dirty="0"/>
        </a:p>
      </dsp:txBody>
      <dsp:txXfrm>
        <a:off x="880224" y="1023749"/>
        <a:ext cx="2094907" cy="1675926"/>
      </dsp:txXfrm>
    </dsp:sp>
    <dsp:sp modelId="{86358790-F916-4272-AB0C-6B80C6F44EDD}">
      <dsp:nvSpPr>
        <dsp:cNvPr id="0" name=""/>
        <dsp:cNvSpPr/>
      </dsp:nvSpPr>
      <dsp:spPr>
        <a:xfrm rot="16200000">
          <a:off x="3207922" y="1607779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762749"/>
            <a:satOff val="0"/>
            <a:lumOff val="-7059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5D1873-E4DA-4167-8578-EA063EEAFCD7}">
      <dsp:nvSpPr>
        <dsp:cNvPr id="0" name=""/>
        <dsp:cNvSpPr/>
      </dsp:nvSpPr>
      <dsp:spPr>
        <a:xfrm>
          <a:off x="3168680" y="75839"/>
          <a:ext cx="2094907" cy="1675926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4,5 ton kuru ot ihtiyacı vardır.</a:t>
          </a:r>
        </a:p>
      </dsp:txBody>
      <dsp:txXfrm>
        <a:off x="3168680" y="75839"/>
        <a:ext cx="2094907" cy="1675926"/>
      </dsp:txXfrm>
    </dsp:sp>
    <dsp:sp modelId="{6364FAE1-CA1C-45C4-B81D-BFA72929B809}">
      <dsp:nvSpPr>
        <dsp:cNvPr id="0" name=""/>
        <dsp:cNvSpPr/>
      </dsp:nvSpPr>
      <dsp:spPr>
        <a:xfrm rot="18900000">
          <a:off x="4783464" y="2260390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1144123"/>
            <a:satOff val="0"/>
            <a:lumOff val="-10588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5F5C8B-7751-4E7F-A9CB-5C49E3988A89}">
      <dsp:nvSpPr>
        <dsp:cNvPr id="0" name=""/>
        <dsp:cNvSpPr/>
      </dsp:nvSpPr>
      <dsp:spPr>
        <a:xfrm>
          <a:off x="5457137" y="1023749"/>
          <a:ext cx="2094907" cy="1675926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4,5 ton kuru ot için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9 hektar mera alanı gereklidir.</a:t>
          </a:r>
          <a:endParaRPr lang="tr-TR" sz="2000" b="1" kern="1200" dirty="0"/>
        </a:p>
      </dsp:txBody>
      <dsp:txXfrm>
        <a:off x="5457137" y="1023749"/>
        <a:ext cx="2094907" cy="1675926"/>
      </dsp:txXfrm>
    </dsp:sp>
    <dsp:sp modelId="{B8D384D3-C32D-49C1-B7A0-2392D89A8754}">
      <dsp:nvSpPr>
        <dsp:cNvPr id="0" name=""/>
        <dsp:cNvSpPr/>
      </dsp:nvSpPr>
      <dsp:spPr>
        <a:xfrm>
          <a:off x="5436076" y="3835932"/>
          <a:ext cx="2016424" cy="62847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1525497"/>
            <a:satOff val="0"/>
            <a:lumOff val="-14118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74F7C9-3AC1-473F-9E1C-D44F2C6C05FF}">
      <dsp:nvSpPr>
        <dsp:cNvPr id="0" name=""/>
        <dsp:cNvSpPr/>
      </dsp:nvSpPr>
      <dsp:spPr>
        <a:xfrm>
          <a:off x="6268364" y="3312205"/>
          <a:ext cx="2368272" cy="1675926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Yaklaşık 3,5 ton kaba yem veya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Yaklaşık 7,8 hektarlık mera alanı gereklidir.</a:t>
          </a:r>
          <a:endParaRPr lang="tr-TR" sz="2000" kern="1200" dirty="0"/>
        </a:p>
      </dsp:txBody>
      <dsp:txXfrm>
        <a:off x="6268364" y="3312205"/>
        <a:ext cx="2368272" cy="1675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80E75-CA33-473D-A191-4E6F8E75C2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45972768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B6BC00A-6207-4D97-9CD2-DBCBF568653B}" type="datetimeFigureOut">
              <a:rPr lang="tr-TR" smtClean="0"/>
              <a:pPr/>
              <a:t>26.05.2015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DDB0E5E-240A-4083-9025-FD7DEE03725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204913" y="115888"/>
            <a:ext cx="7693025" cy="649287"/>
          </a:xfrm>
        </p:spPr>
        <p:txBody>
          <a:bodyPr/>
          <a:lstStyle/>
          <a:p>
            <a:r>
              <a:rPr lang="tr-TR" sz="2800" b="1" smtClean="0"/>
              <a:t>Ekili Tarla Alanlarının Dağılımı*</a:t>
            </a:r>
          </a:p>
        </p:txBody>
      </p:sp>
      <p:sp>
        <p:nvSpPr>
          <p:cNvPr id="9388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6553200" y="6376988"/>
            <a:ext cx="2133600" cy="365125"/>
          </a:xfrm>
          <a:noFill/>
        </p:spPr>
        <p:txBody>
          <a:bodyPr/>
          <a:lstStyle/>
          <a:p>
            <a:fld id="{EE621F0B-EC5A-45A5-9D1F-2F6B8C7D7DA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" name="Metin kutusu 5"/>
          <p:cNvSpPr txBox="1"/>
          <p:nvPr/>
        </p:nvSpPr>
        <p:spPr>
          <a:xfrm>
            <a:off x="318327" y="6519259"/>
            <a:ext cx="1764196" cy="276999"/>
          </a:xfrm>
          <a:prstGeom prst="rect">
            <a:avLst/>
          </a:prstGeom>
          <a:effectLst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200" dirty="0">
                <a:cs typeface="Arial" pitchFamily="34" charset="0"/>
              </a:rPr>
              <a:t>*2013 Yılı TÜİK Verileri</a:t>
            </a:r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7439025" y="976313"/>
            <a:ext cx="13096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ctr"/>
            <a:r>
              <a:rPr lang="tr-TR" sz="1300" b="1">
                <a:solidFill>
                  <a:srgbClr val="002060"/>
                </a:solidFill>
                <a:cs typeface="Arial" charset="0"/>
              </a:rPr>
              <a:t>(x1000) hektar</a:t>
            </a:r>
          </a:p>
        </p:txBody>
      </p:sp>
      <p:graphicFrame>
        <p:nvGraphicFramePr>
          <p:cNvPr id="8" name="Tablo 7"/>
          <p:cNvGraphicFramePr>
            <a:graphicFrameLocks noGrp="1"/>
          </p:cNvGraphicFramePr>
          <p:nvPr/>
        </p:nvGraphicFramePr>
        <p:xfrm>
          <a:off x="323850" y="1276350"/>
          <a:ext cx="8424937" cy="5209178"/>
        </p:xfrm>
        <a:graphic>
          <a:graphicData uri="http://schemas.openxmlformats.org/drawingml/2006/table">
            <a:tbl>
              <a:tblPr firstRow="1" bandRow="1"/>
              <a:tblGrid>
                <a:gridCol w="497184"/>
                <a:gridCol w="1078471"/>
                <a:gridCol w="1127942"/>
                <a:gridCol w="979529"/>
                <a:gridCol w="870693"/>
                <a:gridCol w="870693"/>
                <a:gridCol w="972108"/>
                <a:gridCol w="662913"/>
                <a:gridCol w="1365404"/>
              </a:tblGrid>
              <a:tr h="928459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Yıllar</a:t>
                      </a:r>
                      <a:endParaRPr lang="tr-T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253" marR="7253" marT="725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Tahıllar </a:t>
                      </a:r>
                    </a:p>
                  </a:txBody>
                  <a:tcPr marL="7253" marR="7253" marT="725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Patates-Kuru Baklagiller-Yenilebilir Kök ve Yumrular </a:t>
                      </a:r>
                    </a:p>
                  </a:txBody>
                  <a:tcPr marL="7253" marR="7253" marT="725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Yağlı Tohumlar </a:t>
                      </a:r>
                    </a:p>
                  </a:txBody>
                  <a:tcPr marL="7253" marR="7253" marT="725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İşlenmemiş Tütün </a:t>
                      </a:r>
                      <a:endParaRPr lang="tr-T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253" marR="7253" marT="725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Şeker İmalatında Kullanılan Bitkiler </a:t>
                      </a:r>
                    </a:p>
                  </a:txBody>
                  <a:tcPr marL="7253" marR="7253" marT="725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tr-TR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Yem Bitkileri Alanı</a:t>
                      </a:r>
                      <a:endParaRPr lang="tr-TR" sz="105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253" marR="7253" marT="725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Tekstilde Kullanılan Ham Bitkiler </a:t>
                      </a:r>
                    </a:p>
                  </a:txBody>
                  <a:tcPr marL="7253" marR="7253" marT="725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Parfümeri-Eczacılık </a:t>
                      </a:r>
                      <a:r>
                        <a:rPr lang="tr-TR" sz="105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vb.Bitkiler-Sekerpancarı</a:t>
                      </a:r>
                      <a:r>
                        <a:rPr lang="tr-T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ve Yem Bitkileri Tohumları </a:t>
                      </a:r>
                    </a:p>
                  </a:txBody>
                  <a:tcPr marL="7253" marR="7253" marT="725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309506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13.963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1.522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1.290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13.907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1.521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1.289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358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0,99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13.786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1.558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1.378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13.414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1.459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1.284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315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13.833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1.405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1.275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315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809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0,60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13.893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1.331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1.191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0,24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13.042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1.276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1.256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1.216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12.403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1.211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1.162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1.601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0,14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11.990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1.123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1.172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1.589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0,10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12.068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1.122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324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1.484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12.100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1.250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329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1.461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11.680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919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1.211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1.370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11.071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1.137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1.803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0,01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94770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2012 %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53" marR="7253" marT="725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11,7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9" name="Serbest Form 8"/>
          <p:cNvSpPr/>
          <p:nvPr/>
        </p:nvSpPr>
        <p:spPr>
          <a:xfrm>
            <a:off x="58738" y="4286250"/>
            <a:ext cx="8977312" cy="323850"/>
          </a:xfrm>
          <a:custGeom>
            <a:avLst/>
            <a:gdLst>
              <a:gd name="connsiteX0" fmla="*/ 469166 w 9161619"/>
              <a:gd name="connsiteY0" fmla="*/ 0 h 450078"/>
              <a:gd name="connsiteX1" fmla="*/ 8466755 w 9161619"/>
              <a:gd name="connsiteY1" fmla="*/ 13647 h 450078"/>
              <a:gd name="connsiteX2" fmla="*/ 7866253 w 9161619"/>
              <a:gd name="connsiteY2" fmla="*/ 395785 h 450078"/>
              <a:gd name="connsiteX3" fmla="*/ 687531 w 9161619"/>
              <a:gd name="connsiteY3" fmla="*/ 423080 h 450078"/>
              <a:gd name="connsiteX4" fmla="*/ 237155 w 9161619"/>
              <a:gd name="connsiteY4" fmla="*/ 163773 h 450078"/>
              <a:gd name="connsiteX5" fmla="*/ 237155 w 9161619"/>
              <a:gd name="connsiteY5" fmla="*/ 204716 h 45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61619" h="450078">
                <a:moveTo>
                  <a:pt x="469166" y="0"/>
                </a:moveTo>
                <a:lnTo>
                  <a:pt x="8466755" y="13647"/>
                </a:lnTo>
                <a:cubicBezTo>
                  <a:pt x="9699603" y="79611"/>
                  <a:pt x="9162790" y="327546"/>
                  <a:pt x="7866253" y="395785"/>
                </a:cubicBezTo>
                <a:cubicBezTo>
                  <a:pt x="6569716" y="464024"/>
                  <a:pt x="1959047" y="461749"/>
                  <a:pt x="687531" y="423080"/>
                </a:cubicBezTo>
                <a:cubicBezTo>
                  <a:pt x="-583985" y="384411"/>
                  <a:pt x="312218" y="200167"/>
                  <a:pt x="237155" y="163773"/>
                </a:cubicBezTo>
                <a:cubicBezTo>
                  <a:pt x="162092" y="127379"/>
                  <a:pt x="199623" y="166047"/>
                  <a:pt x="237155" y="204716"/>
                </a:cubicBezTo>
              </a:path>
            </a:pathLst>
          </a:cu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tr-TR"/>
          </a:p>
        </p:txBody>
      </p:sp>
      <p:sp>
        <p:nvSpPr>
          <p:cNvPr id="10" name="Serbest Form 9"/>
          <p:cNvSpPr/>
          <p:nvPr/>
        </p:nvSpPr>
        <p:spPr>
          <a:xfrm>
            <a:off x="58738" y="5765800"/>
            <a:ext cx="8977312" cy="323850"/>
          </a:xfrm>
          <a:custGeom>
            <a:avLst/>
            <a:gdLst>
              <a:gd name="connsiteX0" fmla="*/ 469166 w 9161619"/>
              <a:gd name="connsiteY0" fmla="*/ 0 h 450078"/>
              <a:gd name="connsiteX1" fmla="*/ 8466755 w 9161619"/>
              <a:gd name="connsiteY1" fmla="*/ 13647 h 450078"/>
              <a:gd name="connsiteX2" fmla="*/ 7866253 w 9161619"/>
              <a:gd name="connsiteY2" fmla="*/ 395785 h 450078"/>
              <a:gd name="connsiteX3" fmla="*/ 687531 w 9161619"/>
              <a:gd name="connsiteY3" fmla="*/ 423080 h 450078"/>
              <a:gd name="connsiteX4" fmla="*/ 237155 w 9161619"/>
              <a:gd name="connsiteY4" fmla="*/ 163773 h 450078"/>
              <a:gd name="connsiteX5" fmla="*/ 237155 w 9161619"/>
              <a:gd name="connsiteY5" fmla="*/ 204716 h 45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61619" h="450078">
                <a:moveTo>
                  <a:pt x="469166" y="0"/>
                </a:moveTo>
                <a:lnTo>
                  <a:pt x="8466755" y="13647"/>
                </a:lnTo>
                <a:cubicBezTo>
                  <a:pt x="9699603" y="79611"/>
                  <a:pt x="9162790" y="327546"/>
                  <a:pt x="7866253" y="395785"/>
                </a:cubicBezTo>
                <a:cubicBezTo>
                  <a:pt x="6569716" y="464024"/>
                  <a:pt x="1959047" y="461749"/>
                  <a:pt x="687531" y="423080"/>
                </a:cubicBezTo>
                <a:cubicBezTo>
                  <a:pt x="-583985" y="384411"/>
                  <a:pt x="312218" y="200167"/>
                  <a:pt x="237155" y="163773"/>
                </a:cubicBezTo>
                <a:cubicBezTo>
                  <a:pt x="162092" y="127379"/>
                  <a:pt x="199623" y="166047"/>
                  <a:pt x="237155" y="204716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tr-TR"/>
          </a:p>
        </p:txBody>
      </p:sp>
      <p:sp>
        <p:nvSpPr>
          <p:cNvPr id="11" name="Yuvarlatılmış Dikdörtgen 10"/>
          <p:cNvSpPr/>
          <p:nvPr/>
        </p:nvSpPr>
        <p:spPr>
          <a:xfrm>
            <a:off x="5724525" y="1268413"/>
            <a:ext cx="1008063" cy="5251450"/>
          </a:xfrm>
          <a:prstGeom prst="round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tr-T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 animBg="1"/>
      <p:bldP spid="10" grpId="0" animBg="1"/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331913" y="19050"/>
            <a:ext cx="7704137" cy="720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2800" b="1" dirty="0" smtClean="0"/>
              <a:t>Yıllara Göre Türkiye’de Yem Bitkileri</a:t>
            </a:r>
            <a:br>
              <a:rPr lang="tr-TR" sz="2800" b="1" dirty="0" smtClean="0"/>
            </a:br>
            <a:r>
              <a:rPr lang="tr-TR" sz="2800" b="1" dirty="0" smtClean="0"/>
              <a:t>Ekiliş ve Üretim Miktarları</a:t>
            </a:r>
            <a:endParaRPr lang="tr-TR" sz="2800" b="1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</p:nvPr>
        </p:nvGraphicFramePr>
        <p:xfrm>
          <a:off x="323850" y="1089025"/>
          <a:ext cx="3672407" cy="5300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6"/>
                <a:gridCol w="1404982"/>
                <a:gridCol w="1440159"/>
              </a:tblGrid>
              <a:tr h="582361">
                <a:tc>
                  <a:txBody>
                    <a:bodyPr/>
                    <a:lstStyle/>
                    <a:p>
                      <a:r>
                        <a:rPr lang="tr-TR" dirty="0" smtClean="0"/>
                        <a:t>Yıllar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Ekim Alanı (Hektar)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Kaba</a:t>
                      </a:r>
                      <a:r>
                        <a:rPr lang="tr-TR" baseline="0" dirty="0" smtClean="0"/>
                        <a:t> Yem Üretimi (ton)</a:t>
                      </a:r>
                      <a:endParaRPr lang="tr-TR" dirty="0"/>
                    </a:p>
                  </a:txBody>
                  <a:tcPr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2000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5.374.160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2001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358.000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5.521.255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2002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362.000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5.874.000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2003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6.117.400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2004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809.000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12.825.151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2005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942.000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14.714.816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2006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1.216.000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18.180.684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2007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1.601.000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19.704.455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2008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1.589.000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21.327.678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2009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1.484.000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20.698.423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2010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1.461.000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*</a:t>
                      </a:r>
                      <a:r>
                        <a:rPr lang="tr-T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30.073.909</a:t>
                      </a:r>
                      <a:endParaRPr lang="tr-TR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1.370.000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31.804.501</a:t>
                      </a:r>
                    </a:p>
                  </a:txBody>
                  <a:tcPr marL="9525" marR="9525" marT="9525" marB="0" anchor="b"/>
                </a:tc>
              </a:tr>
              <a:tr h="337399"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1.803.000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**</a:t>
                      </a:r>
                      <a:r>
                        <a:rPr lang="tr-T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34.416.503</a:t>
                      </a:r>
                      <a:endParaRPr lang="tr-TR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307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E20B11-FA8B-44B8-B7CE-9A655B0F072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" name="Dikdörtgen 1"/>
          <p:cNvSpPr/>
          <p:nvPr/>
        </p:nvSpPr>
        <p:spPr>
          <a:xfrm>
            <a:off x="4421188" y="1341438"/>
            <a:ext cx="4465637" cy="1200150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tabLst>
                <a:tab pos="442913" algn="l"/>
              </a:tabLst>
              <a:defRPr/>
            </a:pPr>
            <a:r>
              <a:rPr lang="tr-TR" dirty="0">
                <a:solidFill>
                  <a:srgbClr val="FF0000"/>
                </a:solidFill>
                <a:cs typeface="Arial" pitchFamily="34" charset="0"/>
              </a:rPr>
              <a:t>2000 yılına göre 2012 yılında toplam yem bitkileri ekim alanı yaklaşık 6 kat, kaliteli kaba yem üretimi ise yaklaşık 7 kat artmıştır.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367213" y="2708275"/>
            <a:ext cx="4572000" cy="3416300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tabLst>
                <a:tab pos="442913" algn="l"/>
              </a:tabLst>
              <a:defRPr/>
            </a:pPr>
            <a:r>
              <a:rPr lang="tr-TR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(</a:t>
            </a:r>
            <a:r>
              <a:rPr lang="tr-TR" dirty="0">
                <a:solidFill>
                  <a:srgbClr val="C00000"/>
                </a:solidFill>
                <a:cs typeface="Arial" pitchFamily="34" charset="0"/>
              </a:rPr>
              <a:t>*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) Kaliteli Kaba Yem Üretimi 2010 yılına kadar kuru ot ve yeşil ot değerlerinin toplamı olarak alınmıştır.</a:t>
            </a:r>
          </a:p>
          <a:p>
            <a:pPr algn="just">
              <a:tabLst>
                <a:tab pos="442913" algn="l"/>
              </a:tabLst>
              <a:defRPr/>
            </a:pPr>
            <a:r>
              <a:rPr lang="tr-TR" dirty="0">
                <a:solidFill>
                  <a:srgbClr val="0070C0"/>
                </a:solidFill>
                <a:cs typeface="Arial" pitchFamily="34" charset="0"/>
              </a:rPr>
              <a:t>2010 yılında ise kuru ot üretim miktarları yerine sadece üretilen yeşil ot üretim miktarları verildiğinden kaba yem üretiminde önemli bir miktarda artış görünmektedir.</a:t>
            </a:r>
          </a:p>
          <a:p>
            <a:pPr algn="just">
              <a:tabLst>
                <a:tab pos="442913" algn="l"/>
              </a:tabLst>
              <a:defRPr/>
            </a:pPr>
            <a:r>
              <a:rPr lang="tr-TR" dirty="0">
                <a:solidFill>
                  <a:srgbClr val="7030A0"/>
                </a:solidFill>
                <a:cs typeface="Arial" pitchFamily="34" charset="0"/>
              </a:rPr>
              <a:t>(</a:t>
            </a:r>
            <a:r>
              <a:rPr lang="tr-TR" dirty="0">
                <a:solidFill>
                  <a:srgbClr val="C00000"/>
                </a:solidFill>
                <a:cs typeface="Arial" pitchFamily="34" charset="0"/>
              </a:rPr>
              <a:t>**</a:t>
            </a:r>
            <a:r>
              <a:rPr lang="tr-TR" dirty="0">
                <a:solidFill>
                  <a:srgbClr val="7030A0"/>
                </a:solidFill>
                <a:cs typeface="Arial" pitchFamily="34" charset="0"/>
              </a:rPr>
              <a:t>) 2012 yılında hayvan yemi için hububat (buğday, arpa, çavdar, tritikale yeşil otları) ve yem şalgamı «saman ve ot» başlığı altında ele alınmıştır.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331913" y="188913"/>
            <a:ext cx="7354887" cy="576262"/>
          </a:xfrm>
        </p:spPr>
        <p:txBody>
          <a:bodyPr/>
          <a:lstStyle/>
          <a:p>
            <a:r>
              <a:rPr lang="tr-TR" sz="2800" b="1" smtClean="0"/>
              <a:t>Mera Alanlarının Mevcut Durumu</a:t>
            </a:r>
          </a:p>
        </p:txBody>
      </p:sp>
      <p:sp>
        <p:nvSpPr>
          <p:cNvPr id="14340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6A9159-05C3-42F6-8712-3E63D88D77E4}" type="slidenum">
              <a:rPr lang="en-US" smtClean="0"/>
              <a:pPr/>
              <a:t>3</a:t>
            </a:fld>
            <a:endParaRPr lang="en-US" smtClean="0"/>
          </a:p>
        </p:txBody>
      </p:sp>
      <p:graphicFrame>
        <p:nvGraphicFramePr>
          <p:cNvPr id="5" name="Diyagram 4"/>
          <p:cNvGraphicFramePr/>
          <p:nvPr/>
        </p:nvGraphicFramePr>
        <p:xfrm>
          <a:off x="755576" y="1196752"/>
          <a:ext cx="741682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648D15-86A7-4272-97C0-477E47827B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70648D15-86A7-4272-97C0-477E47827B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DCFF96-7637-4299-9B7C-17FEBAC3DD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A2DCFF96-7637-4299-9B7C-17FEBAC3DD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7385611-3A17-41BF-ABB1-C82931D44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C7385611-3A17-41BF-ABB1-C82931D449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025D37-0CF0-40E9-95C0-719F388B8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1F025D37-0CF0-40E9-95C0-719F388B8A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B5D2C5E-C5A9-46BE-9E7C-23C5FF2F84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AB5D2C5E-C5A9-46BE-9E7C-23C5FF2F84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DDB421E-9F7B-4DB6-B6DE-DF956C41D4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ADDB421E-9F7B-4DB6-B6DE-DF956C41D4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7C0C5B4-BF14-49F8-AE8F-05C0E3FBB9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57C0C5B4-BF14-49F8-AE8F-05C0E3FBB9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BF26A92-9B2F-4126-BA81-E247778887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dgm id="{1BF26A92-9B2F-4126-BA81-E247778887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331913" y="188913"/>
            <a:ext cx="7354887" cy="576262"/>
          </a:xfrm>
        </p:spPr>
        <p:txBody>
          <a:bodyPr/>
          <a:lstStyle/>
          <a:p>
            <a:r>
              <a:rPr lang="tr-TR" sz="2800" b="1" smtClean="0"/>
              <a:t>Mera Alanlarının Mevcut Durumu</a:t>
            </a:r>
          </a:p>
        </p:txBody>
      </p:sp>
      <p:sp>
        <p:nvSpPr>
          <p:cNvPr id="15364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6E76C9-4C9F-4B71-8C55-730AA8AB5F38}" type="slidenum">
              <a:rPr lang="en-US" smtClean="0"/>
              <a:pPr/>
              <a:t>4</a:t>
            </a:fld>
            <a:endParaRPr lang="en-US" smtClean="0"/>
          </a:p>
        </p:txBody>
      </p:sp>
      <p:graphicFrame>
        <p:nvGraphicFramePr>
          <p:cNvPr id="6" name="Diyagram 5"/>
          <p:cNvGraphicFramePr/>
          <p:nvPr/>
        </p:nvGraphicFramePr>
        <p:xfrm>
          <a:off x="323528" y="1052736"/>
          <a:ext cx="856895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2FBB831-693F-4A10-8FCA-F86A44B870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dgm id="{92FBB831-693F-4A10-8FCA-F86A44B870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9883853-7038-490E-BE08-CA781408F3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E9883853-7038-490E-BE08-CA781408F3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F1E4B2F-55B5-4376-871F-328D9E3B5A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graphicEl>
                                              <a:dgm id="{FF1E4B2F-55B5-4376-871F-328D9E3B5A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8CEC78B-F26B-4CD6-A343-029B25C463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dgm id="{28CEC78B-F26B-4CD6-A343-029B25C463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616DEF2-1F62-4A68-BEC7-49ABB21E4B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graphicEl>
                                              <a:dgm id="{F616DEF2-1F62-4A68-BEC7-49ABB21E4B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6358790-F916-4272-AB0C-6B80C6F44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graphicEl>
                                              <a:dgm id="{86358790-F916-4272-AB0C-6B80C6F44E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25D1873-E4DA-4167-8578-EA063EEAFC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graphicEl>
                                              <a:dgm id="{C25D1873-E4DA-4167-8578-EA063EEAFC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364FAE1-CA1C-45C4-B81D-BFA72929B8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6364FAE1-CA1C-45C4-B81D-BFA72929B8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35F5C8B-7751-4E7F-A9CB-5C49E3988A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dgm id="{335F5C8B-7751-4E7F-A9CB-5C49E3988A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8D384D3-C32D-49C1-B7A0-2392D89A87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graphicEl>
                                              <a:dgm id="{B8D384D3-C32D-49C1-B7A0-2392D89A87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B74F7C9-3AC1-473F-9E1C-D44F2C6C05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graphicEl>
                                              <a:dgm id="{7B74F7C9-3AC1-473F-9E1C-D44F2C6C05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6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229600" cy="908050"/>
          </a:xfrm>
        </p:spPr>
        <p:txBody>
          <a:bodyPr/>
          <a:lstStyle/>
          <a:p>
            <a:pPr eaLnBrk="1" hangingPunct="1"/>
            <a:r>
              <a:rPr lang="tr-TR" sz="2400" smtClean="0">
                <a:solidFill>
                  <a:srgbClr val="FFFF66"/>
                </a:solidFill>
                <a:latin typeface="Comic Sans MS" pitchFamily="66" charset="0"/>
              </a:rPr>
              <a:t>İç Anadolu Bölgesinde Büyüme ve Otlatma Mevsimleri</a:t>
            </a:r>
          </a:p>
        </p:txBody>
      </p:sp>
      <p:graphicFrame>
        <p:nvGraphicFramePr>
          <p:cNvPr id="655363" name="Group 3"/>
          <p:cNvGraphicFramePr>
            <a:graphicFrameLocks noGrp="1"/>
          </p:cNvGraphicFramePr>
          <p:nvPr>
            <p:ph type="tbl" idx="1"/>
          </p:nvPr>
        </p:nvGraphicFramePr>
        <p:xfrm>
          <a:off x="539750" y="3141663"/>
          <a:ext cx="8229600" cy="457200"/>
        </p:xfrm>
        <a:graphic>
          <a:graphicData uri="http://schemas.openxmlformats.org/drawingml/2006/table">
            <a:tbl>
              <a:tblPr/>
              <a:tblGrid>
                <a:gridCol w="411163"/>
                <a:gridCol w="411162"/>
                <a:gridCol w="823913"/>
                <a:gridCol w="822325"/>
                <a:gridCol w="823912"/>
                <a:gridCol w="822325"/>
                <a:gridCol w="822325"/>
                <a:gridCol w="823913"/>
                <a:gridCol w="822325"/>
                <a:gridCol w="823912"/>
                <a:gridCol w="411163"/>
                <a:gridCol w="411162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Ş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28095" name="Text Box 31"/>
          <p:cNvSpPr txBox="1">
            <a:spLocks noChangeArrowheads="1"/>
          </p:cNvSpPr>
          <p:nvPr/>
        </p:nvSpPr>
        <p:spPr bwMode="auto">
          <a:xfrm rot="-5400000">
            <a:off x="-17462" y="1965325"/>
            <a:ext cx="20256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tr-TR" sz="1600">
                <a:solidFill>
                  <a:srgbClr val="FFFFFF"/>
                </a:solidFill>
                <a:latin typeface="Comic Sans MS" pitchFamily="66" charset="0"/>
              </a:rPr>
              <a:t>Büyüme Başlanğıcı</a:t>
            </a:r>
          </a:p>
        </p:txBody>
      </p:sp>
      <p:sp>
        <p:nvSpPr>
          <p:cNvPr id="728096" name="Text Box 32"/>
          <p:cNvSpPr txBox="1">
            <a:spLocks noChangeArrowheads="1"/>
          </p:cNvSpPr>
          <p:nvPr/>
        </p:nvSpPr>
        <p:spPr bwMode="auto">
          <a:xfrm rot="-5400000">
            <a:off x="7585868" y="2224882"/>
            <a:ext cx="1458913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tr-TR" sz="1600">
                <a:solidFill>
                  <a:srgbClr val="FFFFFF"/>
                </a:solidFill>
                <a:latin typeface="Comic Sans MS" pitchFamily="66" charset="0"/>
              </a:rPr>
              <a:t>Büyüme Sonu</a:t>
            </a:r>
          </a:p>
        </p:txBody>
      </p:sp>
      <p:sp>
        <p:nvSpPr>
          <p:cNvPr id="728097" name="Text Box 33"/>
          <p:cNvSpPr txBox="1">
            <a:spLocks noChangeArrowheads="1"/>
          </p:cNvSpPr>
          <p:nvPr/>
        </p:nvSpPr>
        <p:spPr bwMode="auto">
          <a:xfrm rot="-5400000">
            <a:off x="1577975" y="1668463"/>
            <a:ext cx="21494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tr-TR" sz="1600">
                <a:solidFill>
                  <a:srgbClr val="FFFFFF"/>
                </a:solidFill>
                <a:latin typeface="Comic Sans MS" pitchFamily="66" charset="0"/>
              </a:rPr>
              <a:t>Otlatma Olgunluğu</a:t>
            </a:r>
          </a:p>
        </p:txBody>
      </p:sp>
      <p:sp>
        <p:nvSpPr>
          <p:cNvPr id="728098" name="Text Box 34"/>
          <p:cNvSpPr txBox="1">
            <a:spLocks noChangeArrowheads="1"/>
          </p:cNvSpPr>
          <p:nvPr/>
        </p:nvSpPr>
        <p:spPr bwMode="auto">
          <a:xfrm rot="-5400000">
            <a:off x="6737351" y="1838325"/>
            <a:ext cx="14795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tr-TR" sz="1600">
                <a:solidFill>
                  <a:srgbClr val="FFFFFF"/>
                </a:solidFill>
                <a:latin typeface="Comic Sans MS" pitchFamily="66" charset="0"/>
              </a:rPr>
              <a:t>Otlatma Sonu</a:t>
            </a:r>
          </a:p>
        </p:txBody>
      </p:sp>
      <p:sp>
        <p:nvSpPr>
          <p:cNvPr id="728099" name="AutoShape 35"/>
          <p:cNvSpPr>
            <a:spLocks/>
          </p:cNvSpPr>
          <p:nvPr/>
        </p:nvSpPr>
        <p:spPr bwMode="auto">
          <a:xfrm rot="-5400000">
            <a:off x="3683000" y="1654175"/>
            <a:ext cx="266700" cy="2520950"/>
          </a:xfrm>
          <a:prstGeom prst="rightBrace">
            <a:avLst>
              <a:gd name="adj1" fmla="val 78770"/>
              <a:gd name="adj2" fmla="val 50000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20" tIns="45711" rIns="91420" bIns="45711" anchor="ctr"/>
          <a:lstStyle/>
          <a:p>
            <a:endParaRPr lang="tr-TR" sz="20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728100" name="AutoShape 36"/>
          <p:cNvSpPr>
            <a:spLocks/>
          </p:cNvSpPr>
          <p:nvPr/>
        </p:nvSpPr>
        <p:spPr bwMode="auto">
          <a:xfrm rot="-5400000">
            <a:off x="6167438" y="1690687"/>
            <a:ext cx="266700" cy="2447925"/>
          </a:xfrm>
          <a:prstGeom prst="rightBrace">
            <a:avLst>
              <a:gd name="adj1" fmla="val 76488"/>
              <a:gd name="adj2" fmla="val 50000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20" tIns="45711" rIns="91420" bIns="45711" anchor="ctr"/>
          <a:lstStyle/>
          <a:p>
            <a:endParaRPr lang="tr-TR" sz="20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728101" name="Text Box 37"/>
          <p:cNvSpPr txBox="1">
            <a:spLocks noChangeArrowheads="1"/>
          </p:cNvSpPr>
          <p:nvPr/>
        </p:nvSpPr>
        <p:spPr bwMode="auto">
          <a:xfrm>
            <a:off x="2987675" y="2324100"/>
            <a:ext cx="2017713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tr-TR" sz="1600">
                <a:solidFill>
                  <a:srgbClr val="66FF99"/>
                </a:solidFill>
                <a:latin typeface="Comic Sans MS" pitchFamily="66" charset="0"/>
              </a:rPr>
              <a:t>Yeşil Yem Periyodu</a:t>
            </a:r>
          </a:p>
        </p:txBody>
      </p:sp>
      <p:sp>
        <p:nvSpPr>
          <p:cNvPr id="728102" name="Text Box 38"/>
          <p:cNvSpPr txBox="1">
            <a:spLocks noChangeArrowheads="1"/>
          </p:cNvSpPr>
          <p:nvPr/>
        </p:nvSpPr>
        <p:spPr bwMode="auto">
          <a:xfrm>
            <a:off x="5364163" y="2349500"/>
            <a:ext cx="20002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tr-TR" sz="1600">
                <a:solidFill>
                  <a:srgbClr val="CC9900"/>
                </a:solidFill>
                <a:latin typeface="Comic Sans MS" pitchFamily="66" charset="0"/>
              </a:rPr>
              <a:t>Kuru Yem Periyodu</a:t>
            </a:r>
          </a:p>
        </p:txBody>
      </p:sp>
      <p:sp>
        <p:nvSpPr>
          <p:cNvPr id="728103" name="AutoShape 39"/>
          <p:cNvSpPr>
            <a:spLocks/>
          </p:cNvSpPr>
          <p:nvPr/>
        </p:nvSpPr>
        <p:spPr bwMode="auto">
          <a:xfrm rot="5400000">
            <a:off x="4824413" y="1519238"/>
            <a:ext cx="503237" cy="4897437"/>
          </a:xfrm>
          <a:prstGeom prst="rightBrace">
            <a:avLst>
              <a:gd name="adj1" fmla="val 81099"/>
              <a:gd name="adj2" fmla="val 4978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20" tIns="45711" rIns="91420" bIns="45711" anchor="ctr"/>
          <a:lstStyle/>
          <a:p>
            <a:endParaRPr lang="tr-TR" sz="20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728104" name="Text Box 40"/>
          <p:cNvSpPr txBox="1">
            <a:spLocks noChangeArrowheads="1"/>
          </p:cNvSpPr>
          <p:nvPr/>
        </p:nvSpPr>
        <p:spPr bwMode="auto">
          <a:xfrm>
            <a:off x="2771775" y="4149725"/>
            <a:ext cx="467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tr-TR" sz="2400">
                <a:solidFill>
                  <a:srgbClr val="FFFFFF"/>
                </a:solidFill>
                <a:latin typeface="Comic Sans MS" pitchFamily="66" charset="0"/>
              </a:rPr>
              <a:t>OTLATMA MEVSİMİ</a:t>
            </a:r>
          </a:p>
        </p:txBody>
      </p:sp>
      <p:sp>
        <p:nvSpPr>
          <p:cNvPr id="728105" name="AutoShape 41"/>
          <p:cNvSpPr>
            <a:spLocks/>
          </p:cNvSpPr>
          <p:nvPr/>
        </p:nvSpPr>
        <p:spPr bwMode="auto">
          <a:xfrm rot="16200000" flipH="1">
            <a:off x="3671887" y="1160463"/>
            <a:ext cx="2016125" cy="7416800"/>
          </a:xfrm>
          <a:prstGeom prst="rightBrace">
            <a:avLst>
              <a:gd name="adj1" fmla="val 25155"/>
              <a:gd name="adj2" fmla="val 541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eaVert" wrap="none" lIns="91420" tIns="45711" rIns="91420" bIns="45711" anchor="ctr"/>
          <a:lstStyle/>
          <a:p>
            <a:pPr algn="ctr"/>
            <a:endParaRPr lang="tr-TR" sz="12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28106" name="Text Box 42"/>
          <p:cNvSpPr txBox="1">
            <a:spLocks noChangeArrowheads="1"/>
          </p:cNvSpPr>
          <p:nvPr/>
        </p:nvSpPr>
        <p:spPr bwMode="auto">
          <a:xfrm>
            <a:off x="2124075" y="6021388"/>
            <a:ext cx="59769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tr-TR" sz="3200">
                <a:solidFill>
                  <a:srgbClr val="FFFFFF"/>
                </a:solidFill>
                <a:latin typeface="Comic Sans MS" pitchFamily="66" charset="0"/>
              </a:rPr>
              <a:t>B Ü Y Ü M E    M E V S İ M İ</a:t>
            </a:r>
          </a:p>
        </p:txBody>
      </p:sp>
      <p:sp>
        <p:nvSpPr>
          <p:cNvPr id="728107" name="AutoShape 43"/>
          <p:cNvSpPr>
            <a:spLocks/>
          </p:cNvSpPr>
          <p:nvPr/>
        </p:nvSpPr>
        <p:spPr bwMode="auto">
          <a:xfrm rot="-5400000">
            <a:off x="1619250" y="2997200"/>
            <a:ext cx="288925" cy="1584325"/>
          </a:xfrm>
          <a:prstGeom prst="leftBrace">
            <a:avLst>
              <a:gd name="adj1" fmla="val 45696"/>
              <a:gd name="adj2" fmla="val 50000"/>
            </a:avLst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20" tIns="45711" rIns="91420" bIns="45711" anchor="ctr"/>
          <a:lstStyle/>
          <a:p>
            <a:endParaRPr lang="tr-TR" sz="20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728108" name="AutoShape 44"/>
          <p:cNvSpPr>
            <a:spLocks/>
          </p:cNvSpPr>
          <p:nvPr/>
        </p:nvSpPr>
        <p:spPr bwMode="auto">
          <a:xfrm rot="5400000">
            <a:off x="7765257" y="3332956"/>
            <a:ext cx="360362" cy="841375"/>
          </a:xfrm>
          <a:prstGeom prst="rightBrace">
            <a:avLst>
              <a:gd name="adj1" fmla="val 19457"/>
              <a:gd name="adj2" fmla="val 50000"/>
            </a:avLst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20" tIns="45711" rIns="91420" bIns="45711" anchor="ctr"/>
          <a:lstStyle/>
          <a:p>
            <a:endParaRPr lang="tr-TR" sz="20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728109" name="Text Box 45"/>
          <p:cNvSpPr txBox="1">
            <a:spLocks noChangeArrowheads="1"/>
          </p:cNvSpPr>
          <p:nvPr/>
        </p:nvSpPr>
        <p:spPr bwMode="auto">
          <a:xfrm>
            <a:off x="1470025" y="3933825"/>
            <a:ext cx="8159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tr-TR" sz="1200" b="1">
                <a:solidFill>
                  <a:srgbClr val="FFFF00"/>
                </a:solidFill>
                <a:latin typeface="Comic Sans MS" pitchFamily="66" charset="0"/>
              </a:rPr>
              <a:t>İlkbahar</a:t>
            </a:r>
          </a:p>
          <a:p>
            <a:pPr algn="ctr" eaLnBrk="1" hangingPunct="1"/>
            <a:r>
              <a:rPr lang="tr-TR" sz="1200" b="1">
                <a:solidFill>
                  <a:srgbClr val="FFFF00"/>
                </a:solidFill>
                <a:latin typeface="Comic Sans MS" pitchFamily="66" charset="0"/>
              </a:rPr>
              <a:t>Kritik</a:t>
            </a:r>
          </a:p>
          <a:p>
            <a:pPr algn="ctr" eaLnBrk="1" hangingPunct="1"/>
            <a:r>
              <a:rPr lang="tr-TR" sz="1200" b="1">
                <a:solidFill>
                  <a:srgbClr val="FFFF00"/>
                </a:solidFill>
                <a:latin typeface="Comic Sans MS" pitchFamily="66" charset="0"/>
              </a:rPr>
              <a:t>Periyodu</a:t>
            </a:r>
          </a:p>
        </p:txBody>
      </p:sp>
      <p:sp>
        <p:nvSpPr>
          <p:cNvPr id="728110" name="Text Box 46"/>
          <p:cNvSpPr txBox="1">
            <a:spLocks noChangeArrowheads="1"/>
          </p:cNvSpPr>
          <p:nvPr/>
        </p:nvSpPr>
        <p:spPr bwMode="auto">
          <a:xfrm>
            <a:off x="7451725" y="3860800"/>
            <a:ext cx="876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1" rIns="91420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tr-TR" sz="1200" b="1">
                <a:solidFill>
                  <a:srgbClr val="FFFF00"/>
                </a:solidFill>
                <a:latin typeface="Comic Sans MS" pitchFamily="66" charset="0"/>
              </a:rPr>
              <a:t>Sonbahar</a:t>
            </a:r>
          </a:p>
          <a:p>
            <a:pPr algn="ctr" eaLnBrk="1" hangingPunct="1"/>
            <a:r>
              <a:rPr lang="tr-TR" sz="1200" b="1">
                <a:solidFill>
                  <a:srgbClr val="FFFF00"/>
                </a:solidFill>
                <a:latin typeface="Comic Sans MS" pitchFamily="66" charset="0"/>
              </a:rPr>
              <a:t>Kritik</a:t>
            </a:r>
          </a:p>
          <a:p>
            <a:pPr algn="ctr" eaLnBrk="1" hangingPunct="1"/>
            <a:r>
              <a:rPr lang="tr-TR" sz="1200" b="1">
                <a:solidFill>
                  <a:srgbClr val="FFFF00"/>
                </a:solidFill>
                <a:latin typeface="Comic Sans MS" pitchFamily="66" charset="0"/>
              </a:rPr>
              <a:t>Periyodu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</TotalTime>
  <Words>497</Words>
  <Application>Microsoft Office PowerPoint</Application>
  <PresentationFormat>Ekran Gösterisi (4:3)</PresentationFormat>
  <Paragraphs>229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Canlı</vt:lpstr>
      <vt:lpstr>Ekili Tarla Alanlarının Dağılımı*</vt:lpstr>
      <vt:lpstr>Yıllara Göre Türkiye’de Yem Bitkileri Ekiliş ve Üretim Miktarları</vt:lpstr>
      <vt:lpstr>Mera Alanlarının Mevcut Durumu</vt:lpstr>
      <vt:lpstr>Mera Alanlarının Mevcut Durumu</vt:lpstr>
      <vt:lpstr>İç Anadolu Bölgesinde Büyüme ve Otlatma Mevsimleri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Ekili Tarla Alanlarının Dağılımı*</dc:title>
  <dc:creator>nurdan1</dc:creator>
  <cp:lastModifiedBy>nurdan</cp:lastModifiedBy>
  <cp:revision>3</cp:revision>
  <dcterms:created xsi:type="dcterms:W3CDTF">2013-12-26T10:11:41Z</dcterms:created>
  <dcterms:modified xsi:type="dcterms:W3CDTF">2015-05-26T09:43:00Z</dcterms:modified>
</cp:coreProperties>
</file>