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4" autoAdjust="0"/>
    <p:restoredTop sz="94660"/>
  </p:normalViewPr>
  <p:slideViewPr>
    <p:cSldViewPr snapToGrid="0">
      <p:cViewPr varScale="1">
        <p:scale>
          <a:sx n="115" d="100"/>
          <a:sy n="115" d="100"/>
        </p:scale>
        <p:origin x="336"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65ABF9CB-362B-4B9B-B677-7042B5766368}" type="datetimeFigureOut">
              <a:rPr lang="tr-TR" smtClean="0"/>
              <a:t>14.10.2020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209230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5ABF9CB-362B-4B9B-B677-7042B5766368}" type="datetimeFigureOut">
              <a:rPr lang="tr-TR" smtClean="0"/>
              <a:t>14.10.2020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4247454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5ABF9CB-362B-4B9B-B677-7042B5766368}" type="datetimeFigureOut">
              <a:rPr lang="tr-TR" smtClean="0"/>
              <a:t>14.10.2020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970117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5ABF9CB-362B-4B9B-B677-7042B5766368}" type="datetimeFigureOut">
              <a:rPr lang="tr-TR" smtClean="0"/>
              <a:t>14.10.2020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149776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65ABF9CB-362B-4B9B-B677-7042B5766368}" type="datetimeFigureOut">
              <a:rPr lang="tr-TR" smtClean="0"/>
              <a:t>14.10.2020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161008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5ABF9CB-362B-4B9B-B677-7042B5766368}" type="datetimeFigureOut">
              <a:rPr lang="tr-TR" smtClean="0"/>
              <a:t>14.10.2020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93262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5ABF9CB-362B-4B9B-B677-7042B5766368}" type="datetimeFigureOut">
              <a:rPr lang="tr-TR" smtClean="0"/>
              <a:t>14.10.2020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2025926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5ABF9CB-362B-4B9B-B677-7042B5766368}" type="datetimeFigureOut">
              <a:rPr lang="tr-TR" smtClean="0"/>
              <a:t>14.10.2020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3652282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5ABF9CB-362B-4B9B-B677-7042B5766368}" type="datetimeFigureOut">
              <a:rPr lang="tr-TR" smtClean="0"/>
              <a:t>14.10.2020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78638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5ABF9CB-362B-4B9B-B677-7042B5766368}" type="datetimeFigureOut">
              <a:rPr lang="tr-TR" smtClean="0"/>
              <a:t>14.10.2020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1217383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5ABF9CB-362B-4B9B-B677-7042B5766368}" type="datetimeFigureOut">
              <a:rPr lang="tr-TR" smtClean="0"/>
              <a:t>14.10.2020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D603ECE-0861-4760-A859-F56BED82DB6E}" type="slidenum">
              <a:rPr lang="tr-TR" smtClean="0"/>
              <a:t>‹#›</a:t>
            </a:fld>
            <a:endParaRPr lang="tr-TR"/>
          </a:p>
        </p:txBody>
      </p:sp>
    </p:spTree>
    <p:extLst>
      <p:ext uri="{BB962C8B-B14F-4D97-AF65-F5344CB8AC3E}">
        <p14:creationId xmlns:p14="http://schemas.microsoft.com/office/powerpoint/2010/main" val="845731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BF9CB-362B-4B9B-B677-7042B5766368}" type="datetimeFigureOut">
              <a:rPr lang="tr-TR" smtClean="0"/>
              <a:t>14.10.2020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03ECE-0861-4760-A859-F56BED82DB6E}" type="slidenum">
              <a:rPr lang="tr-TR" smtClean="0"/>
              <a:t>‹#›</a:t>
            </a:fld>
            <a:endParaRPr lang="tr-TR"/>
          </a:p>
        </p:txBody>
      </p:sp>
    </p:spTree>
    <p:extLst>
      <p:ext uri="{BB962C8B-B14F-4D97-AF65-F5344CB8AC3E}">
        <p14:creationId xmlns:p14="http://schemas.microsoft.com/office/powerpoint/2010/main" val="6743800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b="1" dirty="0"/>
              <a:t>MEDYA POLİTİKALARI</a:t>
            </a:r>
          </a:p>
        </p:txBody>
      </p:sp>
      <p:sp>
        <p:nvSpPr>
          <p:cNvPr id="3" name="Alt Başlık 2"/>
          <p:cNvSpPr>
            <a:spLocks noGrp="1"/>
          </p:cNvSpPr>
          <p:nvPr>
            <p:ph type="subTitle" idx="1"/>
          </p:nvPr>
        </p:nvSpPr>
        <p:spPr/>
        <p:txBody>
          <a:bodyPr>
            <a:normAutofit/>
          </a:bodyPr>
          <a:lstStyle/>
          <a:p>
            <a:endParaRPr lang="tr-TR" sz="2800" b="1" dirty="0"/>
          </a:p>
        </p:txBody>
      </p:sp>
    </p:spTree>
    <p:extLst>
      <p:ext uri="{BB962C8B-B14F-4D97-AF65-F5344CB8AC3E}">
        <p14:creationId xmlns:p14="http://schemas.microsoft.com/office/powerpoint/2010/main" val="2459699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237593" y="533291"/>
            <a:ext cx="10515600" cy="523396"/>
          </a:xfrm>
        </p:spPr>
        <p:txBody>
          <a:bodyPr>
            <a:noAutofit/>
          </a:bodyPr>
          <a:lstStyle/>
          <a:p>
            <a:r>
              <a:rPr lang="tr-TR" sz="2800" b="1" dirty="0"/>
              <a:t>Politika nedir?</a:t>
            </a:r>
          </a:p>
        </p:txBody>
      </p:sp>
      <p:sp>
        <p:nvSpPr>
          <p:cNvPr id="5" name="İçerik Yer Tutucusu 4"/>
          <p:cNvSpPr>
            <a:spLocks noGrp="1"/>
          </p:cNvSpPr>
          <p:nvPr>
            <p:ph idx="1"/>
          </p:nvPr>
        </p:nvSpPr>
        <p:spPr>
          <a:xfrm>
            <a:off x="838200" y="1190445"/>
            <a:ext cx="10515600" cy="4986518"/>
          </a:xfrm>
        </p:spPr>
        <p:txBody>
          <a:bodyPr>
            <a:normAutofit/>
          </a:bodyPr>
          <a:lstStyle/>
          <a:p>
            <a:pPr marL="457200" lvl="1" indent="0">
              <a:buNone/>
            </a:pPr>
            <a:endParaRPr lang="tr-TR" dirty="0"/>
          </a:p>
          <a:p>
            <a:pPr marL="457200" lvl="1" indent="0">
              <a:buNone/>
            </a:pPr>
            <a:r>
              <a:rPr lang="tr-TR" sz="2800" dirty="0">
                <a:solidFill>
                  <a:srgbClr val="FF0000"/>
                </a:solidFill>
              </a:rPr>
              <a:t>Karar ile eş anlamlı kullanılabilir mi?</a:t>
            </a:r>
          </a:p>
          <a:p>
            <a:pPr lvl="1"/>
            <a:r>
              <a:rPr lang="tr-TR" dirty="0"/>
              <a:t>Ham ve </a:t>
            </a:r>
            <a:r>
              <a:rPr lang="tr-TR" dirty="0" err="1"/>
              <a:t>Hill</a:t>
            </a:r>
            <a:r>
              <a:rPr lang="tr-TR" dirty="0"/>
              <a:t> (1993:11) «</a:t>
            </a:r>
            <a:r>
              <a:rPr lang="en-GB" dirty="0" err="1"/>
              <a:t>poli</a:t>
            </a:r>
            <a:r>
              <a:rPr lang="tr-TR" dirty="0" err="1"/>
              <a:t>tika</a:t>
            </a:r>
            <a:r>
              <a:rPr lang="tr-TR" dirty="0"/>
              <a:t> kimi zaman bir karar olarak ayırt edilebilir, ancak çoğu zaman ya bir takım kararlar kümesini içerir ya da sadece bir tür yönelimden biraz daha fazla bir şey olarak kendini belli eder»</a:t>
            </a:r>
          </a:p>
          <a:p>
            <a:pPr marL="457200" lvl="1" indent="0">
              <a:buNone/>
            </a:pPr>
            <a:endParaRPr lang="tr-TR" dirty="0">
              <a:solidFill>
                <a:srgbClr val="FF0000"/>
              </a:solidFill>
            </a:endParaRPr>
          </a:p>
          <a:p>
            <a:pPr marL="457200" lvl="1" indent="0">
              <a:buNone/>
            </a:pPr>
            <a:r>
              <a:rPr lang="tr-TR" sz="2800" dirty="0">
                <a:solidFill>
                  <a:srgbClr val="FF0000"/>
                </a:solidFill>
              </a:rPr>
              <a:t>Politikanın boyutları </a:t>
            </a:r>
            <a:r>
              <a:rPr lang="tr-TR" dirty="0">
                <a:solidFill>
                  <a:srgbClr val="FF0000"/>
                </a:solidFill>
              </a:rPr>
              <a:t>(</a:t>
            </a:r>
            <a:r>
              <a:rPr lang="en-GB" dirty="0">
                <a:solidFill>
                  <a:srgbClr val="FF0000"/>
                </a:solidFill>
              </a:rPr>
              <a:t>Colebatch</a:t>
            </a:r>
            <a:r>
              <a:rPr lang="tr-TR" dirty="0">
                <a:solidFill>
                  <a:srgbClr val="FF0000"/>
                </a:solidFill>
              </a:rPr>
              <a:t>, </a:t>
            </a:r>
            <a:r>
              <a:rPr lang="en-GB" dirty="0">
                <a:solidFill>
                  <a:srgbClr val="FF0000"/>
                </a:solidFill>
              </a:rPr>
              <a:t>2002: 23) </a:t>
            </a:r>
            <a:endParaRPr lang="tr-TR" dirty="0">
              <a:solidFill>
                <a:srgbClr val="FF0000"/>
              </a:solidFill>
            </a:endParaRPr>
          </a:p>
          <a:p>
            <a:pPr lvl="1"/>
            <a:r>
              <a:rPr lang="tr-TR" dirty="0"/>
              <a:t>Dikey: Bir kural olarak politika (</a:t>
            </a:r>
            <a:r>
              <a:rPr lang="tr-TR" dirty="0" err="1"/>
              <a:t>araçsal</a:t>
            </a:r>
            <a:r>
              <a:rPr lang="tr-TR" dirty="0"/>
              <a:t> eylem, rasyonel tercih ve meşru otoritenin kudreti) </a:t>
            </a:r>
          </a:p>
          <a:p>
            <a:pPr lvl="1"/>
            <a:r>
              <a:rPr lang="tr-TR" dirty="0"/>
              <a:t>Yatay: Eylemin yeniden yapılandırılması  (Politika faaliyeti kurumsal sınırlar arasında olduğu kadar bu sınırlar içerisinde de gerçekleşir, farklı kurumların mensuplarının kavrayış yapıları ile teslimiyetlerini ve o kurum içerisindeki kararların hiyerarşik aktarımını içerir)</a:t>
            </a:r>
          </a:p>
          <a:p>
            <a:pPr lvl="1"/>
            <a:endParaRPr lang="tr-TR" dirty="0"/>
          </a:p>
        </p:txBody>
      </p:sp>
    </p:spTree>
    <p:extLst>
      <p:ext uri="{BB962C8B-B14F-4D97-AF65-F5344CB8AC3E}">
        <p14:creationId xmlns:p14="http://schemas.microsoft.com/office/powerpoint/2010/main" val="384740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wipe(down)">
                                      <p:cBhvr>
                                        <p:cTn id="10" dur="500"/>
                                        <p:tgtEl>
                                          <p:spTgt spid="5">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wipe(down)">
                                      <p:cBhvr>
                                        <p:cTn id="13" dur="500"/>
                                        <p:tgtEl>
                                          <p:spTgt spid="5">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wipe(down)">
                                      <p:cBhvr>
                                        <p:cTn id="16" dur="500"/>
                                        <p:tgtEl>
                                          <p:spTgt spid="5">
                                            <p:txEl>
                                              <p:pRg st="5" end="5"/>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Effect transition="in" filter="wipe(down)">
                                      <p:cBhvr>
                                        <p:cTn id="19"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365126"/>
            <a:ext cx="10515600" cy="523396"/>
          </a:xfrm>
        </p:spPr>
        <p:txBody>
          <a:bodyPr>
            <a:normAutofit fontScale="90000"/>
          </a:bodyPr>
          <a:lstStyle/>
          <a:p>
            <a:br>
              <a:rPr lang="tr-TR" sz="4000" dirty="0"/>
            </a:br>
            <a:br>
              <a:rPr lang="tr-TR" sz="4000" dirty="0"/>
            </a:br>
            <a:br>
              <a:rPr lang="tr-TR" sz="4000" dirty="0"/>
            </a:br>
            <a:br>
              <a:rPr lang="tr-TR" sz="4000" dirty="0"/>
            </a:br>
            <a:br>
              <a:rPr lang="tr-TR" sz="4000" dirty="0"/>
            </a:br>
            <a:br>
              <a:rPr lang="tr-TR" sz="4000" dirty="0"/>
            </a:br>
            <a:br>
              <a:rPr lang="tr-TR" sz="4000" dirty="0"/>
            </a:br>
            <a:br>
              <a:rPr lang="tr-TR" sz="4000" dirty="0"/>
            </a:br>
            <a:endParaRPr lang="tr-TR" dirty="0"/>
          </a:p>
        </p:txBody>
      </p:sp>
      <p:sp>
        <p:nvSpPr>
          <p:cNvPr id="5" name="İçerik Yer Tutucusu 4"/>
          <p:cNvSpPr>
            <a:spLocks noGrp="1"/>
          </p:cNvSpPr>
          <p:nvPr>
            <p:ph idx="1"/>
          </p:nvPr>
        </p:nvSpPr>
        <p:spPr>
          <a:xfrm>
            <a:off x="838200" y="1190445"/>
            <a:ext cx="10515600" cy="4986518"/>
          </a:xfrm>
        </p:spPr>
        <p:txBody>
          <a:bodyPr>
            <a:normAutofit/>
          </a:bodyPr>
          <a:lstStyle/>
          <a:p>
            <a:pPr marL="0" indent="0">
              <a:buNone/>
            </a:pPr>
            <a:r>
              <a:rPr lang="tr-TR" b="1" dirty="0">
                <a:solidFill>
                  <a:srgbClr val="FF0000"/>
                </a:solidFill>
              </a:rPr>
              <a:t>Politika yapımı doğrusal bir süreç midir?</a:t>
            </a:r>
            <a:br>
              <a:rPr lang="tr-TR" dirty="0">
                <a:solidFill>
                  <a:srgbClr val="000000">
                    <a:lumMod val="75000"/>
                    <a:lumOff val="25000"/>
                  </a:srgbClr>
                </a:solidFill>
              </a:rPr>
            </a:br>
            <a:endParaRPr lang="tr-TR" dirty="0"/>
          </a:p>
          <a:p>
            <a:pPr lvl="1"/>
            <a:r>
              <a:rPr lang="tr-TR" dirty="0"/>
              <a:t>«Basit anlamıyla, resmi bir politikanın önerilmesi, kanunlaştırılması ve uygulanması koşulunun dışında, politika süreci hiçbir şekilde doğrusal bir modele tekabül etmez» (John, 1998: 25) </a:t>
            </a:r>
          </a:p>
          <a:p>
            <a:pPr lvl="1"/>
            <a:r>
              <a:rPr lang="tr-TR" dirty="0"/>
              <a:t>«çoğu zaman politika, politika süreci içerisinde politika yapım aşamasında değil, geleneksel olarak uygulama aşaması olarak tarif edilen aşamada gelişmeye devam eder» (Ham ve </a:t>
            </a:r>
            <a:r>
              <a:rPr lang="tr-TR" dirty="0" err="1"/>
              <a:t>Hill</a:t>
            </a:r>
            <a:r>
              <a:rPr lang="tr-TR" dirty="0"/>
              <a:t>, 1993: 12). </a:t>
            </a:r>
          </a:p>
          <a:p>
            <a:pPr lvl="1"/>
            <a:r>
              <a:rPr lang="tr-TR" dirty="0"/>
              <a:t>Kararsızlık (</a:t>
            </a:r>
            <a:r>
              <a:rPr lang="tr-TR" dirty="0" err="1"/>
              <a:t>non-decision</a:t>
            </a:r>
            <a:r>
              <a:rPr lang="tr-TR" dirty="0"/>
              <a:t>), eylemsizlik (</a:t>
            </a:r>
            <a:r>
              <a:rPr lang="tr-TR" dirty="0" err="1"/>
              <a:t>inaction</a:t>
            </a:r>
            <a:r>
              <a:rPr lang="tr-TR" dirty="0"/>
              <a:t>) ve uygulama (</a:t>
            </a:r>
            <a:r>
              <a:rPr lang="tr-TR" dirty="0" err="1"/>
              <a:t>implementation</a:t>
            </a:r>
            <a:r>
              <a:rPr lang="tr-TR" dirty="0"/>
              <a:t>)</a:t>
            </a:r>
          </a:p>
        </p:txBody>
      </p:sp>
    </p:spTree>
    <p:extLst>
      <p:ext uri="{BB962C8B-B14F-4D97-AF65-F5344CB8AC3E}">
        <p14:creationId xmlns:p14="http://schemas.microsoft.com/office/powerpoint/2010/main" val="835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wipe(down)">
                                      <p:cBhvr>
                                        <p:cTn id="10" dur="500"/>
                                        <p:tgtEl>
                                          <p:spTgt spid="5">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wipe(down)">
                                      <p:cBhvr>
                                        <p:cTn id="13" dur="500"/>
                                        <p:tgtEl>
                                          <p:spTgt spid="5">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wipe(down)">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xit" presetSubtype="4" fill="hold" nodeType="clickEffect">
                                  <p:stCondLst>
                                    <p:cond delay="0"/>
                                  </p:stCondLst>
                                  <p:childTnLst>
                                    <p:animEffect transition="out" filter="wipe(down)">
                                      <p:cBhvr>
                                        <p:cTn id="20" dur="500"/>
                                        <p:tgtEl>
                                          <p:spTgt spid="5">
                                            <p:txEl>
                                              <p:pRg st="0" end="0"/>
                                            </p:txEl>
                                          </p:spTgt>
                                        </p:tgtEl>
                                      </p:cBhvr>
                                    </p:animEffect>
                                    <p:set>
                                      <p:cBhvr>
                                        <p:cTn id="21" dur="1" fill="hold">
                                          <p:stCondLst>
                                            <p:cond delay="499"/>
                                          </p:stCondLst>
                                        </p:cTn>
                                        <p:tgtEl>
                                          <p:spTgt spid="5">
                                            <p:txEl>
                                              <p:pRg st="0" end="0"/>
                                            </p:txEl>
                                          </p:spTgt>
                                        </p:tgtEl>
                                        <p:attrNameLst>
                                          <p:attrName>style.visibility</p:attrName>
                                        </p:attrNameLst>
                                      </p:cBhvr>
                                      <p:to>
                                        <p:strVal val="hidden"/>
                                      </p:to>
                                    </p:set>
                                  </p:childTnLst>
                                </p:cTn>
                              </p:par>
                              <p:par>
                                <p:cTn id="22" presetID="22" presetClass="exit" presetSubtype="4" fill="hold" nodeType="withEffect">
                                  <p:stCondLst>
                                    <p:cond delay="0"/>
                                  </p:stCondLst>
                                  <p:childTnLst>
                                    <p:animEffect transition="out" filter="wipe(down)">
                                      <p:cBhvr>
                                        <p:cTn id="23" dur="500"/>
                                        <p:tgtEl>
                                          <p:spTgt spid="5">
                                            <p:txEl>
                                              <p:pRg st="1" end="1"/>
                                            </p:txEl>
                                          </p:spTgt>
                                        </p:tgtEl>
                                      </p:cBhvr>
                                    </p:animEffect>
                                    <p:set>
                                      <p:cBhvr>
                                        <p:cTn id="24" dur="1" fill="hold">
                                          <p:stCondLst>
                                            <p:cond delay="499"/>
                                          </p:stCondLst>
                                        </p:cTn>
                                        <p:tgtEl>
                                          <p:spTgt spid="5">
                                            <p:txEl>
                                              <p:pRg st="1" end="1"/>
                                            </p:txEl>
                                          </p:spTgt>
                                        </p:tgtEl>
                                        <p:attrNameLst>
                                          <p:attrName>style.visibility</p:attrName>
                                        </p:attrNameLst>
                                      </p:cBhvr>
                                      <p:to>
                                        <p:strVal val="hidden"/>
                                      </p:to>
                                    </p:set>
                                  </p:childTnLst>
                                </p:cTn>
                              </p:par>
                              <p:par>
                                <p:cTn id="25" presetID="22" presetClass="exit" presetSubtype="4" fill="hold" nodeType="withEffect">
                                  <p:stCondLst>
                                    <p:cond delay="0"/>
                                  </p:stCondLst>
                                  <p:childTnLst>
                                    <p:animEffect transition="out" filter="wipe(down)">
                                      <p:cBhvr>
                                        <p:cTn id="26" dur="500"/>
                                        <p:tgtEl>
                                          <p:spTgt spid="5">
                                            <p:txEl>
                                              <p:pRg st="2" end="2"/>
                                            </p:txEl>
                                          </p:spTgt>
                                        </p:tgtEl>
                                      </p:cBhvr>
                                    </p:animEffect>
                                    <p:set>
                                      <p:cBhvr>
                                        <p:cTn id="27" dur="1" fill="hold">
                                          <p:stCondLst>
                                            <p:cond delay="499"/>
                                          </p:stCondLst>
                                        </p:cTn>
                                        <p:tgtEl>
                                          <p:spTgt spid="5">
                                            <p:txEl>
                                              <p:pRg st="2" end="2"/>
                                            </p:txEl>
                                          </p:spTgt>
                                        </p:tgtEl>
                                        <p:attrNameLst>
                                          <p:attrName>style.visibility</p:attrName>
                                        </p:attrNameLst>
                                      </p:cBhvr>
                                      <p:to>
                                        <p:strVal val="hidden"/>
                                      </p:to>
                                    </p:set>
                                  </p:childTnLst>
                                </p:cTn>
                              </p:par>
                              <p:par>
                                <p:cTn id="28" presetID="22" presetClass="exit" presetSubtype="4" fill="hold" nodeType="withEffect">
                                  <p:stCondLst>
                                    <p:cond delay="0"/>
                                  </p:stCondLst>
                                  <p:childTnLst>
                                    <p:animEffect transition="out" filter="wipe(down)">
                                      <p:cBhvr>
                                        <p:cTn id="29" dur="500"/>
                                        <p:tgtEl>
                                          <p:spTgt spid="5">
                                            <p:txEl>
                                              <p:pRg st="3" end="3"/>
                                            </p:txEl>
                                          </p:spTgt>
                                        </p:tgtEl>
                                      </p:cBhvr>
                                    </p:animEffect>
                                    <p:set>
                                      <p:cBhvr>
                                        <p:cTn id="30" dur="1" fill="hold">
                                          <p:stCondLst>
                                            <p:cond delay="499"/>
                                          </p:stCondLst>
                                        </p:cTn>
                                        <p:tgtEl>
                                          <p:spTgt spid="5">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57388"/>
          </a:xfrm>
        </p:spPr>
        <p:txBody>
          <a:bodyPr/>
          <a:lstStyle/>
          <a:p>
            <a:r>
              <a:rPr lang="tr-TR" b="1" dirty="0">
                <a:solidFill>
                  <a:srgbClr val="FF0000"/>
                </a:solidFill>
              </a:rPr>
              <a:t>Karasızlık/politikasızlık</a:t>
            </a:r>
            <a:r>
              <a:rPr lang="tr-TR" dirty="0">
                <a:solidFill>
                  <a:srgbClr val="FF0000"/>
                </a:solidFill>
              </a:rPr>
              <a:t> </a:t>
            </a:r>
          </a:p>
        </p:txBody>
      </p:sp>
      <p:sp>
        <p:nvSpPr>
          <p:cNvPr id="3" name="İçerik Yer Tutucusu 2"/>
          <p:cNvSpPr>
            <a:spLocks noGrp="1"/>
          </p:cNvSpPr>
          <p:nvPr>
            <p:ph idx="1"/>
          </p:nvPr>
        </p:nvSpPr>
        <p:spPr>
          <a:xfrm>
            <a:off x="838200" y="1371600"/>
            <a:ext cx="10515600" cy="4805363"/>
          </a:xfrm>
        </p:spPr>
        <p:txBody>
          <a:bodyPr>
            <a:normAutofit/>
          </a:bodyPr>
          <a:lstStyle/>
          <a:p>
            <a:r>
              <a:rPr lang="tr-TR" dirty="0"/>
              <a:t>neden önemli? </a:t>
            </a:r>
          </a:p>
          <a:p>
            <a:pPr lvl="1"/>
            <a:r>
              <a:rPr lang="tr-TR" dirty="0"/>
              <a:t>“siyasal faaliyetin büyük bir kısmı statükonun sürdürülmesine ve var olan değerler paylaşımına yönelik meydan okumalara direnilmesine odaklanır» (Ham ve </a:t>
            </a:r>
            <a:r>
              <a:rPr lang="tr-TR" dirty="0" err="1"/>
              <a:t>Hill</a:t>
            </a:r>
            <a:r>
              <a:rPr lang="tr-TR" dirty="0"/>
              <a:t>, 1993: 12) </a:t>
            </a:r>
          </a:p>
          <a:p>
            <a:r>
              <a:rPr lang="tr-TR" dirty="0"/>
              <a:t>Farklı analitik düzeyleri var mı? </a:t>
            </a:r>
          </a:p>
          <a:p>
            <a:pPr lvl="1"/>
            <a:r>
              <a:rPr lang="tr-TR" dirty="0"/>
              <a:t>Politika yapıcılarının belirli konularda bilerek politika üretmemeleri ile politika gündemine dahil olmayı bile başaramayan konular arasında bir ayrım var. </a:t>
            </a:r>
          </a:p>
          <a:p>
            <a:pPr lvl="1"/>
            <a:r>
              <a:rPr lang="tr-TR" dirty="0"/>
              <a:t>Devlet mekanizmasının içinde ve dışında olan yapılar, bu yapıların içindeki failler, bunların birbiriyle olan etkileşimi, </a:t>
            </a:r>
            <a:r>
              <a:rPr lang="tr-TR" dirty="0" err="1"/>
              <a:t>sosyo</a:t>
            </a:r>
            <a:r>
              <a:rPr lang="tr-TR" dirty="0"/>
              <a:t>-ekonomik bağlam vs. </a:t>
            </a:r>
          </a:p>
          <a:p>
            <a:pPr lvl="1"/>
            <a:r>
              <a:rPr lang="tr-TR" dirty="0"/>
              <a:t>Süreç olarak politikasızlık / politika olarak politikasızlık</a:t>
            </a:r>
          </a:p>
          <a:p>
            <a:pPr lvl="1"/>
            <a:endParaRPr lang="tr-TR" dirty="0"/>
          </a:p>
        </p:txBody>
      </p:sp>
    </p:spTree>
    <p:extLst>
      <p:ext uri="{BB962C8B-B14F-4D97-AF65-F5344CB8AC3E}">
        <p14:creationId xmlns:p14="http://schemas.microsoft.com/office/powerpoint/2010/main" val="390820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500"/>
                                        <p:tgtEl>
                                          <p:spTgt spid="3">
                                            <p:txEl>
                                              <p:pRg st="3" end="3"/>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left)">
                                      <p:cBhvr>
                                        <p:cTn id="15" dur="500"/>
                                        <p:tgtEl>
                                          <p:spTgt spid="3">
                                            <p:txEl>
                                              <p:pRg st="4" end="4"/>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left)">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71969"/>
          </a:xfrm>
        </p:spPr>
        <p:txBody>
          <a:bodyPr/>
          <a:lstStyle/>
          <a:p>
            <a:r>
              <a:rPr lang="tr-TR" b="1" dirty="0">
                <a:solidFill>
                  <a:srgbClr val="FF0000"/>
                </a:solidFill>
              </a:rPr>
              <a:t>Politikanın uygulanması</a:t>
            </a:r>
          </a:p>
        </p:txBody>
      </p:sp>
      <p:sp>
        <p:nvSpPr>
          <p:cNvPr id="3" name="İçerik Yer Tutucusu 2"/>
          <p:cNvSpPr>
            <a:spLocks noGrp="1"/>
          </p:cNvSpPr>
          <p:nvPr>
            <p:ph idx="1"/>
          </p:nvPr>
        </p:nvSpPr>
        <p:spPr>
          <a:xfrm>
            <a:off x="838200" y="1509623"/>
            <a:ext cx="10515600" cy="4667340"/>
          </a:xfrm>
        </p:spPr>
        <p:txBody>
          <a:bodyPr>
            <a:normAutofit/>
          </a:bodyPr>
          <a:lstStyle/>
          <a:p>
            <a:r>
              <a:rPr lang="tr-TR" dirty="0"/>
              <a:t>Uygulama, politika-yapıcıların niyet ettikleri «hedeflenen </a:t>
            </a:r>
            <a:r>
              <a:rPr lang="tr-TR" dirty="0" err="1"/>
              <a:t>amaç»a</a:t>
            </a:r>
            <a:r>
              <a:rPr lang="tr-TR" dirty="0"/>
              <a:t> ulaşılması mıdır?  (rasyonalist bakış açısı) </a:t>
            </a:r>
          </a:p>
          <a:p>
            <a:r>
              <a:rPr lang="tr-TR" dirty="0"/>
              <a:t>Politika yukarıdan aşağıya ilerleyen ardışık bir süreç değilse, uygulamanın «amaca ulaşılması» olarak kavranması sorunlu</a:t>
            </a:r>
          </a:p>
          <a:p>
            <a:r>
              <a:rPr lang="tr-TR" dirty="0"/>
              <a:t>Politika hedefleri ile politika çıktıları arasındaki ilişki çoğu zaman net değil</a:t>
            </a:r>
          </a:p>
          <a:p>
            <a:r>
              <a:rPr lang="tr-TR" dirty="0"/>
              <a:t> Bir etkileşim alanı olarak uygulama</a:t>
            </a:r>
          </a:p>
          <a:p>
            <a:r>
              <a:rPr lang="tr-TR" dirty="0"/>
              <a:t>Uygulamanın kendisi de bir tür «</a:t>
            </a:r>
            <a:r>
              <a:rPr lang="tr-TR" dirty="0" err="1"/>
              <a:t>kollektif</a:t>
            </a:r>
            <a:r>
              <a:rPr lang="tr-TR" dirty="0"/>
              <a:t> müzakere» pratiği (</a:t>
            </a:r>
            <a:r>
              <a:rPr lang="tr-TR" dirty="0" err="1"/>
              <a:t>Colebatch</a:t>
            </a:r>
            <a:r>
              <a:rPr lang="tr-TR" dirty="0"/>
              <a:t>, 2002) olarak politika yapım süreci</a:t>
            </a:r>
          </a:p>
          <a:p>
            <a:r>
              <a:rPr lang="tr-TR" dirty="0"/>
              <a:t>Gelişmeci /ilerlemeci politika modeli (</a:t>
            </a:r>
            <a:r>
              <a:rPr lang="tr-TR" dirty="0" err="1"/>
              <a:t>incrementalism</a:t>
            </a:r>
            <a:r>
              <a:rPr lang="tr-TR" dirty="0"/>
              <a:t>)</a:t>
            </a:r>
          </a:p>
          <a:p>
            <a:endParaRPr lang="tr-TR" dirty="0"/>
          </a:p>
        </p:txBody>
      </p:sp>
    </p:spTree>
    <p:extLst>
      <p:ext uri="{BB962C8B-B14F-4D97-AF65-F5344CB8AC3E}">
        <p14:creationId xmlns:p14="http://schemas.microsoft.com/office/powerpoint/2010/main" val="99820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54717"/>
          </a:xfrm>
        </p:spPr>
        <p:txBody>
          <a:bodyPr/>
          <a:lstStyle/>
          <a:p>
            <a:r>
              <a:rPr lang="tr-TR" b="1" dirty="0">
                <a:solidFill>
                  <a:srgbClr val="FF0000"/>
                </a:solidFill>
              </a:rPr>
              <a:t>Politika çözümlemesi </a:t>
            </a:r>
          </a:p>
        </p:txBody>
      </p:sp>
      <p:sp>
        <p:nvSpPr>
          <p:cNvPr id="3" name="İçerik Yer Tutucusu 2"/>
          <p:cNvSpPr>
            <a:spLocks noGrp="1"/>
          </p:cNvSpPr>
          <p:nvPr>
            <p:ph idx="1"/>
          </p:nvPr>
        </p:nvSpPr>
        <p:spPr>
          <a:xfrm>
            <a:off x="838200" y="1319842"/>
            <a:ext cx="10515600" cy="4857121"/>
          </a:xfrm>
        </p:spPr>
        <p:txBody>
          <a:bodyPr/>
          <a:lstStyle/>
          <a:p>
            <a:r>
              <a:rPr lang="en-GB" dirty="0"/>
              <a:t> </a:t>
            </a:r>
            <a:r>
              <a:rPr lang="tr-TR" dirty="0"/>
              <a:t>»Sorun odaklı» vs. «etkileşim odaklı» çözümleme (</a:t>
            </a:r>
            <a:r>
              <a:rPr lang="en-GB" dirty="0"/>
              <a:t>Scharf</a:t>
            </a:r>
            <a:r>
              <a:rPr lang="tr-TR" dirty="0"/>
              <a:t>, </a:t>
            </a:r>
            <a:r>
              <a:rPr lang="en-GB" dirty="0"/>
              <a:t>2000</a:t>
            </a:r>
            <a:r>
              <a:rPr lang="tr-TR" dirty="0"/>
              <a:t>)</a:t>
            </a:r>
          </a:p>
          <a:p>
            <a:r>
              <a:rPr lang="tr-TR" dirty="0"/>
              <a:t>Aktörler kim? Koşullar ne?</a:t>
            </a:r>
          </a:p>
          <a:p>
            <a:r>
              <a:rPr lang="tr-TR" dirty="0"/>
              <a:t>Kurumsal yapıların etkisi?</a:t>
            </a:r>
          </a:p>
          <a:p>
            <a:r>
              <a:rPr lang="tr-TR" dirty="0"/>
              <a:t>Bürokrasi?</a:t>
            </a:r>
          </a:p>
          <a:p>
            <a:r>
              <a:rPr lang="tr-TR" dirty="0"/>
              <a:t>İKTİDAR?</a:t>
            </a:r>
          </a:p>
          <a:p>
            <a:r>
              <a:rPr lang="tr-TR" dirty="0"/>
              <a:t>Yapı-eylem ilişkisi?</a:t>
            </a:r>
          </a:p>
          <a:p>
            <a:endParaRPr lang="tr-TR" dirty="0"/>
          </a:p>
        </p:txBody>
      </p:sp>
    </p:spTree>
    <p:extLst>
      <p:ext uri="{BB962C8B-B14F-4D97-AF65-F5344CB8AC3E}">
        <p14:creationId xmlns:p14="http://schemas.microsoft.com/office/powerpoint/2010/main" val="395598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13366"/>
            <a:ext cx="10515600" cy="756309"/>
          </a:xfrm>
        </p:spPr>
        <p:txBody>
          <a:bodyPr/>
          <a:lstStyle/>
          <a:p>
            <a:r>
              <a:rPr lang="tr-TR" b="1" dirty="0">
                <a:solidFill>
                  <a:srgbClr val="FF0000"/>
                </a:solidFill>
              </a:rPr>
              <a:t>Politika…</a:t>
            </a:r>
          </a:p>
        </p:txBody>
      </p:sp>
      <p:sp>
        <p:nvSpPr>
          <p:cNvPr id="3" name="İçerik Yer Tutucusu 2"/>
          <p:cNvSpPr>
            <a:spLocks noGrp="1"/>
          </p:cNvSpPr>
          <p:nvPr>
            <p:ph idx="1"/>
          </p:nvPr>
        </p:nvSpPr>
        <p:spPr>
          <a:xfrm>
            <a:off x="838200" y="1069675"/>
            <a:ext cx="10515600" cy="5107288"/>
          </a:xfrm>
        </p:spPr>
        <p:txBody>
          <a:bodyPr>
            <a:normAutofit fontScale="85000" lnSpcReduction="10000"/>
          </a:bodyPr>
          <a:lstStyle/>
          <a:p>
            <a:pPr lvl="0"/>
            <a:r>
              <a:rPr lang="tr-TR" dirty="0"/>
              <a:t>Politika her şeyden önce bir yönetme sanatı veya bilimidir, yani siyaset bilimidir.</a:t>
            </a:r>
          </a:p>
          <a:p>
            <a:pPr lvl="0"/>
            <a:r>
              <a:rPr lang="tr-TR" dirty="0"/>
              <a:t>Hükümet/devlet icraatlarını etkileme, değiştirme veya yönlendirmek işidir.</a:t>
            </a:r>
          </a:p>
          <a:p>
            <a:pPr lvl="0"/>
            <a:r>
              <a:rPr lang="tr-TR" dirty="0"/>
              <a:t>Devlet yönetimini veya kontrolü ele geçirme ve elde tutma bilgisi veya sanatıdır.</a:t>
            </a:r>
          </a:p>
          <a:p>
            <a:pPr lvl="0"/>
            <a:r>
              <a:rPr lang="tr-TR" dirty="0"/>
              <a:t>Bireyler ve gruplar arasında güç ve liderlikle ilgili olan rekabettir.</a:t>
            </a:r>
          </a:p>
          <a:p>
            <a:pPr lvl="0"/>
            <a:r>
              <a:rPr lang="tr-TR" dirty="0"/>
              <a:t>Birtakım maharet ve hünerlerle, çoğu kez dürüst veya ahlaki olmayan şekilde uygulamalarla karakterize edilen etkinliklerdir.</a:t>
            </a:r>
          </a:p>
          <a:p>
            <a:pPr lvl="0"/>
            <a:r>
              <a:rPr lang="tr-TR" dirty="0"/>
              <a:t>Bir toplumda yaşayan insanlar arasındaki ilişkiler karmaşasının bir toplamıdır.</a:t>
            </a:r>
          </a:p>
          <a:p>
            <a:pPr lvl="0"/>
            <a:r>
              <a:rPr lang="tr-TR" dirty="0"/>
              <a:t>Yaşanılan zaman veya gelecek için kararlar almak ve uygulamak için koşullar ve verilerin ışığında alternatifler arasından seçilen eylem veya eylemleri ortaya koymak, belirlenen yöntem veya biçimlerde uygulamaktır. </a:t>
            </a:r>
          </a:p>
          <a:p>
            <a:pPr lvl="0"/>
            <a:r>
              <a:rPr lang="tr-TR" dirty="0"/>
              <a:t>Özellikle bir devlet organının uygulanabilir icraat ve genel amaçlarını ana hatlarıyla açıklayan yüksek düzeyli planlardır.</a:t>
            </a:r>
          </a:p>
          <a:p>
            <a:pPr marL="914400" lvl="2" indent="0">
              <a:buNone/>
            </a:pPr>
            <a:r>
              <a:rPr lang="tr-TR" dirty="0"/>
              <a:t>(MW, 2003)</a:t>
            </a:r>
          </a:p>
          <a:p>
            <a:endParaRPr lang="tr-TR" dirty="0"/>
          </a:p>
        </p:txBody>
      </p:sp>
    </p:spTree>
    <p:extLst>
      <p:ext uri="{BB962C8B-B14F-4D97-AF65-F5344CB8AC3E}">
        <p14:creationId xmlns:p14="http://schemas.microsoft.com/office/powerpoint/2010/main" val="31401688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TotalTime>
  <Words>544</Words>
  <Application>Microsoft Macintosh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Teması</vt:lpstr>
      <vt:lpstr>MEDYA POLİTİKALARI</vt:lpstr>
      <vt:lpstr>Politika nedir?</vt:lpstr>
      <vt:lpstr>        </vt:lpstr>
      <vt:lpstr>Karasızlık/politikasızlık </vt:lpstr>
      <vt:lpstr>Politikanın uygulanması</vt:lpstr>
      <vt:lpstr>Politika çözümlemesi </vt:lpstr>
      <vt:lpstr>Politika…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BURCU SUMER</dc:creator>
  <cp:lastModifiedBy>Burcu Sümer</cp:lastModifiedBy>
  <cp:revision>34</cp:revision>
  <dcterms:created xsi:type="dcterms:W3CDTF">2017-02-27T13:57:32Z</dcterms:created>
  <dcterms:modified xsi:type="dcterms:W3CDTF">2020-10-14T08:56:04Z</dcterms:modified>
</cp:coreProperties>
</file>