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332656"/>
            <a:ext cx="8496944" cy="6264696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Bunun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standardizasyon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solidFill>
                  <a:srgbClr val="CC0099"/>
                </a:solidFill>
                <a:latin typeface="Comic Sans MS" pitchFamily="66" charset="0"/>
                <a:cs typeface="Times New Roman" pitchFamily="18" charset="0"/>
              </a:rPr>
              <a:t>öncelikle</a:t>
            </a:r>
            <a:r>
              <a:rPr lang="en-US" b="1" dirty="0" smtClean="0">
                <a:solidFill>
                  <a:srgbClr val="CC0099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C0099"/>
                </a:solidFill>
                <a:latin typeface="Comic Sans MS" pitchFamily="66" charset="0"/>
                <a:cs typeface="Times New Roman" pitchFamily="18" charset="0"/>
              </a:rPr>
              <a:t>bitkinin</a:t>
            </a:r>
            <a:r>
              <a:rPr lang="en-US" b="1" dirty="0" smtClean="0">
                <a:solidFill>
                  <a:srgbClr val="CC0099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C0099"/>
                </a:solidFill>
                <a:latin typeface="Comic Sans MS" pitchFamily="66" charset="0"/>
                <a:cs typeface="Times New Roman" pitchFamily="18" charset="0"/>
              </a:rPr>
              <a:t>botanik</a:t>
            </a:r>
            <a:r>
              <a:rPr lang="en-US" b="1" dirty="0" smtClean="0">
                <a:solidFill>
                  <a:srgbClr val="CC0099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C0099"/>
                </a:solidFill>
                <a:latin typeface="Comic Sans MS" pitchFamily="66" charset="0"/>
                <a:cs typeface="Times New Roman" pitchFamily="18" charset="0"/>
              </a:rPr>
              <a:t>tanımından</a:t>
            </a:r>
            <a:r>
              <a:rPr lang="en-US" b="1" dirty="0" smtClean="0">
                <a:solidFill>
                  <a:srgbClr val="CC0099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C0099"/>
                </a:solidFill>
                <a:latin typeface="Comic Sans MS" pitchFamily="66" charset="0"/>
                <a:cs typeface="Times New Roman" pitchFamily="18" charset="0"/>
              </a:rPr>
              <a:t>başlayarak</a:t>
            </a:r>
            <a:r>
              <a:rPr lang="en-US" b="1" dirty="0" smtClean="0">
                <a:solidFill>
                  <a:srgbClr val="CC0099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C0099"/>
                </a:solidFill>
                <a:latin typeface="Comic Sans MS" pitchFamily="66" charset="0"/>
                <a:cs typeface="Times New Roman" pitchFamily="18" charset="0"/>
              </a:rPr>
              <a:t>yapılmalı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sonra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eğer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mümkünse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kültürü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yapılmalıdır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altında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etkin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madde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içeriği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belirlenmeli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standartlara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uygun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hasat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kurutma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ambalajlama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ürün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haline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getirilmesine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geçen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aşamaları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İyi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İmalat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Yöntemleri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(GMP)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uygulamalarıyla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tamamlamalıdır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Ravie" pitchFamily="82" charset="0"/>
                <a:cs typeface="Times New Roman" pitchFamily="18" charset="0"/>
              </a:rPr>
              <a:t>Standardizasyon</a:t>
            </a:r>
            <a:r>
              <a:rPr lang="en-US" dirty="0" smtClean="0">
                <a:solidFill>
                  <a:srgbClr val="C00000"/>
                </a:solidFill>
                <a:latin typeface="Ravie" pitchFamily="82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Ravie" pitchFamily="82" charset="0"/>
                <a:cs typeface="Times New Roman" pitchFamily="18" charset="0"/>
              </a:rPr>
              <a:t>temel</a:t>
            </a:r>
            <a:r>
              <a:rPr lang="en-US" dirty="0" smtClean="0">
                <a:solidFill>
                  <a:srgbClr val="C00000"/>
                </a:solidFill>
                <a:latin typeface="Ravie" pitchFamily="82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Ravie" pitchFamily="82" charset="0"/>
                <a:cs typeface="Times New Roman" pitchFamily="18" charset="0"/>
              </a:rPr>
              <a:t>koşuldur</a:t>
            </a:r>
            <a:r>
              <a:rPr lang="en-US" dirty="0" smtClean="0">
                <a:solidFill>
                  <a:srgbClr val="C00000"/>
                </a:solidFill>
                <a:latin typeface="Ravie" pitchFamily="82" charset="0"/>
                <a:cs typeface="Times New Roman" pitchFamily="18" charset="0"/>
              </a:rPr>
              <a:t>. </a:t>
            </a:r>
            <a:endParaRPr lang="tr-TR" dirty="0" smtClean="0">
              <a:solidFill>
                <a:srgbClr val="C00000"/>
              </a:solidFill>
              <a:latin typeface="Ravie" pitchFamily="82" charset="0"/>
              <a:cs typeface="Times New Roman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886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6024" y="288032"/>
            <a:ext cx="8676456" cy="6237312"/>
          </a:xfrm>
          <a:gradFill>
            <a:gsLst>
              <a:gs pos="21000">
                <a:schemeClr val="accent6">
                  <a:lumMod val="40000"/>
                  <a:lumOff val="60000"/>
                  <a:alpha val="0"/>
                </a:schemeClr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</a:gradFill>
          <a:ln w="19050">
            <a:solidFill>
              <a:schemeClr val="accent6">
                <a:lumMod val="75000"/>
              </a:schemeClr>
            </a:solidFill>
          </a:ln>
        </p:spPr>
        <p:txBody>
          <a:bodyPr rtlCol="0">
            <a:normAutofit fontScale="92500"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 smtClean="0">
                <a:solidFill>
                  <a:srgbClr val="990099"/>
                </a:solidFill>
                <a:latin typeface="Informal Roman" pitchFamily="66" charset="0"/>
              </a:rPr>
              <a:t>	</a:t>
            </a:r>
            <a:r>
              <a:rPr lang="tr-TR" sz="4000" b="1" dirty="0" smtClean="0">
                <a:solidFill>
                  <a:srgbClr val="990099"/>
                </a:solidFill>
                <a:latin typeface="Informal Roman" pitchFamily="66" charset="0"/>
              </a:rPr>
              <a:t>Bu güvenilirliği sağlamak için doğal yaşam ortamlarından toplanarak ya da kültürden elde edilen droglar (EP 2008):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 smtClean="0">
              <a:solidFill>
                <a:srgbClr val="990099"/>
              </a:solidFill>
              <a:latin typeface="Informal Roman" pitchFamily="66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Doğru bitkiden elde edilmiş olmalı;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Uygun koşullarda toplanmalı;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Kurutulmalı;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Öğütülmeli;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Saklanmalı (depolanmalı);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Kalite güvenliği garanti edilmelidir. Bu garanti sağlandığı zaman yapısında binlerce farklı kimyasal bileşik taşıyan tıbbi bitkileri, sağlığı korumak ve tedavi amacıyla kullanılmaları doğru bir yaklaşım olacaktır.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95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0" y="1052736"/>
            <a:ext cx="9144000" cy="36625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/>
            <a:r>
              <a:rPr lang="tr-TR" sz="2400" dirty="0">
                <a:latin typeface="Times New Roman" pitchFamily="18" charset="0"/>
              </a:rPr>
              <a:t> 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Drog: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(Bu kelime Farsça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Droa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=koku kelimesinden gelmektedir. Türkçe karşılığı Ecza’dır.) İlaç haline getirilebilen biyolojik kökenli bütün bileşiklerdir. Bitkisel droglar diğer kaynaklardan çok daha fazladır. </a:t>
            </a:r>
            <a:r>
              <a:rPr lang="tr-TR" sz="3200" b="1" dirty="0">
                <a:solidFill>
                  <a:srgbClr val="FF0066"/>
                </a:solidFill>
                <a:latin typeface="Brush Script MT" pitchFamily="66" charset="0"/>
                <a:cs typeface="Times New Roman" pitchFamily="18" charset="0"/>
              </a:rPr>
              <a:t>Bitkisel drog, ya bitkinin tamamı ya bir organı veya bitkinin tamamından ya da bir kısmından elde edilen bir üründür. </a:t>
            </a:r>
            <a:endParaRPr lang="tr-TR" sz="3200" b="1" dirty="0" smtClean="0">
              <a:solidFill>
                <a:srgbClr val="FF0066"/>
              </a:solidFill>
              <a:latin typeface="Brush Script MT" pitchFamily="66" charset="0"/>
              <a:cs typeface="Times New Roman" pitchFamily="18" charset="0"/>
            </a:endParaRPr>
          </a:p>
          <a:p>
            <a:pPr algn="just"/>
            <a:r>
              <a:rPr lang="tr-TR" sz="2400" b="1" dirty="0" err="1" smtClean="0">
                <a:latin typeface="Times New Roman" pitchFamily="18" charset="0"/>
              </a:rPr>
              <a:t>Folia</a:t>
            </a:r>
            <a:r>
              <a:rPr lang="tr-TR" sz="2400" b="1" dirty="0" smtClean="0">
                <a:latin typeface="Times New Roman" pitchFamily="18" charset="0"/>
              </a:rPr>
              <a:t> </a:t>
            </a:r>
            <a:r>
              <a:rPr lang="tr-TR" sz="2400" b="1" dirty="0" err="1">
                <a:latin typeface="Times New Roman" pitchFamily="18" charset="0"/>
              </a:rPr>
              <a:t>Menthae</a:t>
            </a:r>
            <a:endParaRPr lang="tr-TR" sz="2400" b="1" dirty="0">
              <a:latin typeface="Times New Roman" pitchFamily="18" charset="0"/>
            </a:endParaRPr>
          </a:p>
          <a:p>
            <a:pPr lvl="1">
              <a:buFontTx/>
              <a:buChar char="•"/>
            </a:pPr>
            <a:r>
              <a:rPr lang="tr-TR" sz="2400" b="1" dirty="0" err="1">
                <a:latin typeface="Times New Roman" pitchFamily="18" charset="0"/>
              </a:rPr>
              <a:t>Oleum</a:t>
            </a:r>
            <a:r>
              <a:rPr lang="tr-TR" sz="2400" b="1" dirty="0">
                <a:latin typeface="Times New Roman" pitchFamily="18" charset="0"/>
              </a:rPr>
              <a:t> </a:t>
            </a:r>
            <a:r>
              <a:rPr lang="tr-TR" sz="2400" b="1" dirty="0" err="1">
                <a:latin typeface="Times New Roman" pitchFamily="18" charset="0"/>
              </a:rPr>
              <a:t>menthae</a:t>
            </a:r>
            <a:endParaRPr lang="tr-TR" sz="2400" b="1" dirty="0">
              <a:latin typeface="Times New Roman" pitchFamily="18" charset="0"/>
            </a:endParaRPr>
          </a:p>
          <a:p>
            <a:pPr lvl="2">
              <a:buFontTx/>
              <a:buChar char="•"/>
            </a:pPr>
            <a:r>
              <a:rPr lang="tr-TR" sz="2400" b="1" dirty="0" err="1" smtClean="0">
                <a:latin typeface="Times New Roman" pitchFamily="18" charset="0"/>
              </a:rPr>
              <a:t>Mentholum</a:t>
            </a:r>
            <a:endParaRPr lang="tr-TR" sz="2400" b="1" dirty="0">
              <a:latin typeface="Times New Roman" pitchFamily="18" charset="0"/>
            </a:endParaRPr>
          </a:p>
          <a:p>
            <a:pPr>
              <a:buFontTx/>
              <a:buChar char="•"/>
            </a:pPr>
            <a:endParaRPr lang="en-US" sz="2400" dirty="0">
              <a:latin typeface="Times New Roman" pitchFamily="18" charset="0"/>
            </a:endParaRPr>
          </a:p>
        </p:txBody>
      </p:sp>
      <p:sp>
        <p:nvSpPr>
          <p:cNvPr id="4" name="3 5-Nokta Yıldız"/>
          <p:cNvSpPr/>
          <p:nvPr/>
        </p:nvSpPr>
        <p:spPr>
          <a:xfrm>
            <a:off x="7884368" y="59436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1675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643" y="476672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Avrupa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Farmakopesi’ne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göre 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drog: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tr-TR" sz="2800" b="1" i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bitkilerin tamamı veya bir kısmının parçalanmış veya kesilmiş şekilde ya da bütün olarak, genellikle kurutulmuş halde veya taze olarak bir işlemden geçirilmeden bulunan halidir. </a:t>
            </a:r>
            <a:endParaRPr lang="tr-TR" sz="2800" b="1" i="1" dirty="0" smtClean="0">
              <a:solidFill>
                <a:srgbClr val="7030A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/>
            <a:endParaRPr lang="tr-TR" sz="2800" b="1" i="1" dirty="0">
              <a:solidFill>
                <a:srgbClr val="7030A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ham drog tanımına uyar ve en basit ilaç şekli olarak da kabul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edilebilinir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. Ancak, drog kelimesine karşılık ilaç demek doğru değildir. Çünkü drog yukarıda da tanımlandığı gibi bir hammadde (afyon=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Opium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), ilaç ise bir tedavi unsurudur (preparat haline getirilmiş morfin veya Safranlı Afyon Tentürü), yani drog, tedavide kullanılacak şekle girdiği zaman ilaç ismini alır. </a:t>
            </a:r>
          </a:p>
        </p:txBody>
      </p:sp>
    </p:spTree>
    <p:extLst>
      <p:ext uri="{BB962C8B-B14F-4D97-AF65-F5344CB8AC3E}">
        <p14:creationId xmlns:p14="http://schemas.microsoft.com/office/powerpoint/2010/main" val="3685685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395288" y="476250"/>
            <a:ext cx="8280400" cy="58832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lvl="2" algn="just"/>
            <a:r>
              <a:rPr lang="tr-TR" sz="2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Herba</a:t>
            </a:r>
            <a:r>
              <a:rPr lang="tr-TR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		</a:t>
            </a:r>
            <a:r>
              <a:rPr lang="tr-TR" sz="2000" b="1" dirty="0">
                <a:latin typeface="Times New Roman" pitchFamily="18" charset="0"/>
              </a:rPr>
              <a:t>		</a:t>
            </a:r>
            <a:r>
              <a:rPr lang="tr-TR" sz="2000" b="1" dirty="0" smtClean="0">
                <a:latin typeface="Times New Roman" pitchFamily="18" charset="0"/>
              </a:rPr>
              <a:t>Toprak üstü kısım, Ot</a:t>
            </a:r>
            <a:endParaRPr lang="tr-TR" sz="2000" b="1" dirty="0">
              <a:latin typeface="Times New Roman" pitchFamily="18" charset="0"/>
            </a:endParaRPr>
          </a:p>
          <a:p>
            <a:pPr lvl="2" algn="just"/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Gemmae</a:t>
            </a:r>
            <a:r>
              <a:rPr lang="tr-TR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veya </a:t>
            </a:r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Turiones</a:t>
            </a:r>
            <a:r>
              <a:rPr lang="tr-TR" sz="2000" dirty="0">
                <a:latin typeface="Times New Roman" pitchFamily="18" charset="0"/>
              </a:rPr>
              <a:t>		Dal tomurcukları</a:t>
            </a:r>
          </a:p>
          <a:p>
            <a:pPr lvl="2" algn="just"/>
            <a:r>
              <a:rPr lang="tr-TR" sz="2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Stipes</a:t>
            </a:r>
            <a:r>
              <a:rPr lang="tr-TR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/ </a:t>
            </a:r>
            <a:r>
              <a:rPr lang="tr-TR" sz="2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Stipites</a:t>
            </a:r>
            <a:r>
              <a:rPr lang="tr-TR" sz="2000" b="1" dirty="0">
                <a:latin typeface="Times New Roman" pitchFamily="18" charset="0"/>
              </a:rPr>
              <a:t>			Dal, sap / Dallar, saplar</a:t>
            </a:r>
          </a:p>
          <a:p>
            <a:pPr lvl="2" algn="just"/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Summitates</a:t>
            </a:r>
            <a:r>
              <a:rPr lang="tr-TR" sz="2000" dirty="0">
                <a:latin typeface="Times New Roman" pitchFamily="18" charset="0"/>
              </a:rPr>
              <a:t>			Dal uçları</a:t>
            </a:r>
          </a:p>
          <a:p>
            <a:pPr lvl="2" algn="just"/>
            <a:r>
              <a:rPr lang="tr-TR" sz="2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Folium</a:t>
            </a:r>
            <a:r>
              <a:rPr lang="tr-TR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/ </a:t>
            </a:r>
            <a:r>
              <a:rPr lang="tr-TR" sz="2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Folia</a:t>
            </a:r>
            <a:r>
              <a:rPr lang="tr-TR" sz="2000" b="1" dirty="0">
                <a:latin typeface="Times New Roman" pitchFamily="18" charset="0"/>
              </a:rPr>
              <a:t>			Yaprak / Yapraklar</a:t>
            </a:r>
          </a:p>
          <a:p>
            <a:pPr lvl="2" algn="just"/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Flos</a:t>
            </a:r>
            <a:r>
              <a:rPr lang="tr-TR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/ </a:t>
            </a:r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Flores</a:t>
            </a:r>
            <a:r>
              <a:rPr lang="tr-TR" sz="2000" dirty="0">
                <a:latin typeface="Times New Roman" pitchFamily="18" charset="0"/>
              </a:rPr>
              <a:t>			Çiçek / Çiçekler</a:t>
            </a:r>
          </a:p>
          <a:p>
            <a:pPr lvl="2" algn="just"/>
            <a:r>
              <a:rPr lang="tr-TR" sz="2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Stylus</a:t>
            </a:r>
            <a:r>
              <a:rPr lang="tr-TR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/ </a:t>
            </a:r>
            <a:r>
              <a:rPr lang="tr-TR" sz="2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Styli</a:t>
            </a:r>
            <a:r>
              <a:rPr lang="tr-TR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tr-TR" sz="2000" b="1" dirty="0">
                <a:latin typeface="Times New Roman" pitchFamily="18" charset="0"/>
              </a:rPr>
              <a:t>			</a:t>
            </a:r>
            <a:r>
              <a:rPr lang="tr-TR" sz="2000" b="1" dirty="0" err="1">
                <a:latin typeface="Times New Roman" pitchFamily="18" charset="0"/>
              </a:rPr>
              <a:t>Stius</a:t>
            </a:r>
            <a:r>
              <a:rPr lang="tr-TR" sz="2000" b="1" dirty="0">
                <a:latin typeface="Times New Roman" pitchFamily="18" charset="0"/>
              </a:rPr>
              <a:t> / </a:t>
            </a:r>
            <a:r>
              <a:rPr lang="tr-TR" sz="2000" b="1" dirty="0" err="1">
                <a:latin typeface="Times New Roman" pitchFamily="18" charset="0"/>
              </a:rPr>
              <a:t>Stiluslar</a:t>
            </a:r>
            <a:endParaRPr lang="tr-TR" sz="2000" b="1" dirty="0">
              <a:latin typeface="Times New Roman" pitchFamily="18" charset="0"/>
            </a:endParaRPr>
          </a:p>
          <a:p>
            <a:pPr lvl="2" algn="just"/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Fructus</a:t>
            </a:r>
            <a:r>
              <a:rPr lang="tr-TR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	</a:t>
            </a:r>
            <a:r>
              <a:rPr lang="tr-TR" sz="2000" dirty="0">
                <a:latin typeface="Times New Roman" pitchFamily="18" charset="0"/>
              </a:rPr>
              <a:t>			Meyve</a:t>
            </a:r>
          </a:p>
          <a:p>
            <a:pPr lvl="2" algn="just"/>
            <a:r>
              <a:rPr lang="tr-TR" sz="2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Pericarpium</a:t>
            </a:r>
            <a:r>
              <a:rPr lang="tr-TR" sz="2000" b="1" dirty="0">
                <a:latin typeface="Times New Roman" pitchFamily="18" charset="0"/>
              </a:rPr>
              <a:t>			Meyve kabuğu</a:t>
            </a:r>
          </a:p>
          <a:p>
            <a:pPr lvl="2" algn="just"/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Pulpa</a:t>
            </a:r>
            <a:r>
              <a:rPr lang="tr-TR" sz="2000" dirty="0">
                <a:latin typeface="Times New Roman" pitchFamily="18" charset="0"/>
              </a:rPr>
              <a:t>				Etli </a:t>
            </a:r>
            <a:r>
              <a:rPr lang="tr-TR" sz="2000" dirty="0" err="1">
                <a:latin typeface="Times New Roman" pitchFamily="18" charset="0"/>
              </a:rPr>
              <a:t>mezokarp</a:t>
            </a:r>
            <a:endParaRPr lang="tr-TR" sz="2000" dirty="0">
              <a:latin typeface="Times New Roman" pitchFamily="18" charset="0"/>
            </a:endParaRPr>
          </a:p>
          <a:p>
            <a:pPr lvl="2" algn="just"/>
            <a:r>
              <a:rPr lang="tr-TR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Semen</a:t>
            </a:r>
            <a:r>
              <a:rPr lang="tr-TR" sz="2000" b="1" dirty="0">
                <a:latin typeface="Times New Roman" pitchFamily="18" charset="0"/>
              </a:rPr>
              <a:t>				Tohum</a:t>
            </a:r>
          </a:p>
          <a:p>
            <a:pPr lvl="2" algn="just"/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Cortex</a:t>
            </a:r>
            <a:r>
              <a:rPr lang="tr-TR" sz="2000" dirty="0">
                <a:latin typeface="Times New Roman" pitchFamily="18" charset="0"/>
              </a:rPr>
              <a:t>				Kabuk</a:t>
            </a:r>
          </a:p>
          <a:p>
            <a:pPr lvl="2" algn="just"/>
            <a:r>
              <a:rPr lang="tr-TR" sz="2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Lignum</a:t>
            </a:r>
            <a:r>
              <a:rPr lang="tr-TR" sz="2000" b="1" dirty="0">
                <a:latin typeface="Times New Roman" pitchFamily="18" charset="0"/>
              </a:rPr>
              <a:t>				Odun</a:t>
            </a:r>
          </a:p>
          <a:p>
            <a:pPr lvl="2" algn="just"/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Radix</a:t>
            </a:r>
            <a:r>
              <a:rPr lang="tr-TR" sz="2000" dirty="0">
                <a:latin typeface="Times New Roman" pitchFamily="18" charset="0"/>
              </a:rPr>
              <a:t>				Kök	</a:t>
            </a:r>
          </a:p>
          <a:p>
            <a:pPr lvl="2" algn="just"/>
            <a:r>
              <a:rPr lang="tr-TR" sz="2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Rhizoma</a:t>
            </a:r>
            <a:r>
              <a:rPr lang="tr-TR" sz="2000" b="1" dirty="0">
                <a:latin typeface="Times New Roman" pitchFamily="18" charset="0"/>
              </a:rPr>
              <a:t>			</a:t>
            </a:r>
            <a:r>
              <a:rPr lang="tr-TR" sz="2000" b="1" dirty="0" err="1">
                <a:latin typeface="Times New Roman" pitchFamily="18" charset="0"/>
              </a:rPr>
              <a:t>Rizom</a:t>
            </a:r>
            <a:endParaRPr lang="tr-TR" sz="2000" b="1" dirty="0">
              <a:latin typeface="Times New Roman" pitchFamily="18" charset="0"/>
            </a:endParaRPr>
          </a:p>
          <a:p>
            <a:pPr lvl="2" algn="just"/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Tuber</a:t>
            </a:r>
            <a:r>
              <a:rPr lang="tr-TR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/ </a:t>
            </a:r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Tubera</a:t>
            </a:r>
            <a:r>
              <a:rPr lang="tr-TR" sz="2000" dirty="0">
                <a:latin typeface="Times New Roman" pitchFamily="18" charset="0"/>
              </a:rPr>
              <a:t>			Yumru / Yumrular</a:t>
            </a:r>
          </a:p>
          <a:p>
            <a:pPr lvl="2" algn="just"/>
            <a:r>
              <a:rPr lang="tr-TR" sz="2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Bulbus</a:t>
            </a:r>
            <a:r>
              <a:rPr lang="tr-TR" sz="2000" b="1" dirty="0">
                <a:latin typeface="Times New Roman" pitchFamily="18" charset="0"/>
              </a:rPr>
              <a:t>				Soğan</a:t>
            </a:r>
          </a:p>
          <a:p>
            <a:pPr lvl="2" algn="just"/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Gland</a:t>
            </a:r>
            <a:r>
              <a:rPr lang="tr-TR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/ </a:t>
            </a:r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Glandulae</a:t>
            </a:r>
            <a:r>
              <a:rPr lang="tr-TR" sz="2000" dirty="0">
                <a:latin typeface="Times New Roman" pitchFamily="18" charset="0"/>
              </a:rPr>
              <a:t>		Salgı tüyü / Salgı tüyleri</a:t>
            </a:r>
          </a:p>
          <a:p>
            <a:pPr lvl="2" algn="just"/>
            <a:r>
              <a:rPr lang="tr-TR" sz="2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Sporae</a:t>
            </a:r>
            <a:r>
              <a:rPr lang="tr-TR" sz="2000" b="1" dirty="0">
                <a:latin typeface="Times New Roman" pitchFamily="18" charset="0"/>
              </a:rPr>
              <a:t>				Sporlar</a:t>
            </a:r>
            <a:endParaRPr lang="en-US" sz="2000" b="1" dirty="0">
              <a:latin typeface="Times New Roman" pitchFamily="18" charset="0"/>
            </a:endParaRPr>
          </a:p>
        </p:txBody>
      </p:sp>
      <p:sp>
        <p:nvSpPr>
          <p:cNvPr id="4" name="3 5-Nokta Yıldız"/>
          <p:cNvSpPr/>
          <p:nvPr/>
        </p:nvSpPr>
        <p:spPr>
          <a:xfrm>
            <a:off x="8028384" y="18864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116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214282" y="1214422"/>
            <a:ext cx="8715436" cy="452431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tr-TR" sz="2400" dirty="0">
                <a:latin typeface="Times New Roman" pitchFamily="18" charset="0"/>
              </a:rPr>
              <a:t> Droglar iki kelime ile isimlendirilir.</a:t>
            </a:r>
          </a:p>
          <a:p>
            <a:endParaRPr lang="tr-TR" sz="2400" dirty="0">
              <a:latin typeface="Times New Roman" pitchFamily="18" charset="0"/>
            </a:endParaRPr>
          </a:p>
          <a:p>
            <a:pPr>
              <a:buFontTx/>
              <a:buChar char="•"/>
            </a:pPr>
            <a:r>
              <a:rPr lang="tr-TR" sz="2400" dirty="0">
                <a:latin typeface="Times New Roman" pitchFamily="18" charset="0"/>
              </a:rPr>
              <a:t> Bu tamlama hazırlanırken:</a:t>
            </a:r>
          </a:p>
          <a:p>
            <a:endParaRPr lang="tr-TR" sz="2400" dirty="0">
              <a:latin typeface="Times New Roman" pitchFamily="18" charset="0"/>
            </a:endParaRPr>
          </a:p>
          <a:p>
            <a:r>
              <a:rPr lang="tr-TR" sz="2400" b="1" dirty="0">
                <a:latin typeface="Times New Roman" pitchFamily="18" charset="0"/>
              </a:rPr>
              <a:t>1</a:t>
            </a:r>
            <a:r>
              <a:rPr lang="tr-TR" sz="2400" b="1" dirty="0" smtClean="0">
                <a:latin typeface="Times New Roman" pitchFamily="18" charset="0"/>
              </a:rPr>
              <a:t>.</a:t>
            </a:r>
            <a:r>
              <a:rPr lang="tr-TR" sz="2400" dirty="0" smtClean="0">
                <a:latin typeface="Times New Roman" pitchFamily="18" charset="0"/>
              </a:rPr>
              <a:t> Bitki </a:t>
            </a:r>
            <a:r>
              <a:rPr lang="tr-TR" sz="2400" dirty="0">
                <a:latin typeface="Times New Roman" pitchFamily="18" charset="0"/>
              </a:rPr>
              <a:t>kısmını belirleyen sözcüğün arkasında ikinci kelime         	   olarak </a:t>
            </a:r>
            <a:r>
              <a:rPr lang="tr-TR" sz="2400" dirty="0" err="1">
                <a:latin typeface="Times New Roman" pitchFamily="18" charset="0"/>
              </a:rPr>
              <a:t>genus</a:t>
            </a:r>
            <a:r>
              <a:rPr lang="tr-TR" sz="2400" dirty="0">
                <a:latin typeface="Times New Roman" pitchFamily="18" charset="0"/>
              </a:rPr>
              <a:t> adı yer alır ve </a:t>
            </a:r>
            <a:r>
              <a:rPr lang="tr-TR" sz="2400" dirty="0" err="1">
                <a:latin typeface="Times New Roman" pitchFamily="18" charset="0"/>
              </a:rPr>
              <a:t>latince</a:t>
            </a:r>
            <a:r>
              <a:rPr lang="tr-TR" sz="2400" dirty="0">
                <a:latin typeface="Times New Roman" pitchFamily="18" charset="0"/>
              </a:rPr>
              <a:t> kurallarına göre genitifi 	   yapılır.</a:t>
            </a:r>
          </a:p>
          <a:p>
            <a:endParaRPr lang="tr-TR" sz="2400" dirty="0">
              <a:latin typeface="Times New Roman" pitchFamily="18" charset="0"/>
            </a:endParaRPr>
          </a:p>
          <a:p>
            <a:r>
              <a:rPr lang="tr-TR" sz="2400" dirty="0">
                <a:latin typeface="Times New Roman" pitchFamily="18" charset="0"/>
              </a:rPr>
              <a:t>	</a:t>
            </a:r>
            <a:r>
              <a:rPr lang="tr-TR" sz="2400" i="1" dirty="0" err="1">
                <a:latin typeface="Times New Roman" pitchFamily="18" charset="0"/>
              </a:rPr>
              <a:t>Salvia</a:t>
            </a:r>
            <a:r>
              <a:rPr lang="tr-TR" sz="2400" i="1" dirty="0">
                <a:latin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</a:rPr>
              <a:t>officinalis</a:t>
            </a:r>
            <a:r>
              <a:rPr lang="tr-TR" sz="2400" dirty="0">
                <a:latin typeface="Times New Roman" pitchFamily="18" charset="0"/>
              </a:rPr>
              <a:t>	</a:t>
            </a:r>
            <a:r>
              <a:rPr lang="tr-TR" sz="2400" b="1" dirty="0" err="1">
                <a:solidFill>
                  <a:srgbClr val="FF0066"/>
                </a:solidFill>
                <a:latin typeface="Times New Roman" pitchFamily="18" charset="0"/>
              </a:rPr>
              <a:t>Folia</a:t>
            </a:r>
            <a:r>
              <a:rPr lang="tr-TR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tr-TR" sz="2400" b="1" dirty="0" err="1">
                <a:solidFill>
                  <a:srgbClr val="FF0066"/>
                </a:solidFill>
                <a:latin typeface="Times New Roman" pitchFamily="18" charset="0"/>
              </a:rPr>
              <a:t>Salviae</a:t>
            </a:r>
            <a:endParaRPr lang="tr-TR" sz="2400" b="1" dirty="0">
              <a:solidFill>
                <a:srgbClr val="FF0066"/>
              </a:solidFill>
              <a:latin typeface="Times New Roman" pitchFamily="18" charset="0"/>
            </a:endParaRPr>
          </a:p>
          <a:p>
            <a:endParaRPr lang="tr-TR" sz="2400" dirty="0">
              <a:latin typeface="Times New Roman" pitchFamily="18" charset="0"/>
            </a:endParaRPr>
          </a:p>
          <a:p>
            <a:r>
              <a:rPr lang="tr-TR" sz="2400" b="1" dirty="0">
                <a:latin typeface="Times New Roman" pitchFamily="18" charset="0"/>
              </a:rPr>
              <a:t>2.</a:t>
            </a:r>
            <a:r>
              <a:rPr lang="tr-TR" sz="2400" dirty="0">
                <a:latin typeface="Times New Roman" pitchFamily="18" charset="0"/>
              </a:rPr>
              <a:t> İkinci kelime olarak tür adı kullanılmıştır.</a:t>
            </a:r>
          </a:p>
          <a:p>
            <a:endParaRPr lang="tr-TR" sz="2400" dirty="0">
              <a:latin typeface="Times New Roman" pitchFamily="18" charset="0"/>
            </a:endParaRPr>
          </a:p>
          <a:p>
            <a:r>
              <a:rPr lang="tr-TR" sz="2400" dirty="0">
                <a:latin typeface="Times New Roman" pitchFamily="18" charset="0"/>
              </a:rPr>
              <a:t>	</a:t>
            </a:r>
            <a:r>
              <a:rPr lang="tr-TR" sz="2400" i="1" dirty="0" err="1">
                <a:latin typeface="Times New Roman" pitchFamily="18" charset="0"/>
              </a:rPr>
              <a:t>Zea</a:t>
            </a:r>
            <a:r>
              <a:rPr lang="tr-TR" sz="2400" i="1" dirty="0">
                <a:latin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</a:rPr>
              <a:t>mays</a:t>
            </a:r>
            <a:r>
              <a:rPr lang="tr-TR" sz="2400" dirty="0">
                <a:latin typeface="Times New Roman" pitchFamily="18" charset="0"/>
              </a:rPr>
              <a:t>		</a:t>
            </a:r>
            <a:r>
              <a:rPr lang="tr-TR" sz="2400" b="1" dirty="0" err="1">
                <a:solidFill>
                  <a:srgbClr val="FF0066"/>
                </a:solidFill>
                <a:latin typeface="Times New Roman" pitchFamily="18" charset="0"/>
              </a:rPr>
              <a:t>Amylum</a:t>
            </a:r>
            <a:r>
              <a:rPr lang="tr-TR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tr-TR" sz="2400" b="1" dirty="0" err="1">
                <a:solidFill>
                  <a:srgbClr val="FF0066"/>
                </a:solidFill>
                <a:latin typeface="Times New Roman" pitchFamily="18" charset="0"/>
              </a:rPr>
              <a:t>Maydis</a:t>
            </a:r>
            <a:endParaRPr lang="en-US" sz="24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071538" y="214290"/>
            <a:ext cx="6944530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4000" b="1" i="0" u="none" strike="noStrike" cap="none" normalizeH="0" baseline="0" dirty="0" smtClean="0">
                <a:ln>
                  <a:noFill/>
                </a:ln>
                <a:solidFill>
                  <a:srgbClr val="339966"/>
                </a:solidFill>
                <a:effectLst/>
                <a:latin typeface="Comic Sans MS" pitchFamily="66" charset="0"/>
                <a:ea typeface="Times New Roman" pitchFamily="18" charset="0"/>
              </a:rPr>
              <a:t>Drogların İsimlendirilmesi</a:t>
            </a:r>
            <a:endParaRPr kumimoji="0" lang="tr-T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27152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Ekran Gösterisi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aysegul</dc:creator>
  <cp:lastModifiedBy>aysegul</cp:lastModifiedBy>
  <cp:revision>1</cp:revision>
  <dcterms:created xsi:type="dcterms:W3CDTF">2018-06-08T11:32:31Z</dcterms:created>
  <dcterms:modified xsi:type="dcterms:W3CDTF">2018-06-08T11:33:00Z</dcterms:modified>
</cp:coreProperties>
</file>