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1pPr>
    <a:lvl2pPr marL="0" marR="0" indent="228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2pPr>
    <a:lvl3pPr marL="0" marR="0" indent="457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3pPr>
    <a:lvl4pPr marL="0" marR="0" indent="685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4pPr>
    <a:lvl5pPr marL="0" marR="0" indent="9144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5pPr>
    <a:lvl6pPr marL="0" marR="0" indent="11430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6pPr>
    <a:lvl7pPr marL="0" marR="0" indent="1371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7pPr>
    <a:lvl8pPr marL="0" marR="0" indent="1600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8pPr>
    <a:lvl9pPr marL="0" marR="0" indent="1828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7D39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254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8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78A8F">
              <a:alpha val="7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BF8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8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Başlık ve Alt An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Başlık Metni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Maddel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idx="1"/>
          </p:nvPr>
        </p:nvSpPr>
        <p:spPr>
          <a:xfrm>
            <a:off x="1955800" y="1663700"/>
            <a:ext cx="9753600" cy="6413500"/>
          </a:xfrm>
          <a:prstGeom prst="rect">
            <a:avLst/>
          </a:prstGeom>
        </p:spPr>
        <p:txBody>
          <a:bodyPr anchor="ctr"/>
          <a:lstStyle>
            <a:lvl1pPr marL="5461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1pPr>
            <a:lvl2pPr marL="10922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2pPr>
            <a:lvl3pPr marL="16383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3pPr>
            <a:lvl4pPr marL="21844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4pPr>
            <a:lvl5pPr marL="27305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5pPr>
          </a:lstStyle>
          <a:p>
            <a:pPr>
              <a:defRPr>
                <a:effectLst/>
              </a:defRPr>
            </a:pPr>
            <a:r>
              <a:t>Gövde Düzeyi Bir</a:t>
            </a:r>
          </a:p>
          <a:p>
            <a:pPr lvl="1">
              <a:defRPr>
                <a:effectLst/>
              </a:defRPr>
            </a:pPr>
            <a:r>
              <a:t>Gövde Düzeyi İki</a:t>
            </a:r>
          </a:p>
          <a:p>
            <a:pPr lvl="2">
              <a:defRPr>
                <a:effectLst/>
              </a:defRPr>
            </a:pPr>
            <a:r>
              <a:t>Gövde Düzeyi Üç</a:t>
            </a:r>
          </a:p>
          <a:p>
            <a:pPr lvl="3">
              <a:defRPr>
                <a:effectLst/>
              </a:defRPr>
            </a:pPr>
            <a:r>
              <a:t>Gövde Düzeyi Dört</a:t>
            </a:r>
          </a:p>
          <a:p>
            <a:pPr lvl="4">
              <a:defRPr>
                <a:effectLst/>
              </a:defRPr>
            </a:pPr>
            <a:r>
              <a:t>Gövde Düzeyi Beş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3 Yukarı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pic" sz="half" idx="13"/>
          </p:nvPr>
        </p:nvSpPr>
        <p:spPr>
          <a:xfrm>
            <a:off x="1414840" y="762000"/>
            <a:ext cx="5448301" cy="8229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Shape 102"/>
          <p:cNvSpPr/>
          <p:nvPr>
            <p:ph type="pic" sz="quarter" idx="14"/>
          </p:nvPr>
        </p:nvSpPr>
        <p:spPr>
          <a:xfrm>
            <a:off x="7510840" y="762118"/>
            <a:ext cx="4762501" cy="3149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pic" sz="quarter" idx="15"/>
          </p:nvPr>
        </p:nvSpPr>
        <p:spPr>
          <a:xfrm>
            <a:off x="7510840" y="4597518"/>
            <a:ext cx="4762501" cy="4394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4" name="Shape 10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lıntı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body" sz="quarter" idx="13"/>
          </p:nvPr>
        </p:nvSpPr>
        <p:spPr>
          <a:xfrm>
            <a:off x="1625600" y="6362700"/>
            <a:ext cx="10464800" cy="533400"/>
          </a:xfrm>
          <a:prstGeom prst="rect">
            <a:avLst/>
          </a:prstGeom>
        </p:spPr>
        <p:txBody>
          <a:bodyPr>
            <a:spAutoFit/>
          </a:bodyPr>
          <a:lstStyle>
            <a:lvl1pPr defTabSz="584200">
              <a:defRPr sz="2800"/>
            </a:lvl1pPr>
          </a:lstStyle>
          <a:p>
            <a:pPr>
              <a:defRPr>
                <a:effectLst/>
              </a:defRPr>
            </a:pPr>
            <a:r>
              <a:t>–Johnny Appleseed</a:t>
            </a:r>
          </a:p>
        </p:txBody>
      </p:sp>
      <p:sp>
        <p:nvSpPr>
          <p:cNvPr id="112" name="Shape 112"/>
          <p:cNvSpPr/>
          <p:nvPr>
            <p:ph type="body" sz="quarter" idx="14"/>
          </p:nvPr>
        </p:nvSpPr>
        <p:spPr>
          <a:xfrm>
            <a:off x="1625600" y="4254500"/>
            <a:ext cx="10464800" cy="711200"/>
          </a:xfrm>
          <a:prstGeom prst="rect">
            <a:avLst/>
          </a:prstGeom>
        </p:spPr>
        <p:txBody>
          <a:bodyPr anchor="ctr">
            <a:spAutoFit/>
          </a:bodyPr>
          <a:lstStyle>
            <a:lvl1pPr defTabSz="584200">
              <a:spcBef>
                <a:spcPts val="2400"/>
              </a:spcBef>
              <a:defRPr sz="4000"/>
            </a:lvl1pPr>
          </a:lstStyle>
          <a:p>
            <a:pPr>
              <a:defRPr>
                <a:effectLst/>
              </a:defRPr>
            </a:pPr>
            <a:r>
              <a:t>“Buraya bir alıntı yazın.”</a:t>
            </a:r>
          </a:p>
        </p:txBody>
      </p:sp>
      <p:sp>
        <p:nvSpPr>
          <p:cNvPr id="113" name="Shape 1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1" name="Shape 12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oş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Yat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quarter" idx="13"/>
          </p:nvPr>
        </p:nvSpPr>
        <p:spPr>
          <a:xfrm>
            <a:off x="4286250" y="1724010"/>
            <a:ext cx="5422900" cy="407354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778000" y="6019800"/>
            <a:ext cx="10464800" cy="20193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</a:lvl1pPr>
          </a:lstStyle>
          <a:p>
            <a:pPr/>
            <a:r>
              <a:t>Başlık Metni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778000" y="7861300"/>
            <a:ext cx="10464800" cy="1473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2222500" y="3581400"/>
            <a:ext cx="9575800" cy="25908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quarter" idx="13"/>
          </p:nvPr>
        </p:nvSpPr>
        <p:spPr>
          <a:xfrm>
            <a:off x="7658100" y="2184400"/>
            <a:ext cx="4038600" cy="5410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1104900" y="1993900"/>
            <a:ext cx="6299200" cy="3124200"/>
          </a:xfrm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1104900" y="5257800"/>
            <a:ext cx="6299200" cy="28448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Üs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xfrm>
            <a:off x="2044700" y="152400"/>
            <a:ext cx="9575800" cy="25908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İç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2044700" y="3581400"/>
            <a:ext cx="9575800" cy="25908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ve Maddel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title"/>
          </p:nvPr>
        </p:nvSpPr>
        <p:spPr>
          <a:xfrm>
            <a:off x="1968500" y="152400"/>
            <a:ext cx="9753600" cy="25908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65" name="Shape 65"/>
          <p:cNvSpPr/>
          <p:nvPr>
            <p:ph type="body" idx="1"/>
          </p:nvPr>
        </p:nvSpPr>
        <p:spPr>
          <a:xfrm>
            <a:off x="1968500" y="2743200"/>
            <a:ext cx="9753600" cy="5842000"/>
          </a:xfrm>
          <a:prstGeom prst="rect">
            <a:avLst/>
          </a:prstGeom>
        </p:spPr>
        <p:txBody>
          <a:bodyPr anchor="ctr"/>
          <a:lstStyle>
            <a:lvl1pPr marL="5461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1pPr>
            <a:lvl2pPr marL="10922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2pPr>
            <a:lvl3pPr marL="16383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3pPr>
            <a:lvl4pPr marL="21844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4pPr>
            <a:lvl5pPr marL="2730500" indent="-546100" algn="l">
              <a:spcBef>
                <a:spcPts val="5000"/>
              </a:spcBef>
              <a:buSzPct val="35000"/>
              <a:buBlip>
                <a:blip r:embed="rId3"/>
              </a:buBlip>
              <a:defRPr sz="4000"/>
            </a:lvl5pPr>
          </a:lstStyle>
          <a:p>
            <a:pPr>
              <a:defRPr>
                <a:effectLst/>
              </a:defRPr>
            </a:pPr>
            <a:r>
              <a:t>Gövde Düzeyi Bir</a:t>
            </a:r>
          </a:p>
          <a:p>
            <a:pPr lvl="1">
              <a:defRPr>
                <a:effectLst/>
              </a:defRPr>
            </a:pPr>
            <a:r>
              <a:t>Gövde Düzeyi İki</a:t>
            </a:r>
          </a:p>
          <a:p>
            <a:pPr lvl="2">
              <a:defRPr>
                <a:effectLst/>
              </a:defRPr>
            </a:pPr>
            <a:r>
              <a:t>Gövde Düzeyi Üç</a:t>
            </a:r>
          </a:p>
          <a:p>
            <a:pPr lvl="3">
              <a:defRPr>
                <a:effectLst/>
              </a:defRPr>
            </a:pPr>
            <a:r>
              <a:t>Gövde Düzeyi Dört</a:t>
            </a:r>
          </a:p>
          <a:p>
            <a:pPr lvl="4">
              <a:defRPr>
                <a:effectLst/>
              </a:defRPr>
            </a:pPr>
            <a:r>
              <a:t>Gövde Düzeyi Beş</a:t>
            </a:r>
          </a:p>
        </p:txBody>
      </p:sp>
      <p:sp>
        <p:nvSpPr>
          <p:cNvPr id="66" name="Shape 6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, Maddeler ve Fotoğraf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pic" sz="quarter" idx="13"/>
          </p:nvPr>
        </p:nvSpPr>
        <p:spPr>
          <a:xfrm>
            <a:off x="7440167" y="2857500"/>
            <a:ext cx="4015233" cy="5613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Shape 74"/>
          <p:cNvSpPr/>
          <p:nvPr>
            <p:ph type="title"/>
          </p:nvPr>
        </p:nvSpPr>
        <p:spPr>
          <a:xfrm>
            <a:off x="1968500" y="152400"/>
            <a:ext cx="9753600" cy="2590800"/>
          </a:xfrm>
          <a:prstGeom prst="rect">
            <a:avLst/>
          </a:prstGeom>
        </p:spPr>
        <p:txBody>
          <a:bodyPr anchor="ctr"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75" name="Shape 75"/>
          <p:cNvSpPr/>
          <p:nvPr>
            <p:ph type="body" sz="half" idx="1"/>
          </p:nvPr>
        </p:nvSpPr>
        <p:spPr>
          <a:xfrm>
            <a:off x="1968500" y="2743200"/>
            <a:ext cx="4876800" cy="5842000"/>
          </a:xfrm>
          <a:prstGeom prst="rect">
            <a:avLst/>
          </a:prstGeom>
        </p:spPr>
        <p:txBody>
          <a:bodyPr anchor="ctr"/>
          <a:lstStyle>
            <a:lvl1pPr marL="406400" indent="-406400" algn="l">
              <a:spcBef>
                <a:spcPts val="4000"/>
              </a:spcBef>
              <a:buSzPct val="35000"/>
              <a:buBlip>
                <a:blip r:embed="rId3"/>
              </a:buBlip>
              <a:defRPr sz="3000"/>
            </a:lvl1pPr>
            <a:lvl2pPr marL="812800" indent="-406400" algn="l">
              <a:spcBef>
                <a:spcPts val="4000"/>
              </a:spcBef>
              <a:buSzPct val="35000"/>
              <a:buBlip>
                <a:blip r:embed="rId3"/>
              </a:buBlip>
              <a:defRPr sz="3000"/>
            </a:lvl2pPr>
            <a:lvl3pPr marL="1219200" indent="-406400" algn="l">
              <a:spcBef>
                <a:spcPts val="4000"/>
              </a:spcBef>
              <a:buSzPct val="35000"/>
              <a:buBlip>
                <a:blip r:embed="rId3"/>
              </a:buBlip>
              <a:defRPr sz="3000"/>
            </a:lvl3pPr>
            <a:lvl4pPr marL="1625600" indent="-406400" algn="l">
              <a:spcBef>
                <a:spcPts val="4000"/>
              </a:spcBef>
              <a:buSzPct val="35000"/>
              <a:buBlip>
                <a:blip r:embed="rId3"/>
              </a:buBlip>
              <a:defRPr sz="3000"/>
            </a:lvl4pPr>
            <a:lvl5pPr marL="2032000" indent="-406400" algn="l">
              <a:spcBef>
                <a:spcPts val="4000"/>
              </a:spcBef>
              <a:buSzPct val="35000"/>
              <a:buBlip>
                <a:blip r:embed="rId3"/>
              </a:buBlip>
              <a:defRPr sz="3000"/>
            </a:lvl5pPr>
          </a:lstStyle>
          <a:p>
            <a:pPr>
              <a:defRPr>
                <a:effectLst/>
              </a:defRPr>
            </a:pPr>
            <a:r>
              <a:t>Gövde Düzeyi Bir</a:t>
            </a:r>
          </a:p>
          <a:p>
            <a:pPr lvl="1">
              <a:defRPr>
                <a:effectLst/>
              </a:defRPr>
            </a:pPr>
            <a:r>
              <a:t>Gövde Düzeyi İki</a:t>
            </a:r>
          </a:p>
          <a:p>
            <a:pPr lvl="2">
              <a:defRPr>
                <a:effectLst/>
              </a:defRPr>
            </a:pPr>
            <a:r>
              <a:t>Gövde Düzeyi Üç</a:t>
            </a:r>
          </a:p>
          <a:p>
            <a:pPr lvl="3">
              <a:defRPr>
                <a:effectLst/>
              </a:defRPr>
            </a:pPr>
            <a:r>
              <a:t>Gövde Düzeyi Dört</a:t>
            </a:r>
          </a:p>
          <a:p>
            <a:pPr lvl="4">
              <a:defRPr>
                <a:effectLst/>
              </a:defRPr>
            </a:pPr>
            <a:r>
              <a:t>Gövde Düzeyi Beş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aşlık - Düşey Fotoğraf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7850632" y="2194509"/>
            <a:ext cx="3835401" cy="536199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title"/>
          </p:nvPr>
        </p:nvSpPr>
        <p:spPr>
          <a:xfrm>
            <a:off x="1104900" y="1993900"/>
            <a:ext cx="6299200" cy="3124200"/>
          </a:xfrm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  <a:defRPr sz="6800"/>
            </a:lvl1pPr>
          </a:lstStyle>
          <a:p>
            <a:pPr/>
            <a:r>
              <a:t>Başlık Metni</a:t>
            </a:r>
          </a:p>
        </p:txBody>
      </p:sp>
      <p:sp>
        <p:nvSpPr>
          <p:cNvPr id="85" name="Shape 85"/>
          <p:cNvSpPr/>
          <p:nvPr>
            <p:ph type="body" sz="quarter" idx="1"/>
          </p:nvPr>
        </p:nvSpPr>
        <p:spPr>
          <a:xfrm>
            <a:off x="1104900" y="5257800"/>
            <a:ext cx="6299200" cy="28575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778000" y="1765300"/>
            <a:ext cx="10464800" cy="3124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>
              <a:tabLst>
                <a:tab pos="1485900" algn="l"/>
              </a:tabLst>
            </a:lvl1pPr>
          </a:lstStyle>
          <a:p>
            <a:pPr/>
            <a:r>
              <a:t>Başlık Metni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778000" y="5029200"/>
            <a:ext cx="10464800" cy="154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2153899" y="91694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1485900" algn="l"/>
        </a:tabLst>
        <a:defRPr b="0" baseline="0" cap="none" i="0" spc="0" strike="noStrike" sz="94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200" u="none">
          <a:ln>
            <a:noFill/>
          </a:ln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9pPr>
    </p:bodyStyle>
    <p:otherStyle>
      <a:lvl1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370331">
              <a:tabLst>
                <a:tab pos="1206500" algn="l"/>
              </a:tabLst>
              <a:defRPr sz="7614">
                <a:effectLst>
                  <a:outerShdw sx="100000" sy="100000" kx="0" ky="0" algn="b" rotWithShape="0" blurRad="20574" dist="20574" dir="2700000">
                    <a:srgbClr val="FFFFFF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Araştırmacı Gazetecilik ve Haber Yazma</a:t>
            </a:r>
          </a:p>
        </p:txBody>
      </p:sp>
      <p:sp>
        <p:nvSpPr>
          <p:cNvPr id="138" name="Shape 138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Öğr. Gör. Gül Keçelioğlu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Dosyadan Rapora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Araştırmacı gazetecilik sadece basılı mecralar için yapılmaz. Başta televizyon ve internet ortamı olmak üzere diğer mecralarda da araştırmacı gazetecilik faaliyetleri sürdürülmektedir.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Ancak hangi mecra için yapılıyor olursa olsun elde edilen sonuçları okuyucu, dinleyici ve izleyicilerle paylaşmak için gazetecinin elinde sistemli bir çalışma ile hazırlanmış bir rapor olması gerekir.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Raporda adım adım tüm araştırma süreci ve sonuçları, önemli notlar sistemli ve bütünlüklü bir şekilde yer alır.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Rapor haber içeriklerini hazırlamayı kolaylaştırır.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Dosyayı Ayıklamak</a:t>
            </a:r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64184" indent="-464184" defTabSz="388620">
              <a:spcBef>
                <a:spcPts val="4200"/>
              </a:spcBef>
              <a:buBlip>
                <a:blip r:embed="rId2"/>
              </a:buBlip>
              <a:defRPr sz="3400">
                <a:effectLst/>
              </a:defRPr>
            </a:pPr>
            <a:r>
              <a:t>Araştırmacı gazeteci araştırmanın sonunda, elinde günler, haftalar, aylar ya da yıllar alan bir süreçte birikmiş bir çok bilgi ve belge yığını içinden haber için en gerekli olanları ayıklayarak haberini hazırlar.</a:t>
            </a:r>
          </a:p>
          <a:p>
            <a:pPr marL="464184" indent="-464184" defTabSz="388620">
              <a:spcBef>
                <a:spcPts val="4200"/>
              </a:spcBef>
              <a:buBlip>
                <a:blip r:embed="rId2"/>
              </a:buBlip>
              <a:defRPr sz="3400">
                <a:effectLst/>
              </a:defRPr>
            </a:pPr>
            <a:r>
              <a:t>Haber dizi şeklinde araştırma ilerledikçe parça parça verilebileceği gibi, araştırma sonuçlandırıldıktan sonra da verilebilir. Bunu olay ya da durumun niteliği, gazetecinin ve editörlerin tercihleri belirler.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Sürecin Haberde İzlenebilmesi</a:t>
            </a:r>
          </a:p>
        </p:txBody>
      </p:sp>
      <p:sp>
        <p:nvSpPr>
          <p:cNvPr id="147" name="Shape 14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42341" indent="-442341" defTabSz="370331">
              <a:spcBef>
                <a:spcPts val="4000"/>
              </a:spcBef>
              <a:buBlip>
                <a:blip r:embed="rId2"/>
              </a:buBlip>
              <a:defRPr sz="3240">
                <a:effectLst/>
              </a:defRPr>
            </a:pPr>
            <a:r>
              <a:t>Eldeki bilgi ve belgelerden sonuçları destekleyecek olanlar seçilmeli.</a:t>
            </a:r>
          </a:p>
          <a:p>
            <a:pPr marL="442341" indent="-442341" defTabSz="370331">
              <a:spcBef>
                <a:spcPts val="4000"/>
              </a:spcBef>
              <a:buBlip>
                <a:blip r:embed="rId2"/>
              </a:buBlip>
              <a:defRPr sz="3240">
                <a:effectLst/>
              </a:defRPr>
            </a:pPr>
            <a:r>
              <a:t>Araştırmaya neden ve nasıl başlandığı, araştırmanın niçin yapıldığı, temel hipotezin ne olduğu ve araştırma süreçlerini okur, izleyici, dinleyici metin içinde net olarak takip edebilmeli.</a:t>
            </a:r>
          </a:p>
          <a:p>
            <a:pPr marL="442341" indent="-442341" defTabSz="370331">
              <a:spcBef>
                <a:spcPts val="4000"/>
              </a:spcBef>
              <a:buBlip>
                <a:blip r:embed="rId2"/>
              </a:buBlip>
              <a:defRPr sz="3240">
                <a:effectLst/>
              </a:defRPr>
            </a:pPr>
            <a:r>
              <a:t>Gazeteci temel varsayımın kanıtlandığını, bilgi  ve belgelere dayanarak net bir biçimde ortaya koymalı.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Haberde Bilgi, Belge ve Kaynaklar</a:t>
            </a:r>
          </a:p>
        </p:txBody>
      </p:sp>
      <p:sp>
        <p:nvSpPr>
          <p:cNvPr id="150" name="Shape 15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Haber olgulara ve belgelere dayalı olarak oluşturulmalı. 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Teyit edilmemiş bilgi ve belgeler içermemeli.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Kaynaklara (kaynaklar gerekçeli olarak aksini istemedikçe) referans verilmeli.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Bilgiler haber boyunca birbiriyle tutarlı olmalı, okurun kafasını karıştırmamalı. </a:t>
            </a:r>
          </a:p>
          <a:p>
            <a:pPr marL="354964" indent="-354964" defTabSz="297179">
              <a:spcBef>
                <a:spcPts val="3200"/>
              </a:spcBef>
              <a:buBlip>
                <a:blip r:embed="rId2"/>
              </a:buBlip>
              <a:defRPr sz="2600">
                <a:effectLst/>
              </a:defRPr>
            </a:pPr>
            <a:r>
              <a:t>Haberde tarafların tümüne ulaşılmalı, gerekli durumlarda tüm taraflara yer verilmeli. En azından okur satır aralarında gazetecinin tarafgir olmadığını, olay ya da durumla arasına mesafe koyduğunu sezmeli.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Metnin Niteliği</a:t>
            </a:r>
          </a:p>
        </p:txBody>
      </p:sp>
      <p:sp>
        <p:nvSpPr>
          <p:cNvPr id="153" name="Shape 15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93192" indent="-393192" defTabSz="329184">
              <a:spcBef>
                <a:spcPts val="3600"/>
              </a:spcBef>
              <a:buBlip>
                <a:blip r:embed="rId2"/>
              </a:buBlip>
              <a:defRPr sz="2880">
                <a:effectLst/>
              </a:defRPr>
            </a:pPr>
            <a:r>
              <a:t>Bir araştırmacı gazetecilik haberi, hangi mecra için tasarlanırsa tasarlansın en düşük eğitim düzeyindeki okurun, izleyicinin, dinleyicinin bile anlayabileceği bir dil ve üslupla oluşturulmalı. Kolay anlaşılır olmalı.</a:t>
            </a:r>
          </a:p>
          <a:p>
            <a:pPr marL="393192" indent="-393192" defTabSz="329184">
              <a:spcBef>
                <a:spcPts val="3600"/>
              </a:spcBef>
              <a:buBlip>
                <a:blip r:embed="rId2"/>
              </a:buBlip>
              <a:defRPr sz="2880">
                <a:effectLst/>
              </a:defRPr>
            </a:pPr>
            <a:r>
              <a:t>Aktarılan olay ya da durum karmaşık bile olsa gazeteci konuyu basitleştirerek anlatmanın bir yolunu bulmalı.</a:t>
            </a:r>
          </a:p>
          <a:p>
            <a:pPr marL="393192" indent="-393192" defTabSz="329184">
              <a:spcBef>
                <a:spcPts val="3600"/>
              </a:spcBef>
              <a:buBlip>
                <a:blip r:embed="rId2"/>
              </a:buBlip>
              <a:defRPr sz="2880">
                <a:effectLst/>
              </a:defRPr>
            </a:pPr>
            <a:r>
              <a:t>Metin yazılı ise hem anlatım hem yazım kuralları açısından sağlam bir Türkçe ile inşa edilmeli. </a:t>
            </a:r>
          </a:p>
          <a:p>
            <a:pPr marL="393192" indent="-393192" defTabSz="329184">
              <a:spcBef>
                <a:spcPts val="3600"/>
              </a:spcBef>
              <a:buBlip>
                <a:blip r:embed="rId2"/>
              </a:buBlip>
              <a:defRPr sz="2880">
                <a:effectLst/>
              </a:defRPr>
            </a:pPr>
            <a:r>
              <a:t>Sade, açık, anlaşılır ve akıcı bir anlatım tercih edilmeli.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Hikaye Kurgusu</a:t>
            </a:r>
          </a:p>
        </p:txBody>
      </p:sp>
      <p:sp>
        <p:nvSpPr>
          <p:cNvPr id="156" name="Shape 15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60426" indent="-360426" defTabSz="301752">
              <a:spcBef>
                <a:spcPts val="3300"/>
              </a:spcBef>
              <a:buBlip>
                <a:blip r:embed="rId2"/>
              </a:buBlip>
              <a:defRPr sz="2640">
                <a:effectLst/>
              </a:defRPr>
            </a:pPr>
            <a:r>
              <a:t>Haber polis raporundan ya da bilimsel bir rapordan farklı bir metindir.</a:t>
            </a:r>
          </a:p>
          <a:p>
            <a:pPr marL="360426" indent="-360426" defTabSz="301752">
              <a:spcBef>
                <a:spcPts val="3300"/>
              </a:spcBef>
              <a:buBlip>
                <a:blip r:embed="rId2"/>
              </a:buBlip>
              <a:defRPr sz="2640">
                <a:effectLst/>
              </a:defRPr>
            </a:pPr>
            <a:r>
              <a:t>Her haberin bir kurgusu, hikayesi vardır.</a:t>
            </a:r>
          </a:p>
          <a:p>
            <a:pPr marL="360426" indent="-360426" defTabSz="301752">
              <a:spcBef>
                <a:spcPts val="3300"/>
              </a:spcBef>
              <a:buBlip>
                <a:blip r:embed="rId2"/>
              </a:buBlip>
              <a:defRPr sz="2640">
                <a:effectLst/>
              </a:defRPr>
            </a:pPr>
            <a:r>
              <a:t>Haberin hikayesi olması onun süslü, abartılı bir dille aktarılacağı anlamına gelmez.</a:t>
            </a:r>
          </a:p>
          <a:p>
            <a:pPr marL="360426" indent="-360426" defTabSz="301752">
              <a:spcBef>
                <a:spcPts val="3300"/>
              </a:spcBef>
              <a:buBlip>
                <a:blip r:embed="rId2"/>
              </a:buBlip>
              <a:defRPr sz="2640">
                <a:effectLst/>
              </a:defRPr>
            </a:pPr>
            <a:r>
              <a:t>Haberi hikaye etmek, haberi belli bir anlatısal plana göre, mantıklı ve anlaşılır bir sıralamayla, adım adım örmek anlamına gelir.</a:t>
            </a:r>
          </a:p>
          <a:p>
            <a:pPr marL="360426" indent="-360426" defTabSz="301752">
              <a:spcBef>
                <a:spcPts val="3300"/>
              </a:spcBef>
              <a:buBlip>
                <a:blip r:embed="rId2"/>
              </a:buBlip>
              <a:defRPr sz="2640">
                <a:effectLst/>
              </a:defRPr>
            </a:pPr>
            <a:r>
              <a:t>En önemli olandan başlayarak ayrıntılara doğru örülür haber.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Asıl Haberi Görmek</a:t>
            </a:r>
          </a:p>
        </p:txBody>
      </p:sp>
      <p:sp>
        <p:nvSpPr>
          <p:cNvPr id="159" name="Shape 15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5177" indent="-535177" defTabSz="448055">
              <a:spcBef>
                <a:spcPts val="4900"/>
              </a:spcBef>
              <a:buBlip>
                <a:blip r:embed="rId2"/>
              </a:buBlip>
              <a:defRPr sz="3920">
                <a:effectLst/>
              </a:defRPr>
            </a:pPr>
            <a:r>
              <a:t>Araştırmacı gazeteciliğin her aşamasında olduğu gibi yazma aşamasında da gazetecinin zeki ve haberi koklayabilecek niteliklere sahip olması çok önemlidir.</a:t>
            </a:r>
          </a:p>
          <a:p>
            <a:pPr marL="535177" indent="-535177" defTabSz="448055">
              <a:spcBef>
                <a:spcPts val="4900"/>
              </a:spcBef>
              <a:buBlip>
                <a:blip r:embed="rId2"/>
              </a:buBlip>
              <a:defRPr sz="3920">
                <a:effectLst/>
              </a:defRPr>
            </a:pPr>
            <a:r>
              <a:t>Elindeki malzemeyi doğru değerlendirip asıl haberin ne olduğunu göremeyen gazeteci kendi kendini atlatmış olur.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tabLst>
                <a:tab pos="1485900" algn="l"/>
              </a:tabLst>
            </a:lvl1pPr>
          </a:lstStyle>
          <a:p>
            <a:pPr/>
            <a:r>
              <a:t>Yaratıcı Yazma Becerilerinin Önemi</a:t>
            </a:r>
          </a:p>
        </p:txBody>
      </p:sp>
      <p:sp>
        <p:nvSpPr>
          <p:cNvPr id="162" name="Shape 16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33121" indent="-333121" defTabSz="278892">
              <a:spcBef>
                <a:spcPts val="3000"/>
              </a:spcBef>
              <a:buBlip>
                <a:blip r:embed="rId2"/>
              </a:buBlip>
              <a:defRPr sz="2440">
                <a:effectLst/>
              </a:defRPr>
            </a:pPr>
            <a:r>
              <a:t>Gazeteci hangi bilgi haberin neresinde verildiğinde anlatım bütünlüğünün sağlanacağına iyi karar vermeli. </a:t>
            </a:r>
          </a:p>
          <a:p>
            <a:pPr marL="333121" indent="-333121" defTabSz="278892">
              <a:spcBef>
                <a:spcPts val="3000"/>
              </a:spcBef>
              <a:buBlip>
                <a:blip r:embed="rId2"/>
              </a:buBlip>
              <a:defRPr sz="2440">
                <a:effectLst/>
              </a:defRPr>
            </a:pPr>
            <a:r>
              <a:t>Hangi ifade, hangi ifadeden sonra geldiğinde apaçık bir gerçekliğe yaklaşmış oluyoruz. </a:t>
            </a:r>
          </a:p>
          <a:p>
            <a:pPr marL="333121" indent="-333121" defTabSz="278892">
              <a:spcBef>
                <a:spcPts val="3000"/>
              </a:spcBef>
              <a:buBlip>
                <a:blip r:embed="rId2"/>
              </a:buBlip>
              <a:defRPr sz="2440">
                <a:effectLst/>
              </a:defRPr>
            </a:pPr>
            <a:r>
              <a:t>Kendi içinde bütünlüğü olan hangi paragraf hangi paragraftan sonra geldiğinde tutarlı ve anlatım bütünlüğü olan bir metin çıkarmış oluyoruz.</a:t>
            </a:r>
          </a:p>
          <a:p>
            <a:pPr marL="333121" indent="-333121" defTabSz="278892">
              <a:spcBef>
                <a:spcPts val="3000"/>
              </a:spcBef>
              <a:buBlip>
                <a:blip r:embed="rId2"/>
              </a:buBlip>
              <a:defRPr sz="2440">
                <a:effectLst/>
              </a:defRPr>
            </a:pPr>
            <a:r>
              <a:t>Bunlar, yaratıcı yazma becerilerini önemli hale getiren hususlardır.</a:t>
            </a:r>
          </a:p>
          <a:p>
            <a:pPr marL="333121" indent="-333121" defTabSz="278892">
              <a:spcBef>
                <a:spcPts val="3000"/>
              </a:spcBef>
              <a:buBlip>
                <a:blip r:embed="rId2"/>
              </a:buBlip>
              <a:defRPr sz="2440">
                <a:effectLst/>
              </a:defRPr>
            </a:pPr>
            <a:r>
              <a:t>Yaratıcı yazma becerisini desteklemek için öncelikle iyi bir okur olmak gerekir.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LinenBook">
  <a:themeElements>
    <a:clrScheme name="LinenBook">
      <a:dk1>
        <a:srgbClr val="363929"/>
      </a:dk1>
      <a:lt1>
        <a:srgbClr val="181039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Linen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LinenBook">
  <a:themeElements>
    <a:clrScheme name="LinenBook">
      <a:dk1>
        <a:srgbClr val="000000"/>
      </a:dk1>
      <a:lt1>
        <a:srgbClr val="FFFFFF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Linen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