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305" r:id="rId23"/>
    <p:sldId id="277" r:id="rId24"/>
    <p:sldId id="304" r:id="rId25"/>
    <p:sldId id="278" r:id="rId26"/>
    <p:sldId id="303"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6" r:id="rId52"/>
    <p:sldId id="307" r:id="rId53"/>
    <p:sldId id="308" r:id="rId54"/>
    <p:sldId id="309" r:id="rId55"/>
    <p:sldId id="310" r:id="rId56"/>
    <p:sldId id="311" r:id="rId57"/>
    <p:sldId id="312" r:id="rId58"/>
    <p:sldId id="313" r:id="rId59"/>
    <p:sldId id="314" r:id="rId6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BB39E49-BF82-4A85-A062-E665F015D494}"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E7B903A-91A0-4EB0-871C-EBFC3337A454}"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B39E49-BF82-4A85-A062-E665F015D494}" type="datetimeFigureOut">
              <a:rPr lang="tr-TR" smtClean="0"/>
              <a:pPr/>
              <a:t>12.05.2015</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E7B903A-91A0-4EB0-871C-EBFC3337A454}"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ETKİLİ İLETİŞİM BECERİLERİ</a:t>
            </a:r>
            <a:endParaRPr lang="tr-TR" dirty="0"/>
          </a:p>
        </p:txBody>
      </p:sp>
      <p:sp>
        <p:nvSpPr>
          <p:cNvPr id="3" name="2 Alt Başlık"/>
          <p:cNvSpPr>
            <a:spLocks noGrp="1"/>
          </p:cNvSpPr>
          <p:nvPr>
            <p:ph type="subTitle" idx="1"/>
          </p:nvPr>
        </p:nvSpPr>
        <p:spPr/>
        <p:txBody>
          <a:bodyPr/>
          <a:lstStyle/>
          <a:p>
            <a:r>
              <a:rPr lang="tr-TR" dirty="0" smtClean="0"/>
              <a:t>DOÇ. DR. PERİCAN BAYAR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Yaşam </a:t>
            </a:r>
            <a:r>
              <a:rPr lang="tr-TR" dirty="0" smtClean="0"/>
              <a:t>modeliniz ayrıca ne kadar dinlediğinizi ve iletişim kurduğunuzu da belirler. Aşağıdaki konuşmayı ele alalım.</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Sema:  evlenene dek bekleyemem birlikte bir ev kurmaya başlayabiliriz.</a:t>
            </a:r>
          </a:p>
          <a:p>
            <a:pPr>
              <a:buNone/>
            </a:pPr>
            <a:r>
              <a:rPr lang="tr-TR" dirty="0" smtClean="0"/>
              <a:t>Mehmet: evet hem de önceden yapamadıklarımızı yapma güvencesine sahip oluruz.</a:t>
            </a:r>
          </a:p>
          <a:p>
            <a:pPr>
              <a:buNone/>
            </a:pPr>
            <a:r>
              <a:rPr lang="tr-TR" dirty="0" smtClean="0"/>
              <a:t>Sema: apartmana son, içinde rahat edebileceğim bir ev.</a:t>
            </a:r>
          </a:p>
          <a:p>
            <a:pPr>
              <a:buNone/>
            </a:pPr>
            <a:r>
              <a:rPr lang="tr-TR" dirty="0" smtClean="0"/>
              <a:t>Mehmet: </a:t>
            </a:r>
            <a:r>
              <a:rPr lang="tr-TR" dirty="0" smtClean="0"/>
              <a:t>birimiz </a:t>
            </a:r>
            <a:r>
              <a:rPr lang="tr-TR" dirty="0" smtClean="0"/>
              <a:t>okula geri döner ya da ek işlerle diğerlerimize destek olur.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Sema: rahatça oturabileceğimiz gerçek bir oturma odası, bir çift gibi olabileceğimiz bir ortam istiyorum.</a:t>
            </a:r>
          </a:p>
          <a:p>
            <a:pPr>
              <a:buNone/>
            </a:pPr>
            <a:r>
              <a:rPr lang="tr-TR" dirty="0" smtClean="0"/>
              <a:t>Mehmet: bir sürü olanak var, birlikte istediğimiz yere gidebiliriz. İstediğimizi yapabiliriz.</a:t>
            </a:r>
          </a:p>
          <a:p>
            <a:pPr>
              <a:buNone/>
            </a:pPr>
            <a:r>
              <a:rPr lang="tr-TR" dirty="0" smtClean="0"/>
              <a:t>S: evet ama ben hala çocuklar için yeterince odası olan bir ev istiyorum.</a:t>
            </a:r>
          </a:p>
          <a:p>
            <a:pPr>
              <a:buNone/>
            </a:pPr>
            <a:r>
              <a:rPr lang="tr-TR" dirty="0" smtClean="0"/>
              <a:t>M: evet tabii ki. Hazır olduğumuzda çocuklarımız olacak, ama şimdi yapabileceğimiz bir sürü şey var.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r>
              <a:rPr lang="tr-TR" dirty="0" smtClean="0"/>
              <a:t>   Bu </a:t>
            </a:r>
            <a:r>
              <a:rPr lang="tr-TR" dirty="0" smtClean="0"/>
              <a:t>diyalogda Sema ve Mehmet’in çok farklı birer evlilik modeli var. Sema evliliği yerleşik, düzenli, bir hayat için; Mehmet ise aksi halde göze alınamayacak riskleri almak için bir fırsat olarak görüyor.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Bir </a:t>
            </a:r>
            <a:r>
              <a:rPr lang="tr-TR" dirty="0" smtClean="0"/>
              <a:t>çok ilişki Sema- Mehmet  konuşmalarını içerir. İnsanlar aynı sözcükleri kullanır ama sözcükler farklı anlamlara gelebilir.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Sözcükler </a:t>
            </a:r>
            <a:r>
              <a:rPr lang="tr-TR" dirty="0" smtClean="0"/>
              <a:t>her zaman için aynı anlamlarda kullanılmazlar. Birisi çok bitkinim der, diğeri ise bitkinliği biliyorum çok çalışmaktan kaynaklanan yorgunluktur der. Aslında konuşmacı bitkinliği kafam karışık ve bu bende güçsüzlük duygusu uyandırıyor anlamında kullanmaktadır.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R</a:t>
            </a:r>
            <a:r>
              <a:rPr lang="tr-TR" dirty="0" smtClean="0"/>
              <a:t>. </a:t>
            </a:r>
            <a:r>
              <a:rPr lang="tr-TR" dirty="0" err="1" smtClean="0"/>
              <a:t>Bendler</a:t>
            </a:r>
            <a:r>
              <a:rPr lang="tr-TR" dirty="0" smtClean="0"/>
              <a:t> ve S. </a:t>
            </a:r>
            <a:r>
              <a:rPr lang="tr-TR" dirty="0" err="1" smtClean="0"/>
              <a:t>Grinder</a:t>
            </a:r>
            <a:r>
              <a:rPr lang="tr-TR" dirty="0" smtClean="0"/>
              <a:t> insanların yaşam modellerini ifade edebilmesi amacıyla dile açıklık kazandırmaya yönelik bir yöntem geliştirmişlerdir.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Onlar aşağıdaki üç şeyden birini yapan belli evrensel dil örüntülerini tanımlamışlardır.</a:t>
            </a:r>
          </a:p>
          <a:p>
            <a:pPr marL="514350" indent="-514350">
              <a:buFont typeface="+mj-lt"/>
              <a:buAutoNum type="arabicPeriod"/>
            </a:pPr>
            <a:r>
              <a:rPr lang="tr-TR" dirty="0" smtClean="0"/>
              <a:t>İnsanların sizin modelinizi anlamalarını engellemek.</a:t>
            </a:r>
          </a:p>
          <a:p>
            <a:pPr marL="514350" indent="-514350">
              <a:buFont typeface="+mj-lt"/>
              <a:buAutoNum type="arabicPeriod"/>
            </a:pPr>
            <a:r>
              <a:rPr lang="tr-TR" dirty="0" smtClean="0"/>
              <a:t>Yaşam modelinizi sınırlı tutmak.</a:t>
            </a:r>
          </a:p>
          <a:p>
            <a:pPr marL="514350" indent="-514350">
              <a:buFont typeface="+mj-lt"/>
              <a:buAutoNum type="arabicPeriod"/>
            </a:pPr>
            <a:r>
              <a:rPr lang="tr-TR" dirty="0" smtClean="0"/>
              <a:t>Yaşam modelinizi çarpıtmak.</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 YAŞAM MODELİNİ ANLAMAK</a:t>
            </a:r>
            <a:endParaRPr lang="tr-TR" dirty="0"/>
          </a:p>
        </p:txBody>
      </p:sp>
      <p:sp>
        <p:nvSpPr>
          <p:cNvPr id="3" name="2 İçerik Yer Tutucusu"/>
          <p:cNvSpPr>
            <a:spLocks noGrp="1"/>
          </p:cNvSpPr>
          <p:nvPr>
            <p:ph idx="1"/>
          </p:nvPr>
        </p:nvSpPr>
        <p:spPr/>
        <p:txBody>
          <a:bodyPr/>
          <a:lstStyle/>
          <a:p>
            <a:pPr>
              <a:buNone/>
            </a:pPr>
            <a:r>
              <a:rPr lang="tr-TR" dirty="0" smtClean="0"/>
              <a:t>İnsanlar çoğu kez kendi yaşadıklarını diğer insanları tam olarak anlamalarını zorlaştıracak şekilde konuşurlar. Gerçekte farklı insanların farklı yaşantıları olur ve sözcükler çok nadir olarak aynı anlamları taşırlar.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Dört önemli dil örüntüsü, insanların birbirlerini anlamalarını engeller.</a:t>
            </a:r>
          </a:p>
          <a:p>
            <a:pPr marL="514350" indent="-514350">
              <a:buFont typeface="+mj-lt"/>
              <a:buAutoNum type="arabicPeriod"/>
            </a:pPr>
            <a:r>
              <a:rPr lang="tr-TR" dirty="0" smtClean="0"/>
              <a:t>Söylenmeyenler</a:t>
            </a:r>
          </a:p>
          <a:p>
            <a:pPr marL="514350" indent="-514350">
              <a:buFont typeface="+mj-lt"/>
              <a:buAutoNum type="arabicPeriod"/>
            </a:pPr>
            <a:r>
              <a:rPr lang="tr-TR" dirty="0" smtClean="0"/>
              <a:t>Belirsiz zamirler</a:t>
            </a:r>
          </a:p>
          <a:p>
            <a:pPr marL="514350" indent="-514350">
              <a:buFont typeface="+mj-lt"/>
              <a:buAutoNum type="arabicPeriod"/>
            </a:pPr>
            <a:r>
              <a:rPr lang="tr-TR" dirty="0" smtClean="0"/>
              <a:t>Belirsiz fiiller</a:t>
            </a:r>
          </a:p>
          <a:p>
            <a:pPr marL="514350" indent="-514350">
              <a:buFont typeface="+mj-lt"/>
              <a:buAutoNum type="arabicPeriod"/>
            </a:pPr>
            <a:r>
              <a:rPr lang="tr-TR" dirty="0"/>
              <a:t>S</a:t>
            </a:r>
            <a:r>
              <a:rPr lang="tr-TR" dirty="0" smtClean="0"/>
              <a:t>oyutlaştırmalar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DİLİ ANLAŞILIR KILMAK</a:t>
            </a:r>
            <a:br>
              <a:rPr lang="tr-TR" dirty="0" smtClean="0"/>
            </a:br>
            <a:endParaRPr lang="tr-TR" dirty="0"/>
          </a:p>
        </p:txBody>
      </p:sp>
      <p:sp>
        <p:nvSpPr>
          <p:cNvPr id="3" name="2 İçerik Yer Tutucusu"/>
          <p:cNvSpPr>
            <a:spLocks noGrp="1"/>
          </p:cNvSpPr>
          <p:nvPr>
            <p:ph idx="1"/>
          </p:nvPr>
        </p:nvSpPr>
        <p:spPr/>
        <p:txBody>
          <a:bodyPr/>
          <a:lstStyle/>
          <a:p>
            <a:pPr>
              <a:buNone/>
            </a:pPr>
            <a:r>
              <a:rPr lang="tr-TR" dirty="0" smtClean="0"/>
              <a:t>Hiçbir insan dünyayı aynı şekilde görmez. Her insanın olaylara bir bakış açısı vardır.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SÖYLENMEYENLER</a:t>
            </a:r>
            <a:endParaRPr lang="tr-TR" dirty="0"/>
          </a:p>
        </p:txBody>
      </p:sp>
      <p:sp>
        <p:nvSpPr>
          <p:cNvPr id="3" name="2 İçerik Yer Tutucusu"/>
          <p:cNvSpPr>
            <a:spLocks noGrp="1"/>
          </p:cNvSpPr>
          <p:nvPr>
            <p:ph idx="1"/>
          </p:nvPr>
        </p:nvSpPr>
        <p:spPr/>
        <p:txBody>
          <a:bodyPr/>
          <a:lstStyle/>
          <a:p>
            <a:pPr>
              <a:buNone/>
            </a:pPr>
            <a:r>
              <a:rPr lang="tr-TR" dirty="0" smtClean="0"/>
              <a:t>   Konuşmanın </a:t>
            </a:r>
            <a:r>
              <a:rPr lang="tr-TR" dirty="0" smtClean="0"/>
              <a:t>tam olarak ne demek istediğini bilmezsiniz, ancak kendi varsayımlarınızla boşlukları doldurursunuz. Böyle durumlarda eksik olan ya da söylenmeyenlerle sorular sorarak başa çıkabilirsiniz.</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Örn: “ben mutluyum” ona “hangi konuda?” ya da “kiminle” diye sorabilirsiniz.</a:t>
            </a:r>
          </a:p>
          <a:p>
            <a:pPr>
              <a:buNone/>
            </a:pPr>
            <a:r>
              <a:rPr lang="tr-TR" dirty="0" smtClean="0"/>
              <a:t>ÖRNEKLER:</a:t>
            </a:r>
          </a:p>
          <a:p>
            <a:pPr>
              <a:buNone/>
            </a:pPr>
            <a:r>
              <a:rPr lang="tr-TR" dirty="0" smtClean="0"/>
              <a:t>İFADE			SORULAR</a:t>
            </a:r>
          </a:p>
          <a:p>
            <a:pPr>
              <a:buNone/>
            </a:pPr>
            <a:r>
              <a:rPr lang="tr-TR" dirty="0" smtClean="0"/>
              <a:t>Kafam karışık		hangi konuda? Kimle ilgili?</a:t>
            </a:r>
          </a:p>
          <a:p>
            <a:pPr>
              <a:buNone/>
            </a:pPr>
            <a:r>
              <a:rPr lang="tr-TR" dirty="0" smtClean="0"/>
              <a:t>Hazırım			ne yapmaya hazırsın?</a:t>
            </a:r>
          </a:p>
          <a:p>
            <a:pPr>
              <a:buNone/>
            </a:pPr>
            <a:r>
              <a:rPr lang="tr-TR" dirty="0" smtClean="0"/>
              <a:t>Yardım istiyorum      ne tür bir yardım istiyorsun?</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buNone/>
            </a:pPr>
            <a:r>
              <a:rPr lang="tr-TR" sz="9600" dirty="0" smtClean="0"/>
              <a:t>ALIŞTIRMA 1</a:t>
            </a:r>
            <a:endParaRPr lang="tr-TR" sz="9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r>
              <a:rPr lang="tr-TR" dirty="0" smtClean="0"/>
              <a:t>Belirsiz zamirlerin kullanımı kafa karışıklığına yol açar.</a:t>
            </a:r>
          </a:p>
          <a:p>
            <a:pPr>
              <a:buNone/>
            </a:pPr>
            <a:r>
              <a:rPr lang="tr-TR" dirty="0" smtClean="0"/>
              <a:t>ÖRN:</a:t>
            </a:r>
          </a:p>
          <a:p>
            <a:pPr>
              <a:buNone/>
            </a:pPr>
            <a:r>
              <a:rPr lang="tr-TR" dirty="0" smtClean="0"/>
              <a:t>İFADE			SORULAR</a:t>
            </a:r>
          </a:p>
          <a:p>
            <a:pPr>
              <a:buNone/>
            </a:pPr>
            <a:r>
              <a:rPr lang="tr-TR" dirty="0" smtClean="0"/>
              <a:t>Bu inanılmaz		inanılmaz olan ne?</a:t>
            </a:r>
          </a:p>
          <a:p>
            <a:pPr>
              <a:buNone/>
            </a:pPr>
            <a:r>
              <a:rPr lang="tr-TR" dirty="0" smtClean="0"/>
              <a:t>Bu haksızlık		</a:t>
            </a:r>
            <a:r>
              <a:rPr lang="tr-TR" dirty="0" smtClean="0"/>
              <a:t>            haksızlık </a:t>
            </a:r>
            <a:r>
              <a:rPr lang="tr-TR" dirty="0" smtClean="0"/>
              <a:t>olan ne?</a:t>
            </a:r>
          </a:p>
          <a:p>
            <a:pPr>
              <a:buNone/>
            </a:pPr>
            <a:r>
              <a:rPr lang="tr-TR" dirty="0" smtClean="0"/>
              <a:t>Yanlış gidiyor		yanlış giden ne?</a:t>
            </a:r>
          </a:p>
          <a:p>
            <a:pPr>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buNone/>
            </a:pPr>
            <a:r>
              <a:rPr lang="tr-TR" sz="9600" dirty="0" smtClean="0"/>
              <a:t>ALIŞTIRMA 2 </a:t>
            </a:r>
            <a:endParaRPr lang="tr-TR" sz="9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457200" y="1600200"/>
            <a:ext cx="8229600" cy="4972072"/>
          </a:xfrm>
        </p:spPr>
        <p:txBody>
          <a:bodyPr>
            <a:normAutofit/>
          </a:bodyPr>
          <a:lstStyle/>
          <a:p>
            <a:pPr>
              <a:buNone/>
            </a:pPr>
            <a:r>
              <a:rPr lang="tr-TR" dirty="0" smtClean="0"/>
              <a:t>BELİRSİZ FİİLLER:</a:t>
            </a:r>
          </a:p>
          <a:p>
            <a:pPr>
              <a:buNone/>
            </a:pPr>
            <a:r>
              <a:rPr lang="tr-TR" dirty="0" smtClean="0"/>
              <a:t>Gıdıklanmak, esnemek, göz kırpmak vb fiiller hareket etmek,  ya da görmek gibi fiillerden daha belirlidir.</a:t>
            </a:r>
          </a:p>
          <a:p>
            <a:pPr>
              <a:buNone/>
            </a:pPr>
            <a:r>
              <a:rPr lang="tr-TR" dirty="0" smtClean="0"/>
              <a:t>ÖRN:</a:t>
            </a:r>
          </a:p>
          <a:p>
            <a:pPr>
              <a:buNone/>
            </a:pPr>
            <a:r>
              <a:rPr lang="tr-TR" dirty="0" smtClean="0"/>
              <a:t>İFADELER				SORULAR</a:t>
            </a:r>
          </a:p>
          <a:p>
            <a:pPr>
              <a:buNone/>
            </a:pPr>
            <a:r>
              <a:rPr lang="tr-TR" dirty="0" smtClean="0"/>
              <a:t>Beni </a:t>
            </a:r>
            <a:r>
              <a:rPr lang="tr-TR" dirty="0" smtClean="0"/>
              <a:t>deli ediyor 	      </a:t>
            </a:r>
            <a:r>
              <a:rPr lang="tr-TR" dirty="0" smtClean="0"/>
              <a:t>    </a:t>
            </a:r>
            <a:r>
              <a:rPr lang="tr-TR" dirty="0" smtClean="0"/>
              <a:t>Seni ne şekilde deli ediyor?</a:t>
            </a:r>
          </a:p>
          <a:p>
            <a:pPr>
              <a:buNone/>
            </a:pPr>
            <a:r>
              <a:rPr lang="tr-TR" dirty="0" smtClean="0"/>
              <a:t>Ortadan kayboldu     </a:t>
            </a:r>
            <a:r>
              <a:rPr lang="tr-TR" dirty="0" smtClean="0"/>
              <a:t>       nasıl </a:t>
            </a:r>
            <a:r>
              <a:rPr lang="tr-TR" dirty="0" smtClean="0"/>
              <a:t>gitti? Nereye gitti?</a:t>
            </a:r>
          </a:p>
          <a:p>
            <a:pPr>
              <a:buNone/>
            </a:pPr>
            <a:r>
              <a:rPr lang="tr-TR" dirty="0" smtClean="0"/>
              <a:t>Ayşe’yi seviyorum   </a:t>
            </a:r>
            <a:r>
              <a:rPr lang="tr-TR" dirty="0" smtClean="0"/>
              <a:t>          </a:t>
            </a:r>
            <a:r>
              <a:rPr lang="tr-TR" dirty="0" smtClean="0"/>
              <a:t>Ayşe’ de sevdiğin şey tam 					olarak  nedir?</a:t>
            </a:r>
          </a:p>
          <a:p>
            <a:pPr>
              <a:buNone/>
            </a:pPr>
            <a:endParaRPr lang="tr-T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z="9600" dirty="0" smtClean="0"/>
              <a:t>ALIŞTIRMA 3</a:t>
            </a:r>
            <a:r>
              <a:rPr lang="tr-TR" dirty="0" smtClean="0"/>
              <a:t>	</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endParaRPr lang="tr-TR" dirty="0" smtClean="0"/>
          </a:p>
          <a:p>
            <a:pPr>
              <a:buNone/>
            </a:pPr>
            <a:r>
              <a:rPr lang="tr-TR" dirty="0" smtClean="0"/>
              <a:t> </a:t>
            </a:r>
            <a:r>
              <a:rPr lang="tr-TR" dirty="0" smtClean="0"/>
              <a:t>  </a:t>
            </a:r>
            <a:r>
              <a:rPr lang="tr-TR" dirty="0" smtClean="0"/>
              <a:t>SOYUTLAŞTIRMALAR</a:t>
            </a:r>
            <a:r>
              <a:rPr lang="tr-TR" dirty="0" smtClean="0"/>
              <a:t>:</a:t>
            </a:r>
          </a:p>
          <a:p>
            <a:pPr>
              <a:buNone/>
            </a:pPr>
            <a:r>
              <a:rPr lang="tr-TR" dirty="0" smtClean="0"/>
              <a:t>    </a:t>
            </a:r>
          </a:p>
          <a:p>
            <a:pPr>
              <a:buNone/>
            </a:pPr>
            <a:r>
              <a:rPr lang="tr-TR" dirty="0" smtClean="0"/>
              <a:t> </a:t>
            </a:r>
            <a:r>
              <a:rPr lang="tr-TR" dirty="0" smtClean="0"/>
              <a:t>   </a:t>
            </a:r>
            <a:r>
              <a:rPr lang="tr-TR" dirty="0" smtClean="0"/>
              <a:t>Somut </a:t>
            </a:r>
            <a:r>
              <a:rPr lang="tr-TR" dirty="0" smtClean="0"/>
              <a:t>şeylermiş ya da olaylarmış izlenimi veren soyut isimlerdir. “sorun”, “ilişkilerimiz”, “bu tartışma” gibi ifadeler soyutlaştırmalara birer örnektir.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Bir </a:t>
            </a:r>
            <a:r>
              <a:rPr lang="tr-TR" dirty="0" smtClean="0"/>
              <a:t>soyutlaştırma yapmanın iki yolu vardır.</a:t>
            </a:r>
          </a:p>
          <a:p>
            <a:pPr>
              <a:buNone/>
            </a:pPr>
            <a:r>
              <a:rPr lang="tr-TR" dirty="0" smtClean="0"/>
              <a:t>1) İnsanların üzerinde anlaşabileceği kadar açık şeyler ifade etmeyen çok belirsiz isimler kullanılmaktadır. İnsanlar “sizin suçunuzla” ilgili konuşurlarsa ne demek istedikleri açıktır. Ancak suçun hayatınızdaki işlevi hakkında sizin çok farklı bir modeliniz olabilir.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2) Soyutlaştırmaları yaratmanın bir diğer yolu ise fiilleri isme dönüştürmektir. “hadi karar verelim” bu tür soyutlaştırmalara örnektir. Daha etkili ve anlaşılabilir bir cümle şu şekilde olabilirdi. “haydi kaç tane çam ağacı dikeceğimize karar verelim.”</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Kim ve ne olursanız olun deneyimlerinize uygun bir yaşam modeli seçersiniz.</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Örn: </a:t>
            </a:r>
          </a:p>
          <a:p>
            <a:pPr>
              <a:buNone/>
            </a:pPr>
            <a:r>
              <a:rPr lang="tr-TR" dirty="0" smtClean="0"/>
              <a:t>İFADELER	</a:t>
            </a:r>
          </a:p>
          <a:p>
            <a:pPr>
              <a:buNone/>
            </a:pPr>
            <a:r>
              <a:rPr lang="tr-TR" dirty="0" smtClean="0"/>
              <a:t>		 İlişkimiz yapmacık görünüyor 	</a:t>
            </a:r>
          </a:p>
          <a:p>
            <a:pPr>
              <a:buNone/>
            </a:pPr>
            <a:r>
              <a:rPr lang="tr-TR" dirty="0" smtClean="0"/>
              <a:t>SORULAR</a:t>
            </a:r>
          </a:p>
          <a:p>
            <a:pPr>
              <a:buNone/>
            </a:pPr>
            <a:r>
              <a:rPr lang="tr-TR" dirty="0" smtClean="0"/>
              <a:t>		sana yapmacık     hissettirecek şekilde birbirimize davranıyoruz</a:t>
            </a:r>
          </a:p>
          <a:p>
            <a:pPr>
              <a:buNone/>
            </a:pP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İş sadece sorun yaratıyor.    </a:t>
            </a:r>
            <a:r>
              <a:rPr lang="tr-TR" dirty="0" smtClean="0"/>
              <a:t>    Tam </a:t>
            </a:r>
            <a:r>
              <a:rPr lang="tr-TR" dirty="0" smtClean="0"/>
              <a:t>olarak ne tür       					</a:t>
            </a:r>
            <a:r>
              <a:rPr lang="tr-TR" dirty="0" smtClean="0"/>
              <a:t>      sorunlar </a:t>
            </a:r>
            <a:r>
              <a:rPr lang="tr-TR" dirty="0" smtClean="0"/>
              <a:t>canını 						</a:t>
            </a:r>
            <a:r>
              <a:rPr lang="tr-TR" dirty="0" smtClean="0"/>
              <a:t>       sıkıyor</a:t>
            </a:r>
            <a:r>
              <a:rPr lang="tr-TR" dirty="0" smtClean="0"/>
              <a:t>.</a:t>
            </a:r>
          </a:p>
          <a:p>
            <a:pPr>
              <a:buNone/>
            </a:pPr>
            <a:endParaRPr lang="tr-TR" dirty="0" smtClean="0"/>
          </a:p>
          <a:p>
            <a:pPr>
              <a:buNone/>
            </a:pPr>
            <a:r>
              <a:rPr lang="tr-TR" dirty="0" smtClean="0"/>
              <a:t>Heyecan </a:t>
            </a:r>
            <a:r>
              <a:rPr lang="tr-TR" dirty="0" smtClean="0"/>
              <a:t>bitti		</a:t>
            </a:r>
            <a:r>
              <a:rPr lang="tr-TR" dirty="0" smtClean="0"/>
              <a:t>   eskiden seni</a:t>
            </a:r>
          </a:p>
          <a:p>
            <a:pPr>
              <a:buNone/>
            </a:pPr>
            <a:r>
              <a:rPr lang="tr-TR" dirty="0" smtClean="0"/>
              <a:t>                                                heyecanlandıran </a:t>
            </a:r>
            <a:r>
              <a:rPr lang="tr-TR" dirty="0" smtClean="0"/>
              <a:t>ve </a:t>
            </a:r>
            <a:endParaRPr lang="tr-TR" dirty="0" smtClean="0"/>
          </a:p>
          <a:p>
            <a:pPr>
              <a:buNone/>
            </a:pPr>
            <a:r>
              <a:rPr lang="tr-TR" dirty="0" smtClean="0"/>
              <a:t>                                                şimdi </a:t>
            </a:r>
            <a:r>
              <a:rPr lang="tr-TR" dirty="0" smtClean="0"/>
              <a:t>olmayan şey ne?</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Hiç çözüm yok		</a:t>
            </a:r>
            <a:r>
              <a:rPr lang="tr-TR" dirty="0" smtClean="0"/>
              <a:t>bu </a:t>
            </a:r>
            <a:r>
              <a:rPr lang="tr-TR" dirty="0" smtClean="0"/>
              <a:t>sorun hangi 					</a:t>
            </a:r>
            <a:r>
              <a:rPr lang="tr-TR" dirty="0" smtClean="0"/>
              <a:t>           yollarla </a:t>
            </a:r>
            <a:r>
              <a:rPr lang="tr-TR" dirty="0" smtClean="0"/>
              <a:t>çözmeye çalıştın?</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4</a:t>
            </a:r>
            <a:endParaRPr lang="tr-TR" sz="9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BİR YAŞAM MODELİNİN SINIRLARINI ZORLAMAK</a:t>
            </a:r>
          </a:p>
          <a:p>
            <a:pPr>
              <a:buNone/>
            </a:pPr>
            <a:r>
              <a:rPr lang="tr-TR" dirty="0" smtClean="0"/>
              <a:t>Yaşantılarınızı yapay olarak sınırlayan üç önemli dil örüntüsü vardır.</a:t>
            </a:r>
          </a:p>
          <a:p>
            <a:pPr marL="514350" indent="-514350">
              <a:buFont typeface="+mj-lt"/>
              <a:buAutoNum type="arabicPeriod"/>
            </a:pPr>
            <a:r>
              <a:rPr lang="tr-TR" dirty="0" smtClean="0"/>
              <a:t>Aşırılık</a:t>
            </a:r>
          </a:p>
          <a:p>
            <a:pPr marL="514350" indent="-514350">
              <a:buFont typeface="+mj-lt"/>
              <a:buAutoNum type="arabicPeriod"/>
            </a:pPr>
            <a:r>
              <a:rPr lang="tr-TR" dirty="0" smtClean="0"/>
              <a:t>Dayatılan sınırlar</a:t>
            </a:r>
          </a:p>
          <a:p>
            <a:pPr marL="514350" indent="-514350">
              <a:buFont typeface="+mj-lt"/>
              <a:buAutoNum type="arabicPeriod"/>
            </a:pPr>
            <a:r>
              <a:rPr lang="tr-TR" dirty="0" smtClean="0"/>
              <a:t>Dayatılan değerler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AŞIRILIKLAR:</a:t>
            </a:r>
          </a:p>
          <a:p>
            <a:pPr>
              <a:buNone/>
            </a:pPr>
            <a:r>
              <a:rPr lang="tr-TR" dirty="0" smtClean="0"/>
              <a:t>   Aşırı </a:t>
            </a:r>
            <a:r>
              <a:rPr lang="tr-TR" dirty="0" smtClean="0"/>
              <a:t>genellemelerdir ve tipik örnekleri daima, asla, hiç, herkes, hiç kimse gibi sözcüklerdir. Bir konuşmacının aşırılıklarına onları kendi ses tonunuzla abartılı bir şekilde söyleyerek ve hatta daha aşırı sözler söyleyerek meydan okuyabilirsiniz.</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ÖRN:</a:t>
            </a:r>
          </a:p>
          <a:p>
            <a:pPr>
              <a:buNone/>
            </a:pPr>
            <a:r>
              <a:rPr lang="tr-TR" dirty="0" smtClean="0"/>
              <a:t>İFADELER					SORULAR</a:t>
            </a:r>
          </a:p>
          <a:p>
            <a:pPr>
              <a:buNone/>
            </a:pPr>
            <a:r>
              <a:rPr lang="tr-TR" dirty="0" smtClean="0"/>
              <a:t>Daima acı içindeyim		kesinlikle daima acı 					içinde misin?</a:t>
            </a:r>
          </a:p>
          <a:p>
            <a:pPr>
              <a:buNone/>
            </a:pPr>
            <a:r>
              <a:rPr lang="tr-TR" dirty="0" smtClean="0"/>
              <a:t>Asla kazanamıyorum		kazandığı bir durum 					bile asla olmadı mı?</a:t>
            </a:r>
          </a:p>
          <a:p>
            <a:pPr>
              <a:buNone/>
            </a:pPr>
            <a:r>
              <a:rPr lang="tr-TR" dirty="0" smtClean="0"/>
              <a:t>Kimse beni umursamıyor	</a:t>
            </a:r>
            <a:r>
              <a:rPr lang="tr-TR" dirty="0" smtClean="0"/>
              <a:t>           dünyada </a:t>
            </a:r>
            <a:r>
              <a:rPr lang="tr-TR" dirty="0" smtClean="0"/>
              <a:t>seni 						umursayan tek bir 					</a:t>
            </a:r>
            <a:r>
              <a:rPr lang="tr-TR" dirty="0" smtClean="0"/>
              <a:t>            insan </a:t>
            </a:r>
            <a:r>
              <a:rPr lang="tr-TR" dirty="0" smtClean="0"/>
              <a:t>bile mi yok?</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5</a:t>
            </a:r>
            <a:endParaRPr lang="tr-TR" sz="9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DAYATILAN SINIRLILIKLAR:</a:t>
            </a:r>
          </a:p>
          <a:p>
            <a:pPr>
              <a:buNone/>
            </a:pPr>
            <a:r>
              <a:rPr lang="tr-TR" dirty="0" smtClean="0"/>
              <a:t>    Size </a:t>
            </a:r>
            <a:r>
              <a:rPr lang="tr-TR" dirty="0" smtClean="0"/>
              <a:t>başka bir seçenek bırakmayan sözcük ya da sözlerdir. –</a:t>
            </a:r>
            <a:r>
              <a:rPr lang="tr-TR" dirty="0" err="1" smtClean="0"/>
              <a:t>amamak</a:t>
            </a:r>
            <a:r>
              <a:rPr lang="tr-TR" dirty="0" smtClean="0"/>
              <a:t>, -</a:t>
            </a:r>
            <a:r>
              <a:rPr lang="tr-TR" dirty="0" err="1" smtClean="0"/>
              <a:t>meli</a:t>
            </a:r>
            <a:r>
              <a:rPr lang="tr-TR" dirty="0" smtClean="0"/>
              <a:t>, -malı, -</a:t>
            </a:r>
            <a:r>
              <a:rPr lang="tr-TR" dirty="0" err="1" smtClean="0"/>
              <a:t>mek</a:t>
            </a:r>
            <a:r>
              <a:rPr lang="tr-TR" dirty="0" smtClean="0"/>
              <a:t> zorunda olmak, - </a:t>
            </a:r>
            <a:r>
              <a:rPr lang="tr-TR" dirty="0" err="1" smtClean="0"/>
              <a:t>mesi</a:t>
            </a:r>
            <a:r>
              <a:rPr lang="tr-TR" dirty="0" smtClean="0"/>
              <a:t> gerek, -</a:t>
            </a:r>
            <a:r>
              <a:rPr lang="tr-TR" dirty="0" err="1" smtClean="0"/>
              <a:t>se</a:t>
            </a:r>
            <a:r>
              <a:rPr lang="tr-TR" dirty="0" smtClean="0"/>
              <a:t> iyi olur, gerekli ve mümkün değil bu tür ifadelere örnek verilebilir.</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Örn:</a:t>
            </a:r>
          </a:p>
          <a:p>
            <a:pPr>
              <a:buNone/>
            </a:pPr>
            <a:r>
              <a:rPr lang="tr-TR" dirty="0" smtClean="0"/>
              <a:t>İFADELER					SORULAR</a:t>
            </a:r>
          </a:p>
          <a:p>
            <a:pPr marL="514350" indent="-514350">
              <a:buAutoNum type="arabicParenR"/>
            </a:pPr>
            <a:r>
              <a:rPr lang="tr-TR" dirty="0" smtClean="0"/>
              <a:t>Gitmeyi istedim 			gitmene engel ama yapamadım			olan şey nedir?</a:t>
            </a:r>
          </a:p>
          <a:p>
            <a:pPr marL="514350" indent="-514350">
              <a:buAutoNum type="arabicParenR"/>
            </a:pPr>
            <a:r>
              <a:rPr lang="tr-TR" dirty="0" smtClean="0"/>
              <a:t>Bir şeyler söylemelisin		</a:t>
            </a:r>
            <a:r>
              <a:rPr lang="tr-TR" dirty="0" smtClean="0"/>
              <a:t>           sana </a:t>
            </a:r>
            <a:r>
              <a:rPr lang="tr-TR" dirty="0" smtClean="0"/>
              <a:t>böyle 						</a:t>
            </a:r>
            <a:r>
              <a:rPr lang="tr-TR" dirty="0" smtClean="0"/>
              <a:t>           şeyler </a:t>
            </a:r>
            <a:r>
              <a:rPr lang="tr-TR" dirty="0" smtClean="0"/>
              <a:t>							</a:t>
            </a:r>
            <a:r>
              <a:rPr lang="tr-TR" dirty="0" smtClean="0"/>
              <a:t>           söylesem </a:t>
            </a:r>
            <a:r>
              <a:rPr lang="tr-TR" dirty="0" smtClean="0"/>
              <a:t>ne 						</a:t>
            </a:r>
            <a:r>
              <a:rPr lang="tr-TR" dirty="0" smtClean="0"/>
              <a:t>           olur</a:t>
            </a:r>
            <a:r>
              <a:rPr lang="tr-TR"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Seçtiğiniz </a:t>
            </a:r>
            <a:r>
              <a:rPr lang="tr-TR" dirty="0" smtClean="0"/>
              <a:t>yaşam modeli olaylara anlam yüklemenizi sağlar. Size neyin önemli olduğunu, neyin dikkate alınması gerektiğini ya da neyin göz ardı edilmesi gerektiğini, insanların yaptıklarının nedenlerini, sizin için hangi seçeneklerin en iyi olduğunu söyler</a:t>
            </a:r>
            <a:r>
              <a:rPr lang="tr-TR" dirty="0" smtClean="0"/>
              <a:t>. </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Yemek pişiremem			yemek 							pişirmeyle ilgili 						sana bu kadar </a:t>
            </a:r>
          </a:p>
          <a:p>
            <a:pPr>
              <a:buNone/>
            </a:pPr>
            <a:r>
              <a:rPr lang="tr-TR" dirty="0"/>
              <a:t>	</a:t>
            </a:r>
            <a:r>
              <a:rPr lang="tr-TR" dirty="0" smtClean="0"/>
              <a:t>					</a:t>
            </a:r>
            <a:r>
              <a:rPr lang="tr-TR" dirty="0" smtClean="0"/>
              <a:t>zor </a:t>
            </a:r>
            <a:r>
              <a:rPr lang="tr-TR" dirty="0" smtClean="0"/>
              <a:t>gelen </a:t>
            </a:r>
            <a:r>
              <a:rPr lang="tr-TR" dirty="0" smtClean="0"/>
              <a:t>nedir</a:t>
            </a:r>
            <a:r>
              <a:rPr lang="tr-TR" dirty="0" smtClean="0"/>
              <a:t>?</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6</a:t>
            </a:r>
            <a:endParaRPr lang="tr-TR" sz="9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   DAYATILAN </a:t>
            </a:r>
            <a:r>
              <a:rPr lang="tr-TR" dirty="0" smtClean="0"/>
              <a:t>DEĞERLER:</a:t>
            </a:r>
          </a:p>
          <a:p>
            <a:pPr>
              <a:buNone/>
            </a:pPr>
            <a:r>
              <a:rPr lang="tr-TR" dirty="0" smtClean="0"/>
              <a:t>   İnsanlar </a:t>
            </a:r>
            <a:r>
              <a:rPr lang="tr-TR" dirty="0" smtClean="0"/>
              <a:t>hayat hakkında bir genelleme yaptıklarında kendi kişisel modellerine dayalı bir yargıda bulunurlar. Aslında onlar kendileri için uygun buldukları değerleri alıp diğer </a:t>
            </a:r>
            <a:r>
              <a:rPr lang="tr-TR" dirty="0" smtClean="0"/>
              <a:t>değerleri </a:t>
            </a:r>
            <a:r>
              <a:rPr lang="tr-TR" dirty="0" smtClean="0"/>
              <a:t>insanlara uygularlar. Evrensel etiketleri (aptal, paragöz, ahlaksız, korkak, çirkin) kullanan insanları duyduğunuzda, dayatılan değerlerle karşı karşıya olduğunuzu söyleyebilirsiniz.</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dirty="0" smtClean="0"/>
              <a:t>İFADELER						SORULAR</a:t>
            </a:r>
          </a:p>
          <a:p>
            <a:pPr>
              <a:buNone/>
            </a:pPr>
            <a:r>
              <a:rPr lang="tr-TR" dirty="0" smtClean="0"/>
              <a:t>1)Bunlar bir sürü		</a:t>
            </a:r>
            <a:r>
              <a:rPr lang="tr-TR" dirty="0" smtClean="0"/>
              <a:t>    bunlar </a:t>
            </a:r>
            <a:r>
              <a:rPr lang="tr-TR" dirty="0" smtClean="0"/>
              <a:t>kime göre değersiz </a:t>
            </a:r>
            <a:r>
              <a:rPr lang="tr-TR" dirty="0" err="1" smtClean="0"/>
              <a:t>ıvırzıvır</a:t>
            </a:r>
            <a:r>
              <a:rPr lang="tr-TR" dirty="0" smtClean="0"/>
              <a:t> </a:t>
            </a:r>
            <a:r>
              <a:rPr lang="tr-TR" dirty="0" smtClean="0"/>
              <a:t>değersiz? </a:t>
            </a:r>
          </a:p>
          <a:p>
            <a:pPr>
              <a:buNone/>
            </a:pPr>
            <a:endParaRPr lang="tr-TR" dirty="0" smtClean="0"/>
          </a:p>
          <a:p>
            <a:pPr>
              <a:buNone/>
            </a:pPr>
            <a:r>
              <a:rPr lang="tr-TR" dirty="0" smtClean="0"/>
              <a:t>2</a:t>
            </a:r>
            <a:r>
              <a:rPr lang="tr-TR" dirty="0" smtClean="0"/>
              <a:t>) Komünizm kötüdür.    </a:t>
            </a:r>
            <a:r>
              <a:rPr lang="tr-TR" dirty="0" smtClean="0"/>
              <a:t>  </a:t>
            </a:r>
            <a:r>
              <a:rPr lang="tr-TR" dirty="0" smtClean="0"/>
              <a:t>	</a:t>
            </a:r>
            <a:r>
              <a:rPr lang="tr-TR" dirty="0" smtClean="0"/>
              <a:t>           Komünizm </a:t>
            </a:r>
            <a:r>
              <a:rPr lang="tr-TR" dirty="0" smtClean="0"/>
              <a:t>kime 						göre kötüdür?</a:t>
            </a:r>
          </a:p>
          <a:p>
            <a:pPr>
              <a:buNone/>
            </a:pPr>
            <a:r>
              <a:rPr lang="tr-TR" dirty="0" smtClean="0"/>
              <a:t>3) Dışarıda yürümek 	</a:t>
            </a:r>
            <a:r>
              <a:rPr lang="tr-TR" dirty="0" smtClean="0"/>
              <a:t>           </a:t>
            </a:r>
            <a:r>
              <a:rPr lang="tr-TR" dirty="0" smtClean="0"/>
              <a:t>Dışarıda yürümek </a:t>
            </a:r>
            <a:endParaRPr lang="tr-TR" dirty="0" smtClean="0"/>
          </a:p>
          <a:p>
            <a:pPr>
              <a:buNone/>
            </a:pPr>
            <a:r>
              <a:rPr lang="tr-TR" dirty="0" smtClean="0"/>
              <a:t>    yanlış bir </a:t>
            </a:r>
            <a:r>
              <a:rPr lang="tr-TR" dirty="0" smtClean="0"/>
              <a:t>şeydir. 		</a:t>
            </a:r>
            <a:r>
              <a:rPr lang="tr-TR" dirty="0" smtClean="0"/>
              <a:t>            kime göre yanlıştır.</a:t>
            </a:r>
            <a:endParaRPr lang="tr-TR" dirty="0" smtClean="0"/>
          </a:p>
          <a:p>
            <a:pPr>
              <a:buNone/>
            </a:pPr>
            <a:r>
              <a:rPr lang="tr-TR" dirty="0" smtClean="0"/>
              <a:t>						</a:t>
            </a:r>
          </a:p>
          <a:p>
            <a:pPr>
              <a:buNone/>
            </a:pPr>
            <a:r>
              <a:rPr lang="tr-TR" dirty="0" smtClean="0"/>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7</a:t>
            </a:r>
            <a:endParaRPr lang="tr-TR" sz="96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 YAŞAM MODELİNDEKİ ÇARPICILIKLARI SORGULAMAK</a:t>
            </a:r>
            <a:endParaRPr lang="tr-TR" dirty="0"/>
          </a:p>
        </p:txBody>
      </p:sp>
      <p:sp>
        <p:nvSpPr>
          <p:cNvPr id="3" name="2 İçerik Yer Tutucusu"/>
          <p:cNvSpPr>
            <a:spLocks noGrp="1"/>
          </p:cNvSpPr>
          <p:nvPr>
            <p:ph idx="1"/>
          </p:nvPr>
        </p:nvSpPr>
        <p:spPr/>
        <p:txBody>
          <a:bodyPr/>
          <a:lstStyle/>
          <a:p>
            <a:pPr>
              <a:buNone/>
            </a:pPr>
            <a:r>
              <a:rPr lang="tr-TR" dirty="0" smtClean="0"/>
              <a:t>   </a:t>
            </a:r>
          </a:p>
          <a:p>
            <a:pPr>
              <a:buNone/>
            </a:pPr>
            <a:r>
              <a:rPr lang="tr-TR" dirty="0" smtClean="0"/>
              <a:t> </a:t>
            </a:r>
            <a:r>
              <a:rPr lang="tr-TR" dirty="0" smtClean="0"/>
              <a:t>  </a:t>
            </a:r>
            <a:r>
              <a:rPr lang="tr-TR" dirty="0" smtClean="0"/>
              <a:t>Kişisel </a:t>
            </a:r>
            <a:r>
              <a:rPr lang="tr-TR" dirty="0" smtClean="0"/>
              <a:t>yaşam modeliniz çarpık olduğunda, sizi farklı seçenekleri düşünmekten alıkoyar ve yaşantınız ciddi olarak yoksullaşır. Gerçekliği çarpıtan üç önemli dil örüntüsü vardır.</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GERÇEKLİĞİ ÇARPITAN 3 ÖNEMLİ DİL ÖRÜNTÜSÜ</a:t>
            </a:r>
            <a:endParaRPr lang="tr-TR" dirty="0"/>
          </a:p>
        </p:txBody>
      </p:sp>
      <p:sp>
        <p:nvSpPr>
          <p:cNvPr id="3" name="2 İçerik Yer Tutucusu"/>
          <p:cNvSpPr>
            <a:spLocks noGrp="1"/>
          </p:cNvSpPr>
          <p:nvPr>
            <p:ph idx="1"/>
          </p:nvPr>
        </p:nvSpPr>
        <p:spPr/>
        <p:txBody>
          <a:bodyPr/>
          <a:lstStyle/>
          <a:p>
            <a:pPr marL="514350" indent="-514350">
              <a:buFont typeface="+mj-lt"/>
              <a:buAutoNum type="arabicPeriod"/>
            </a:pPr>
            <a:r>
              <a:rPr lang="tr-TR" dirty="0" smtClean="0"/>
              <a:t>Neden sonuç hataları</a:t>
            </a:r>
          </a:p>
          <a:p>
            <a:pPr marL="514350" indent="-514350">
              <a:buFont typeface="+mj-lt"/>
              <a:buAutoNum type="arabicPeriod"/>
            </a:pPr>
            <a:r>
              <a:rPr lang="tr-TR" dirty="0" smtClean="0"/>
              <a:t>Akıl okuma</a:t>
            </a:r>
          </a:p>
          <a:p>
            <a:pPr marL="514350" indent="-514350">
              <a:buFont typeface="+mj-lt"/>
              <a:buAutoNum type="arabicPeriod"/>
            </a:pPr>
            <a:r>
              <a:rPr lang="tr-TR" dirty="0" smtClean="0"/>
              <a:t>varsayımlar</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NEDEN </a:t>
            </a:r>
            <a:r>
              <a:rPr lang="tr-TR" dirty="0" smtClean="0"/>
              <a:t>SONUÇ HATALARI:</a:t>
            </a:r>
          </a:p>
          <a:p>
            <a:pPr>
              <a:buNone/>
            </a:pPr>
            <a:r>
              <a:rPr lang="tr-TR" dirty="0" smtClean="0"/>
              <a:t>   Bir </a:t>
            </a:r>
            <a:r>
              <a:rPr lang="tr-TR" dirty="0" smtClean="0"/>
              <a:t>insanın diğerlerinin duyguları ya da içsel durumları yaşamasına neden olabileceği ve diğerlerinin de buna nasıl tepki vereceğine ilişkin bir seçeneğin olmadığına yönelik inanıştan kaynaklanır.</a:t>
            </a:r>
          </a:p>
          <a:p>
            <a:pPr>
              <a:buNone/>
            </a:pPr>
            <a:r>
              <a:rPr lang="tr-TR" dirty="0" smtClean="0"/>
              <a:t> </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ÖRN:</a:t>
            </a:r>
          </a:p>
          <a:p>
            <a:pPr>
              <a:buNone/>
            </a:pPr>
            <a:r>
              <a:rPr lang="tr-TR" dirty="0" smtClean="0"/>
              <a:t>   Anneniz </a:t>
            </a:r>
            <a:r>
              <a:rPr lang="tr-TR" dirty="0" smtClean="0"/>
              <a:t>“gidiyor olduğundan endişeliyim” dediğinde “gidiyor olmam seni nasıl endişelendiriyor?” diye sorarak onu sağlayabilirsiniz. Asıl amaç kendi duygularından annenizi sorumlu olduğudur. Olaylara verdiği tepkiyi nasıl yaratmıştır. Bu ona kibarca hatırlatılmalıdır.</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İFADELER					SORULAR</a:t>
            </a:r>
          </a:p>
          <a:p>
            <a:pPr>
              <a:buNone/>
            </a:pPr>
            <a:r>
              <a:rPr lang="tr-TR" dirty="0" smtClean="0"/>
              <a:t>Beni üzüyorsun			seni nasıl üzüyorum? 					Seni üzecek ne 						yapıyorum?</a:t>
            </a:r>
          </a:p>
          <a:p>
            <a:pPr>
              <a:buNone/>
            </a:pPr>
            <a:r>
              <a:rPr lang="tr-TR" dirty="0" smtClean="0"/>
              <a:t>Senin çocuğun </a:t>
            </a:r>
          </a:p>
          <a:p>
            <a:pPr>
              <a:buNone/>
            </a:pPr>
            <a:r>
              <a:rPr lang="tr-TR" dirty="0" smtClean="0"/>
              <a:t>başımı ağrıyor. 			Başını mı ağrıtıyor? </a:t>
            </a:r>
          </a:p>
          <a:p>
            <a:pPr>
              <a:buNone/>
            </a:pPr>
            <a:r>
              <a:rPr lang="tr-TR" dirty="0" smtClean="0"/>
              <a:t>						Çocuğum senin kafanı </a:t>
            </a:r>
          </a:p>
          <a:p>
            <a:pPr>
              <a:buNone/>
            </a:pPr>
            <a:r>
              <a:rPr lang="tr-TR" dirty="0" smtClean="0"/>
              <a:t>						gerçekten acıttı mı?</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Örn</a:t>
            </a:r>
            <a:r>
              <a:rPr lang="tr-TR" dirty="0" smtClean="0"/>
              <a:t>:  d notunu almak için çok çalışmak zorunda olan kişi zekaya çok önem verebilir ve diğer insanları daha zeki ve güvenli bulabilir.</a:t>
            </a: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İş beni sıktı				işle ilgili sıkıcı 						bulduğun şey 						ne?</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8</a:t>
            </a:r>
            <a:endParaRPr lang="tr-TR" sz="9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None/>
            </a:pPr>
            <a:r>
              <a:rPr lang="tr-TR" dirty="0" smtClean="0"/>
              <a:t>AKIL OKUMA:</a:t>
            </a:r>
          </a:p>
          <a:p>
            <a:pPr>
              <a:buNone/>
            </a:pPr>
            <a:r>
              <a:rPr lang="tr-TR" dirty="0" smtClean="0"/>
              <a:t>   Bir </a:t>
            </a:r>
            <a:r>
              <a:rPr lang="tr-TR" dirty="0" smtClean="0"/>
              <a:t>insanın başka birisi ile doğrudan iletişim kurmadan onun ne düşündüğünü ya da ne hissettiğini bilebileceğine inanmasıdır.</a:t>
            </a:r>
          </a:p>
          <a:p>
            <a:pPr>
              <a:buNone/>
            </a:pPr>
            <a:r>
              <a:rPr lang="tr-TR" dirty="0" smtClean="0"/>
              <a:t>İFADELER					SORULAR</a:t>
            </a:r>
          </a:p>
          <a:p>
            <a:pPr>
              <a:buNone/>
            </a:pPr>
            <a:r>
              <a:rPr lang="tr-TR" dirty="0" smtClean="0"/>
              <a:t>Onunla sadece 				 Sana onunla</a:t>
            </a:r>
          </a:p>
          <a:p>
            <a:pPr>
              <a:buNone/>
            </a:pPr>
            <a:r>
              <a:rPr lang="tr-TR" dirty="0" smtClean="0"/>
              <a:t>parası için evlendi.			</a:t>
            </a:r>
            <a:r>
              <a:rPr lang="tr-TR" dirty="0" smtClean="0"/>
              <a:t>           </a:t>
            </a:r>
            <a:r>
              <a:rPr lang="tr-TR" dirty="0" smtClean="0"/>
              <a:t>parası için 							evlendiğini 							</a:t>
            </a:r>
            <a:r>
              <a:rPr lang="tr-TR" dirty="0" smtClean="0"/>
              <a:t>düşündüren şey</a:t>
            </a:r>
            <a:endParaRPr lang="tr-TR" dirty="0"/>
          </a:p>
          <a:p>
            <a:pPr>
              <a:buNone/>
            </a:pPr>
            <a:r>
              <a:rPr lang="tr-TR" dirty="0" smtClean="0"/>
              <a:t> </a:t>
            </a:r>
            <a:r>
              <a:rPr lang="tr-TR" dirty="0" smtClean="0"/>
              <a:t>                                                                  ne?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Lütfen bana sinir olma		sana sinir 							olduğum 						</a:t>
            </a:r>
            <a:r>
              <a:rPr lang="tr-TR" dirty="0" smtClean="0"/>
              <a:t>            izlenimi </a:t>
            </a:r>
            <a:r>
              <a:rPr lang="tr-TR" dirty="0" smtClean="0"/>
              <a:t>veren şey ne </a:t>
            </a:r>
            <a:r>
              <a:rPr lang="tr-TR" dirty="0" smtClean="0"/>
              <a:t>?</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9</a:t>
            </a:r>
            <a:endParaRPr lang="tr-TR" sz="96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VARSAYIMLAR: </a:t>
            </a:r>
          </a:p>
          <a:p>
            <a:pPr>
              <a:buNone/>
            </a:pPr>
            <a:r>
              <a:rPr lang="tr-TR" dirty="0" smtClean="0"/>
              <a:t>   Bir </a:t>
            </a:r>
            <a:r>
              <a:rPr lang="tr-TR" dirty="0" smtClean="0"/>
              <a:t>ifadenin tümünün geçerli olması için, ifadenin mutlaka doğru olması gereken kısımlarıdır. “ son kez dansa gittiğimizde çok kıskanç davrandığın için lütfen tekrar gitmeyelim” burada “ lütfen tekrar gitmeyelim” çıkarımı, ancak ve ancak “kıskanç davrandın” varsayımının doğru olması halinde geçerli olabilir. Bu ifadeyi sorgulama için ise “sana ne şekilde kıskanç göründüm?” sorusu sorulabilir.</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SORULAR</a:t>
            </a:r>
          </a:p>
          <a:p>
            <a:pPr>
              <a:buNone/>
            </a:pPr>
            <a:r>
              <a:rPr lang="tr-TR" dirty="0" smtClean="0"/>
              <a:t>Başımda gerçek bir bela		bu bela ne 							şekilde </a:t>
            </a:r>
            <a:r>
              <a:rPr lang="tr-TR" dirty="0" smtClean="0"/>
              <a:t>ciddi</a:t>
            </a:r>
          </a:p>
          <a:p>
            <a:pPr>
              <a:buNone/>
            </a:pPr>
            <a:r>
              <a:rPr lang="tr-TR" dirty="0" smtClean="0"/>
              <a:t>var</a:t>
            </a:r>
            <a:r>
              <a:rPr lang="tr-TR" dirty="0" smtClean="0"/>
              <a:t>, acil bir randevuya </a:t>
            </a:r>
          </a:p>
          <a:p>
            <a:pPr>
              <a:buNone/>
            </a:pPr>
            <a:r>
              <a:rPr lang="tr-TR" dirty="0" smtClean="0"/>
              <a:t>İhtiyacım var.</a:t>
            </a: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İFADELER					</a:t>
            </a:r>
          </a:p>
          <a:p>
            <a:pPr>
              <a:buNone/>
            </a:pPr>
            <a:r>
              <a:rPr lang="tr-TR" dirty="0" smtClean="0"/>
              <a:t>Köpeğin </a:t>
            </a:r>
            <a:r>
              <a:rPr lang="tr-TR" dirty="0" err="1" smtClean="0"/>
              <a:t>cocuklarımı</a:t>
            </a:r>
            <a:r>
              <a:rPr lang="tr-TR" dirty="0" smtClean="0"/>
              <a:t> </a:t>
            </a:r>
          </a:p>
          <a:p>
            <a:pPr>
              <a:buNone/>
            </a:pPr>
            <a:r>
              <a:rPr lang="tr-TR" dirty="0" smtClean="0"/>
              <a:t>Korkutuyor, onu ya yukarı</a:t>
            </a:r>
          </a:p>
          <a:p>
            <a:pPr>
              <a:buNone/>
            </a:pPr>
            <a:r>
              <a:rPr lang="tr-TR" dirty="0" smtClean="0"/>
              <a:t>Bağla ya da uyut.</a:t>
            </a:r>
          </a:p>
          <a:p>
            <a:pPr>
              <a:buNone/>
            </a:pPr>
            <a:endParaRPr lang="tr-TR" dirty="0"/>
          </a:p>
          <a:p>
            <a:pPr>
              <a:buNone/>
            </a:pPr>
            <a:r>
              <a:rPr lang="tr-TR" dirty="0" smtClean="0"/>
              <a:t>SORULAR:</a:t>
            </a:r>
          </a:p>
          <a:p>
            <a:pPr>
              <a:buNone/>
            </a:pPr>
            <a:r>
              <a:rPr lang="tr-TR" dirty="0" smtClean="0"/>
              <a:t>Köpeğim çocuklarını ne şekilde korkutuyor?</a:t>
            </a: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smtClean="0"/>
              <a:t>ALIŞTIRMA 10</a:t>
            </a:r>
          </a:p>
          <a:p>
            <a:pPr>
              <a:buNone/>
            </a:pPr>
            <a:endParaRPr lang="tr-TR" sz="96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mtClean="0"/>
              <a:t>   Bu </a:t>
            </a:r>
            <a:r>
              <a:rPr lang="tr-TR" dirty="0" smtClean="0"/>
              <a:t>bölümde aktarılan açıklama teknikleri gereğinden fazla kullanılmamalı; ancak birisinin ifadeleri anlamsız, belirsiz ya da önemli bilgilerden yoksun olduğunda kullanılmalıdır.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Hayatı </a:t>
            </a:r>
            <a:r>
              <a:rPr lang="tr-TR" dirty="0" smtClean="0"/>
              <a:t>doğrudan </a:t>
            </a:r>
            <a:r>
              <a:rPr lang="tr-TR" dirty="0" err="1" smtClean="0"/>
              <a:t>deneyimleyemezsiniz</a:t>
            </a:r>
            <a:r>
              <a:rPr lang="tr-TR" dirty="0" smtClean="0"/>
              <a:t>. Hayata ilişkin gördükleriniz, duyduklarınız ve deneyimleriniz, düşünce ya da yoruma dönüşür.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Hayata ilişkin “ düşünceleriniz” sizin gerçekliğiniz olur.</a:t>
            </a:r>
          </a:p>
          <a:p>
            <a:pPr>
              <a:buNone/>
            </a:pPr>
            <a:r>
              <a:rPr lang="tr-TR" dirty="0" smtClean="0"/>
              <a:t>Yaşamda hissettiğiniz kısıtlıklar ve sınırlılıklar yaşamın kendisi değil, kendinize biçtiğiniz yaşam modelinizdir.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Yapabileceğiniz en iyi seçimleri yaparken size rehberlik etmesi için yaşam modelinizi kullanırsınız.</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Kendinize </a:t>
            </a:r>
            <a:r>
              <a:rPr lang="tr-TR" dirty="0" smtClean="0"/>
              <a:t>biçtiğiniz model kısaca yaşam modeliniz gerçekleri çarpıtan sınırlayıcı bir modelse, sınırlı bir yaşama yol açar. Örn: benim aptal olduğumu düşünüyorlar, çok yavaş </a:t>
            </a:r>
            <a:r>
              <a:rPr lang="tr-TR" dirty="0"/>
              <a:t>ç</a:t>
            </a:r>
            <a:r>
              <a:rPr lang="tr-TR" dirty="0" smtClean="0"/>
              <a:t>alıştığımı biliyorlar, benim fazlasıyla sessiz olduğumu düşünüyorlar.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282</TotalTime>
  <Words>1159</Words>
  <Application>Microsoft Office PowerPoint</Application>
  <PresentationFormat>Ekran Gösterisi (4:3)</PresentationFormat>
  <Paragraphs>160</Paragraphs>
  <Slides>59</Slides>
  <Notes>0</Notes>
  <HiddenSlides>0</HiddenSlides>
  <MMClips>0</MMClips>
  <ScaleCrop>false</ScaleCrop>
  <HeadingPairs>
    <vt:vector size="4" baseType="variant">
      <vt:variant>
        <vt:lpstr>Tema</vt:lpstr>
      </vt:variant>
      <vt:variant>
        <vt:i4>1</vt:i4>
      </vt:variant>
      <vt:variant>
        <vt:lpstr>Slayt Başlıkları</vt:lpstr>
      </vt:variant>
      <vt:variant>
        <vt:i4>59</vt:i4>
      </vt:variant>
    </vt:vector>
  </HeadingPairs>
  <TitlesOfParts>
    <vt:vector size="60" baseType="lpstr">
      <vt:lpstr>Akış</vt:lpstr>
      <vt:lpstr>ETKİLİ İLETİŞİM BECERİLERİ</vt:lpstr>
      <vt:lpstr>DİLİ ANLAŞILIR KILMAK </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BİR YAŞAM MODELİNİ ANLAMAK</vt:lpstr>
      <vt:lpstr>Slayt 19</vt:lpstr>
      <vt:lpstr>SÖYLENMEYENLER</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BİR YAŞAM MODELİNDEKİ ÇARPICILIKLARI SORGULAMAK</vt:lpstr>
      <vt:lpstr>GERÇEKLİĞİ ÇARPITAN 3 ÖNEMLİ DİL ÖRÜNTÜSÜ</vt:lpstr>
      <vt:lpstr>Slayt 47</vt:lpstr>
      <vt:lpstr>Slayt 48</vt:lpstr>
      <vt:lpstr>Slayt 49</vt:lpstr>
      <vt:lpstr>Slayt 50</vt:lpstr>
      <vt:lpstr>Slayt 51</vt:lpstr>
      <vt:lpstr>Slayt 52</vt:lpstr>
      <vt:lpstr>Slayt 53</vt:lpstr>
      <vt:lpstr>Slayt 54</vt:lpstr>
      <vt:lpstr>Slayt 55</vt:lpstr>
      <vt:lpstr>Slayt 56</vt:lpstr>
      <vt:lpstr>Slayt 57</vt:lpstr>
      <vt:lpstr>Slayt 58</vt:lpstr>
      <vt:lpstr>Slayt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İLETİŞİM BECERİLERİ</dc:title>
  <dc:creator>Cemal Ersin Kaya</dc:creator>
  <cp:lastModifiedBy>perican</cp:lastModifiedBy>
  <cp:revision>35</cp:revision>
  <dcterms:created xsi:type="dcterms:W3CDTF">2010-05-19T09:37:15Z</dcterms:created>
  <dcterms:modified xsi:type="dcterms:W3CDTF">2015-05-12T13:26:27Z</dcterms:modified>
</cp:coreProperties>
</file>