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2" r:id="rId2"/>
    <p:sldId id="285" r:id="rId3"/>
    <p:sldId id="286" r:id="rId4"/>
    <p:sldId id="288" r:id="rId5"/>
    <p:sldId id="283" r:id="rId6"/>
    <p:sldId id="284" r:id="rId7"/>
    <p:sldId id="287"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C9E570-B2CC-414B-A6EC-D64EEA8A1535}"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E07F543D-3CE6-41DB-8598-1AF40B57D1DD}">
      <dgm:prSet/>
      <dgm:spPr/>
      <dgm:t>
        <a:bodyPr/>
        <a:lstStyle/>
        <a:p>
          <a:r>
            <a:rPr lang="tr-TR"/>
            <a:t>Dünya, toplum ve dinle ilgili olarak Hıristiyan görüşlerini sistemleştiren  ve Hristiyan düşünüşü  felsefi temellere dayandırmaya çalışan ilk düşünür olarak kabul edilmektedir. </a:t>
          </a:r>
          <a:endParaRPr lang="en-US"/>
        </a:p>
      </dgm:t>
    </dgm:pt>
    <dgm:pt modelId="{E6EFBFEA-B69B-43E1-9BBC-A9571368E6DA}" type="parTrans" cxnId="{25C05A52-E30B-4CEB-9DC3-FDD427B46C4D}">
      <dgm:prSet/>
      <dgm:spPr/>
      <dgm:t>
        <a:bodyPr/>
        <a:lstStyle/>
        <a:p>
          <a:endParaRPr lang="en-US"/>
        </a:p>
      </dgm:t>
    </dgm:pt>
    <dgm:pt modelId="{5E9FB292-0A03-4FA7-A9F0-E7E84C13B5C8}" type="sibTrans" cxnId="{25C05A52-E30B-4CEB-9DC3-FDD427B46C4D}">
      <dgm:prSet/>
      <dgm:spPr/>
      <dgm:t>
        <a:bodyPr/>
        <a:lstStyle/>
        <a:p>
          <a:endParaRPr lang="en-US"/>
        </a:p>
      </dgm:t>
    </dgm:pt>
    <dgm:pt modelId="{112E34DD-8FAE-4E3F-B06B-480F9F28EAAE}">
      <dgm:prSet/>
      <dgm:spPr/>
      <dgm:t>
        <a:bodyPr/>
        <a:lstStyle/>
        <a:p>
          <a:r>
            <a:rPr lang="tr-TR"/>
            <a:t>Augustine’in Hristiyanlığı yaşamdan vazgeçmek değil, hayatı gerçekte olduğu gibi görmekti ve bu onu mümkün olan her perspektifte görmek anlamına geliyordu. Alt </a:t>
          </a:r>
          <a:r>
            <a:rPr lang="tr-TR" i="1"/>
            <a:t>aeternitatis </a:t>
          </a:r>
          <a:r>
            <a:rPr lang="tr-TR"/>
            <a:t>olarak görülen bir Hristiyan yaşamı, çok özel ve aynı zamanda herkese vaat edilen bir bilgiye sahip olmaktan gelen özel yoğunlukta yaşanan bir yaşamdı (</a:t>
          </a:r>
          <a:r>
            <a:rPr lang="tr-TR" i="1"/>
            <a:t>J.S.McClelland, 2005)</a:t>
          </a:r>
          <a:r>
            <a:rPr lang="tr-TR"/>
            <a:t>.</a:t>
          </a:r>
          <a:endParaRPr lang="en-US"/>
        </a:p>
      </dgm:t>
    </dgm:pt>
    <dgm:pt modelId="{A6FB6F77-36CD-44E2-81C8-28430DD7FAE2}" type="parTrans" cxnId="{4249717F-7FF0-4838-BE64-B276BC5344CC}">
      <dgm:prSet/>
      <dgm:spPr/>
      <dgm:t>
        <a:bodyPr/>
        <a:lstStyle/>
        <a:p>
          <a:endParaRPr lang="en-US"/>
        </a:p>
      </dgm:t>
    </dgm:pt>
    <dgm:pt modelId="{1FC00F50-827B-4081-8F51-F67BC2FF09C9}" type="sibTrans" cxnId="{4249717F-7FF0-4838-BE64-B276BC5344CC}">
      <dgm:prSet/>
      <dgm:spPr/>
      <dgm:t>
        <a:bodyPr/>
        <a:lstStyle/>
        <a:p>
          <a:endParaRPr lang="en-US"/>
        </a:p>
      </dgm:t>
    </dgm:pt>
    <dgm:pt modelId="{D7AD7205-38C8-4EA4-AA9F-803C26DCEA03}" type="pres">
      <dgm:prSet presAssocID="{A3C9E570-B2CC-414B-A6EC-D64EEA8A1535}" presName="hierChild1" presStyleCnt="0">
        <dgm:presLayoutVars>
          <dgm:chPref val="1"/>
          <dgm:dir/>
          <dgm:animOne val="branch"/>
          <dgm:animLvl val="lvl"/>
          <dgm:resizeHandles/>
        </dgm:presLayoutVars>
      </dgm:prSet>
      <dgm:spPr/>
    </dgm:pt>
    <dgm:pt modelId="{4969C97C-7424-4C0D-AE5B-F3B97562BC63}" type="pres">
      <dgm:prSet presAssocID="{E07F543D-3CE6-41DB-8598-1AF40B57D1DD}" presName="hierRoot1" presStyleCnt="0"/>
      <dgm:spPr/>
    </dgm:pt>
    <dgm:pt modelId="{479920B3-D7F7-463A-920C-64DA9E82C0CC}" type="pres">
      <dgm:prSet presAssocID="{E07F543D-3CE6-41DB-8598-1AF40B57D1DD}" presName="composite" presStyleCnt="0"/>
      <dgm:spPr/>
    </dgm:pt>
    <dgm:pt modelId="{E596D2E1-9EF1-45BB-AF6B-6CAC09001928}" type="pres">
      <dgm:prSet presAssocID="{E07F543D-3CE6-41DB-8598-1AF40B57D1DD}" presName="background" presStyleLbl="node0" presStyleIdx="0" presStyleCnt="2"/>
      <dgm:spPr/>
    </dgm:pt>
    <dgm:pt modelId="{54F1E65D-C91A-4189-B6DC-6DEB6D5C40BD}" type="pres">
      <dgm:prSet presAssocID="{E07F543D-3CE6-41DB-8598-1AF40B57D1DD}" presName="text" presStyleLbl="fgAcc0" presStyleIdx="0" presStyleCnt="2">
        <dgm:presLayoutVars>
          <dgm:chPref val="3"/>
        </dgm:presLayoutVars>
      </dgm:prSet>
      <dgm:spPr/>
    </dgm:pt>
    <dgm:pt modelId="{F9A16591-03B1-402A-A5C8-DE941B37AE37}" type="pres">
      <dgm:prSet presAssocID="{E07F543D-3CE6-41DB-8598-1AF40B57D1DD}" presName="hierChild2" presStyleCnt="0"/>
      <dgm:spPr/>
    </dgm:pt>
    <dgm:pt modelId="{BBFE6B57-1E4A-440C-900F-4D228FB87EDF}" type="pres">
      <dgm:prSet presAssocID="{112E34DD-8FAE-4E3F-B06B-480F9F28EAAE}" presName="hierRoot1" presStyleCnt="0"/>
      <dgm:spPr/>
    </dgm:pt>
    <dgm:pt modelId="{BB65CEB1-8F97-45EC-84FF-2C77AE3BE0D1}" type="pres">
      <dgm:prSet presAssocID="{112E34DD-8FAE-4E3F-B06B-480F9F28EAAE}" presName="composite" presStyleCnt="0"/>
      <dgm:spPr/>
    </dgm:pt>
    <dgm:pt modelId="{168E2839-4FC9-4952-8B29-0AAEC321077D}" type="pres">
      <dgm:prSet presAssocID="{112E34DD-8FAE-4E3F-B06B-480F9F28EAAE}" presName="background" presStyleLbl="node0" presStyleIdx="1" presStyleCnt="2"/>
      <dgm:spPr/>
    </dgm:pt>
    <dgm:pt modelId="{B5530C03-420E-4BC1-8A16-BCBA9DDFBB88}" type="pres">
      <dgm:prSet presAssocID="{112E34DD-8FAE-4E3F-B06B-480F9F28EAAE}" presName="text" presStyleLbl="fgAcc0" presStyleIdx="1" presStyleCnt="2">
        <dgm:presLayoutVars>
          <dgm:chPref val="3"/>
        </dgm:presLayoutVars>
      </dgm:prSet>
      <dgm:spPr/>
    </dgm:pt>
    <dgm:pt modelId="{E3EACF94-4625-4919-8CDF-54B35FAAC4C9}" type="pres">
      <dgm:prSet presAssocID="{112E34DD-8FAE-4E3F-B06B-480F9F28EAAE}" presName="hierChild2" presStyleCnt="0"/>
      <dgm:spPr/>
    </dgm:pt>
  </dgm:ptLst>
  <dgm:cxnLst>
    <dgm:cxn modelId="{96A62920-E7EE-46C4-AC47-32C94008E015}" type="presOf" srcId="{E07F543D-3CE6-41DB-8598-1AF40B57D1DD}" destId="{54F1E65D-C91A-4189-B6DC-6DEB6D5C40BD}" srcOrd="0" destOrd="0" presId="urn:microsoft.com/office/officeart/2005/8/layout/hierarchy1"/>
    <dgm:cxn modelId="{25C05A52-E30B-4CEB-9DC3-FDD427B46C4D}" srcId="{A3C9E570-B2CC-414B-A6EC-D64EEA8A1535}" destId="{E07F543D-3CE6-41DB-8598-1AF40B57D1DD}" srcOrd="0" destOrd="0" parTransId="{E6EFBFEA-B69B-43E1-9BBC-A9571368E6DA}" sibTransId="{5E9FB292-0A03-4FA7-A9F0-E7E84C13B5C8}"/>
    <dgm:cxn modelId="{4249717F-7FF0-4838-BE64-B276BC5344CC}" srcId="{A3C9E570-B2CC-414B-A6EC-D64EEA8A1535}" destId="{112E34DD-8FAE-4E3F-B06B-480F9F28EAAE}" srcOrd="1" destOrd="0" parTransId="{A6FB6F77-36CD-44E2-81C8-28430DD7FAE2}" sibTransId="{1FC00F50-827B-4081-8F51-F67BC2FF09C9}"/>
    <dgm:cxn modelId="{4CE95D9F-866C-405D-93E9-2C9539E665C0}" type="presOf" srcId="{A3C9E570-B2CC-414B-A6EC-D64EEA8A1535}" destId="{D7AD7205-38C8-4EA4-AA9F-803C26DCEA03}" srcOrd="0" destOrd="0" presId="urn:microsoft.com/office/officeart/2005/8/layout/hierarchy1"/>
    <dgm:cxn modelId="{A2D416B7-4652-4A98-8312-00A023FCACEE}" type="presOf" srcId="{112E34DD-8FAE-4E3F-B06B-480F9F28EAAE}" destId="{B5530C03-420E-4BC1-8A16-BCBA9DDFBB88}" srcOrd="0" destOrd="0" presId="urn:microsoft.com/office/officeart/2005/8/layout/hierarchy1"/>
    <dgm:cxn modelId="{B6B54BA4-3713-4FB7-AEF4-3C2596857392}" type="presParOf" srcId="{D7AD7205-38C8-4EA4-AA9F-803C26DCEA03}" destId="{4969C97C-7424-4C0D-AE5B-F3B97562BC63}" srcOrd="0" destOrd="0" presId="urn:microsoft.com/office/officeart/2005/8/layout/hierarchy1"/>
    <dgm:cxn modelId="{93703EA1-868A-4530-B99C-EFA799EB184E}" type="presParOf" srcId="{4969C97C-7424-4C0D-AE5B-F3B97562BC63}" destId="{479920B3-D7F7-463A-920C-64DA9E82C0CC}" srcOrd="0" destOrd="0" presId="urn:microsoft.com/office/officeart/2005/8/layout/hierarchy1"/>
    <dgm:cxn modelId="{45B6D02A-8983-4A41-8F5E-A0E340F69297}" type="presParOf" srcId="{479920B3-D7F7-463A-920C-64DA9E82C0CC}" destId="{E596D2E1-9EF1-45BB-AF6B-6CAC09001928}" srcOrd="0" destOrd="0" presId="urn:microsoft.com/office/officeart/2005/8/layout/hierarchy1"/>
    <dgm:cxn modelId="{DF28BA9D-6F94-44E5-8B40-952250A93F94}" type="presParOf" srcId="{479920B3-D7F7-463A-920C-64DA9E82C0CC}" destId="{54F1E65D-C91A-4189-B6DC-6DEB6D5C40BD}" srcOrd="1" destOrd="0" presId="urn:microsoft.com/office/officeart/2005/8/layout/hierarchy1"/>
    <dgm:cxn modelId="{70B0022F-C271-430A-97D7-82476DD076CB}" type="presParOf" srcId="{4969C97C-7424-4C0D-AE5B-F3B97562BC63}" destId="{F9A16591-03B1-402A-A5C8-DE941B37AE37}" srcOrd="1" destOrd="0" presId="urn:microsoft.com/office/officeart/2005/8/layout/hierarchy1"/>
    <dgm:cxn modelId="{3E296214-7FCE-4DEB-8815-11697D5B1A26}" type="presParOf" srcId="{D7AD7205-38C8-4EA4-AA9F-803C26DCEA03}" destId="{BBFE6B57-1E4A-440C-900F-4D228FB87EDF}" srcOrd="1" destOrd="0" presId="urn:microsoft.com/office/officeart/2005/8/layout/hierarchy1"/>
    <dgm:cxn modelId="{51CC19A2-1129-4749-952C-929E65516F3A}" type="presParOf" srcId="{BBFE6B57-1E4A-440C-900F-4D228FB87EDF}" destId="{BB65CEB1-8F97-45EC-84FF-2C77AE3BE0D1}" srcOrd="0" destOrd="0" presId="urn:microsoft.com/office/officeart/2005/8/layout/hierarchy1"/>
    <dgm:cxn modelId="{2F9A72E3-A6E0-45CA-A6E8-808BAE6B3F23}" type="presParOf" srcId="{BB65CEB1-8F97-45EC-84FF-2C77AE3BE0D1}" destId="{168E2839-4FC9-4952-8B29-0AAEC321077D}" srcOrd="0" destOrd="0" presId="urn:microsoft.com/office/officeart/2005/8/layout/hierarchy1"/>
    <dgm:cxn modelId="{DE914095-AA57-415C-ACA3-2E42EFE09456}" type="presParOf" srcId="{BB65CEB1-8F97-45EC-84FF-2C77AE3BE0D1}" destId="{B5530C03-420E-4BC1-8A16-BCBA9DDFBB88}" srcOrd="1" destOrd="0" presId="urn:microsoft.com/office/officeart/2005/8/layout/hierarchy1"/>
    <dgm:cxn modelId="{8E44BB87-AB21-4E47-B9F2-85F162CE77C4}" type="presParOf" srcId="{BBFE6B57-1E4A-440C-900F-4D228FB87EDF}" destId="{E3EACF94-4625-4919-8CDF-54B35FAAC4C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96D2E1-9EF1-45BB-AF6B-6CAC09001928}">
      <dsp:nvSpPr>
        <dsp:cNvPr id="0" name=""/>
        <dsp:cNvSpPr/>
      </dsp:nvSpPr>
      <dsp:spPr>
        <a:xfrm>
          <a:off x="1172" y="324019"/>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4F1E65D-C91A-4189-B6DC-6DEB6D5C40BD}">
      <dsp:nvSpPr>
        <dsp:cNvPr id="0" name=""/>
        <dsp:cNvSpPr/>
      </dsp:nvSpPr>
      <dsp:spPr>
        <a:xfrm>
          <a:off x="458411" y="758396"/>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a:t>Dünya, toplum ve dinle ilgili olarak Hıristiyan görüşlerini sistemleştiren  ve Hristiyan düşünüşü  felsefi temellere dayandırmaya çalışan ilk düşünür olarak kabul edilmektedir. </a:t>
          </a:r>
          <a:endParaRPr lang="en-US" sz="1600" kern="1200"/>
        </a:p>
      </dsp:txBody>
      <dsp:txXfrm>
        <a:off x="534947" y="834932"/>
        <a:ext cx="3962083" cy="2460051"/>
      </dsp:txXfrm>
    </dsp:sp>
    <dsp:sp modelId="{168E2839-4FC9-4952-8B29-0AAEC321077D}">
      <dsp:nvSpPr>
        <dsp:cNvPr id="0" name=""/>
        <dsp:cNvSpPr/>
      </dsp:nvSpPr>
      <dsp:spPr>
        <a:xfrm>
          <a:off x="5030807" y="324019"/>
          <a:ext cx="4115155" cy="26131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530C03-420E-4BC1-8A16-BCBA9DDFBB88}">
      <dsp:nvSpPr>
        <dsp:cNvPr id="0" name=""/>
        <dsp:cNvSpPr/>
      </dsp:nvSpPr>
      <dsp:spPr>
        <a:xfrm>
          <a:off x="5488046" y="758396"/>
          <a:ext cx="4115155" cy="26131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tr-TR" sz="1600" kern="1200"/>
            <a:t>Augustine’in Hristiyanlığı yaşamdan vazgeçmek değil, hayatı gerçekte olduğu gibi görmekti ve bu onu mümkün olan her perspektifte görmek anlamına geliyordu. Alt </a:t>
          </a:r>
          <a:r>
            <a:rPr lang="tr-TR" sz="1600" i="1" kern="1200"/>
            <a:t>aeternitatis </a:t>
          </a:r>
          <a:r>
            <a:rPr lang="tr-TR" sz="1600" kern="1200"/>
            <a:t>olarak görülen bir Hristiyan yaşamı, çok özel ve aynı zamanda herkese vaat edilen bir bilgiye sahip olmaktan gelen özel yoğunlukta yaşanan bir yaşamdı (</a:t>
          </a:r>
          <a:r>
            <a:rPr lang="tr-TR" sz="1600" i="1" kern="1200"/>
            <a:t>J.S.McClelland, 2005)</a:t>
          </a:r>
          <a:r>
            <a:rPr lang="tr-TR" sz="1600" kern="1200"/>
            <a:t>.</a:t>
          </a:r>
          <a:endParaRPr lang="en-US" sz="1600" kern="1200"/>
        </a:p>
      </dsp:txBody>
      <dsp:txXfrm>
        <a:off x="5564582" y="834932"/>
        <a:ext cx="3962083" cy="246005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5738E1-0E46-4BA9-A350-0FFCEDA266F3}"/>
              </a:ext>
            </a:extLst>
          </p:cNvPr>
          <p:cNvSpPr>
            <a:spLocks noGrp="1"/>
          </p:cNvSpPr>
          <p:nvPr>
            <p:ph type="ctrTitle"/>
          </p:nvPr>
        </p:nvSpPr>
        <p:spPr/>
        <p:txBody>
          <a:bodyPr>
            <a:normAutofit/>
          </a:bodyPr>
          <a:lstStyle/>
          <a:p>
            <a:r>
              <a:rPr lang="tr-TR" b="1"/>
              <a:t>St</a:t>
            </a:r>
            <a:r>
              <a:rPr lang="tr-TR" b="1" dirty="0"/>
              <a:t> </a:t>
            </a:r>
            <a:r>
              <a:rPr lang="tr-TR" b="1" dirty="0" err="1"/>
              <a:t>Augustine</a:t>
            </a:r>
            <a:r>
              <a:rPr lang="tr-TR" b="1" dirty="0"/>
              <a:t> ve </a:t>
            </a:r>
            <a:r>
              <a:rPr lang="tr-TR" b="1" dirty="0" err="1"/>
              <a:t>St</a:t>
            </a:r>
            <a:r>
              <a:rPr lang="tr-TR" b="1" dirty="0"/>
              <a:t> Thomas </a:t>
            </a:r>
            <a:r>
              <a:rPr lang="tr-TR" b="1" dirty="0" err="1"/>
              <a:t>Aquinas</a:t>
            </a:r>
            <a:endParaRPr lang="tr-TR" b="1" dirty="0"/>
          </a:p>
        </p:txBody>
      </p:sp>
      <p:sp>
        <p:nvSpPr>
          <p:cNvPr id="3" name="Alt Başlık 2">
            <a:extLst>
              <a:ext uri="{FF2B5EF4-FFF2-40B4-BE49-F238E27FC236}">
                <a16:creationId xmlns:a16="http://schemas.microsoft.com/office/drawing/2014/main" id="{FDBE84F0-9334-47DA-BBE5-81A0244E6010}"/>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3713850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F864B7FA-732F-4BA7-9F82-04A2C89350BD}"/>
              </a:ext>
            </a:extLst>
          </p:cNvPr>
          <p:cNvSpPr>
            <a:spLocks noGrp="1"/>
          </p:cNvSpPr>
          <p:nvPr>
            <p:ph type="title"/>
          </p:nvPr>
        </p:nvSpPr>
        <p:spPr>
          <a:xfrm>
            <a:off x="1534696" y="804519"/>
            <a:ext cx="9520158" cy="1049235"/>
          </a:xfrm>
        </p:spPr>
        <p:txBody>
          <a:bodyPr>
            <a:normAutofit/>
          </a:bodyPr>
          <a:lstStyle/>
          <a:p>
            <a:r>
              <a:rPr lang="tr-TR" b="1" dirty="0"/>
              <a:t>ST AUGUSTINE</a:t>
            </a:r>
            <a:endParaRPr lang="tr-TR" dirty="0"/>
          </a:p>
        </p:txBody>
      </p:sp>
      <p:cxnSp>
        <p:nvCxnSpPr>
          <p:cNvPr id="11"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İçerik Yer Tutucusu 2">
            <a:extLst>
              <a:ext uri="{FF2B5EF4-FFF2-40B4-BE49-F238E27FC236}">
                <a16:creationId xmlns:a16="http://schemas.microsoft.com/office/drawing/2014/main" id="{B06D3962-D0C0-4212-9A93-3BC4C2DF64EF}"/>
              </a:ext>
            </a:extLst>
          </p:cNvPr>
          <p:cNvGraphicFramePr>
            <a:graphicFrameLocks noGrp="1"/>
          </p:cNvGraphicFramePr>
          <p:nvPr>
            <p:ph idx="1"/>
            <p:extLst>
              <p:ext uri="{D42A27DB-BD31-4B8C-83A1-F6EECF244321}">
                <p14:modId xmlns:p14="http://schemas.microsoft.com/office/powerpoint/2010/main" val="1940205328"/>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53275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1F34E4-05C9-4597-B6BC-2763A07691CC}"/>
              </a:ext>
            </a:extLst>
          </p:cNvPr>
          <p:cNvSpPr>
            <a:spLocks noGrp="1"/>
          </p:cNvSpPr>
          <p:nvPr>
            <p:ph type="title"/>
          </p:nvPr>
        </p:nvSpPr>
        <p:spPr/>
        <p:txBody>
          <a:bodyPr/>
          <a:lstStyle/>
          <a:p>
            <a:r>
              <a:rPr lang="tr-TR" b="1" dirty="0"/>
              <a:t>ST AUGUSTINE</a:t>
            </a:r>
            <a:endParaRPr lang="tr-TR" dirty="0"/>
          </a:p>
        </p:txBody>
      </p:sp>
      <p:sp>
        <p:nvSpPr>
          <p:cNvPr id="3" name="İçerik Yer Tutucusu 2">
            <a:extLst>
              <a:ext uri="{FF2B5EF4-FFF2-40B4-BE49-F238E27FC236}">
                <a16:creationId xmlns:a16="http://schemas.microsoft.com/office/drawing/2014/main" id="{A76AB69E-EC5F-4B6C-B63A-BABA8739FF44}"/>
              </a:ext>
            </a:extLst>
          </p:cNvPr>
          <p:cNvSpPr>
            <a:spLocks noGrp="1"/>
          </p:cNvSpPr>
          <p:nvPr>
            <p:ph idx="1"/>
          </p:nvPr>
        </p:nvSpPr>
        <p:spPr/>
        <p:txBody>
          <a:bodyPr>
            <a:noAutofit/>
          </a:bodyPr>
          <a:lstStyle/>
          <a:p>
            <a:r>
              <a:rPr lang="tr-TR" sz="2200" dirty="0"/>
              <a:t>Her şeyden önce, </a:t>
            </a:r>
            <a:r>
              <a:rPr lang="tr-TR" sz="2200" dirty="0" err="1"/>
              <a:t>Augustine</a:t>
            </a:r>
            <a:r>
              <a:rPr lang="tr-TR" sz="2200" dirty="0"/>
              <a:t> insanların bir toplumda yaşamanın ne anlama geldiğini anlamaya istekliydi. Hristiyanlar için sorun hangi şehre ait olmak isteyeceğiniz ya da hiç bir şehre ait olmamak değildi. </a:t>
            </a:r>
          </a:p>
          <a:p>
            <a:r>
              <a:rPr lang="tr-TR" sz="2200" dirty="0" err="1"/>
              <a:t>Augustine</a:t>
            </a:r>
            <a:r>
              <a:rPr lang="tr-TR" sz="2200" dirty="0"/>
              <a:t>, her zaman insan gruplarına hangi üyeliği gerektirdiğine dair genel sorulara odaklanacak kadar klasikti. Aristoteles gibi o da kişinin görevini yerine getirememesinin, bir topluma üyeliğin sonuçlarını tam olarak anlamada başarısız olduğuna inanıyordu (</a:t>
            </a:r>
            <a:r>
              <a:rPr lang="tr-TR" sz="2200" i="1" dirty="0" err="1"/>
              <a:t>J.S.McClelland</a:t>
            </a:r>
            <a:r>
              <a:rPr lang="tr-TR" sz="2200" i="1" dirty="0"/>
              <a:t>, 2005)</a:t>
            </a:r>
            <a:r>
              <a:rPr lang="tr-TR" sz="2200" dirty="0"/>
              <a:t>.</a:t>
            </a:r>
          </a:p>
        </p:txBody>
      </p:sp>
    </p:spTree>
    <p:extLst>
      <p:ext uri="{BB962C8B-B14F-4D97-AF65-F5344CB8AC3E}">
        <p14:creationId xmlns:p14="http://schemas.microsoft.com/office/powerpoint/2010/main" val="1859973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975972-93F1-434D-8B57-7891D575C93D}"/>
              </a:ext>
            </a:extLst>
          </p:cNvPr>
          <p:cNvSpPr>
            <a:spLocks noGrp="1"/>
          </p:cNvSpPr>
          <p:nvPr>
            <p:ph type="title"/>
          </p:nvPr>
        </p:nvSpPr>
        <p:spPr/>
        <p:txBody>
          <a:bodyPr/>
          <a:lstStyle/>
          <a:p>
            <a:r>
              <a:rPr lang="tr-TR" b="1" dirty="0"/>
              <a:t>ST AUGUSTINE</a:t>
            </a:r>
            <a:endParaRPr lang="tr-TR" dirty="0"/>
          </a:p>
        </p:txBody>
      </p:sp>
      <p:sp>
        <p:nvSpPr>
          <p:cNvPr id="3" name="İçerik Yer Tutucusu 2">
            <a:extLst>
              <a:ext uri="{FF2B5EF4-FFF2-40B4-BE49-F238E27FC236}">
                <a16:creationId xmlns:a16="http://schemas.microsoft.com/office/drawing/2014/main" id="{76E0EE6F-9C3B-4890-84E3-873DD33533BB}"/>
              </a:ext>
            </a:extLst>
          </p:cNvPr>
          <p:cNvSpPr>
            <a:spLocks noGrp="1"/>
          </p:cNvSpPr>
          <p:nvPr>
            <p:ph idx="1"/>
          </p:nvPr>
        </p:nvSpPr>
        <p:spPr/>
        <p:txBody>
          <a:bodyPr>
            <a:normAutofit lnSpcReduction="10000"/>
          </a:bodyPr>
          <a:lstStyle/>
          <a:p>
            <a:r>
              <a:rPr lang="tr-TR" dirty="0"/>
              <a:t>İnsanın ruhunun özünde masumdur. Doğası gereği, ruh iyidir. </a:t>
            </a:r>
            <a:r>
              <a:rPr lang="tr-TR" dirty="0" err="1"/>
              <a:t>Augustine</a:t>
            </a:r>
            <a:r>
              <a:rPr lang="tr-TR" dirty="0"/>
              <a:t>, iyinin kötüden önce olduğuna dair kararlıdır. Kötünün  bağımsız bir varlığı yoktur; bu sadece Tanrı'dan uzaklaşmaktır. Tanrı'nın sizden yapmasını istediği şeyi yapan iyilik her zaman aynıdır, oysa kötülük sapkın insan zekasının izin verdiği kadar çok biçim alır. </a:t>
            </a:r>
          </a:p>
          <a:p>
            <a:r>
              <a:rPr lang="tr-TR" dirty="0"/>
              <a:t>Devlet, günahkârlığın koşulu olan insan koşulunda hayatı katlanılabilir kılmak için Tanrı tarafından kurulmuştur. Devlet geçicidir; zamanın kendisi gibi, sonsuza dek sürmeyecektir  ve onun düzgün işleyişi insan yaşamının amacını belirleme olamaz (</a:t>
            </a:r>
            <a:r>
              <a:rPr lang="tr-TR" i="1" dirty="0" err="1"/>
              <a:t>J.S.McClelland</a:t>
            </a:r>
            <a:r>
              <a:rPr lang="tr-TR" i="1" dirty="0"/>
              <a:t>, 2005)</a:t>
            </a:r>
            <a:r>
              <a:rPr lang="tr-TR" dirty="0"/>
              <a:t>. </a:t>
            </a:r>
          </a:p>
        </p:txBody>
      </p:sp>
    </p:spTree>
    <p:extLst>
      <p:ext uri="{BB962C8B-B14F-4D97-AF65-F5344CB8AC3E}">
        <p14:creationId xmlns:p14="http://schemas.microsoft.com/office/powerpoint/2010/main" val="1716403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A23C6E5F-EFED-4672-BC5C-A996C022E08C}"/>
              </a:ext>
            </a:extLst>
          </p:cNvPr>
          <p:cNvSpPr>
            <a:spLocks noGrp="1"/>
          </p:cNvSpPr>
          <p:nvPr>
            <p:ph type="title"/>
          </p:nvPr>
        </p:nvSpPr>
        <p:spPr>
          <a:xfrm>
            <a:off x="849683" y="1240076"/>
            <a:ext cx="2727813" cy="4584527"/>
          </a:xfrm>
        </p:spPr>
        <p:txBody>
          <a:bodyPr anchor="t">
            <a:normAutofit/>
          </a:bodyPr>
          <a:lstStyle/>
          <a:p>
            <a:r>
              <a:rPr lang="tr-TR">
                <a:solidFill>
                  <a:srgbClr val="FFFFFF"/>
                </a:solidFill>
              </a:rPr>
              <a:t>St Thomas Aquinas</a:t>
            </a:r>
          </a:p>
        </p:txBody>
      </p:sp>
      <p:sp>
        <p:nvSpPr>
          <p:cNvPr id="3" name="İçerik Yer Tutucusu 2">
            <a:extLst>
              <a:ext uri="{FF2B5EF4-FFF2-40B4-BE49-F238E27FC236}">
                <a16:creationId xmlns:a16="http://schemas.microsoft.com/office/drawing/2014/main" id="{3EC68AE8-146E-4ED2-820E-FB147447EF1E}"/>
              </a:ext>
            </a:extLst>
          </p:cNvPr>
          <p:cNvSpPr>
            <a:spLocks noGrp="1"/>
          </p:cNvSpPr>
          <p:nvPr>
            <p:ph idx="1"/>
          </p:nvPr>
        </p:nvSpPr>
        <p:spPr>
          <a:xfrm>
            <a:off x="4705594" y="1240077"/>
            <a:ext cx="6034827" cy="4916465"/>
          </a:xfrm>
        </p:spPr>
        <p:txBody>
          <a:bodyPr anchor="t">
            <a:normAutofit/>
          </a:bodyPr>
          <a:lstStyle/>
          <a:p>
            <a:r>
              <a:rPr lang="tr-TR" sz="2800" dirty="0"/>
              <a:t>St. Thomas’ın felsefesi din felsefesidir. Tek tanrı bulunduğunu söyler ve tanrı yetkindir.</a:t>
            </a:r>
          </a:p>
          <a:p>
            <a:r>
              <a:rPr lang="tr-TR" sz="2800" dirty="0"/>
              <a:t>Thomas’ın sorunu, Yunanlıların polisini </a:t>
            </a:r>
            <a:r>
              <a:rPr lang="tr-TR" sz="2800" dirty="0" err="1"/>
              <a:t>Augustine’in</a:t>
            </a:r>
            <a:r>
              <a:rPr lang="tr-TR" sz="2800" dirty="0"/>
              <a:t> görüşleriyle uzlaştırmaktı. Ancak, Aristoteles'in Politikasını görmezden gelmenin söz konusu olmadığı vurgulanmalıdır.</a:t>
            </a:r>
          </a:p>
        </p:txBody>
      </p:sp>
    </p:spTree>
    <p:extLst>
      <p:ext uri="{BB962C8B-B14F-4D97-AF65-F5344CB8AC3E}">
        <p14:creationId xmlns:p14="http://schemas.microsoft.com/office/powerpoint/2010/main" val="17582612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355512-7CDC-460D-8578-A51391AF98D6}"/>
              </a:ext>
            </a:extLst>
          </p:cNvPr>
          <p:cNvSpPr>
            <a:spLocks noGrp="1"/>
          </p:cNvSpPr>
          <p:nvPr>
            <p:ph type="title"/>
          </p:nvPr>
        </p:nvSpPr>
        <p:spPr/>
        <p:txBody>
          <a:bodyPr/>
          <a:lstStyle/>
          <a:p>
            <a:r>
              <a:rPr lang="tr-TR" dirty="0" err="1"/>
              <a:t>St</a:t>
            </a:r>
            <a:r>
              <a:rPr lang="tr-TR" dirty="0"/>
              <a:t> Thomas </a:t>
            </a:r>
            <a:r>
              <a:rPr lang="tr-TR" dirty="0" err="1"/>
              <a:t>Aquinas</a:t>
            </a:r>
            <a:endParaRPr lang="tr-TR" dirty="0"/>
          </a:p>
        </p:txBody>
      </p:sp>
      <p:sp>
        <p:nvSpPr>
          <p:cNvPr id="3" name="İçerik Yer Tutucusu 2">
            <a:extLst>
              <a:ext uri="{FF2B5EF4-FFF2-40B4-BE49-F238E27FC236}">
                <a16:creationId xmlns:a16="http://schemas.microsoft.com/office/drawing/2014/main" id="{00558463-E21A-4EFC-AA91-466C64CB8160}"/>
              </a:ext>
            </a:extLst>
          </p:cNvPr>
          <p:cNvSpPr>
            <a:spLocks noGrp="1"/>
          </p:cNvSpPr>
          <p:nvPr>
            <p:ph idx="1"/>
          </p:nvPr>
        </p:nvSpPr>
        <p:spPr/>
        <p:txBody>
          <a:bodyPr>
            <a:normAutofit/>
          </a:bodyPr>
          <a:lstStyle/>
          <a:p>
            <a:r>
              <a:rPr lang="tr-TR" sz="2400" dirty="0"/>
              <a:t>Thomas’ın Tanrısı rasyonel bir Tanrı’dır. Aristoteles'in Doğası gibi, Tanrı da bir amaç olmadan hiçbir şey yapmaz. İnsanların yaşaması için rasyonel bir evren ve rasyonel bir dünya yaratmıştır. Bu nedenle Tanrı, fiziksel ve ahlaki dünyaları kanunlarına itaat ettirmek için </a:t>
            </a:r>
            <a:r>
              <a:rPr lang="tr-TR" sz="2400" dirty="0" err="1"/>
              <a:t>Yaratılış'ta</a:t>
            </a:r>
            <a:r>
              <a:rPr lang="tr-TR" sz="2400" dirty="0"/>
              <a:t> zihninde olmalıydı. Gerçekten, insanların  yaşadığı fiziksel ve ahlaki dünyalar arasındaki ayrım, sadece filozofların yararı  için yapılmış bir ayrımdır (</a:t>
            </a:r>
            <a:r>
              <a:rPr lang="tr-TR" sz="2400" i="1" dirty="0" err="1"/>
              <a:t>J.S.McClelland</a:t>
            </a:r>
            <a:r>
              <a:rPr lang="tr-TR" sz="2400" i="1" dirty="0"/>
              <a:t>, 2005)</a:t>
            </a:r>
            <a:r>
              <a:rPr lang="tr-TR" sz="2400" dirty="0"/>
              <a:t>. </a:t>
            </a:r>
          </a:p>
        </p:txBody>
      </p:sp>
    </p:spTree>
    <p:extLst>
      <p:ext uri="{BB962C8B-B14F-4D97-AF65-F5344CB8AC3E}">
        <p14:creationId xmlns:p14="http://schemas.microsoft.com/office/powerpoint/2010/main" val="4222923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12EF60C7-E4C5-4F80-A98B-1D0E433A9089}"/>
              </a:ext>
            </a:extLst>
          </p:cNvPr>
          <p:cNvSpPr>
            <a:spLocks noGrp="1"/>
          </p:cNvSpPr>
          <p:nvPr>
            <p:ph type="title"/>
          </p:nvPr>
        </p:nvSpPr>
        <p:spPr>
          <a:xfrm>
            <a:off x="1249961" y="1600199"/>
            <a:ext cx="3173482" cy="4297680"/>
          </a:xfrm>
        </p:spPr>
        <p:txBody>
          <a:bodyPr anchor="ctr">
            <a:normAutofit/>
          </a:bodyPr>
          <a:lstStyle/>
          <a:p>
            <a:r>
              <a:rPr lang="tr-TR" dirty="0" err="1"/>
              <a:t>St</a:t>
            </a:r>
            <a:r>
              <a:rPr lang="tr-TR" dirty="0"/>
              <a:t> Thomas </a:t>
            </a:r>
            <a:r>
              <a:rPr lang="tr-TR" dirty="0" err="1"/>
              <a:t>Aquinas</a:t>
            </a:r>
            <a:endParaRPr lang="tr-TR" dirty="0"/>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D5875D6D-CD58-4DBE-AF08-E5BE389F3FE6}"/>
              </a:ext>
            </a:extLst>
          </p:cNvPr>
          <p:cNvSpPr>
            <a:spLocks noGrp="1"/>
          </p:cNvSpPr>
          <p:nvPr>
            <p:ph idx="1"/>
          </p:nvPr>
        </p:nvSpPr>
        <p:spPr>
          <a:xfrm>
            <a:off x="4885151" y="1600199"/>
            <a:ext cx="6169703" cy="4297680"/>
          </a:xfrm>
        </p:spPr>
        <p:txBody>
          <a:bodyPr anchor="ctr">
            <a:normAutofit/>
          </a:bodyPr>
          <a:lstStyle/>
          <a:p>
            <a:r>
              <a:rPr lang="tr-TR" dirty="0"/>
              <a:t>Yasalar, Tanrı'nın zihninin tutarlılığıdır. İnsanların yasaları Tanrı'nın zihninin yoğun düzenini yansıtır, ancak insan yasası Tanrı'nın yasasının bir kopyası olmaktan çok uzaktır. İnsan yasası Tanrı'nın yasasının bir kopyası olacak olsaydı, insan yaşamı Kutsal Yazıların bize bu dünyada var olamayacağını söyledikleri kusursuzluğa yaklaşırdı. İnsan yasası dünyasının gerçekliği aslında olduğu gibi, farklı ve örtüşen yasal sistemlerin karışık ve kafa karıştırıcı bir </a:t>
            </a:r>
            <a:r>
              <a:rPr lang="tr-TR" dirty="0" err="1"/>
              <a:t>patchwork'ü</a:t>
            </a:r>
            <a:r>
              <a:rPr lang="tr-TR" dirty="0"/>
              <a:t> ile sınırlıdır (</a:t>
            </a:r>
            <a:r>
              <a:rPr lang="tr-TR" i="1" dirty="0" err="1"/>
              <a:t>J.S.McClelland</a:t>
            </a:r>
            <a:r>
              <a:rPr lang="tr-TR" i="1" dirty="0"/>
              <a:t>, 2005)</a:t>
            </a:r>
            <a:r>
              <a:rPr lang="tr-TR" dirty="0"/>
              <a:t>. </a:t>
            </a:r>
          </a:p>
        </p:txBody>
      </p:sp>
    </p:spTree>
    <p:extLst>
      <p:ext uri="{BB962C8B-B14F-4D97-AF65-F5344CB8AC3E}">
        <p14:creationId xmlns:p14="http://schemas.microsoft.com/office/powerpoint/2010/main" val="161094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A880A6-3BD0-4830-B9F6-13A13E8D5C23}"/>
              </a:ext>
            </a:extLst>
          </p:cNvPr>
          <p:cNvSpPr>
            <a:spLocks noGrp="1"/>
          </p:cNvSpPr>
          <p:nvPr>
            <p:ph type="title"/>
          </p:nvPr>
        </p:nvSpPr>
        <p:spPr>
          <a:xfrm>
            <a:off x="1534696" y="804519"/>
            <a:ext cx="9520158" cy="1049235"/>
          </a:xfrm>
        </p:spPr>
        <p:txBody>
          <a:bodyPr>
            <a:normAutofit/>
          </a:bodyPr>
          <a:lstStyle/>
          <a:p>
            <a:r>
              <a:rPr lang="tr-TR" dirty="0"/>
              <a:t>Kaynaklar </a:t>
            </a:r>
          </a:p>
        </p:txBody>
      </p:sp>
      <p:grpSp>
        <p:nvGrpSpPr>
          <p:cNvPr id="23" name="Group 22">
            <a:extLst>
              <a:ext uri="{FF2B5EF4-FFF2-40B4-BE49-F238E27FC236}">
                <a16:creationId xmlns:a16="http://schemas.microsoft.com/office/drawing/2014/main" id="{18ED9A4A-B833-434D-B6C9-D81D4CCEEE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34695" y="2184357"/>
            <a:ext cx="3108945" cy="3281988"/>
            <a:chOff x="7807230" y="2012810"/>
            <a:chExt cx="3251252" cy="3459865"/>
          </a:xfrm>
        </p:grpSpPr>
        <p:sp>
          <p:nvSpPr>
            <p:cNvPr id="24" name="Rectangle 23">
              <a:extLst>
                <a:ext uri="{FF2B5EF4-FFF2-40B4-BE49-F238E27FC236}">
                  <a16:creationId xmlns:a16="http://schemas.microsoft.com/office/drawing/2014/main" id="{A0450F38-340D-4F41-B5A7-0F0297D396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B43EB251-DCA5-45C8-A095-81777E57E6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solidFill>
              <a:srgbClr val="FFFFFE"/>
            </a:soli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7" name="Graphic 6">
            <a:extLst>
              <a:ext uri="{FF2B5EF4-FFF2-40B4-BE49-F238E27FC236}">
                <a16:creationId xmlns:a16="http://schemas.microsoft.com/office/drawing/2014/main" id="{55BA13EE-A640-477C-892C-EC54FE37CD9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05447" y="2442585"/>
            <a:ext cx="2762372" cy="2762372"/>
          </a:xfrm>
          <a:prstGeom prst="rect">
            <a:avLst/>
          </a:prstGeom>
        </p:spPr>
      </p:pic>
      <p:sp>
        <p:nvSpPr>
          <p:cNvPr id="3" name="İçerik Yer Tutucusu 2">
            <a:extLst>
              <a:ext uri="{FF2B5EF4-FFF2-40B4-BE49-F238E27FC236}">
                <a16:creationId xmlns:a16="http://schemas.microsoft.com/office/drawing/2014/main" id="{AB7ED3F6-8CE2-419A-8D88-D8CA5F76B623}"/>
              </a:ext>
            </a:extLst>
          </p:cNvPr>
          <p:cNvSpPr>
            <a:spLocks noGrp="1"/>
          </p:cNvSpPr>
          <p:nvPr>
            <p:ph idx="1"/>
          </p:nvPr>
        </p:nvSpPr>
        <p:spPr>
          <a:xfrm>
            <a:off x="5127404" y="2184357"/>
            <a:ext cx="5927449" cy="3281990"/>
          </a:xfrm>
        </p:spPr>
        <p:txBody>
          <a:bodyPr>
            <a:normAutofit/>
          </a:bodyPr>
          <a:lstStyle/>
          <a:p>
            <a:r>
              <a:rPr lang="tr-TR" sz="3600" i="1" dirty="0" err="1"/>
              <a:t>J.S.McClelland</a:t>
            </a:r>
            <a:r>
              <a:rPr lang="tr-TR" sz="3600" i="1" dirty="0"/>
              <a:t>, 2005, </a:t>
            </a:r>
            <a:r>
              <a:rPr lang="tr-TR" sz="3600" dirty="0"/>
              <a:t>A </a:t>
            </a:r>
            <a:r>
              <a:rPr lang="tr-TR" sz="3600" dirty="0" err="1"/>
              <a:t>History</a:t>
            </a:r>
            <a:r>
              <a:rPr lang="tr-TR" sz="3600" dirty="0"/>
              <a:t> of Western </a:t>
            </a:r>
            <a:r>
              <a:rPr lang="tr-TR" sz="3600" dirty="0" err="1"/>
              <a:t>Political</a:t>
            </a:r>
            <a:r>
              <a:rPr lang="tr-TR" sz="3600" dirty="0"/>
              <a:t> </a:t>
            </a:r>
            <a:r>
              <a:rPr lang="tr-TR" sz="3600" dirty="0" err="1"/>
              <a:t>Thought</a:t>
            </a:r>
            <a:r>
              <a:rPr lang="tr-TR" sz="3600" dirty="0"/>
              <a:t>. </a:t>
            </a:r>
            <a:r>
              <a:rPr lang="tr-TR" sz="3600" dirty="0" err="1"/>
              <a:t>Routledge</a:t>
            </a:r>
            <a:r>
              <a:rPr lang="tr-TR" sz="3600" dirty="0"/>
              <a:t>. </a:t>
            </a:r>
          </a:p>
          <a:p>
            <a:endParaRPr lang="tr-TR" dirty="0"/>
          </a:p>
        </p:txBody>
      </p:sp>
    </p:spTree>
    <p:extLst>
      <p:ext uri="{BB962C8B-B14F-4D97-AF65-F5344CB8AC3E}">
        <p14:creationId xmlns:p14="http://schemas.microsoft.com/office/powerpoint/2010/main" val="54001832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1</TotalTime>
  <Words>478</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Palatino Linotype</vt:lpstr>
      <vt:lpstr>Galeri</vt:lpstr>
      <vt:lpstr>St Augustine ve St Thomas Aquinas</vt:lpstr>
      <vt:lpstr>ST AUGUSTINE</vt:lpstr>
      <vt:lpstr>ST AUGUSTINE</vt:lpstr>
      <vt:lpstr>ST AUGUSTINE</vt:lpstr>
      <vt:lpstr>St Thomas Aquinas</vt:lpstr>
      <vt:lpstr>St Thomas Aquinas</vt:lpstr>
      <vt:lpstr>St Thomas Aquinas</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St Augustine ve Thomas </dc:title>
  <dc:creator>Mavis</dc:creator>
  <cp:lastModifiedBy>Mavis</cp:lastModifiedBy>
  <cp:revision>2</cp:revision>
  <dcterms:created xsi:type="dcterms:W3CDTF">2020-05-27T22:36:05Z</dcterms:created>
  <dcterms:modified xsi:type="dcterms:W3CDTF">2020-05-27T22:38:05Z</dcterms:modified>
</cp:coreProperties>
</file>