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sldIdLst>
    <p:sldId id="257" r:id="rId2"/>
    <p:sldId id="266" r:id="rId3"/>
    <p:sldId id="263" r:id="rId4"/>
    <p:sldId id="260" r:id="rId5"/>
    <p:sldId id="261" r:id="rId6"/>
    <p:sldId id="262" r:id="rId7"/>
    <p:sldId id="264" r:id="rId8"/>
    <p:sldId id="270" r:id="rId9"/>
    <p:sldId id="265" r:id="rId10"/>
    <p:sldId id="267" r:id="rId11"/>
    <p:sldId id="271" r:id="rId12"/>
    <p:sldId id="272" r:id="rId13"/>
    <p:sldId id="273"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2F1115A-CDD4-4757-8566-F0A4240EED07}">
          <p14:sldIdLst>
            <p14:sldId id="257"/>
          </p14:sldIdLst>
        </p14:section>
        <p14:section name="Untitled Section" id="{F52430D4-87AD-425C-BAF2-A46EB702E8E2}">
          <p14:sldIdLst>
            <p14:sldId id="266"/>
            <p14:sldId id="263"/>
            <p14:sldId id="260"/>
            <p14:sldId id="261"/>
            <p14:sldId id="262"/>
            <p14:sldId id="264"/>
            <p14:sldId id="270"/>
            <p14:sldId id="265"/>
            <p14:sldId id="267"/>
            <p14:sldId id="271"/>
            <p14:sldId id="272"/>
            <p14:sldId id="273"/>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2/2/2020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2/2/2020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2/2/2020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2/2/2020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2/2/2020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fabric, table, red, covered&#10;&#10;Description automatically generated">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a:normAutofit/>
          </a:bodyPr>
          <a:lstStyle/>
          <a:p>
            <a:r>
              <a:rPr lang="ru-RU" sz="3600" i="1" dirty="0">
                <a:solidFill>
                  <a:schemeClr val="tx1"/>
                </a:solidFill>
                <a:latin typeface="Arial" panose="020B0604020202020204" pitchFamily="34" charset="0"/>
                <a:cs typeface="Arial" panose="020B0604020202020204" pitchFamily="34" charset="0"/>
              </a:rPr>
              <a:t>ИСТОРИЯ РУССКОЙ КУЛЬТУРЫ </a:t>
            </a:r>
            <a:endParaRPr lang="en-US" sz="3600" i="1" dirty="0">
              <a:solidFill>
                <a:schemeClr val="tx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a:normAutofit/>
          </a:bodyPr>
          <a:lstStyle/>
          <a:p>
            <a:r>
              <a:rPr lang="ru-RU" i="1" dirty="0">
                <a:solidFill>
                  <a:schemeClr val="tx1"/>
                </a:solidFill>
                <a:latin typeface="Arial" panose="020B0604020202020204" pitchFamily="34" charset="0"/>
                <a:cs typeface="Arial" panose="020B0604020202020204" pitchFamily="34" charset="0"/>
              </a:rPr>
              <a:t>Лекция 14</a:t>
            </a:r>
            <a:endParaRPr lang="en-US"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09600"/>
            <a:ext cx="6718433" cy="1736035"/>
          </a:xfrm>
        </p:spPr>
        <p:txBody>
          <a:bodyPr>
            <a:normAutofit fontScale="90000"/>
          </a:bodyPr>
          <a:lstStyle/>
          <a:p>
            <a:pPr algn="just"/>
            <a:r>
              <a:rPr lang="ru-RU" sz="2000" i="1" dirty="0">
                <a:latin typeface="Arial" panose="020B0604020202020204" pitchFamily="34" charset="0"/>
                <a:cs typeface="Arial" panose="020B0604020202020204" pitchFamily="34" charset="0"/>
              </a:rPr>
              <a:t>	</a:t>
            </a:r>
            <a:r>
              <a:rPr lang="ru-RU" sz="2200" i="1" dirty="0">
                <a:latin typeface="Arial" panose="020B0604020202020204" pitchFamily="34" charset="0"/>
                <a:cs typeface="Arial" panose="020B0604020202020204" pitchFamily="34" charset="0"/>
              </a:rPr>
              <a:t>Значительным подъемом характеризовалось и прикладное искусство. Стиль русского барокко нашел свое отражение в интерьерах дворцов и усадеб. Основным украшением этого периода стала позолоченная резьба. 	</a:t>
            </a:r>
            <a:br>
              <a:rPr lang="ru-RU" sz="2200" i="1" dirty="0">
                <a:latin typeface="Arial" panose="020B0604020202020204" pitchFamily="34" charset="0"/>
                <a:cs typeface="Arial" panose="020B0604020202020204" pitchFamily="34" charset="0"/>
              </a:rPr>
            </a:br>
            <a:r>
              <a:rPr lang="ru-RU" sz="2200" i="1" dirty="0">
                <a:latin typeface="Arial" panose="020B0604020202020204" pitchFamily="34" charset="0"/>
                <a:cs typeface="Arial" panose="020B0604020202020204" pitchFamily="34" charset="0"/>
              </a:rPr>
              <a:t>	</a:t>
            </a:r>
            <a:endParaRPr lang="en-US" sz="2200" i="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3AE4D9F-6081-4D95-9F8E-B28C3A0EC5BE}"/>
              </a:ext>
            </a:extLst>
          </p:cNvPr>
          <p:cNvPicPr>
            <a:picLocks noChangeAspect="1"/>
          </p:cNvPicPr>
          <p:nvPr/>
        </p:nvPicPr>
        <p:blipFill>
          <a:blip r:embed="rId3"/>
          <a:stretch>
            <a:fillRect/>
          </a:stretch>
        </p:blipFill>
        <p:spPr>
          <a:xfrm>
            <a:off x="5459896" y="2345635"/>
            <a:ext cx="5614975" cy="3729534"/>
          </a:xfrm>
          <a:prstGeom prst="rect">
            <a:avLst/>
          </a:prstGeom>
        </p:spPr>
      </p:pic>
    </p:spTree>
    <p:extLst>
      <p:ext uri="{BB962C8B-B14F-4D97-AF65-F5344CB8AC3E}">
        <p14:creationId xmlns:p14="http://schemas.microsoft.com/office/powerpoint/2010/main" val="119882236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09600"/>
            <a:ext cx="6718433" cy="5353878"/>
          </a:xfrm>
        </p:spPr>
        <p:txBody>
          <a:bodyPr>
            <a:normAutofit/>
          </a:bodyPr>
          <a:lstStyle/>
          <a:p>
            <a:pPr algn="just"/>
            <a:r>
              <a:rPr lang="ru-RU" sz="2000" i="1" dirty="0">
                <a:latin typeface="Arial" panose="020B0604020202020204" pitchFamily="34" charset="0"/>
                <a:cs typeface="Arial" panose="020B0604020202020204" pitchFamily="34" charset="0"/>
              </a:rPr>
              <a:t>	Отдельного развития достигает мебельное производство. В изготовлении мебели часто используется рельефная резьба. Однако пришедший на смену барокко классицизм утвердил свои каноны и интерьеры, согласно которым внутреннее убранство отражает простоту и сдержанность. </a:t>
            </a:r>
            <a:br>
              <a:rPr lang="ru-RU" sz="2000" i="1" dirty="0">
                <a:latin typeface="Arial" panose="020B0604020202020204" pitchFamily="34" charset="0"/>
                <a:cs typeface="Arial" panose="020B0604020202020204" pitchFamily="34" charset="0"/>
              </a:rPr>
            </a:br>
            <a:r>
              <a:rPr lang="ru-RU" sz="2000" i="1" dirty="0">
                <a:latin typeface="Arial" panose="020B0604020202020204" pitchFamily="34" charset="0"/>
                <a:cs typeface="Arial" panose="020B0604020202020204" pitchFamily="34" charset="0"/>
              </a:rPr>
              <a:t>	Из всех отраслей промышленности наиболее быстрыми темпами развивается текстильная промышленность. Центрами текстильного производства становятся Москва, Иваново, Владимир. В этот период активно производились льняные и суконные ткани. Отдельно можно отметить производство шелковых тканей, украшенных яркими цветами. </a:t>
            </a:r>
            <a:r>
              <a:rPr lang="ru-RU" sz="2200" i="1" dirty="0">
                <a:latin typeface="Arial" panose="020B0604020202020204" pitchFamily="34" charset="0"/>
                <a:cs typeface="Arial" panose="020B0604020202020204" pitchFamily="34" charset="0"/>
              </a:rPr>
              <a:t>. 	</a:t>
            </a:r>
            <a:br>
              <a:rPr lang="ru-RU" sz="2200" i="1" dirty="0">
                <a:latin typeface="Arial" panose="020B0604020202020204" pitchFamily="34" charset="0"/>
                <a:cs typeface="Arial" panose="020B0604020202020204" pitchFamily="34" charset="0"/>
              </a:rPr>
            </a:br>
            <a:r>
              <a:rPr lang="ru-RU" sz="2200" i="1" dirty="0">
                <a:latin typeface="Arial" panose="020B0604020202020204" pitchFamily="34" charset="0"/>
                <a:cs typeface="Arial" panose="020B0604020202020204" pitchFamily="34" charset="0"/>
              </a:rPr>
              <a:t>	</a:t>
            </a:r>
            <a:endParaRPr lang="en-US" sz="2200" i="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248192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09600"/>
            <a:ext cx="6718433" cy="5353878"/>
          </a:xfrm>
        </p:spPr>
        <p:txBody>
          <a:bodyPr>
            <a:normAutofit/>
          </a:bodyPr>
          <a:lstStyle/>
          <a:p>
            <a:pPr algn="just"/>
            <a:r>
              <a:rPr lang="ru-RU" sz="2000" i="1" dirty="0">
                <a:latin typeface="Arial" panose="020B0604020202020204" pitchFamily="34" charset="0"/>
                <a:cs typeface="Arial" panose="020B0604020202020204" pitchFamily="34" charset="0"/>
              </a:rPr>
              <a:t>	К концу 18 века русский фарфор достигает своего совершенства. Изделия отличаются теплой белизной и симметричностью рисунка. Значительные достижения отмечены в области производства цветного стекла</a:t>
            </a:r>
            <a:br>
              <a:rPr lang="ru-RU" sz="2000" i="1" dirty="0">
                <a:latin typeface="Arial" panose="020B0604020202020204" pitchFamily="34" charset="0"/>
                <a:cs typeface="Arial" panose="020B0604020202020204" pitchFamily="34" charset="0"/>
              </a:rPr>
            </a:br>
            <a:r>
              <a:rPr lang="ru-RU" sz="2000" i="1" dirty="0">
                <a:latin typeface="Arial" panose="020B0604020202020204" pitchFamily="34" charset="0"/>
                <a:cs typeface="Arial" panose="020B0604020202020204" pitchFamily="34" charset="0"/>
              </a:rPr>
              <a:t>	Особого развития в прикладном искусстве 18 века достигают изделия из стали. Декоративный эффект тульских стальных изделий строится на противопоставлении гладких и граненых изделий. Во второй половине 18 века открывается месторождении каменных залежей на Урале. Это дает возможность использования цветного камня в отделке и украшении интерьеров.               .</a:t>
            </a:r>
            <a:br>
              <a:rPr lang="ru-RU" sz="2000" i="1" dirty="0">
                <a:latin typeface="Arial" panose="020B0604020202020204" pitchFamily="34" charset="0"/>
                <a:cs typeface="Arial" panose="020B0604020202020204" pitchFamily="34" charset="0"/>
              </a:rPr>
            </a:br>
            <a:r>
              <a:rPr lang="ru-RU" sz="2200" i="1" dirty="0">
                <a:latin typeface="Arial" panose="020B0604020202020204" pitchFamily="34" charset="0"/>
                <a:cs typeface="Arial" panose="020B0604020202020204" pitchFamily="34" charset="0"/>
              </a:rPr>
              <a:t> 	</a:t>
            </a:r>
            <a:br>
              <a:rPr lang="ru-RU" sz="2200" i="1" dirty="0">
                <a:latin typeface="Arial" panose="020B0604020202020204" pitchFamily="34" charset="0"/>
                <a:cs typeface="Arial" panose="020B0604020202020204" pitchFamily="34" charset="0"/>
              </a:rPr>
            </a:br>
            <a:r>
              <a:rPr lang="ru-RU" sz="2200" i="1" dirty="0">
                <a:latin typeface="Arial" panose="020B0604020202020204" pitchFamily="34" charset="0"/>
                <a:cs typeface="Arial" panose="020B0604020202020204" pitchFamily="34" charset="0"/>
              </a:rPr>
              <a:t>	</a:t>
            </a:r>
            <a:endParaRPr lang="en-US" sz="2200" i="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550511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09600"/>
            <a:ext cx="6718433" cy="5353878"/>
          </a:xfrm>
        </p:spPr>
        <p:txBody>
          <a:bodyPr>
            <a:normAutofit/>
          </a:bodyPr>
          <a:lstStyle/>
          <a:p>
            <a:pPr algn="just"/>
            <a:r>
              <a:rPr lang="ru-RU" sz="2000" i="1" dirty="0">
                <a:latin typeface="Arial" panose="020B0604020202020204" pitchFamily="34" charset="0"/>
                <a:cs typeface="Arial" panose="020B0604020202020204" pitchFamily="34" charset="0"/>
              </a:rPr>
              <a:t>	Основоположником русского театра называют Федора Волкова. Разносторонне одаренный человек, он мог сделать карьеру практически в любом направлении, однако решил посвятить себя служению театру. Открытый им в 1750 г. в Ярославле публичный театр быстро стал заменит. И уже в 1756 г он был приглашен в открывшийся по приказу Елизаветы Петровны Русский для представления трагедии и комедии театр, в Петербург. Долгие годы вместе с А.П. Сумароковым Волков руководил работой театра.</a:t>
            </a:r>
            <a:endParaRPr lang="en-US" sz="2200" i="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877514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09600"/>
            <a:ext cx="6718433" cy="5353878"/>
          </a:xfrm>
        </p:spPr>
        <p:txBody>
          <a:bodyPr>
            <a:normAutofit fontScale="90000"/>
          </a:bodyPr>
          <a:lstStyle/>
          <a:p>
            <a:r>
              <a:rPr lang="ru-RU" sz="2000" i="1">
                <a:latin typeface="Arial" panose="020B0604020202020204" pitchFamily="34" charset="0"/>
                <a:cs typeface="Arial" panose="020B0604020202020204" pitchFamily="34" charset="0"/>
              </a:rPr>
              <a:t>Список </a:t>
            </a:r>
            <a:r>
              <a:rPr lang="ru-RU" sz="2000" i="1" dirty="0">
                <a:latin typeface="Arial" panose="020B0604020202020204" pitchFamily="34" charset="0"/>
                <a:cs typeface="Arial" panose="020B0604020202020204" pitchFamily="34" charset="0"/>
              </a:rPr>
              <a:t>литературы, использованный при составлении слайдов:</a:t>
            </a:r>
            <a:br>
              <a:rPr lang="ru-RU" sz="2000" i="1" dirty="0">
                <a:latin typeface="Arial" panose="020B0604020202020204" pitchFamily="34" charset="0"/>
                <a:cs typeface="Arial" panose="020B0604020202020204" pitchFamily="34" charset="0"/>
              </a:rPr>
            </a:br>
            <a:br>
              <a:rPr lang="ru-RU" sz="2000" i="1" dirty="0">
                <a:latin typeface="Arial" panose="020B0604020202020204" pitchFamily="34" charset="0"/>
                <a:cs typeface="Arial" panose="020B0604020202020204" pitchFamily="34" charset="0"/>
              </a:rPr>
            </a:br>
            <a:r>
              <a:rPr lang="ru-RU" sz="1800" i="1" dirty="0">
                <a:latin typeface="Arial" panose="020B0604020202020204" pitchFamily="34" charset="0"/>
                <a:cs typeface="Arial" panose="020B0604020202020204" pitchFamily="34" charset="0"/>
              </a:rPr>
              <a:t>Александров, В.Н. (2009). История русского искусства. Минск. </a:t>
            </a:r>
            <a:r>
              <a:rPr lang="ru-RU" sz="1800" i="1" dirty="0" err="1">
                <a:latin typeface="Arial" panose="020B0604020202020204" pitchFamily="34" charset="0"/>
                <a:cs typeface="Arial" panose="020B0604020202020204" pitchFamily="34" charset="0"/>
              </a:rPr>
              <a:t>Харвест</a:t>
            </a:r>
            <a:r>
              <a:rPr lang="ru-RU" sz="1800" i="1" dirty="0">
                <a:latin typeface="Arial" panose="020B0604020202020204" pitchFamily="34" charset="0"/>
                <a:cs typeface="Arial" panose="020B0604020202020204" pitchFamily="34" charset="0"/>
              </a:rPr>
              <a:t>.</a:t>
            </a:r>
            <a:br>
              <a:rPr lang="ru-RU" sz="1800" i="1" dirty="0">
                <a:latin typeface="Arial" panose="020B0604020202020204" pitchFamily="34" charset="0"/>
                <a:cs typeface="Arial" panose="020B0604020202020204" pitchFamily="34" charset="0"/>
              </a:rPr>
            </a:br>
            <a:r>
              <a:rPr lang="ru-RU" sz="1800" i="1" dirty="0" err="1">
                <a:latin typeface="Arial" panose="020B0604020202020204" pitchFamily="34" charset="0"/>
                <a:cs typeface="Arial" panose="020B0604020202020204" pitchFamily="34" charset="0"/>
              </a:rPr>
              <a:t>Бутромеев</a:t>
            </a:r>
            <a:r>
              <a:rPr lang="ru-RU" sz="1800" i="1" dirty="0">
                <a:latin typeface="Arial" panose="020B0604020202020204" pitchFamily="34" charset="0"/>
                <a:cs typeface="Arial" panose="020B0604020202020204" pitchFamily="34" charset="0"/>
              </a:rPr>
              <a:t>, В.П. и др.(2007). Россия державная. Москва. Белый город.</a:t>
            </a:r>
            <a:br>
              <a:rPr lang="ru-RU" sz="1800" i="1" dirty="0">
                <a:latin typeface="Arial" panose="020B0604020202020204" pitchFamily="34" charset="0"/>
                <a:cs typeface="Arial" panose="020B0604020202020204" pitchFamily="34" charset="0"/>
              </a:rPr>
            </a:br>
            <a:r>
              <a:rPr lang="ru-RU" sz="1800" i="1" dirty="0">
                <a:latin typeface="Arial" panose="020B0604020202020204" pitchFamily="34" charset="0"/>
                <a:cs typeface="Arial" panose="020B0604020202020204" pitchFamily="34" charset="0"/>
              </a:rPr>
              <a:t>Горелов, А.А. (2015). История русской культуры. Москва. </a:t>
            </a:r>
            <a:r>
              <a:rPr lang="ru-RU" sz="1800" i="1" dirty="0" err="1">
                <a:latin typeface="Arial" panose="020B0604020202020204" pitchFamily="34" charset="0"/>
                <a:cs typeface="Arial" panose="020B0604020202020204" pitchFamily="34" charset="0"/>
              </a:rPr>
              <a:t>Юрайт</a:t>
            </a:r>
            <a:r>
              <a:rPr lang="ru-RU" sz="1800" i="1" dirty="0">
                <a:latin typeface="Arial" panose="020B0604020202020204" pitchFamily="34" charset="0"/>
                <a:cs typeface="Arial" panose="020B0604020202020204" pitchFamily="34" charset="0"/>
              </a:rPr>
              <a:t>.</a:t>
            </a:r>
            <a:br>
              <a:rPr lang="ru-RU" sz="1800" i="1" dirty="0">
                <a:latin typeface="Arial" panose="020B0604020202020204" pitchFamily="34" charset="0"/>
                <a:cs typeface="Arial" panose="020B0604020202020204" pitchFamily="34" charset="0"/>
              </a:rPr>
            </a:br>
            <a:r>
              <a:rPr lang="ru-RU" sz="1800" i="1" dirty="0" err="1">
                <a:latin typeface="Arial" panose="020B0604020202020204" pitchFamily="34" charset="0"/>
                <a:cs typeface="Arial" panose="020B0604020202020204" pitchFamily="34" charset="0"/>
              </a:rPr>
              <a:t>Забылин</a:t>
            </a:r>
            <a:r>
              <a:rPr lang="ru-RU" sz="1800" i="1" dirty="0">
                <a:latin typeface="Arial" panose="020B0604020202020204" pitchFamily="34" charset="0"/>
                <a:cs typeface="Arial" panose="020B0604020202020204" pitchFamily="34" charset="0"/>
              </a:rPr>
              <a:t>, М.М. (2008). Праздники, обряды и обычаи русского народа. Москва. </a:t>
            </a:r>
            <a:r>
              <a:rPr lang="ru-RU" sz="1800" i="1" dirty="0" err="1">
                <a:latin typeface="Arial" panose="020B0604020202020204" pitchFamily="34" charset="0"/>
                <a:cs typeface="Arial" panose="020B0604020202020204" pitchFamily="34" charset="0"/>
              </a:rPr>
              <a:t>Эксмо</a:t>
            </a:r>
            <a:r>
              <a:rPr lang="ru-RU" sz="1800" i="1" dirty="0">
                <a:latin typeface="Arial" panose="020B0604020202020204" pitchFamily="34" charset="0"/>
                <a:cs typeface="Arial" panose="020B0604020202020204" pitchFamily="34" charset="0"/>
              </a:rPr>
              <a:t>.</a:t>
            </a:r>
            <a:br>
              <a:rPr lang="ru-RU" sz="1800" i="1" dirty="0">
                <a:latin typeface="Arial" panose="020B0604020202020204" pitchFamily="34" charset="0"/>
                <a:cs typeface="Arial" panose="020B0604020202020204" pitchFamily="34" charset="0"/>
              </a:rPr>
            </a:br>
            <a:r>
              <a:rPr lang="ru-RU" sz="1800" i="1" dirty="0">
                <a:latin typeface="Arial" panose="020B0604020202020204" pitchFamily="34" charset="0"/>
                <a:cs typeface="Arial" panose="020B0604020202020204" pitchFamily="34" charset="0"/>
              </a:rPr>
              <a:t>Короткова, М.В. (2008). Традиции русского быта. Москва. Дрофа.</a:t>
            </a:r>
            <a:br>
              <a:rPr lang="ru-RU" sz="1800" i="1" dirty="0">
                <a:latin typeface="Arial" panose="020B0604020202020204" pitchFamily="34" charset="0"/>
                <a:cs typeface="Arial" panose="020B0604020202020204" pitchFamily="34" charset="0"/>
              </a:rPr>
            </a:br>
            <a:r>
              <a:rPr lang="ru-RU" sz="1800" i="1" dirty="0">
                <a:latin typeface="Arial" panose="020B0604020202020204" pitchFamily="34" charset="0"/>
                <a:cs typeface="Arial" panose="020B0604020202020204" pitchFamily="34" charset="0"/>
              </a:rPr>
              <a:t>Костомаров, Н. (2011). Быт и нравы русского народа. Москва. Русич.</a:t>
            </a:r>
            <a:br>
              <a:rPr lang="ru-RU" sz="1800" i="1" dirty="0">
                <a:latin typeface="Arial" panose="020B0604020202020204" pitchFamily="34" charset="0"/>
                <a:cs typeface="Arial" panose="020B0604020202020204" pitchFamily="34" charset="0"/>
              </a:rPr>
            </a:br>
            <a:r>
              <a:rPr lang="ru-RU" sz="1800" i="1" dirty="0">
                <a:latin typeface="Arial" panose="020B0604020202020204" pitchFamily="34" charset="0"/>
                <a:cs typeface="Arial" panose="020B0604020202020204" pitchFamily="34" charset="0"/>
              </a:rPr>
              <a:t>Милюков, П.Н. (2009). Энциклопедия русской православной культуры. Москва. </a:t>
            </a:r>
            <a:r>
              <a:rPr lang="ru-RU" sz="1800" i="1" dirty="0" err="1">
                <a:latin typeface="Arial" panose="020B0604020202020204" pitchFamily="34" charset="0"/>
                <a:cs typeface="Arial" panose="020B0604020202020204" pitchFamily="34" charset="0"/>
              </a:rPr>
              <a:t>Эксмо</a:t>
            </a:r>
            <a:r>
              <a:rPr lang="ru-RU" sz="1800" i="1" dirty="0">
                <a:latin typeface="Arial" panose="020B0604020202020204" pitchFamily="34" charset="0"/>
                <a:cs typeface="Arial" panose="020B0604020202020204" pitchFamily="34" charset="0"/>
              </a:rPr>
              <a:t>.</a:t>
            </a:r>
            <a:br>
              <a:rPr lang="ru-RU" sz="1800" i="1" dirty="0">
                <a:latin typeface="Arial" panose="020B0604020202020204" pitchFamily="34" charset="0"/>
                <a:cs typeface="Arial" panose="020B0604020202020204" pitchFamily="34" charset="0"/>
              </a:rPr>
            </a:br>
            <a:r>
              <a:rPr lang="ru-RU" sz="1800" i="1" dirty="0">
                <a:latin typeface="Arial" panose="020B0604020202020204" pitchFamily="34" charset="0"/>
                <a:cs typeface="Arial" panose="020B0604020202020204" pitchFamily="34" charset="0"/>
              </a:rPr>
              <a:t>Пархоменко, Т. (2010). Культура без цензуры. Москва. Книжный клуб.</a:t>
            </a:r>
            <a:br>
              <a:rPr lang="ru-RU" sz="1800" i="1" dirty="0">
                <a:latin typeface="Arial" panose="020B0604020202020204" pitchFamily="34" charset="0"/>
                <a:cs typeface="Arial" panose="020B0604020202020204" pitchFamily="34" charset="0"/>
              </a:rPr>
            </a:br>
            <a:r>
              <a:rPr lang="ru-RU" sz="1800" i="1" dirty="0">
                <a:latin typeface="Arial" panose="020B0604020202020204" pitchFamily="34" charset="0"/>
                <a:cs typeface="Arial" panose="020B0604020202020204" pitchFamily="34" charset="0"/>
              </a:rPr>
              <a:t>Покровский М.Н. (2010). Очерк истории русской культуры. Москва. URSS.</a:t>
            </a:r>
            <a:br>
              <a:rPr lang="ru-RU" sz="1800" i="1" dirty="0">
                <a:latin typeface="Arial" panose="020B0604020202020204" pitchFamily="34" charset="0"/>
                <a:cs typeface="Arial" panose="020B0604020202020204" pitchFamily="34" charset="0"/>
              </a:rPr>
            </a:br>
            <a:r>
              <a:rPr lang="ru-RU" sz="1800" i="1" dirty="0">
                <a:latin typeface="Arial" panose="020B0604020202020204" pitchFamily="34" charset="0"/>
                <a:cs typeface="Arial" panose="020B0604020202020204" pitchFamily="34" charset="0"/>
              </a:rPr>
              <a:t>Соловьев, В.(2008). Золотая книга русской культуры. Москва. Белый город.</a:t>
            </a:r>
            <a:br>
              <a:rPr lang="ru-RU" sz="1800" i="1" dirty="0">
                <a:latin typeface="Arial" panose="020B0604020202020204" pitchFamily="34" charset="0"/>
                <a:cs typeface="Arial" panose="020B0604020202020204" pitchFamily="34" charset="0"/>
              </a:rPr>
            </a:br>
            <a:r>
              <a:rPr lang="ru-RU" sz="1800" i="1" dirty="0" err="1">
                <a:latin typeface="Arial" panose="020B0604020202020204" pitchFamily="34" charset="0"/>
                <a:cs typeface="Arial" panose="020B0604020202020204" pitchFamily="34" charset="0"/>
              </a:rPr>
              <a:t>Стахорский</a:t>
            </a:r>
            <a:r>
              <a:rPr lang="ru-RU" sz="1800" i="1" dirty="0">
                <a:latin typeface="Arial" panose="020B0604020202020204" pitchFamily="34" charset="0"/>
                <a:cs typeface="Arial" panose="020B0604020202020204" pitchFamily="34" charset="0"/>
              </a:rPr>
              <a:t>, С. (2006). Русская культура. Москва. Дрофа.</a:t>
            </a:r>
            <a:br>
              <a:rPr lang="ru-RU" sz="1800" i="1" dirty="0">
                <a:latin typeface="Arial" panose="020B0604020202020204" pitchFamily="34" charset="0"/>
                <a:cs typeface="Arial" panose="020B0604020202020204" pitchFamily="34" charset="0"/>
              </a:rPr>
            </a:br>
            <a:r>
              <a:rPr lang="ru-RU" sz="1800" i="1" dirty="0">
                <a:latin typeface="Arial" panose="020B0604020202020204" pitchFamily="34" charset="0"/>
                <a:cs typeface="Arial" panose="020B0604020202020204" pitchFamily="34" charset="0"/>
              </a:rPr>
              <a:t>Терехова, А. и др. (2007). История русской культуры. Москва. </a:t>
            </a:r>
            <a:r>
              <a:rPr lang="ru-RU" sz="1800" i="1" dirty="0" err="1">
                <a:latin typeface="Arial" panose="020B0604020202020204" pitchFamily="34" charset="0"/>
                <a:cs typeface="Arial" panose="020B0604020202020204" pitchFamily="34" charset="0"/>
              </a:rPr>
              <a:t>Эксмо</a:t>
            </a:r>
            <a:endParaRPr lang="en-US" sz="1800" i="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500374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09600"/>
            <a:ext cx="6718433" cy="5711686"/>
          </a:xfrm>
        </p:spPr>
        <p:txBody>
          <a:bodyPr>
            <a:normAutofit/>
          </a:bodyPr>
          <a:lstStyle/>
          <a:p>
            <a:pPr algn="just"/>
            <a:r>
              <a:rPr lang="ru-RU" sz="2000" i="1" dirty="0">
                <a:solidFill>
                  <a:schemeClr val="tx1">
                    <a:lumMod val="75000"/>
                    <a:lumOff val="25000"/>
                  </a:schemeClr>
                </a:solidFill>
                <a:latin typeface="Arial" panose="020B0604020202020204" pitchFamily="34" charset="0"/>
                <a:cs typeface="Arial" panose="020B0604020202020204" pitchFamily="34" charset="0"/>
              </a:rPr>
              <a:t>	Во второй половине 18 века искусство скульптуры начало стремительно развиваться. Широкую популярность приобретают статуи и портретные бюсты. Говоря о скульптуре 18 века нельзя не отметить творчество Федора Шубина. Среди его выдающихся работ портрет А.М. </a:t>
            </a:r>
            <a:r>
              <a:rPr lang="ru-RU" sz="2000" i="1" dirty="0" err="1">
                <a:solidFill>
                  <a:schemeClr val="tx1">
                    <a:lumMod val="75000"/>
                    <a:lumOff val="25000"/>
                  </a:schemeClr>
                </a:solidFill>
                <a:latin typeface="Arial" panose="020B0604020202020204" pitchFamily="34" charset="0"/>
                <a:cs typeface="Arial" panose="020B0604020202020204" pitchFamily="34" charset="0"/>
              </a:rPr>
              <a:t>Галицына</a:t>
            </a:r>
            <a:r>
              <a:rPr lang="ru-RU" sz="2000" i="1" dirty="0">
                <a:solidFill>
                  <a:schemeClr val="tx1">
                    <a:lumMod val="75000"/>
                    <a:lumOff val="25000"/>
                  </a:schemeClr>
                </a:solidFill>
                <a:latin typeface="Arial" panose="020B0604020202020204" pitchFamily="34" charset="0"/>
                <a:cs typeface="Arial" panose="020B0604020202020204" pitchFamily="34" charset="0"/>
              </a:rPr>
              <a:t>, портрет З.Г. Чернышева, портрет М.В. Ломоносова, и портрет П.А. Румянцева-Задунайского. Шубин никогда не повторялся в своих работах, всякий раз он находил оригинальную композицию и особое решение. Он мастерски показывал противоречивые черты характера героя. . </a:t>
            </a:r>
            <a:endParaRPr lang="en-US" sz="2000" i="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25639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09600"/>
            <a:ext cx="6718433" cy="5711686"/>
          </a:xfrm>
        </p:spPr>
        <p:txBody>
          <a:bodyPr>
            <a:noAutofit/>
          </a:bodyPr>
          <a:lstStyle/>
          <a:p>
            <a:pPr algn="just"/>
            <a:r>
              <a:rPr lang="ru-RU" sz="2000" i="1" dirty="0">
                <a:solidFill>
                  <a:schemeClr val="tx1">
                    <a:lumMod val="75000"/>
                    <a:lumOff val="25000"/>
                  </a:schemeClr>
                </a:solidFill>
                <a:latin typeface="Arial" panose="020B0604020202020204" pitchFamily="34" charset="0"/>
                <a:cs typeface="Arial" panose="020B0604020202020204" pitchFamily="34" charset="0"/>
              </a:rPr>
              <a:t>	Развитие русской скульптуры второй половины 18 века тесно связано с именем Этьена Фальконе. Памятник Петру Первому – одна из самых знаменитых его работ. Над созданием памятника Фальконе трудился на протяжении 12 лет. Фальконе прекрасно связал ритмическую фигуру Петра с конем. А сам памятник со скалой-постаментом. 	Вторая половина 18 века  блистала целой плеядой выдающихся скульпторов, среди которых следует отметить Федора Гордеева и его работу «Прометей», Михаила Козловского и его работы «Яков Долгорукий», «Геркулес на коне» и «Бдения Александра Македонского». Высшим художественным завоеванием Козловского стал памятник Суворову.                   .    </a:t>
            </a:r>
            <a:br>
              <a:rPr lang="ru-RU" sz="2000" i="1" dirty="0">
                <a:solidFill>
                  <a:schemeClr val="tx1">
                    <a:lumMod val="75000"/>
                    <a:lumOff val="25000"/>
                  </a:schemeClr>
                </a:solidFill>
                <a:latin typeface="Arial" panose="020B0604020202020204" pitchFamily="34" charset="0"/>
                <a:cs typeface="Arial" panose="020B0604020202020204" pitchFamily="34" charset="0"/>
              </a:rPr>
            </a:br>
            <a:endParaRPr lang="en-US" sz="2000" i="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03314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09600"/>
            <a:ext cx="6718433" cy="1152939"/>
          </a:xfrm>
        </p:spPr>
        <p:txBody>
          <a:bodyPr>
            <a:normAutofit fontScale="90000"/>
          </a:bodyPr>
          <a:lstStyle/>
          <a:p>
            <a:pPr algn="just"/>
            <a:r>
              <a:rPr lang="ru-RU" sz="2000" i="1" dirty="0">
                <a:latin typeface="Arial" panose="020B0604020202020204" pitchFamily="34" charset="0"/>
                <a:cs typeface="Arial" panose="020B0604020202020204" pitchFamily="34" charset="0"/>
              </a:rPr>
              <a:t>		 </a:t>
            </a:r>
            <a:br>
              <a:rPr lang="ru-RU" sz="2000" i="1" dirty="0">
                <a:latin typeface="Arial" panose="020B0604020202020204" pitchFamily="34" charset="0"/>
                <a:cs typeface="Arial" panose="020B0604020202020204" pitchFamily="34" charset="0"/>
              </a:rPr>
            </a:br>
            <a:r>
              <a:rPr lang="ru-RU" sz="2000" i="1" dirty="0">
                <a:latin typeface="Arial" panose="020B0604020202020204" pitchFamily="34" charset="0"/>
                <a:cs typeface="Arial" panose="020B0604020202020204" pitchFamily="34" charset="0"/>
              </a:rPr>
              <a:t> 	Важное значение в скульптурном наследии того времени имеют работы Феодосия Щедрина, в частности его работы «</a:t>
            </a:r>
            <a:r>
              <a:rPr lang="ru-RU" sz="2000" i="1" dirty="0" err="1">
                <a:latin typeface="Arial" panose="020B0604020202020204" pitchFamily="34" charset="0"/>
                <a:cs typeface="Arial" panose="020B0604020202020204" pitchFamily="34" charset="0"/>
              </a:rPr>
              <a:t>Марсий</a:t>
            </a:r>
            <a:r>
              <a:rPr lang="ru-RU" sz="2000" i="1" dirty="0">
                <a:latin typeface="Arial" panose="020B0604020202020204" pitchFamily="34" charset="0"/>
                <a:cs typeface="Arial" panose="020B0604020202020204" pitchFamily="34" charset="0"/>
              </a:rPr>
              <a:t>» и «Венера» бесспорно относятся к шедеврам того времени.                               . </a:t>
            </a:r>
            <a:br>
              <a:rPr lang="ru-RU" sz="2000" i="1" dirty="0">
                <a:latin typeface="Arial" panose="020B0604020202020204" pitchFamily="34" charset="0"/>
                <a:cs typeface="Arial" panose="020B0604020202020204" pitchFamily="34" charset="0"/>
              </a:rPr>
            </a:br>
            <a:endParaRPr lang="en-US" sz="2000" i="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1D2E171-B3A0-4701-AC42-02EC67DB51EC}"/>
              </a:ext>
            </a:extLst>
          </p:cNvPr>
          <p:cNvPicPr>
            <a:picLocks noChangeAspect="1"/>
          </p:cNvPicPr>
          <p:nvPr/>
        </p:nvPicPr>
        <p:blipFill>
          <a:blip r:embed="rId3"/>
          <a:stretch>
            <a:fillRect/>
          </a:stretch>
        </p:blipFill>
        <p:spPr>
          <a:xfrm>
            <a:off x="6546574" y="2488599"/>
            <a:ext cx="3856383" cy="3465863"/>
          </a:xfrm>
          <a:prstGeom prst="rect">
            <a:avLst/>
          </a:prstGeom>
        </p:spPr>
      </p:pic>
    </p:spTree>
    <p:extLst>
      <p:ext uri="{BB962C8B-B14F-4D97-AF65-F5344CB8AC3E}">
        <p14:creationId xmlns:p14="http://schemas.microsoft.com/office/powerpoint/2010/main" val="205685129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09600"/>
            <a:ext cx="6718433" cy="5711686"/>
          </a:xfrm>
        </p:spPr>
        <p:txBody>
          <a:bodyPr>
            <a:normAutofit/>
          </a:bodyPr>
          <a:lstStyle/>
          <a:p>
            <a:pPr algn="just"/>
            <a:r>
              <a:rPr lang="ru-RU" sz="2000" i="1" dirty="0">
                <a:latin typeface="Arial" panose="020B0604020202020204" pitchFamily="34" charset="0"/>
                <a:cs typeface="Arial" panose="020B0604020202020204" pitchFamily="34" charset="0"/>
              </a:rPr>
              <a:t>	После воцарения Екатерины Второй Академия Художеств претерпела значительные изменения. В 60-е годы академию возглавил И.И. </a:t>
            </a:r>
            <a:r>
              <a:rPr lang="ru-RU" sz="2000" i="1" dirty="0" err="1">
                <a:latin typeface="Arial" panose="020B0604020202020204" pitchFamily="34" charset="0"/>
                <a:cs typeface="Arial" panose="020B0604020202020204" pitchFamily="34" charset="0"/>
              </a:rPr>
              <a:t>Бецкий</a:t>
            </a:r>
            <a:r>
              <a:rPr lang="ru-RU" sz="2000" i="1" dirty="0">
                <a:latin typeface="Arial" panose="020B0604020202020204" pitchFamily="34" charset="0"/>
                <a:cs typeface="Arial" panose="020B0604020202020204" pitchFamily="34" charset="0"/>
              </a:rPr>
              <a:t>, согласно его методике, воспитание художников нужно начинать с детского возраста, когда душа ребенка представляет собой чистый лист. По инициативе Бецкого в академию стали принимать детей 5-6 лет и воспитывать их в системе закрытого воспитательного учреждения. В академии будущие художники проходили 5и ступенчатую систему подготовки. Среди всех жанров живописи исторических жанр считался наиболее престижным. 	</a:t>
            </a:r>
            <a:endParaRPr lang="en-US" sz="2000" i="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798310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09600"/>
            <a:ext cx="6718433" cy="5711686"/>
          </a:xfrm>
        </p:spPr>
        <p:txBody>
          <a:bodyPr>
            <a:normAutofit/>
          </a:bodyPr>
          <a:lstStyle/>
          <a:p>
            <a:pPr algn="just"/>
            <a:r>
              <a:rPr lang="ru-RU" sz="2000" i="1" dirty="0">
                <a:latin typeface="Arial" panose="020B0604020202020204" pitchFamily="34" charset="0"/>
                <a:cs typeface="Arial" panose="020B0604020202020204" pitchFamily="34" charset="0"/>
              </a:rPr>
              <a:t> 	Именно из стен академии вышел выдающийся художник своего времени Антон Лосенко. Известными работами художника являются «Портрет актера Ф. Волкова», «Каин», «Авель», «Владимир перед Рогнедой», «Прощание Гектора с Андромахой».                                          . </a:t>
            </a:r>
            <a:br>
              <a:rPr lang="ru-RU" sz="2000" i="1" dirty="0">
                <a:latin typeface="Arial" panose="020B0604020202020204" pitchFamily="34" charset="0"/>
                <a:cs typeface="Arial" panose="020B0604020202020204" pitchFamily="34" charset="0"/>
              </a:rPr>
            </a:br>
            <a:r>
              <a:rPr lang="ru-RU" sz="2000" i="1" dirty="0">
                <a:latin typeface="Arial" panose="020B0604020202020204" pitchFamily="34" charset="0"/>
                <a:cs typeface="Arial" panose="020B0604020202020204" pitchFamily="34" charset="0"/>
              </a:rPr>
              <a:t>	К числу видных мастеров академии принадлежит Иван Акимов. Бывшему ученику Лосенко принадлежат такая работа как «Прометей делает статую по приказанию Минервы». Акимову принадлежит один из первых очерков по русскому искусству. </a:t>
            </a:r>
            <a:endParaRPr lang="en-US" sz="2000" i="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436888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09600"/>
            <a:ext cx="6718433" cy="5711686"/>
          </a:xfrm>
        </p:spPr>
        <p:txBody>
          <a:bodyPr>
            <a:normAutofit/>
          </a:bodyPr>
          <a:lstStyle/>
          <a:p>
            <a:pPr algn="just"/>
            <a:r>
              <a:rPr lang="ru-RU" sz="2000" i="1" dirty="0">
                <a:latin typeface="Arial" panose="020B0604020202020204" pitchFamily="34" charset="0"/>
                <a:cs typeface="Arial" panose="020B0604020202020204" pitchFamily="34" charset="0"/>
              </a:rPr>
              <a:t>	Большой оригинальностью отличались работы Федора Рокотова. Именно с его именем связано начало нового периода в развитии русского искусства – периода переоценки личности и отношения к личности. Портреты Рокотова отличаются глубоким гуманизмом и лиричностью. Бывший крепостной в середине 50-х годов стал достаточно известен и часто приглашался писать портреты. Однако сам Рокотов редко обращался к этому жанру. Среди наиболее известных его портретов – «Портрет великого князя Павла Петровича в детстве», «Портрет поэта В. И. Майкова», «Портрет неизвестного в треуголке», «Портрет неизвестной в розовом платье», «Портрет В.Е. Новосельцевой». </a:t>
            </a:r>
            <a:endParaRPr lang="en-US" sz="2000" i="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705102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09600"/>
            <a:ext cx="6718433" cy="5711686"/>
          </a:xfrm>
        </p:spPr>
        <p:txBody>
          <a:bodyPr>
            <a:normAutofit/>
          </a:bodyPr>
          <a:lstStyle/>
          <a:p>
            <a:pPr algn="just"/>
            <a:r>
              <a:rPr lang="ru-RU" sz="2000" i="1" dirty="0">
                <a:latin typeface="Arial" panose="020B0604020202020204" pitchFamily="34" charset="0"/>
                <a:cs typeface="Arial" panose="020B0604020202020204" pitchFamily="34" charset="0"/>
              </a:rPr>
              <a:t>	Говоря об изобразительном искусстве второй половины 18 века нельзя не отметить творчество Д.Г. Левицкого. Все его работы пронизаны стремлением раскрыть черты характера героев. Характерной чертой его работ является конкретика и точность изображения. Среди его работ следует отметить «Портрет А.Ф. Кокорина»,  «Портрет А.П. Левшиной», «Портрет Е.Н. Хрущевой и Е.Н. Хованской», «Портрет Демидова», «Портрет Екатерины Второй».                                             .           </a:t>
            </a:r>
            <a:br>
              <a:rPr lang="ru-RU" sz="2200" i="1" dirty="0">
                <a:latin typeface="Arial" panose="020B0604020202020204" pitchFamily="34" charset="0"/>
                <a:cs typeface="Arial" panose="020B0604020202020204" pitchFamily="34" charset="0"/>
              </a:rPr>
            </a:br>
            <a:endParaRPr lang="en-US" sz="2200" i="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872177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09600"/>
            <a:ext cx="6718433" cy="5711686"/>
          </a:xfrm>
        </p:spPr>
        <p:txBody>
          <a:bodyPr>
            <a:normAutofit/>
          </a:bodyPr>
          <a:lstStyle/>
          <a:p>
            <a:pPr algn="just"/>
            <a:r>
              <a:rPr lang="ru-RU" sz="2000" i="1" dirty="0">
                <a:latin typeface="Arial" panose="020B0604020202020204" pitchFamily="34" charset="0"/>
                <a:cs typeface="Arial" panose="020B0604020202020204" pitchFamily="34" charset="0"/>
              </a:rPr>
              <a:t>	</a:t>
            </a:r>
            <a:br>
              <a:rPr lang="ru-RU" sz="2000" i="1" dirty="0">
                <a:latin typeface="Arial" panose="020B0604020202020204" pitchFamily="34" charset="0"/>
                <a:cs typeface="Arial" panose="020B0604020202020204" pitchFamily="34" charset="0"/>
              </a:rPr>
            </a:br>
            <a:r>
              <a:rPr lang="ru-RU" sz="2000" i="1" dirty="0">
                <a:latin typeface="Arial" panose="020B0604020202020204" pitchFamily="34" charset="0"/>
                <a:cs typeface="Arial" panose="020B0604020202020204" pitchFamily="34" charset="0"/>
              </a:rPr>
              <a:t>	Широко признанным художником был и Владимир </a:t>
            </a:r>
            <a:r>
              <a:rPr lang="ru-RU" sz="2000" i="1" dirty="0" err="1">
                <a:latin typeface="Arial" panose="020B0604020202020204" pitchFamily="34" charset="0"/>
                <a:cs typeface="Arial" panose="020B0604020202020204" pitchFamily="34" charset="0"/>
              </a:rPr>
              <a:t>Боровиковский</a:t>
            </a:r>
            <a:r>
              <a:rPr lang="ru-RU" sz="2000" i="1" dirty="0">
                <a:latin typeface="Arial" panose="020B0604020202020204" pitchFamily="34" charset="0"/>
                <a:cs typeface="Arial" panose="020B0604020202020204" pitchFamily="34" charset="0"/>
              </a:rPr>
              <a:t>. Портретное искусство которого было созвучно литературному стилю того времени – сентиментализму. Художник очень точно передавал характер героев и их чувства. Среди выдающихся работ этого художника следует отметить портрет Марии Ивановны Лопухиной, портрет Е.А. Нарышкиной, портрет Павла Первого, портрет Екатерины второй на прогулке в Царско-сельском парке.                 . </a:t>
            </a:r>
            <a:br>
              <a:rPr lang="ru-RU" sz="2000" i="1" dirty="0">
                <a:latin typeface="Arial" panose="020B0604020202020204" pitchFamily="34" charset="0"/>
                <a:cs typeface="Arial" panose="020B0604020202020204" pitchFamily="34" charset="0"/>
              </a:rPr>
            </a:br>
            <a:r>
              <a:rPr lang="ru-RU" sz="2000" i="1" dirty="0">
                <a:latin typeface="Arial" panose="020B0604020202020204" pitchFamily="34" charset="0"/>
                <a:cs typeface="Arial" panose="020B0604020202020204" pitchFamily="34" charset="0"/>
              </a:rPr>
              <a:t>	К числу других знаменитых художников 18 века можно отнести Петра </a:t>
            </a:r>
            <a:r>
              <a:rPr lang="ru-RU" sz="2000" i="1" dirty="0" err="1">
                <a:latin typeface="Arial" panose="020B0604020202020204" pitchFamily="34" charset="0"/>
                <a:cs typeface="Arial" panose="020B0604020202020204" pitchFamily="34" charset="0"/>
              </a:rPr>
              <a:t>Дрожина</a:t>
            </a:r>
            <a:r>
              <a:rPr lang="ru-RU" sz="2000" i="1" dirty="0">
                <a:latin typeface="Arial" panose="020B0604020202020204" pitchFamily="34" charset="0"/>
                <a:cs typeface="Arial" panose="020B0604020202020204" pitchFamily="34" charset="0"/>
              </a:rPr>
              <a:t>, Леонтия </a:t>
            </a:r>
            <a:r>
              <a:rPr lang="ru-RU" sz="2000" i="1" dirty="0" err="1">
                <a:latin typeface="Arial" panose="020B0604020202020204" pitchFamily="34" charset="0"/>
                <a:cs typeface="Arial" panose="020B0604020202020204" pitchFamily="34" charset="0"/>
              </a:rPr>
              <a:t>Миропольского</a:t>
            </a:r>
            <a:r>
              <a:rPr lang="ru-RU" sz="2000" i="1" dirty="0">
                <a:latin typeface="Arial" panose="020B0604020202020204" pitchFamily="34" charset="0"/>
                <a:cs typeface="Arial" panose="020B0604020202020204" pitchFamily="34" charset="0"/>
              </a:rPr>
              <a:t> и Евграфа </a:t>
            </a:r>
            <a:r>
              <a:rPr lang="ru-RU" sz="2000" i="1" dirty="0" err="1">
                <a:latin typeface="Arial" panose="020B0604020202020204" pitchFamily="34" charset="0"/>
                <a:cs typeface="Arial" panose="020B0604020202020204" pitchFamily="34" charset="0"/>
              </a:rPr>
              <a:t>Чемисова</a:t>
            </a:r>
            <a:r>
              <a:rPr lang="ru-RU" sz="2000" i="1" dirty="0">
                <a:latin typeface="Arial" panose="020B0604020202020204" pitchFamily="34" charset="0"/>
                <a:cs typeface="Arial" panose="020B0604020202020204" pitchFamily="34" charset="0"/>
              </a:rPr>
              <a:t>.                    .</a:t>
            </a:r>
            <a:br>
              <a:rPr lang="ru-RU" sz="2000" i="1" dirty="0">
                <a:latin typeface="Arial" panose="020B0604020202020204" pitchFamily="34" charset="0"/>
                <a:cs typeface="Arial" panose="020B0604020202020204" pitchFamily="34" charset="0"/>
              </a:rPr>
            </a:br>
            <a:r>
              <a:rPr lang="ru-RU" sz="2000" i="1" dirty="0">
                <a:latin typeface="Arial" panose="020B0604020202020204" pitchFamily="34" charset="0"/>
                <a:cs typeface="Arial" panose="020B0604020202020204" pitchFamily="34" charset="0"/>
              </a:rPr>
              <a:t>.</a:t>
            </a:r>
            <a:endParaRPr lang="en-US" sz="2000" i="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4687795"/>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NE.pptx" id="{5330A5D3-B581-4B4A-9313-9275B6EF2E52}" vid="{516C64E9-C0AA-46DA-9991-9C0EC881A8B4}"/>
    </a:ext>
  </a:extLst>
</a:theme>
</file>

<file path=docProps/app.xml><?xml version="1.0" encoding="utf-8"?>
<Properties xmlns="http://schemas.openxmlformats.org/officeDocument/2006/extended-properties" xmlns:vt="http://schemas.openxmlformats.org/officeDocument/2006/docPropsVTypes">
  <Template>Floral Flourish</Template>
  <TotalTime>0</TotalTime>
  <Words>1187</Words>
  <Application>Microsoft Office PowerPoint</Application>
  <PresentationFormat>Widescreen</PresentationFormat>
  <Paragraphs>15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Avenir Next LT Pro</vt:lpstr>
      <vt:lpstr>Avenir Next LT Pro Light</vt:lpstr>
      <vt:lpstr>Garamond</vt:lpstr>
      <vt:lpstr>SavonVTI</vt:lpstr>
      <vt:lpstr>ИСТОРИЯ РУССКОЙ КУЛЬТУРЫ </vt:lpstr>
      <vt:lpstr> Во второй половине 18 века искусство скульптуры начало стремительно развиваться. Широкую популярность приобретают статуи и портретные бюсты. Говоря о скульптуре 18 века нельзя не отметить творчество Федора Шубина. Среди его выдающихся работ портрет А.М. Галицына, портрет З.Г. Чернышева, портрет М.В. Ломоносова, и портрет П.А. Румянцева-Задунайского. Шубин никогда не повторялся в своих работах, всякий раз он находил оригинальную композицию и особое решение. Он мастерски показывал противоречивые черты характера героя. . </vt:lpstr>
      <vt:lpstr> Развитие русской скульптуры второй половины 18 века тесно связано с именем Этьена Фальконе. Памятник Петру Первому – одна из самых знаменитых его работ. Над созданием памятника Фальконе трудился на протяжении 12 лет. Фальконе прекрасно связал ритмическую фигуру Петра с конем. А сам памятник со скалой-постаментом.  Вторая половина 18 века  блистала целой плеядой выдающихся скульпторов, среди которых следует отметить Федора Гордеева и его работу «Прометей», Михаила Козловского и его работы «Яков Долгорукий», «Геркулес на коне» и «Бдения Александра Македонского». Высшим художественным завоеванием Козловского стал памятник Суворову.                   .     </vt:lpstr>
      <vt:lpstr>      Важное значение в скульптурном наследии того времени имеют работы Феодосия Щедрина, в частности его работы «Марсий» и «Венера» бесспорно относятся к шедеврам того времени.                               .  </vt:lpstr>
      <vt:lpstr> После воцарения Екатерины Второй Академия Художеств претерпела значительные изменения. В 60-е годы академию возглавил И.И. Бецкий, согласно его методике, воспитание художников нужно начинать с детского возраста, когда душа ребенка представляет собой чистый лист. По инициативе Бецкого в академию стали принимать детей 5-6 лет и воспитывать их в системе закрытого воспитательного учреждения. В академии будущие художники проходили 5и ступенчатую систему подготовки. Среди всех жанров живописи исторических жанр считался наиболее престижным.  </vt:lpstr>
      <vt:lpstr>  Именно из стен академии вышел выдающийся художник своего времени Антон Лосенко. Известными работами художника являются «Портрет актера Ф. Волкова», «Каин», «Авель», «Владимир перед Рогнедой», «Прощание Гектора с Андромахой».                                          .   К числу видных мастеров академии принадлежит Иван Акимов. Бывшему ученику Лосенко принадлежат такая работа как «Прометей делает статую по приказанию Минервы». Акимову принадлежит один из первых очерков по русскому искусству. </vt:lpstr>
      <vt:lpstr> Большой оригинальностью отличались работы Федора Рокотова. Именно с его именем связано начало нового периода в развитии русского искусства – периода переоценки личности и отношения к личности. Портреты Рокотова отличаются глубоким гуманизмом и лиричностью. Бывший крепостной в середине 50-х годов стал достаточно известен и часто приглашался писать портреты. Однако сам Рокотов редко обращался к этому жанру. Среди наиболее известных его портретов – «Портрет великого князя Павла Петровича в детстве», «Портрет поэта В. И. Майкова», «Портрет неизвестного в треуголке», «Портрет неизвестной в розовом платье», «Портрет В.Е. Новосельцевой». </vt:lpstr>
      <vt:lpstr> Говоря об изобразительном искусстве второй половины 18 века нельзя не отметить творчество Д.Г. Левицкого. Все его работы пронизаны стремлением раскрыть черты характера героев. Характерной чертой его работ является конкретика и точность изображения. Среди его работ следует отметить «Портрет А.Ф. Кокорина»,  «Портрет А.П. Левшиной», «Портрет Е.Н. Хрущевой и Е.Н. Хованской», «Портрет Демидова», «Портрет Екатерины Второй».                                             .            </vt:lpstr>
      <vt:lpstr>   Широко признанным художником был и Владимир Боровиковский. Портретное искусство которого было созвучно литературному стилю того времени – сентиментализму. Художник очень точно передавал характер героев и их чувства. Среди выдающихся работ этого художника следует отметить портрет Марии Ивановны Лопухиной, портрет Е.А. Нарышкиной, портрет Павла Первого, портрет Екатерины второй на прогулке в Царско-сельском парке.                 .   К числу других знаменитых художников 18 века можно отнести Петра Дрожина, Леонтия Миропольского и Евграфа Чемисова.                    . .</vt:lpstr>
      <vt:lpstr> Значительным подъемом характеризовалось и прикладное искусство. Стиль русского барокко нашел свое отражение в интерьерах дворцов и усадеб. Основным украшением этого периода стала позолоченная резьба.    </vt:lpstr>
      <vt:lpstr> Отдельного развития достигает мебельное производство. В изготовлении мебели часто используется рельефная резьба. Однако пришедший на смену барокко классицизм утвердил свои каноны и интерьеры, согласно которым внутреннее убранство отражает простоту и сдержанность.   Из всех отраслей промышленности наиболее быстрыми темпами развивается текстильная промышленность. Центрами текстильного производства становятся Москва, Иваново, Владимир. В этот период активно производились льняные и суконные ткани. Отдельно можно отметить производство шелковых тканей, украшенных яркими цветами. .    </vt:lpstr>
      <vt:lpstr> К концу 18 века русский фарфор достигает своего совершенства. Изделия отличаются теплой белизной и симметричностью рисунка. Значительные достижения отмечены в области производства цветного стекла  Особого развития в прикладном искусстве 18 века достигают изделия из стали. Декоративный эффект тульских стальных изделий строится на противопоставлении гладких и граненых изделий. Во второй половине 18 века открывается месторождении каменных залежей на Урале. Это дает возможность использования цветного камня в отделке и украшении интерьеров.               .     </vt:lpstr>
      <vt:lpstr> Основоположником русского театра называют Федора Волкова. Разносторонне одаренный человек, он мог сделать карьеру практически в любом направлении, однако решил посвятить себя служению театру. Открытый им в 1750 г. в Ярославле публичный театр быстро стал заменит. И уже в 1756 г он был приглашен в открывшийся по приказу Елизаветы Петровны Русский для представления трагедии и комедии театр, в Петербург. Долгие годы вместе с А.П. Сумароковым Волков руководил работой театра.</vt:lpstr>
      <vt:lpstr>Список литературы, использованный при составлении слайдов:  Александров, В.Н. (2009). История русского искусства. Минск. Харвест. Бутромеев, В.П. и др.(2007). Россия державная. Москва. Белый город. Горелов, А.А. (2015). История русской культуры. Москва. Юрайт. Забылин, М.М. (2008). Праздники, обряды и обычаи русского народа. Москва. Эксмо. Короткова, М.В. (2008). Традиции русского быта. Москва. Дрофа. Костомаров, Н. (2011). Быт и нравы русского народа. Москва. Русич. Милюков, П.Н. (2009). Энциклопедия русской православной культуры. Москва. Эксмо. Пархоменко, Т. (2010). Культура без цензуры. Москва. Книжный клуб. Покровский М.Н. (2010). Очерк истории русской культуры. Москва. URSS. Соловьев, В.(2008). Золотая книга русской культуры. Москва. Белый город. Стахорский, С. (2006). Русская культура. Москва. Дрофа. Терехова, А. и др. (2007). История русской культуры. Москва. Эксмо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2019-12-24T19:39:16Z</dcterms:created>
  <dcterms:modified xsi:type="dcterms:W3CDTF">2020-02-02T17:37:45Z</dcterms:modified>
</cp:coreProperties>
</file>