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9E9963-F618-42F5-A405-DB7A192EEEDB}"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tr-TR"/>
        </a:p>
      </dgm:t>
    </dgm:pt>
    <dgm:pt modelId="{93765890-B974-4432-A7E1-3746AAC5D62C}">
      <dgm:prSet phldrT="[Metin]" custT="1"/>
      <dgm:spPr/>
      <dgm:t>
        <a:bodyPr/>
        <a:lstStyle/>
        <a:p>
          <a:r>
            <a:rPr lang="tr-TR" sz="2000" dirty="0"/>
            <a:t>Projeyi planlama</a:t>
          </a:r>
        </a:p>
      </dgm:t>
    </dgm:pt>
    <dgm:pt modelId="{64FFA383-53D7-4749-9C45-06CFCD3A2AEE}" type="parTrans" cxnId="{84E681F0-3022-42A9-834E-E242CCBEB32C}">
      <dgm:prSet/>
      <dgm:spPr/>
      <dgm:t>
        <a:bodyPr/>
        <a:lstStyle/>
        <a:p>
          <a:endParaRPr lang="tr-TR" sz="2000"/>
        </a:p>
      </dgm:t>
    </dgm:pt>
    <dgm:pt modelId="{1541A3E9-43F1-4043-A49C-82E57E346C55}" type="sibTrans" cxnId="{84E681F0-3022-42A9-834E-E242CCBEB32C}">
      <dgm:prSet/>
      <dgm:spPr/>
      <dgm:t>
        <a:bodyPr/>
        <a:lstStyle/>
        <a:p>
          <a:endParaRPr lang="tr-TR" sz="2000"/>
        </a:p>
      </dgm:t>
    </dgm:pt>
    <dgm:pt modelId="{3D262088-B3EC-44FB-B343-AA3EE6056CBF}">
      <dgm:prSet phldrT="[Metin]" custT="1"/>
      <dgm:spPr/>
      <dgm:t>
        <a:bodyPr/>
        <a:lstStyle/>
        <a:p>
          <a:r>
            <a:rPr lang="tr-TR" sz="2000" dirty="0"/>
            <a:t>Projenin yazımı/sunumu</a:t>
          </a:r>
        </a:p>
      </dgm:t>
    </dgm:pt>
    <dgm:pt modelId="{B498AB93-0B9C-4611-97CD-6D4EAF842B40}" type="parTrans" cxnId="{F07AB4F5-3EF2-4434-9074-E6D16584019F}">
      <dgm:prSet/>
      <dgm:spPr/>
      <dgm:t>
        <a:bodyPr/>
        <a:lstStyle/>
        <a:p>
          <a:endParaRPr lang="tr-TR" sz="2000"/>
        </a:p>
      </dgm:t>
    </dgm:pt>
    <dgm:pt modelId="{99799F3C-69F0-46C8-9ABA-42718C955297}" type="sibTrans" cxnId="{F07AB4F5-3EF2-4434-9074-E6D16584019F}">
      <dgm:prSet/>
      <dgm:spPr/>
      <dgm:t>
        <a:bodyPr/>
        <a:lstStyle/>
        <a:p>
          <a:endParaRPr lang="tr-TR" sz="2000"/>
        </a:p>
      </dgm:t>
    </dgm:pt>
    <dgm:pt modelId="{C7495FDD-30CF-43DD-BB06-CBAD18B4C3D1}">
      <dgm:prSet phldrT="[Metin]" custT="1"/>
      <dgm:spPr/>
      <dgm:t>
        <a:bodyPr/>
        <a:lstStyle/>
        <a:p>
          <a:r>
            <a:rPr lang="tr-TR" sz="2000" dirty="0"/>
            <a:t>Uygulama</a:t>
          </a:r>
        </a:p>
      </dgm:t>
    </dgm:pt>
    <dgm:pt modelId="{BA6BE8B2-1B86-46B8-8A48-488AE5CD7483}" type="parTrans" cxnId="{AA7772A8-72FB-4B15-A46E-7618F88EEA4A}">
      <dgm:prSet/>
      <dgm:spPr/>
      <dgm:t>
        <a:bodyPr/>
        <a:lstStyle/>
        <a:p>
          <a:endParaRPr lang="tr-TR" sz="2000"/>
        </a:p>
      </dgm:t>
    </dgm:pt>
    <dgm:pt modelId="{AD7C1EB6-924C-403F-B158-FCCFD724EF6C}" type="sibTrans" cxnId="{AA7772A8-72FB-4B15-A46E-7618F88EEA4A}">
      <dgm:prSet/>
      <dgm:spPr/>
      <dgm:t>
        <a:bodyPr/>
        <a:lstStyle/>
        <a:p>
          <a:endParaRPr lang="tr-TR" sz="2000"/>
        </a:p>
      </dgm:t>
    </dgm:pt>
    <dgm:pt modelId="{DDE1CE96-34D7-415C-9F4A-B8240FA3250A}">
      <dgm:prSet custT="1"/>
      <dgm:spPr/>
      <dgm:t>
        <a:bodyPr/>
        <a:lstStyle/>
        <a:p>
          <a:endParaRPr lang="tr-TR" sz="2000"/>
        </a:p>
      </dgm:t>
    </dgm:pt>
    <dgm:pt modelId="{7FD9A410-1DB3-4A61-8CD1-5BA88A8A788F}" type="parTrans" cxnId="{EA13B498-5680-4D26-ADDF-6124749FB21B}">
      <dgm:prSet/>
      <dgm:spPr/>
      <dgm:t>
        <a:bodyPr/>
        <a:lstStyle/>
        <a:p>
          <a:endParaRPr lang="tr-TR" sz="2000"/>
        </a:p>
      </dgm:t>
    </dgm:pt>
    <dgm:pt modelId="{AC5C75FE-DDAB-4E3C-BEDE-11C5E936E83D}" type="sibTrans" cxnId="{EA13B498-5680-4D26-ADDF-6124749FB21B}">
      <dgm:prSet/>
      <dgm:spPr/>
      <dgm:t>
        <a:bodyPr/>
        <a:lstStyle/>
        <a:p>
          <a:endParaRPr lang="tr-TR" sz="2000"/>
        </a:p>
      </dgm:t>
    </dgm:pt>
    <dgm:pt modelId="{4A753B86-CCAC-4FDC-83DB-90558B4C0FFA}">
      <dgm:prSet custT="1"/>
      <dgm:spPr/>
      <dgm:t>
        <a:bodyPr/>
        <a:lstStyle/>
        <a:p>
          <a:r>
            <a:rPr lang="tr-TR" sz="2000" dirty="0"/>
            <a:t>Proje performansını izleme</a:t>
          </a:r>
        </a:p>
      </dgm:t>
    </dgm:pt>
    <dgm:pt modelId="{9D2858AB-A8BA-448D-BE7D-2180CE790758}" type="parTrans" cxnId="{F42DD923-B492-46DA-A63D-F7D96165255A}">
      <dgm:prSet/>
      <dgm:spPr/>
      <dgm:t>
        <a:bodyPr/>
        <a:lstStyle/>
        <a:p>
          <a:endParaRPr lang="tr-TR" sz="2000"/>
        </a:p>
      </dgm:t>
    </dgm:pt>
    <dgm:pt modelId="{7FE80EDC-433B-4EBB-94A1-C001709DFC39}" type="sibTrans" cxnId="{F42DD923-B492-46DA-A63D-F7D96165255A}">
      <dgm:prSet/>
      <dgm:spPr/>
      <dgm:t>
        <a:bodyPr/>
        <a:lstStyle/>
        <a:p>
          <a:endParaRPr lang="tr-TR" sz="2000"/>
        </a:p>
      </dgm:t>
    </dgm:pt>
    <dgm:pt modelId="{F43890ED-D971-428F-93BE-972BF9FAE921}">
      <dgm:prSet custT="1"/>
      <dgm:spPr/>
      <dgm:t>
        <a:bodyPr/>
        <a:lstStyle/>
        <a:p>
          <a:r>
            <a:rPr lang="tr-TR" sz="2000" dirty="0"/>
            <a:t>Projenin tamamlanması</a:t>
          </a:r>
        </a:p>
      </dgm:t>
    </dgm:pt>
    <dgm:pt modelId="{D5EE263D-85CF-4172-B415-B1C617CF1A76}" type="parTrans" cxnId="{DECF7E67-1D3A-47E7-A4B2-144B5420C8BF}">
      <dgm:prSet/>
      <dgm:spPr/>
      <dgm:t>
        <a:bodyPr/>
        <a:lstStyle/>
        <a:p>
          <a:endParaRPr lang="tr-TR" sz="2000"/>
        </a:p>
      </dgm:t>
    </dgm:pt>
    <dgm:pt modelId="{9AF4FB65-25AC-4B28-8537-1997FA57E4D2}" type="sibTrans" cxnId="{DECF7E67-1D3A-47E7-A4B2-144B5420C8BF}">
      <dgm:prSet/>
      <dgm:spPr/>
      <dgm:t>
        <a:bodyPr/>
        <a:lstStyle/>
        <a:p>
          <a:endParaRPr lang="tr-TR" sz="2000"/>
        </a:p>
      </dgm:t>
    </dgm:pt>
    <dgm:pt modelId="{1167ADAC-81D5-4144-9610-826B60B8E633}" type="pres">
      <dgm:prSet presAssocID="{D29E9963-F618-42F5-A405-DB7A192EEEDB}" presName="Name0" presStyleCnt="0">
        <dgm:presLayoutVars>
          <dgm:chMax val="7"/>
          <dgm:chPref val="7"/>
          <dgm:dir/>
          <dgm:animLvl val="lvl"/>
        </dgm:presLayoutVars>
      </dgm:prSet>
      <dgm:spPr/>
    </dgm:pt>
    <dgm:pt modelId="{2E72E9F3-4E0D-4748-9EF2-A40581613D03}" type="pres">
      <dgm:prSet presAssocID="{93765890-B974-4432-A7E1-3746AAC5D62C}" presName="Accent1" presStyleCnt="0"/>
      <dgm:spPr/>
    </dgm:pt>
    <dgm:pt modelId="{80729BDD-366D-4C36-8CAC-953ACB614F37}" type="pres">
      <dgm:prSet presAssocID="{93765890-B974-4432-A7E1-3746AAC5D62C}" presName="Accent" presStyleLbl="node1" presStyleIdx="0" presStyleCnt="5"/>
      <dgm:spPr/>
    </dgm:pt>
    <dgm:pt modelId="{384846A4-0CD3-4CDC-88D6-A775FB3A77F7}" type="pres">
      <dgm:prSet presAssocID="{93765890-B974-4432-A7E1-3746AAC5D62C}" presName="Parent1" presStyleLbl="revTx" presStyleIdx="0" presStyleCnt="6">
        <dgm:presLayoutVars>
          <dgm:chMax val="1"/>
          <dgm:chPref val="1"/>
          <dgm:bulletEnabled val="1"/>
        </dgm:presLayoutVars>
      </dgm:prSet>
      <dgm:spPr/>
    </dgm:pt>
    <dgm:pt modelId="{21D30AF4-0D6C-45A7-AABA-2D0405657EAF}" type="pres">
      <dgm:prSet presAssocID="{3D262088-B3EC-44FB-B343-AA3EE6056CBF}" presName="Accent2" presStyleCnt="0"/>
      <dgm:spPr/>
    </dgm:pt>
    <dgm:pt modelId="{708225F1-3EE4-483A-8FBE-099CF9710F5B}" type="pres">
      <dgm:prSet presAssocID="{3D262088-B3EC-44FB-B343-AA3EE6056CBF}" presName="Accent" presStyleLbl="node1" presStyleIdx="1" presStyleCnt="5"/>
      <dgm:spPr/>
    </dgm:pt>
    <dgm:pt modelId="{B5ACB63F-C2CA-4849-A9CA-59377DB91FB8}" type="pres">
      <dgm:prSet presAssocID="{3D262088-B3EC-44FB-B343-AA3EE6056CBF}" presName="Parent2" presStyleLbl="revTx" presStyleIdx="1" presStyleCnt="6">
        <dgm:presLayoutVars>
          <dgm:chMax val="1"/>
          <dgm:chPref val="1"/>
          <dgm:bulletEnabled val="1"/>
        </dgm:presLayoutVars>
      </dgm:prSet>
      <dgm:spPr/>
    </dgm:pt>
    <dgm:pt modelId="{153F41D6-CBEA-4E8F-9755-D9C2A77D5CDF}" type="pres">
      <dgm:prSet presAssocID="{C7495FDD-30CF-43DD-BB06-CBAD18B4C3D1}" presName="Accent3" presStyleCnt="0"/>
      <dgm:spPr/>
    </dgm:pt>
    <dgm:pt modelId="{590B9339-2427-415D-B0E5-E4F9DFE96AC4}" type="pres">
      <dgm:prSet presAssocID="{C7495FDD-30CF-43DD-BB06-CBAD18B4C3D1}" presName="Accent" presStyleLbl="node1" presStyleIdx="2" presStyleCnt="5"/>
      <dgm:spPr/>
    </dgm:pt>
    <dgm:pt modelId="{E4125D4D-77B5-4AF2-910B-CE80E20A7FCF}" type="pres">
      <dgm:prSet presAssocID="{C7495FDD-30CF-43DD-BB06-CBAD18B4C3D1}" presName="Child3" presStyleLbl="revTx" presStyleIdx="2" presStyleCnt="6">
        <dgm:presLayoutVars>
          <dgm:chMax val="0"/>
          <dgm:chPref val="0"/>
          <dgm:bulletEnabled val="1"/>
        </dgm:presLayoutVars>
      </dgm:prSet>
      <dgm:spPr/>
    </dgm:pt>
    <dgm:pt modelId="{CB8C38EC-9AE3-4D4C-A371-1EB351157420}" type="pres">
      <dgm:prSet presAssocID="{C7495FDD-30CF-43DD-BB06-CBAD18B4C3D1}" presName="Parent3" presStyleLbl="revTx" presStyleIdx="3" presStyleCnt="6" custScaleX="158850">
        <dgm:presLayoutVars>
          <dgm:chMax val="1"/>
          <dgm:chPref val="1"/>
          <dgm:bulletEnabled val="1"/>
        </dgm:presLayoutVars>
      </dgm:prSet>
      <dgm:spPr/>
    </dgm:pt>
    <dgm:pt modelId="{A312C6C4-5232-479B-BF27-AC0640BB05C2}" type="pres">
      <dgm:prSet presAssocID="{4A753B86-CCAC-4FDC-83DB-90558B4C0FFA}" presName="Accent4" presStyleCnt="0"/>
      <dgm:spPr/>
    </dgm:pt>
    <dgm:pt modelId="{75080D30-4E92-4DE9-885E-A7714EBB7E78}" type="pres">
      <dgm:prSet presAssocID="{4A753B86-CCAC-4FDC-83DB-90558B4C0FFA}" presName="Accent" presStyleLbl="node1" presStyleIdx="3" presStyleCnt="5"/>
      <dgm:spPr/>
    </dgm:pt>
    <dgm:pt modelId="{25D7293C-1103-48AE-875E-730147C8793A}" type="pres">
      <dgm:prSet presAssocID="{4A753B86-CCAC-4FDC-83DB-90558B4C0FFA}" presName="Parent4" presStyleLbl="revTx" presStyleIdx="4" presStyleCnt="6" custScaleX="132053" custLinFactNeighborX="1492" custLinFactNeighborY="-20893">
        <dgm:presLayoutVars>
          <dgm:chMax val="1"/>
          <dgm:chPref val="1"/>
          <dgm:bulletEnabled val="1"/>
        </dgm:presLayoutVars>
      </dgm:prSet>
      <dgm:spPr/>
    </dgm:pt>
    <dgm:pt modelId="{A2693025-8570-4268-B4C2-48C15ECC24C1}" type="pres">
      <dgm:prSet presAssocID="{F43890ED-D971-428F-93BE-972BF9FAE921}" presName="Accent5" presStyleCnt="0"/>
      <dgm:spPr/>
    </dgm:pt>
    <dgm:pt modelId="{1B3BA098-EB5E-4E0A-AB2D-02C0E69D4366}" type="pres">
      <dgm:prSet presAssocID="{F43890ED-D971-428F-93BE-972BF9FAE921}" presName="Accent" presStyleLbl="node1" presStyleIdx="4" presStyleCnt="5"/>
      <dgm:spPr/>
    </dgm:pt>
    <dgm:pt modelId="{53BAE93C-BEFF-4D38-B703-0D0FAC119C1F}" type="pres">
      <dgm:prSet presAssocID="{F43890ED-D971-428F-93BE-972BF9FAE921}" presName="Parent5" presStyleLbl="revTx" presStyleIdx="5" presStyleCnt="6">
        <dgm:presLayoutVars>
          <dgm:chMax val="1"/>
          <dgm:chPref val="1"/>
          <dgm:bulletEnabled val="1"/>
        </dgm:presLayoutVars>
      </dgm:prSet>
      <dgm:spPr/>
    </dgm:pt>
  </dgm:ptLst>
  <dgm:cxnLst>
    <dgm:cxn modelId="{758FDD04-8A62-4CC0-A616-19FF83D19717}" type="presOf" srcId="{D29E9963-F618-42F5-A405-DB7A192EEEDB}" destId="{1167ADAC-81D5-4144-9610-826B60B8E633}" srcOrd="0" destOrd="0" presId="urn:microsoft.com/office/officeart/2009/layout/CircleArrowProcess"/>
    <dgm:cxn modelId="{D9533C0A-FD9D-436F-9655-1E03E73DECBA}" type="presOf" srcId="{3D262088-B3EC-44FB-B343-AA3EE6056CBF}" destId="{B5ACB63F-C2CA-4849-A9CA-59377DB91FB8}" srcOrd="0" destOrd="0" presId="urn:microsoft.com/office/officeart/2009/layout/CircleArrowProcess"/>
    <dgm:cxn modelId="{F42DD923-B492-46DA-A63D-F7D96165255A}" srcId="{D29E9963-F618-42F5-A405-DB7A192EEEDB}" destId="{4A753B86-CCAC-4FDC-83DB-90558B4C0FFA}" srcOrd="3" destOrd="0" parTransId="{9D2858AB-A8BA-448D-BE7D-2180CE790758}" sibTransId="{7FE80EDC-433B-4EBB-94A1-C001709DFC39}"/>
    <dgm:cxn modelId="{D963F03C-3CE0-4973-AB82-E168F9212C6A}" type="presOf" srcId="{F43890ED-D971-428F-93BE-972BF9FAE921}" destId="{53BAE93C-BEFF-4D38-B703-0D0FAC119C1F}" srcOrd="0" destOrd="0" presId="urn:microsoft.com/office/officeart/2009/layout/CircleArrowProcess"/>
    <dgm:cxn modelId="{441CF85D-5AB5-4939-AC19-1A39A9317D99}" type="presOf" srcId="{4A753B86-CCAC-4FDC-83DB-90558B4C0FFA}" destId="{25D7293C-1103-48AE-875E-730147C8793A}" srcOrd="0" destOrd="0" presId="urn:microsoft.com/office/officeart/2009/layout/CircleArrowProcess"/>
    <dgm:cxn modelId="{DECF7E67-1D3A-47E7-A4B2-144B5420C8BF}" srcId="{D29E9963-F618-42F5-A405-DB7A192EEEDB}" destId="{F43890ED-D971-428F-93BE-972BF9FAE921}" srcOrd="4" destOrd="0" parTransId="{D5EE263D-85CF-4172-B415-B1C617CF1A76}" sibTransId="{9AF4FB65-25AC-4B28-8537-1997FA57E4D2}"/>
    <dgm:cxn modelId="{A4C6C27A-EA84-440E-B8F3-7E1E472EDCD2}" type="presOf" srcId="{DDE1CE96-34D7-415C-9F4A-B8240FA3250A}" destId="{E4125D4D-77B5-4AF2-910B-CE80E20A7FCF}" srcOrd="0" destOrd="0" presId="urn:microsoft.com/office/officeart/2009/layout/CircleArrowProcess"/>
    <dgm:cxn modelId="{9144CE7C-F8EC-4334-942D-AFE93B42A0DE}" type="presOf" srcId="{93765890-B974-4432-A7E1-3746AAC5D62C}" destId="{384846A4-0CD3-4CDC-88D6-A775FB3A77F7}" srcOrd="0" destOrd="0" presId="urn:microsoft.com/office/officeart/2009/layout/CircleArrowProcess"/>
    <dgm:cxn modelId="{EA13B498-5680-4D26-ADDF-6124749FB21B}" srcId="{C7495FDD-30CF-43DD-BB06-CBAD18B4C3D1}" destId="{DDE1CE96-34D7-415C-9F4A-B8240FA3250A}" srcOrd="0" destOrd="0" parTransId="{7FD9A410-1DB3-4A61-8CD1-5BA88A8A788F}" sibTransId="{AC5C75FE-DDAB-4E3C-BEDE-11C5E936E83D}"/>
    <dgm:cxn modelId="{AA7772A8-72FB-4B15-A46E-7618F88EEA4A}" srcId="{D29E9963-F618-42F5-A405-DB7A192EEEDB}" destId="{C7495FDD-30CF-43DD-BB06-CBAD18B4C3D1}" srcOrd="2" destOrd="0" parTransId="{BA6BE8B2-1B86-46B8-8A48-488AE5CD7483}" sibTransId="{AD7C1EB6-924C-403F-B158-FCCFD724EF6C}"/>
    <dgm:cxn modelId="{C11246CA-DDCB-4AD5-8498-ABEA98346EC6}" type="presOf" srcId="{C7495FDD-30CF-43DD-BB06-CBAD18B4C3D1}" destId="{CB8C38EC-9AE3-4D4C-A371-1EB351157420}" srcOrd="0" destOrd="0" presId="urn:microsoft.com/office/officeart/2009/layout/CircleArrowProcess"/>
    <dgm:cxn modelId="{84E681F0-3022-42A9-834E-E242CCBEB32C}" srcId="{D29E9963-F618-42F5-A405-DB7A192EEEDB}" destId="{93765890-B974-4432-A7E1-3746AAC5D62C}" srcOrd="0" destOrd="0" parTransId="{64FFA383-53D7-4749-9C45-06CFCD3A2AEE}" sibTransId="{1541A3E9-43F1-4043-A49C-82E57E346C55}"/>
    <dgm:cxn modelId="{F07AB4F5-3EF2-4434-9074-E6D16584019F}" srcId="{D29E9963-F618-42F5-A405-DB7A192EEEDB}" destId="{3D262088-B3EC-44FB-B343-AA3EE6056CBF}" srcOrd="1" destOrd="0" parTransId="{B498AB93-0B9C-4611-97CD-6D4EAF842B40}" sibTransId="{99799F3C-69F0-46C8-9ABA-42718C955297}"/>
    <dgm:cxn modelId="{BBFF0D43-B91D-42D6-98F8-268E4F0A0DE4}" type="presParOf" srcId="{1167ADAC-81D5-4144-9610-826B60B8E633}" destId="{2E72E9F3-4E0D-4748-9EF2-A40581613D03}" srcOrd="0" destOrd="0" presId="urn:microsoft.com/office/officeart/2009/layout/CircleArrowProcess"/>
    <dgm:cxn modelId="{ED2F69E6-14EB-4D94-8760-F07C6F2A1BB7}" type="presParOf" srcId="{2E72E9F3-4E0D-4748-9EF2-A40581613D03}" destId="{80729BDD-366D-4C36-8CAC-953ACB614F37}" srcOrd="0" destOrd="0" presId="urn:microsoft.com/office/officeart/2009/layout/CircleArrowProcess"/>
    <dgm:cxn modelId="{C6C69D55-F930-4F7A-9ACF-89DC86512198}" type="presParOf" srcId="{1167ADAC-81D5-4144-9610-826B60B8E633}" destId="{384846A4-0CD3-4CDC-88D6-A775FB3A77F7}" srcOrd="1" destOrd="0" presId="urn:microsoft.com/office/officeart/2009/layout/CircleArrowProcess"/>
    <dgm:cxn modelId="{902929D2-BAC2-4154-8C61-9D6C6E2EE7DF}" type="presParOf" srcId="{1167ADAC-81D5-4144-9610-826B60B8E633}" destId="{21D30AF4-0D6C-45A7-AABA-2D0405657EAF}" srcOrd="2" destOrd="0" presId="urn:microsoft.com/office/officeart/2009/layout/CircleArrowProcess"/>
    <dgm:cxn modelId="{87466FF1-2DB2-491B-A51A-DE1832AEC8C1}" type="presParOf" srcId="{21D30AF4-0D6C-45A7-AABA-2D0405657EAF}" destId="{708225F1-3EE4-483A-8FBE-099CF9710F5B}" srcOrd="0" destOrd="0" presId="urn:microsoft.com/office/officeart/2009/layout/CircleArrowProcess"/>
    <dgm:cxn modelId="{65982D3D-DCB1-4A22-BCBD-305FF6F7CE52}" type="presParOf" srcId="{1167ADAC-81D5-4144-9610-826B60B8E633}" destId="{B5ACB63F-C2CA-4849-A9CA-59377DB91FB8}" srcOrd="3" destOrd="0" presId="urn:microsoft.com/office/officeart/2009/layout/CircleArrowProcess"/>
    <dgm:cxn modelId="{690EECA9-37D5-444E-9969-02CDFB10AD04}" type="presParOf" srcId="{1167ADAC-81D5-4144-9610-826B60B8E633}" destId="{153F41D6-CBEA-4E8F-9755-D9C2A77D5CDF}" srcOrd="4" destOrd="0" presId="urn:microsoft.com/office/officeart/2009/layout/CircleArrowProcess"/>
    <dgm:cxn modelId="{9C2143EB-1DAE-4958-A6C9-4FD26C472B72}" type="presParOf" srcId="{153F41D6-CBEA-4E8F-9755-D9C2A77D5CDF}" destId="{590B9339-2427-415D-B0E5-E4F9DFE96AC4}" srcOrd="0" destOrd="0" presId="urn:microsoft.com/office/officeart/2009/layout/CircleArrowProcess"/>
    <dgm:cxn modelId="{6E4A389E-FF38-412D-B841-E02888F79A29}" type="presParOf" srcId="{1167ADAC-81D5-4144-9610-826B60B8E633}" destId="{E4125D4D-77B5-4AF2-910B-CE80E20A7FCF}" srcOrd="5" destOrd="0" presId="urn:microsoft.com/office/officeart/2009/layout/CircleArrowProcess"/>
    <dgm:cxn modelId="{CA47B900-F4C4-4CBC-81AD-2793EC7745DB}" type="presParOf" srcId="{1167ADAC-81D5-4144-9610-826B60B8E633}" destId="{CB8C38EC-9AE3-4D4C-A371-1EB351157420}" srcOrd="6" destOrd="0" presId="urn:microsoft.com/office/officeart/2009/layout/CircleArrowProcess"/>
    <dgm:cxn modelId="{7B022F03-B6E2-4476-90E1-E064750BEB1B}" type="presParOf" srcId="{1167ADAC-81D5-4144-9610-826B60B8E633}" destId="{A312C6C4-5232-479B-BF27-AC0640BB05C2}" srcOrd="7" destOrd="0" presId="urn:microsoft.com/office/officeart/2009/layout/CircleArrowProcess"/>
    <dgm:cxn modelId="{A0E9C442-FEEE-4EF3-89B3-7BBF4E12A41E}" type="presParOf" srcId="{A312C6C4-5232-479B-BF27-AC0640BB05C2}" destId="{75080D30-4E92-4DE9-885E-A7714EBB7E78}" srcOrd="0" destOrd="0" presId="urn:microsoft.com/office/officeart/2009/layout/CircleArrowProcess"/>
    <dgm:cxn modelId="{3AE2027D-AFC8-434A-A3D9-9AAB7EDD4E91}" type="presParOf" srcId="{1167ADAC-81D5-4144-9610-826B60B8E633}" destId="{25D7293C-1103-48AE-875E-730147C8793A}" srcOrd="8" destOrd="0" presId="urn:microsoft.com/office/officeart/2009/layout/CircleArrowProcess"/>
    <dgm:cxn modelId="{34A7DCE6-2FBA-416E-9DF9-040219ED4354}" type="presParOf" srcId="{1167ADAC-81D5-4144-9610-826B60B8E633}" destId="{A2693025-8570-4268-B4C2-48C15ECC24C1}" srcOrd="9" destOrd="0" presId="urn:microsoft.com/office/officeart/2009/layout/CircleArrowProcess"/>
    <dgm:cxn modelId="{909B43B7-F56C-48C4-9308-C1AFE0A1AA78}" type="presParOf" srcId="{A2693025-8570-4268-B4C2-48C15ECC24C1}" destId="{1B3BA098-EB5E-4E0A-AB2D-02C0E69D4366}" srcOrd="0" destOrd="0" presId="urn:microsoft.com/office/officeart/2009/layout/CircleArrowProcess"/>
    <dgm:cxn modelId="{B1AB0104-F67C-4BB4-9A8F-1548D7C33495}" type="presParOf" srcId="{1167ADAC-81D5-4144-9610-826B60B8E633}" destId="{53BAE93C-BEFF-4D38-B703-0D0FAC119C1F}" srcOrd="10"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729BDD-366D-4C36-8CAC-953ACB614F37}">
      <dsp:nvSpPr>
        <dsp:cNvPr id="0" name=""/>
        <dsp:cNvSpPr/>
      </dsp:nvSpPr>
      <dsp:spPr>
        <a:xfrm>
          <a:off x="2548183" y="0"/>
          <a:ext cx="1830743" cy="1830835"/>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4846A4-0CD3-4CDC-88D6-A775FB3A77F7}">
      <dsp:nvSpPr>
        <dsp:cNvPr id="0" name=""/>
        <dsp:cNvSpPr/>
      </dsp:nvSpPr>
      <dsp:spPr>
        <a:xfrm>
          <a:off x="2952382" y="663072"/>
          <a:ext cx="1021658" cy="510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Projeyi planlama</a:t>
          </a:r>
        </a:p>
      </dsp:txBody>
      <dsp:txXfrm>
        <a:off x="2952382" y="663072"/>
        <a:ext cx="1021658" cy="510601"/>
      </dsp:txXfrm>
    </dsp:sp>
    <dsp:sp modelId="{708225F1-3EE4-483A-8FBE-099CF9710F5B}">
      <dsp:nvSpPr>
        <dsp:cNvPr id="0" name=""/>
        <dsp:cNvSpPr/>
      </dsp:nvSpPr>
      <dsp:spPr>
        <a:xfrm>
          <a:off x="2039586" y="1051932"/>
          <a:ext cx="1830743" cy="1830835"/>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ACB63F-C2CA-4849-A9CA-59377DB91FB8}">
      <dsp:nvSpPr>
        <dsp:cNvPr id="0" name=""/>
        <dsp:cNvSpPr/>
      </dsp:nvSpPr>
      <dsp:spPr>
        <a:xfrm>
          <a:off x="2441725" y="1717368"/>
          <a:ext cx="1021658" cy="510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Projenin yazımı/sunumu</a:t>
          </a:r>
        </a:p>
      </dsp:txBody>
      <dsp:txXfrm>
        <a:off x="2441725" y="1717368"/>
        <a:ext cx="1021658" cy="510601"/>
      </dsp:txXfrm>
    </dsp:sp>
    <dsp:sp modelId="{590B9339-2427-415D-B0E5-E4F9DFE96AC4}">
      <dsp:nvSpPr>
        <dsp:cNvPr id="0" name=""/>
        <dsp:cNvSpPr/>
      </dsp:nvSpPr>
      <dsp:spPr>
        <a:xfrm>
          <a:off x="2548183" y="2108593"/>
          <a:ext cx="1830743" cy="1830835"/>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25D4D-77B5-4AF2-910B-CE80E20A7FCF}">
      <dsp:nvSpPr>
        <dsp:cNvPr id="0" name=""/>
        <dsp:cNvSpPr/>
      </dsp:nvSpPr>
      <dsp:spPr>
        <a:xfrm>
          <a:off x="4376180" y="2651697"/>
          <a:ext cx="1097553" cy="728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228600" lvl="1" indent="-228600" algn="l" defTabSz="889000">
            <a:lnSpc>
              <a:spcPct val="90000"/>
            </a:lnSpc>
            <a:spcBef>
              <a:spcPct val="0"/>
            </a:spcBef>
            <a:spcAft>
              <a:spcPct val="15000"/>
            </a:spcAft>
            <a:buChar char="•"/>
          </a:pPr>
          <a:endParaRPr lang="tr-TR" sz="2000" kern="1200"/>
        </a:p>
      </dsp:txBody>
      <dsp:txXfrm>
        <a:off x="4376180" y="2651697"/>
        <a:ext cx="1097553" cy="728079"/>
      </dsp:txXfrm>
    </dsp:sp>
    <dsp:sp modelId="{CB8C38EC-9AE3-4D4C-A371-1EB351157420}">
      <dsp:nvSpPr>
        <dsp:cNvPr id="0" name=""/>
        <dsp:cNvSpPr/>
      </dsp:nvSpPr>
      <dsp:spPr>
        <a:xfrm>
          <a:off x="2651759" y="2771074"/>
          <a:ext cx="1622904" cy="510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Uygulama</a:t>
          </a:r>
        </a:p>
      </dsp:txBody>
      <dsp:txXfrm>
        <a:off x="2651759" y="2771074"/>
        <a:ext cx="1622904" cy="510601"/>
      </dsp:txXfrm>
    </dsp:sp>
    <dsp:sp modelId="{75080D30-4E92-4DE9-885E-A7714EBB7E78}">
      <dsp:nvSpPr>
        <dsp:cNvPr id="0" name=""/>
        <dsp:cNvSpPr/>
      </dsp:nvSpPr>
      <dsp:spPr>
        <a:xfrm>
          <a:off x="2039586" y="3162298"/>
          <a:ext cx="1830743" cy="1830835"/>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D7293C-1103-48AE-875E-730147C8793A}">
      <dsp:nvSpPr>
        <dsp:cNvPr id="0" name=""/>
        <dsp:cNvSpPr/>
      </dsp:nvSpPr>
      <dsp:spPr>
        <a:xfrm>
          <a:off x="2293232" y="3718690"/>
          <a:ext cx="1349130" cy="510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Proje performansını izleme</a:t>
          </a:r>
        </a:p>
      </dsp:txBody>
      <dsp:txXfrm>
        <a:off x="2293232" y="3718690"/>
        <a:ext cx="1349130" cy="510601"/>
      </dsp:txXfrm>
    </dsp:sp>
    <dsp:sp modelId="{1B3BA098-EB5E-4E0A-AB2D-02C0E69D4366}">
      <dsp:nvSpPr>
        <dsp:cNvPr id="0" name=""/>
        <dsp:cNvSpPr/>
      </dsp:nvSpPr>
      <dsp:spPr>
        <a:xfrm>
          <a:off x="2678338" y="4335971"/>
          <a:ext cx="1572839" cy="1573762"/>
        </a:xfrm>
        <a:prstGeom prst="blockArc">
          <a:avLst>
            <a:gd name="adj1" fmla="val 13500000"/>
            <a:gd name="adj2" fmla="val 108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BAE93C-BEFF-4D38-B703-0D0FAC119C1F}">
      <dsp:nvSpPr>
        <dsp:cNvPr id="0" name=""/>
        <dsp:cNvSpPr/>
      </dsp:nvSpPr>
      <dsp:spPr>
        <a:xfrm>
          <a:off x="2952382" y="4879667"/>
          <a:ext cx="1021658" cy="510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Projenin tamamlanması</a:t>
          </a:r>
        </a:p>
      </dsp:txBody>
      <dsp:txXfrm>
        <a:off x="2952382" y="4879667"/>
        <a:ext cx="1021658" cy="510601"/>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7D936D-9A49-43C5-9326-BBB31C5CF9C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98263D7-4A64-4ED9-8D19-7A53F882C4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BACDB74-DDA5-49BB-A7BC-056ED9789DC7}"/>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5" name="Alt Bilgi Yer Tutucusu 4">
            <a:extLst>
              <a:ext uri="{FF2B5EF4-FFF2-40B4-BE49-F238E27FC236}">
                <a16:creationId xmlns:a16="http://schemas.microsoft.com/office/drawing/2014/main" id="{C769A88D-8BDF-4D46-AEC5-5C3FCAB8BBE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E24A83F-AFD4-4891-B6A2-5CD492B13678}"/>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283854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2541CC2-3DF4-4B37-8CA8-7287251CA09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F9415AC-A7AE-4C96-97BC-0885ED5DFA33}"/>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D3B5A6C-3B4C-4F5E-89C4-EDADB213CFF7}"/>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5" name="Alt Bilgi Yer Tutucusu 4">
            <a:extLst>
              <a:ext uri="{FF2B5EF4-FFF2-40B4-BE49-F238E27FC236}">
                <a16:creationId xmlns:a16="http://schemas.microsoft.com/office/drawing/2014/main" id="{5272C474-7BBE-4CD3-AB67-D19B6F1DE6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D652E1-0973-48F5-96AE-DF0743AC3880}"/>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101139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7F09A4-4FD5-4F02-A1B4-1F9B45C84E2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B2F324C-3BF7-426A-B08D-AC3F40E54FA8}"/>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5E078B7-5C23-4A74-9E4C-870B9214ADF6}"/>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5" name="Alt Bilgi Yer Tutucusu 4">
            <a:extLst>
              <a:ext uri="{FF2B5EF4-FFF2-40B4-BE49-F238E27FC236}">
                <a16:creationId xmlns:a16="http://schemas.microsoft.com/office/drawing/2014/main" id="{EC673335-75AD-4BD9-82FD-D13AA9A065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E3CB4C-D9D9-47F2-90AE-EA4CBEC0902E}"/>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1472343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027A87-A02A-483F-9A5B-B9C4709F63F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6DFF8DA-2380-4C0B-9F24-DFAA589D288C}"/>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AE58272-A51E-4173-A3A8-0C59B3C01BBF}"/>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5" name="Alt Bilgi Yer Tutucusu 4">
            <a:extLst>
              <a:ext uri="{FF2B5EF4-FFF2-40B4-BE49-F238E27FC236}">
                <a16:creationId xmlns:a16="http://schemas.microsoft.com/office/drawing/2014/main" id="{99AEB547-CA88-498D-9F31-D224D233359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27A0BF-D50E-4882-9EFB-163A66B09C80}"/>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4005211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EC7A81-DF9C-46E7-B587-755819685DD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D76AA5B-E12C-4074-AA99-6DCE4F836C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5407E8A1-BA2C-49A6-906F-D5EA3AED9A80}"/>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5" name="Alt Bilgi Yer Tutucusu 4">
            <a:extLst>
              <a:ext uri="{FF2B5EF4-FFF2-40B4-BE49-F238E27FC236}">
                <a16:creationId xmlns:a16="http://schemas.microsoft.com/office/drawing/2014/main" id="{3CC6B6BD-6098-4473-95E8-7098E7BF40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33E1390-A00E-4316-B4F9-36AF48B27942}"/>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181763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8F40064-1405-4CCC-9970-9F9C052C2E1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587175A-67ED-42F4-8BCF-A4AC959E4E4F}"/>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32055FA-7318-4857-8266-865A4A3939EC}"/>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9B89A31-A704-4672-8E28-E44D910C182F}"/>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6" name="Alt Bilgi Yer Tutucusu 5">
            <a:extLst>
              <a:ext uri="{FF2B5EF4-FFF2-40B4-BE49-F238E27FC236}">
                <a16:creationId xmlns:a16="http://schemas.microsoft.com/office/drawing/2014/main" id="{B75ED940-BFDE-497D-849B-1051498BEFF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C731-6A21-4F30-B335-3644E7380629}"/>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2486608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839FE0-E6E1-4451-9680-2B84969308F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36F714-B98A-497F-92C3-4FF8FFBB5F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F390B2E5-14AE-4996-9990-7D1BB8C7F5C3}"/>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004D143-CD76-4B8A-A0C5-0D4DE9852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E92AC6D7-22A1-404B-8DF1-D482CD228CCD}"/>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74A26D5-A323-4103-A67C-0DB9907C9BC3}"/>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8" name="Alt Bilgi Yer Tutucusu 7">
            <a:extLst>
              <a:ext uri="{FF2B5EF4-FFF2-40B4-BE49-F238E27FC236}">
                <a16:creationId xmlns:a16="http://schemas.microsoft.com/office/drawing/2014/main" id="{3FCDD361-853D-413F-9892-7B03C94F1A7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CCACD52-5388-4622-987B-AF39DEB31957}"/>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2711871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11EA42-E5F7-4736-BC9F-F88D3FD1B6E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2AF0C95-8FFE-4168-9C8F-B10C2DB8053C}"/>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4" name="Alt Bilgi Yer Tutucusu 3">
            <a:extLst>
              <a:ext uri="{FF2B5EF4-FFF2-40B4-BE49-F238E27FC236}">
                <a16:creationId xmlns:a16="http://schemas.microsoft.com/office/drawing/2014/main" id="{46A8009C-9C29-4CD2-B54E-E79E189F2B1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43B06AB-4579-48DB-8497-24DE888F6768}"/>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850110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0E126F5-4AA5-4F3A-AD65-AAD48B3D4BD3}"/>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3" name="Alt Bilgi Yer Tutucusu 2">
            <a:extLst>
              <a:ext uri="{FF2B5EF4-FFF2-40B4-BE49-F238E27FC236}">
                <a16:creationId xmlns:a16="http://schemas.microsoft.com/office/drawing/2014/main" id="{933B2749-A65C-44F1-9BFA-C7FE502227E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E5E3C37-FE32-47C0-9255-537DFA1384FD}"/>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470695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8C9385-50B0-4D85-9AFA-DBC3CC57C57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39435CD-3BE1-41B1-B458-52635DE1EC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1878F57-94F4-4A01-8943-DADC426BC0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7403683F-7CAC-49AC-BBE8-B81D110A5C51}"/>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6" name="Alt Bilgi Yer Tutucusu 5">
            <a:extLst>
              <a:ext uri="{FF2B5EF4-FFF2-40B4-BE49-F238E27FC236}">
                <a16:creationId xmlns:a16="http://schemas.microsoft.com/office/drawing/2014/main" id="{44DD0B8E-C37D-4717-8C79-7FF7A0B5B70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BDA242-673F-4F61-8B23-6CBF6A884245}"/>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3876104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BDC1822-E581-46C9-8C0F-F284DFCE558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ABF9A25-9E02-482D-B77F-C24616C173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76ECDD5-28F7-435D-BC13-54257CAEC7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D0DC4CEE-0647-4BFF-8503-965452DA9FF8}"/>
              </a:ext>
            </a:extLst>
          </p:cNvPr>
          <p:cNvSpPr>
            <a:spLocks noGrp="1"/>
          </p:cNvSpPr>
          <p:nvPr>
            <p:ph type="dt" sz="half" idx="10"/>
          </p:nvPr>
        </p:nvSpPr>
        <p:spPr/>
        <p:txBody>
          <a:bodyPr/>
          <a:lstStyle/>
          <a:p>
            <a:fld id="{FE6B1E91-30D3-4937-9956-61F127BD4F6B}" type="datetimeFigureOut">
              <a:rPr lang="tr-TR" smtClean="0"/>
              <a:t>28.02.2023</a:t>
            </a:fld>
            <a:endParaRPr lang="tr-TR"/>
          </a:p>
        </p:txBody>
      </p:sp>
      <p:sp>
        <p:nvSpPr>
          <p:cNvPr id="6" name="Alt Bilgi Yer Tutucusu 5">
            <a:extLst>
              <a:ext uri="{FF2B5EF4-FFF2-40B4-BE49-F238E27FC236}">
                <a16:creationId xmlns:a16="http://schemas.microsoft.com/office/drawing/2014/main" id="{3476172D-EB89-4263-AE98-EA749B2EA8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893A11-6EDD-482B-AEC6-FDAB166C64FE}"/>
              </a:ext>
            </a:extLst>
          </p:cNvPr>
          <p:cNvSpPr>
            <a:spLocks noGrp="1"/>
          </p:cNvSpPr>
          <p:nvPr>
            <p:ph type="sldNum" sz="quarter" idx="12"/>
          </p:nvPr>
        </p:nvSpPr>
        <p:spPr/>
        <p:txBody>
          <a:bodyPr/>
          <a:lstStyle/>
          <a:p>
            <a:fld id="{04A165E3-90C1-40B4-AA93-12D00F3822DB}" type="slidenum">
              <a:rPr lang="tr-TR" smtClean="0"/>
              <a:t>‹#›</a:t>
            </a:fld>
            <a:endParaRPr lang="tr-TR"/>
          </a:p>
        </p:txBody>
      </p:sp>
    </p:spTree>
    <p:extLst>
      <p:ext uri="{BB962C8B-B14F-4D97-AF65-F5344CB8AC3E}">
        <p14:creationId xmlns:p14="http://schemas.microsoft.com/office/powerpoint/2010/main" val="261104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79685E4-95C9-495B-B9D8-A617D07918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C18EFE4-C085-47E9-85E1-CAC5F2BC5A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CFDAD1C-562B-4D10-BC13-8B193638E9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B1E91-30D3-4937-9956-61F127BD4F6B}" type="datetimeFigureOut">
              <a:rPr lang="tr-TR" smtClean="0"/>
              <a:t>28.02.2023</a:t>
            </a:fld>
            <a:endParaRPr lang="tr-TR"/>
          </a:p>
        </p:txBody>
      </p:sp>
      <p:sp>
        <p:nvSpPr>
          <p:cNvPr id="5" name="Alt Bilgi Yer Tutucusu 4">
            <a:extLst>
              <a:ext uri="{FF2B5EF4-FFF2-40B4-BE49-F238E27FC236}">
                <a16:creationId xmlns:a16="http://schemas.microsoft.com/office/drawing/2014/main" id="{30ADEE92-03DE-4030-B4BF-BCC87A5904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164CA61-47E6-4227-B64E-1C368F3DA2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A165E3-90C1-40B4-AA93-12D00F3822DB}" type="slidenum">
              <a:rPr lang="tr-TR" smtClean="0"/>
              <a:t>‹#›</a:t>
            </a:fld>
            <a:endParaRPr lang="tr-TR"/>
          </a:p>
        </p:txBody>
      </p:sp>
    </p:spTree>
    <p:extLst>
      <p:ext uri="{BB962C8B-B14F-4D97-AF65-F5344CB8AC3E}">
        <p14:creationId xmlns:p14="http://schemas.microsoft.com/office/powerpoint/2010/main" val="2990164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42440" y="0"/>
            <a:ext cx="10668000" cy="2387600"/>
          </a:xfrm>
        </p:spPr>
        <p:txBody>
          <a:bodyPr>
            <a:normAutofit/>
          </a:bodyPr>
          <a:lstStyle/>
          <a:p>
            <a:r>
              <a:rPr lang="tr-TR" sz="3600" dirty="0"/>
              <a:t>ZTO440 PROJE HAZIRLAMA VE DEĞERLENDİRME</a:t>
            </a:r>
          </a:p>
        </p:txBody>
      </p:sp>
      <p:sp>
        <p:nvSpPr>
          <p:cNvPr id="3" name="Alt Başlık 2"/>
          <p:cNvSpPr>
            <a:spLocks noGrp="1"/>
          </p:cNvSpPr>
          <p:nvPr>
            <p:ph type="subTitle" idx="1"/>
          </p:nvPr>
        </p:nvSpPr>
        <p:spPr>
          <a:xfrm>
            <a:off x="542440" y="3451104"/>
            <a:ext cx="11220773" cy="1752600"/>
          </a:xfrm>
        </p:spPr>
        <p:txBody>
          <a:bodyPr>
            <a:normAutofit fontScale="92500" lnSpcReduction="20000"/>
          </a:bodyPr>
          <a:lstStyle/>
          <a:p>
            <a:pPr algn="ctr"/>
            <a:r>
              <a:rPr lang="tr-TR" sz="3000" dirty="0"/>
              <a:t>Doç. Dr. SELEN DEVİREN SAYGIN</a:t>
            </a:r>
          </a:p>
          <a:p>
            <a:pPr algn="ctr"/>
            <a:r>
              <a:rPr lang="tr-TR" sz="3000" dirty="0"/>
              <a:t>Ankara Üniversitesi</a:t>
            </a:r>
          </a:p>
          <a:p>
            <a:pPr algn="ctr"/>
            <a:r>
              <a:rPr lang="tr-TR" sz="3000" dirty="0"/>
              <a:t> Ziraat Fakültesi</a:t>
            </a:r>
          </a:p>
          <a:p>
            <a:pPr algn="ctr"/>
            <a:r>
              <a:rPr lang="tr-TR" sz="3000" dirty="0"/>
              <a:t> Toprak Bilimi ve Bitki Besleme Bölümü</a:t>
            </a:r>
          </a:p>
          <a:p>
            <a:pPr algn="ctr"/>
            <a:endParaRPr lang="tr-TR" sz="3000" dirty="0"/>
          </a:p>
          <a:p>
            <a:pPr algn="ctr"/>
            <a:endParaRPr lang="tr-TR" sz="3000" dirty="0"/>
          </a:p>
        </p:txBody>
      </p:sp>
      <p:sp>
        <p:nvSpPr>
          <p:cNvPr id="4" name="3 Dikdörtgen"/>
          <p:cNvSpPr/>
          <p:nvPr/>
        </p:nvSpPr>
        <p:spPr>
          <a:xfrm>
            <a:off x="3202984" y="5275597"/>
            <a:ext cx="6096000" cy="830997"/>
          </a:xfrm>
          <a:prstGeom prst="rect">
            <a:avLst/>
          </a:prstGeom>
        </p:spPr>
        <p:txBody>
          <a:bodyPr>
            <a:spAutoFit/>
          </a:bodyPr>
          <a:lstStyle/>
          <a:p>
            <a:pPr algn="ctr"/>
            <a:r>
              <a:rPr lang="tr-TR" sz="2400" dirty="0"/>
              <a:t>Ankara</a:t>
            </a:r>
          </a:p>
          <a:p>
            <a:pPr algn="ctr"/>
            <a:r>
              <a:rPr lang="tr-TR" sz="2400" dirty="0"/>
              <a:t>2023</a:t>
            </a:r>
          </a:p>
        </p:txBody>
      </p:sp>
    </p:spTree>
    <p:extLst>
      <p:ext uri="{BB962C8B-B14F-4D97-AF65-F5344CB8AC3E}">
        <p14:creationId xmlns:p14="http://schemas.microsoft.com/office/powerpoint/2010/main" val="319560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HAFTALIK DERS AKIŞI</a:t>
            </a:r>
          </a:p>
        </p:txBody>
      </p:sp>
      <p:sp>
        <p:nvSpPr>
          <p:cNvPr id="5" name="İçerik Yer Tutucusu 2"/>
          <p:cNvSpPr txBox="1">
            <a:spLocks/>
          </p:cNvSpPr>
          <p:nvPr/>
        </p:nvSpPr>
        <p:spPr>
          <a:xfrm>
            <a:off x="762000" y="1752601"/>
            <a:ext cx="10629254" cy="4803182"/>
          </a:xfrm>
          <a:prstGeom prst="rect">
            <a:avLst/>
          </a:prstGeom>
        </p:spPr>
        <p:txBody>
          <a:bodyPr vert="horz">
            <a:normAutofit fontScale="700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1" i="0" u="none" strike="noStrike" kern="1200" cap="none" spc="0" normalizeH="0" baseline="0" noProof="0" dirty="0">
                <a:ln>
                  <a:noFill/>
                </a:ln>
                <a:solidFill>
                  <a:schemeClr val="tx1"/>
                </a:solidFill>
                <a:effectLst/>
                <a:uLnTx/>
                <a:uFillTx/>
                <a:latin typeface="+mn-lt"/>
                <a:ea typeface="+mn-ea"/>
                <a:cs typeface="+mn-cs"/>
              </a:rPr>
              <a:t>1. Proje hazırlamaya giriş, temel yönetim ilkeleri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2. Sorun analizi, problem temelli yaklaşımın benimsenmesi</a:t>
            </a:r>
          </a:p>
          <a:p>
            <a:pPr marL="420624" lvl="0" indent="-384048">
              <a:spcBef>
                <a:spcPct val="20000"/>
              </a:spcBef>
              <a:buClr>
                <a:schemeClr val="accent1"/>
              </a:buClr>
              <a:buSzPct val="80000"/>
              <a:buFont typeface="Wingdings 2"/>
              <a:buChar char=""/>
              <a:defRPr/>
            </a:pPr>
            <a:r>
              <a:rPr kumimoji="0" lang="tr-TR" sz="3000" b="0" i="0" u="none" strike="noStrike" kern="1200" cap="none" spc="0" normalizeH="0" baseline="0" noProof="0" dirty="0">
                <a:ln>
                  <a:noFill/>
                </a:ln>
                <a:solidFill>
                  <a:schemeClr val="tx1"/>
                </a:solidFill>
                <a:effectLst/>
                <a:uLnTx/>
                <a:uFillTx/>
                <a:latin typeface="+mn-lt"/>
                <a:ea typeface="+mn-ea"/>
                <a:cs typeface="+mn-cs"/>
              </a:rPr>
              <a:t>3. Hedef analizi, uygun yöntem seçimi </a:t>
            </a:r>
            <a:r>
              <a:rPr lang="tr-TR" sz="3000" dirty="0"/>
              <a:t>(Strateji analizi)</a:t>
            </a:r>
            <a:endParaRPr kumimoji="0" lang="tr-TR" sz="3000" b="0" i="0" u="none" strike="noStrike" kern="1200" cap="none" spc="0" normalizeH="0" baseline="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4</a:t>
            </a:r>
            <a:r>
              <a:rPr kumimoji="0" lang="tr-TR" sz="3000" i="0" u="none" strike="noStrike" kern="1200" cap="none" spc="0" normalizeH="0" baseline="0" noProof="0" dirty="0">
                <a:ln>
                  <a:noFill/>
                </a:ln>
                <a:solidFill>
                  <a:schemeClr val="tx1"/>
                </a:solidFill>
                <a:effectLst/>
                <a:uLnTx/>
                <a:uFillTx/>
                <a:latin typeface="+mn-lt"/>
                <a:ea typeface="+mn-ea"/>
                <a:cs typeface="+mn-cs"/>
              </a:rPr>
              <a:t>. Paydaş analizi, proje ekibinin yetkinlikleri ve görev dağılımları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5. Maliyet analizi, yapılabilirlik</a:t>
            </a:r>
            <a:endParaRPr kumimoji="0" lang="tr-TR" sz="3000" b="1" i="0" u="none" strike="noStrike" kern="1200" cap="none" spc="0" normalizeH="0" baseline="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i="0" u="none" strike="noStrike" kern="1200" cap="none" spc="0" normalizeH="0" baseline="0" noProof="0" dirty="0">
                <a:ln>
                  <a:noFill/>
                </a:ln>
                <a:solidFill>
                  <a:schemeClr val="tx1"/>
                </a:solidFill>
                <a:effectLst/>
                <a:uLnTx/>
                <a:uFillTx/>
                <a:latin typeface="+mn-lt"/>
                <a:ea typeface="+mn-ea"/>
                <a:cs typeface="+mn-cs"/>
              </a:rPr>
              <a:t>6. Mantıksal çerçevenin oluşturulması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i="0" u="none" strike="noStrike" kern="1200" cap="none" spc="0" normalizeH="0" baseline="0" noProof="0" dirty="0">
                <a:ln>
                  <a:noFill/>
                </a:ln>
                <a:solidFill>
                  <a:schemeClr val="tx1"/>
                </a:solidFill>
                <a:effectLst/>
                <a:uLnTx/>
                <a:uFillTx/>
                <a:latin typeface="+mn-lt"/>
                <a:ea typeface="+mn-ea"/>
                <a:cs typeface="+mn-cs"/>
              </a:rPr>
              <a:t>7. Ara sınav</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i="0" u="none" strike="noStrike" kern="1200" cap="none" spc="0" normalizeH="0" baseline="0" noProof="0" dirty="0">
                <a:ln>
                  <a:noFill/>
                </a:ln>
                <a:solidFill>
                  <a:schemeClr val="tx1"/>
                </a:solidFill>
                <a:effectLst/>
                <a:uLnTx/>
                <a:uFillTx/>
                <a:latin typeface="+mn-lt"/>
                <a:ea typeface="+mn-ea"/>
                <a:cs typeface="+mn-cs"/>
              </a:rPr>
              <a:t>8. Örnek proje taslakları ile projelendirme (Örnek tema: İklim değişikliği ile mücadele)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9. GZTF analizi ile örnek proje değerlendirme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10. Örnek proje taslakları ile projelendirme (Örnek tema: Sürdürülebilir tarım sistemlerinin yaygınlaştırılması)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11.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12. Örnek proje taslakları ile projelendirme (Örnek tema: Doğal kaynakların korunması)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13.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a:ln>
                  <a:noFill/>
                </a:ln>
                <a:solidFill>
                  <a:schemeClr val="tx1"/>
                </a:solidFill>
                <a:effectLst/>
                <a:uLnTx/>
                <a:uFillTx/>
                <a:latin typeface="+mn-lt"/>
                <a:ea typeface="+mn-ea"/>
                <a:cs typeface="+mn-cs"/>
              </a:rPr>
              <a:t>14. Genel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455582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53D372-1B38-4258-852E-54B1E1DD6EB0}"/>
              </a:ext>
            </a:extLst>
          </p:cNvPr>
          <p:cNvSpPr>
            <a:spLocks noGrp="1"/>
          </p:cNvSpPr>
          <p:nvPr>
            <p:ph type="title"/>
          </p:nvPr>
        </p:nvSpPr>
        <p:spPr>
          <a:xfrm>
            <a:off x="198120" y="137162"/>
            <a:ext cx="10515600" cy="1325563"/>
          </a:xfrm>
        </p:spPr>
        <p:txBody>
          <a:bodyPr/>
          <a:lstStyle/>
          <a:p>
            <a:r>
              <a:rPr lang="tr-TR" b="1" i="1" dirty="0">
                <a:effectLst>
                  <a:outerShdw blurRad="38100" dist="38100" dir="2700000" algn="tl">
                    <a:srgbClr val="000000">
                      <a:alpha val="43137"/>
                    </a:srgbClr>
                  </a:outerShdw>
                </a:effectLst>
              </a:rPr>
              <a:t>Proje hazırlamaya giriş, temel yönetim ilkeleri</a:t>
            </a:r>
          </a:p>
        </p:txBody>
      </p:sp>
      <p:sp>
        <p:nvSpPr>
          <p:cNvPr id="3" name="İçerik Yer Tutucusu 2">
            <a:extLst>
              <a:ext uri="{FF2B5EF4-FFF2-40B4-BE49-F238E27FC236}">
                <a16:creationId xmlns:a16="http://schemas.microsoft.com/office/drawing/2014/main" id="{4A0518FC-BD30-4389-8B96-4F5CE3045259}"/>
              </a:ext>
            </a:extLst>
          </p:cNvPr>
          <p:cNvSpPr>
            <a:spLocks noGrp="1"/>
          </p:cNvSpPr>
          <p:nvPr>
            <p:ph idx="1"/>
          </p:nvPr>
        </p:nvSpPr>
        <p:spPr>
          <a:xfrm>
            <a:off x="472440" y="1508760"/>
            <a:ext cx="11277600" cy="5105399"/>
          </a:xfrm>
        </p:spPr>
        <p:txBody>
          <a:bodyPr>
            <a:normAutofit fontScale="92500" lnSpcReduction="20000"/>
          </a:bodyPr>
          <a:lstStyle/>
          <a:p>
            <a:r>
              <a:rPr lang="tr-TR" b="1" dirty="0">
                <a:solidFill>
                  <a:srgbClr val="FF0000"/>
                </a:solidFill>
                <a:highlight>
                  <a:srgbClr val="FFFF00"/>
                </a:highlight>
              </a:rPr>
              <a:t>PROJE NEDİR?</a:t>
            </a:r>
          </a:p>
          <a:p>
            <a:r>
              <a:rPr lang="tr-TR" dirty="0"/>
              <a:t>Proje, tanımlanan bir problemin çözüme yönelik olarak, belirli bir zaman aralığı içerisinde ve çalışılacak konunun uzmanlarından oluşan bir ekip dâhilinde, önceden belirlenen hedef ve amaçlara ulaşmak için hazırlanan özgün bir plan ve mevcut ya da elde edilmesi tasarlanan kaynaklar yardımıyla yapılan çalışmaların bütünüdür. </a:t>
            </a:r>
          </a:p>
          <a:p>
            <a:r>
              <a:rPr lang="tr-TR" b="1" dirty="0">
                <a:solidFill>
                  <a:srgbClr val="FF0000"/>
                </a:solidFill>
                <a:highlight>
                  <a:srgbClr val="FFFF00"/>
                </a:highlight>
              </a:rPr>
              <a:t>NASIL GERÇEKLEŞTİRİLİR?</a:t>
            </a:r>
          </a:p>
          <a:p>
            <a:r>
              <a:rPr lang="tr-TR" dirty="0"/>
              <a:t>Bu süreç özgün olarak tanımlanan planı başlatma, yürütme ve sonuca bağlama aşamalarından oluşmaktadır. Bu bağlamda, planlama, uygulama ve proje kontrolü, proje yönetiminin başlıca bileşenleri olmaktadır. </a:t>
            </a:r>
          </a:p>
          <a:p>
            <a:r>
              <a:rPr lang="tr-TR" b="1" dirty="0">
                <a:solidFill>
                  <a:srgbClr val="FF0000"/>
                </a:solidFill>
                <a:highlight>
                  <a:srgbClr val="FFFF00"/>
                </a:highlight>
              </a:rPr>
              <a:t>NEDEN YAPILIR?</a:t>
            </a:r>
          </a:p>
          <a:p>
            <a:r>
              <a:rPr lang="tr-TR" dirty="0"/>
              <a:t>Başarılı projeler üreterek ve uygulayarak elde edinilen başlıca kazanımlar; mesleki deneyim ve bilgi düzeyleri arttırılması, teknolojik gelişmeleri yakından takip etme ve uygulama imkanlarının sağlanması ve yeni iş fırsatlarının sağlanması olarak özetlenebilir.</a:t>
            </a:r>
          </a:p>
        </p:txBody>
      </p:sp>
    </p:spTree>
    <p:extLst>
      <p:ext uri="{BB962C8B-B14F-4D97-AF65-F5344CB8AC3E}">
        <p14:creationId xmlns:p14="http://schemas.microsoft.com/office/powerpoint/2010/main" val="492010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805031F-70AD-44FD-BDEC-7D96C6689D9D}"/>
              </a:ext>
            </a:extLst>
          </p:cNvPr>
          <p:cNvSpPr>
            <a:spLocks noGrp="1"/>
          </p:cNvSpPr>
          <p:nvPr>
            <p:ph type="title"/>
          </p:nvPr>
        </p:nvSpPr>
        <p:spPr/>
        <p:txBody>
          <a:bodyPr/>
          <a:lstStyle/>
          <a:p>
            <a:r>
              <a:rPr lang="tr-TR" b="1" i="1" dirty="0">
                <a:solidFill>
                  <a:srgbClr val="FF0000"/>
                </a:solidFill>
              </a:rPr>
              <a:t>Özgün ve başarılı bir proje yönetimi nasıl olmalıdır?</a:t>
            </a:r>
          </a:p>
        </p:txBody>
      </p:sp>
      <p:sp>
        <p:nvSpPr>
          <p:cNvPr id="3" name="İçerik Yer Tutucusu 2">
            <a:extLst>
              <a:ext uri="{FF2B5EF4-FFF2-40B4-BE49-F238E27FC236}">
                <a16:creationId xmlns:a16="http://schemas.microsoft.com/office/drawing/2014/main" id="{175F7421-C8EF-4678-9CF9-248D6616A934}"/>
              </a:ext>
            </a:extLst>
          </p:cNvPr>
          <p:cNvSpPr>
            <a:spLocks noGrp="1"/>
          </p:cNvSpPr>
          <p:nvPr>
            <p:ph idx="1"/>
          </p:nvPr>
        </p:nvSpPr>
        <p:spPr>
          <a:xfrm>
            <a:off x="838200" y="1825624"/>
            <a:ext cx="11049000" cy="5154295"/>
          </a:xfrm>
        </p:spPr>
        <p:txBody>
          <a:bodyPr>
            <a:normAutofit/>
          </a:bodyPr>
          <a:lstStyle/>
          <a:p>
            <a:pPr>
              <a:buFont typeface="Wingdings" panose="05000000000000000000" pitchFamily="2" charset="2"/>
              <a:buChar char="ü"/>
            </a:pPr>
            <a:r>
              <a:rPr lang="tr-TR" sz="3000" i="1" dirty="0">
                <a:solidFill>
                  <a:schemeClr val="accent1">
                    <a:lumMod val="75000"/>
                  </a:schemeClr>
                </a:solidFill>
              </a:rPr>
              <a:t>Tasarlanan projeler öncelikli olarak, yaratıcı, özgün, bilimsel gerçekliğe dayanan, uygulanabilir, konuyla ilişkili olarak toplumsal fayda sağlamaya dönük, sürdürülebilir, konuyla ilişkili insanların kolaylıkla anlayabileceği biçimde açık olmalıdır. </a:t>
            </a:r>
          </a:p>
          <a:p>
            <a:pPr>
              <a:buFont typeface="Wingdings" panose="05000000000000000000" pitchFamily="2" charset="2"/>
              <a:buChar char="ü"/>
            </a:pPr>
            <a:r>
              <a:rPr lang="tr-TR" sz="3000" i="1" dirty="0">
                <a:solidFill>
                  <a:srgbClr val="00B050"/>
                </a:solidFill>
              </a:rPr>
              <a:t>Elde edilen sonuçların başlangıçta tasarlanan amaç ve hedeflere uygunluğu bilimsel olarak ortaya konulabilir olmalıdır. </a:t>
            </a:r>
          </a:p>
          <a:p>
            <a:pPr>
              <a:buFont typeface="Wingdings" panose="05000000000000000000" pitchFamily="2" charset="2"/>
              <a:buChar char="ü"/>
            </a:pPr>
            <a:r>
              <a:rPr lang="tr-TR" sz="3000" i="1" dirty="0">
                <a:solidFill>
                  <a:schemeClr val="accent2">
                    <a:lumMod val="50000"/>
                  </a:schemeClr>
                </a:solidFill>
              </a:rPr>
              <a:t>Konuyla ilgili farklı bakış açılarının geliştirilmesine olanak sağlamalıdır.</a:t>
            </a:r>
          </a:p>
        </p:txBody>
      </p:sp>
    </p:spTree>
    <p:extLst>
      <p:ext uri="{BB962C8B-B14F-4D97-AF65-F5344CB8AC3E}">
        <p14:creationId xmlns:p14="http://schemas.microsoft.com/office/powerpoint/2010/main" val="1453616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F7F832-9971-4598-A38A-7C899B00A17E}"/>
              </a:ext>
            </a:extLst>
          </p:cNvPr>
          <p:cNvSpPr>
            <a:spLocks noGrp="1"/>
          </p:cNvSpPr>
          <p:nvPr>
            <p:ph type="title"/>
          </p:nvPr>
        </p:nvSpPr>
        <p:spPr/>
        <p:txBody>
          <a:bodyPr/>
          <a:lstStyle/>
          <a:p>
            <a:r>
              <a:rPr lang="tr-TR" b="1" dirty="0">
                <a:solidFill>
                  <a:srgbClr val="FF0000"/>
                </a:solidFill>
                <a:effectLst>
                  <a:outerShdw blurRad="38100" dist="38100" dir="2700000" algn="tl">
                    <a:srgbClr val="000000">
                      <a:alpha val="43137"/>
                    </a:srgbClr>
                  </a:outerShdw>
                </a:effectLst>
              </a:rPr>
              <a:t>Proje başarısı: f(</a:t>
            </a:r>
            <a:r>
              <a:rPr lang="tr-TR" b="1" dirty="0">
                <a:solidFill>
                  <a:schemeClr val="accent1"/>
                </a:solidFill>
                <a:effectLst>
                  <a:outerShdw blurRad="38100" dist="38100" dir="2700000" algn="tl">
                    <a:srgbClr val="000000">
                      <a:alpha val="43137"/>
                    </a:srgbClr>
                  </a:outerShdw>
                </a:effectLst>
              </a:rPr>
              <a:t>Çaba, Özen, Yetenek</a:t>
            </a:r>
            <a:r>
              <a:rPr lang="tr-TR" b="1" dirty="0">
                <a:solidFill>
                  <a:srgbClr val="FF0000"/>
                </a:solidFill>
                <a:effectLst>
                  <a:outerShdw blurRad="38100" dist="38100" dir="2700000" algn="tl">
                    <a:srgbClr val="000000">
                      <a:alpha val="43137"/>
                    </a:srgbClr>
                  </a:outerShdw>
                </a:effectLst>
              </a:rPr>
              <a:t>)</a:t>
            </a:r>
          </a:p>
        </p:txBody>
      </p:sp>
      <p:sp>
        <p:nvSpPr>
          <p:cNvPr id="4" name="Dikdörtgen 3">
            <a:extLst>
              <a:ext uri="{FF2B5EF4-FFF2-40B4-BE49-F238E27FC236}">
                <a16:creationId xmlns:a16="http://schemas.microsoft.com/office/drawing/2014/main" id="{8686CE56-C92C-4202-8F27-ABB2D3274599}"/>
              </a:ext>
            </a:extLst>
          </p:cNvPr>
          <p:cNvSpPr/>
          <p:nvPr/>
        </p:nvSpPr>
        <p:spPr>
          <a:xfrm>
            <a:off x="838200" y="1923018"/>
            <a:ext cx="10515600" cy="4001095"/>
          </a:xfrm>
          <a:prstGeom prst="rect">
            <a:avLst/>
          </a:prstGeom>
        </p:spPr>
        <p:txBody>
          <a:bodyPr wrap="square">
            <a:spAutoFit/>
          </a:bodyPr>
          <a:lstStyle/>
          <a:p>
            <a:r>
              <a:rPr lang="tr-TR" sz="3000" b="1" dirty="0">
                <a:solidFill>
                  <a:srgbClr val="FF0000"/>
                </a:solidFill>
              </a:rPr>
              <a:t>Cevabı bilinmesi gereken sorular:</a:t>
            </a:r>
          </a:p>
          <a:p>
            <a:pPr marL="342900" indent="-342900">
              <a:buFont typeface="Wingdings" panose="05000000000000000000" pitchFamily="2" charset="2"/>
              <a:buChar char="v"/>
            </a:pPr>
            <a:r>
              <a:rPr lang="tr-TR" sz="2800" dirty="0"/>
              <a:t>Hangi problemin çözümü olacak bu projenin çıktıları?</a:t>
            </a:r>
          </a:p>
          <a:p>
            <a:pPr marL="342900" indent="-342900">
              <a:buFont typeface="Wingdings" panose="05000000000000000000" pitchFamily="2" charset="2"/>
              <a:buChar char="v"/>
            </a:pPr>
            <a:r>
              <a:rPr lang="tr-TR" sz="2800" dirty="0"/>
              <a:t>Sorunun ne??? </a:t>
            </a:r>
          </a:p>
          <a:p>
            <a:pPr marL="342900" indent="-342900">
              <a:buFont typeface="Wingdings" panose="05000000000000000000" pitchFamily="2" charset="2"/>
              <a:buChar char="v"/>
            </a:pPr>
            <a:r>
              <a:rPr lang="tr-TR" sz="2800" dirty="0"/>
              <a:t>Projenin hedef kitlesi kim? </a:t>
            </a:r>
          </a:p>
          <a:p>
            <a:pPr marL="342900" indent="-342900">
              <a:buFont typeface="Wingdings" panose="05000000000000000000" pitchFamily="2" charset="2"/>
              <a:buChar char="v"/>
            </a:pPr>
            <a:r>
              <a:rPr lang="tr-TR" sz="2800" dirty="0"/>
              <a:t>Kimin için ne için yapıyorum bu işi???? </a:t>
            </a:r>
          </a:p>
          <a:p>
            <a:pPr marL="342900" indent="-342900">
              <a:buFont typeface="Wingdings" panose="05000000000000000000" pitchFamily="2" charset="2"/>
              <a:buChar char="v"/>
            </a:pPr>
            <a:r>
              <a:rPr lang="tr-TR" sz="2800" dirty="0"/>
              <a:t>Hangi hedeflere kesin olarak ulaşmalıyım? </a:t>
            </a:r>
          </a:p>
          <a:p>
            <a:pPr marL="342900" indent="-342900">
              <a:buFont typeface="Wingdings" panose="05000000000000000000" pitchFamily="2" charset="2"/>
              <a:buChar char="v"/>
            </a:pPr>
            <a:r>
              <a:rPr lang="tr-TR" sz="2800" dirty="0"/>
              <a:t>Hangi yoldan gideceğim bu hedeflere ulaşmak için? </a:t>
            </a:r>
          </a:p>
          <a:p>
            <a:pPr marL="342900" indent="-342900">
              <a:buFont typeface="Wingdings" panose="05000000000000000000" pitchFamily="2" charset="2"/>
              <a:buChar char="v"/>
            </a:pPr>
            <a:r>
              <a:rPr lang="tr-TR" sz="2800" dirty="0"/>
              <a:t>Ne kadar tecrübeliyim yol bulmada? </a:t>
            </a:r>
          </a:p>
          <a:p>
            <a:pPr marL="342900" indent="-342900">
              <a:buFont typeface="Wingdings" panose="05000000000000000000" pitchFamily="2" charset="2"/>
              <a:buChar char="v"/>
            </a:pPr>
            <a:r>
              <a:rPr lang="tr-TR" sz="2800" dirty="0"/>
              <a:t>Ekibime güvenebilir miyim bu hedefler için? </a:t>
            </a:r>
          </a:p>
        </p:txBody>
      </p:sp>
    </p:spTree>
    <p:extLst>
      <p:ext uri="{BB962C8B-B14F-4D97-AF65-F5344CB8AC3E}">
        <p14:creationId xmlns:p14="http://schemas.microsoft.com/office/powerpoint/2010/main" val="620613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CE18EF7-FC27-4A54-A027-10725858AA77}"/>
              </a:ext>
            </a:extLst>
          </p:cNvPr>
          <p:cNvSpPr>
            <a:spLocks noGrp="1"/>
          </p:cNvSpPr>
          <p:nvPr>
            <p:ph type="title"/>
          </p:nvPr>
        </p:nvSpPr>
        <p:spPr/>
        <p:txBody>
          <a:bodyPr/>
          <a:lstStyle/>
          <a:p>
            <a:r>
              <a:rPr lang="tr-TR" b="1" dirty="0">
                <a:solidFill>
                  <a:srgbClr val="FF0000"/>
                </a:solidFill>
              </a:rPr>
              <a:t>Proje yönetim ilkeleri</a:t>
            </a:r>
          </a:p>
        </p:txBody>
      </p:sp>
      <p:sp>
        <p:nvSpPr>
          <p:cNvPr id="3" name="İçerik Yer Tutucusu 2">
            <a:extLst>
              <a:ext uri="{FF2B5EF4-FFF2-40B4-BE49-F238E27FC236}">
                <a16:creationId xmlns:a16="http://schemas.microsoft.com/office/drawing/2014/main" id="{1C0F48CE-1245-4772-8273-E8F2E7A8FC74}"/>
              </a:ext>
            </a:extLst>
          </p:cNvPr>
          <p:cNvSpPr>
            <a:spLocks noGrp="1"/>
          </p:cNvSpPr>
          <p:nvPr>
            <p:ph idx="1"/>
          </p:nvPr>
        </p:nvSpPr>
        <p:spPr/>
        <p:txBody>
          <a:bodyPr/>
          <a:lstStyle/>
          <a:p>
            <a:r>
              <a:rPr lang="tr-TR" dirty="0">
                <a:solidFill>
                  <a:schemeClr val="accent1">
                    <a:lumMod val="75000"/>
                  </a:schemeClr>
                </a:solidFill>
              </a:rPr>
              <a:t>Bir projenin neden gerekli olduğunun temelini özetlemek</a:t>
            </a:r>
          </a:p>
          <a:p>
            <a:r>
              <a:rPr lang="tr-TR" dirty="0">
                <a:solidFill>
                  <a:schemeClr val="accent2">
                    <a:lumMod val="75000"/>
                  </a:schemeClr>
                </a:solidFill>
              </a:rPr>
              <a:t> Proje gereksinimlerinin, çıktıların standardı, kaynak tahsisi, zaman çizelgeleri vb. hususlarda netlik kazanmak ve bunu karşı tarafa uygun bir dille aksettirmek</a:t>
            </a:r>
          </a:p>
          <a:p>
            <a:r>
              <a:rPr lang="tr-TR" dirty="0">
                <a:solidFill>
                  <a:schemeClr val="accent1">
                    <a:lumMod val="75000"/>
                  </a:schemeClr>
                </a:solidFill>
              </a:rPr>
              <a:t>Riskleri, sorunları, projedeki değişiklikleri kontrol etmek ve proje bütçesini planlandığı gibi yönetmek </a:t>
            </a:r>
          </a:p>
          <a:p>
            <a:r>
              <a:rPr lang="tr-TR" dirty="0">
                <a:solidFill>
                  <a:srgbClr val="00B050"/>
                </a:solidFill>
              </a:rPr>
              <a:t>Proje ekibi ve paydaşlarla iletişimin sağlanması</a:t>
            </a:r>
          </a:p>
          <a:p>
            <a:r>
              <a:rPr lang="tr-TR" dirty="0"/>
              <a:t> </a:t>
            </a:r>
            <a:r>
              <a:rPr lang="tr-TR" dirty="0">
                <a:solidFill>
                  <a:schemeClr val="accent1">
                    <a:lumMod val="75000"/>
                  </a:schemeClr>
                </a:solidFill>
              </a:rPr>
              <a:t>Projenin uygun zamanda kontrollü bir şekilde kapatılması</a:t>
            </a:r>
          </a:p>
        </p:txBody>
      </p:sp>
    </p:spTree>
    <p:extLst>
      <p:ext uri="{BB962C8B-B14F-4D97-AF65-F5344CB8AC3E}">
        <p14:creationId xmlns:p14="http://schemas.microsoft.com/office/powerpoint/2010/main" val="419973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DBCFA8-D727-4F7D-B452-C1D96D03412F}"/>
              </a:ext>
            </a:extLst>
          </p:cNvPr>
          <p:cNvSpPr>
            <a:spLocks noGrp="1"/>
          </p:cNvSpPr>
          <p:nvPr>
            <p:ph type="title"/>
          </p:nvPr>
        </p:nvSpPr>
        <p:spPr>
          <a:xfrm>
            <a:off x="-434340" y="254836"/>
            <a:ext cx="7406640" cy="1325563"/>
          </a:xfrm>
        </p:spPr>
        <p:txBody>
          <a:bodyPr/>
          <a:lstStyle/>
          <a:p>
            <a:pPr algn="ctr"/>
            <a:r>
              <a:rPr lang="tr-TR" dirty="0"/>
              <a:t>Proje yönetim aşamaları</a:t>
            </a:r>
          </a:p>
        </p:txBody>
      </p:sp>
      <p:graphicFrame>
        <p:nvGraphicFramePr>
          <p:cNvPr id="5" name="Diyagram 4">
            <a:extLst>
              <a:ext uri="{FF2B5EF4-FFF2-40B4-BE49-F238E27FC236}">
                <a16:creationId xmlns:a16="http://schemas.microsoft.com/office/drawing/2014/main" id="{CDF84896-8B03-429F-AC7C-347A9ED82C29}"/>
              </a:ext>
            </a:extLst>
          </p:cNvPr>
          <p:cNvGraphicFramePr/>
          <p:nvPr>
            <p:extLst>
              <p:ext uri="{D42A27DB-BD31-4B8C-83A1-F6EECF244321}">
                <p14:modId xmlns:p14="http://schemas.microsoft.com/office/powerpoint/2010/main" val="2017637735"/>
              </p:ext>
            </p:extLst>
          </p:nvPr>
        </p:nvGraphicFramePr>
        <p:xfrm>
          <a:off x="4206240" y="719666"/>
          <a:ext cx="7513320" cy="5909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Düz Ok Bağlayıcısı 7">
            <a:extLst>
              <a:ext uri="{FF2B5EF4-FFF2-40B4-BE49-F238E27FC236}">
                <a16:creationId xmlns:a16="http://schemas.microsoft.com/office/drawing/2014/main" id="{66B89B40-AE5C-4519-BBE4-A108E4087A42}"/>
              </a:ext>
            </a:extLst>
          </p:cNvPr>
          <p:cNvCxnSpPr>
            <a:cxnSpLocks/>
          </p:cNvCxnSpPr>
          <p:nvPr/>
        </p:nvCxnSpPr>
        <p:spPr>
          <a:xfrm>
            <a:off x="8534400" y="1676400"/>
            <a:ext cx="12344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Metin kutusu 8">
            <a:extLst>
              <a:ext uri="{FF2B5EF4-FFF2-40B4-BE49-F238E27FC236}">
                <a16:creationId xmlns:a16="http://schemas.microsoft.com/office/drawing/2014/main" id="{D9A16F89-CE63-4062-B1F4-3F2184DE798A}"/>
              </a:ext>
            </a:extLst>
          </p:cNvPr>
          <p:cNvSpPr txBox="1"/>
          <p:nvPr/>
        </p:nvSpPr>
        <p:spPr>
          <a:xfrm>
            <a:off x="9738360" y="1353234"/>
            <a:ext cx="2274359" cy="646331"/>
          </a:xfrm>
          <a:prstGeom prst="rect">
            <a:avLst/>
          </a:prstGeom>
          <a:noFill/>
        </p:spPr>
        <p:txBody>
          <a:bodyPr wrap="square" rtlCol="0">
            <a:spAutoFit/>
          </a:bodyPr>
          <a:lstStyle/>
          <a:p>
            <a:r>
              <a:rPr lang="tr-TR" dirty="0"/>
              <a:t>Kaynak araştırması, sorun tespiti, gözlem,</a:t>
            </a:r>
          </a:p>
        </p:txBody>
      </p:sp>
      <p:sp>
        <p:nvSpPr>
          <p:cNvPr id="12" name="Metin kutusu 11">
            <a:extLst>
              <a:ext uri="{FF2B5EF4-FFF2-40B4-BE49-F238E27FC236}">
                <a16:creationId xmlns:a16="http://schemas.microsoft.com/office/drawing/2014/main" id="{4775AA76-6B81-4AC3-A679-A1C031546531}"/>
              </a:ext>
            </a:extLst>
          </p:cNvPr>
          <p:cNvSpPr txBox="1"/>
          <p:nvPr/>
        </p:nvSpPr>
        <p:spPr>
          <a:xfrm>
            <a:off x="320042" y="2267634"/>
            <a:ext cx="4065480" cy="923330"/>
          </a:xfrm>
          <a:prstGeom prst="rect">
            <a:avLst/>
          </a:prstGeom>
          <a:noFill/>
        </p:spPr>
        <p:txBody>
          <a:bodyPr wrap="square" rtlCol="0">
            <a:spAutoFit/>
          </a:bodyPr>
          <a:lstStyle/>
          <a:p>
            <a:r>
              <a:rPr lang="tr-TR" dirty="0"/>
              <a:t>Sorunun çözümü için çözüm önerilerini ortaya koymak ve bunu proje formatına uygun hale getirmek</a:t>
            </a:r>
          </a:p>
        </p:txBody>
      </p:sp>
      <p:cxnSp>
        <p:nvCxnSpPr>
          <p:cNvPr id="14" name="Düz Ok Bağlayıcısı 13">
            <a:extLst>
              <a:ext uri="{FF2B5EF4-FFF2-40B4-BE49-F238E27FC236}">
                <a16:creationId xmlns:a16="http://schemas.microsoft.com/office/drawing/2014/main" id="{1C15FFD4-68E3-476E-97A2-08344B984D7B}"/>
              </a:ext>
            </a:extLst>
          </p:cNvPr>
          <p:cNvCxnSpPr/>
          <p:nvPr/>
        </p:nvCxnSpPr>
        <p:spPr>
          <a:xfrm flipH="1">
            <a:off x="4678680" y="2727959"/>
            <a:ext cx="15392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a:extLst>
              <a:ext uri="{FF2B5EF4-FFF2-40B4-BE49-F238E27FC236}">
                <a16:creationId xmlns:a16="http://schemas.microsoft.com/office/drawing/2014/main" id="{6755DCB9-138B-4042-9A6B-2D44CF265427}"/>
              </a:ext>
            </a:extLst>
          </p:cNvPr>
          <p:cNvCxnSpPr>
            <a:cxnSpLocks/>
          </p:cNvCxnSpPr>
          <p:nvPr/>
        </p:nvCxnSpPr>
        <p:spPr>
          <a:xfrm>
            <a:off x="7299960" y="3429000"/>
            <a:ext cx="246888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Metin kutusu 16">
            <a:extLst>
              <a:ext uri="{FF2B5EF4-FFF2-40B4-BE49-F238E27FC236}">
                <a16:creationId xmlns:a16="http://schemas.microsoft.com/office/drawing/2014/main" id="{068D01EC-B2CD-4EAF-96D4-1D64FA75A3A7}"/>
              </a:ext>
            </a:extLst>
          </p:cNvPr>
          <p:cNvSpPr txBox="1"/>
          <p:nvPr/>
        </p:nvSpPr>
        <p:spPr>
          <a:xfrm>
            <a:off x="9829800" y="3028202"/>
            <a:ext cx="2274359" cy="646331"/>
          </a:xfrm>
          <a:prstGeom prst="rect">
            <a:avLst/>
          </a:prstGeom>
          <a:noFill/>
        </p:spPr>
        <p:txBody>
          <a:bodyPr wrap="square" rtlCol="0">
            <a:spAutoFit/>
          </a:bodyPr>
          <a:lstStyle/>
          <a:p>
            <a:r>
              <a:rPr lang="tr-TR" dirty="0"/>
              <a:t>Kaynak/bütçe </a:t>
            </a:r>
            <a:r>
              <a:rPr lang="tr-TR" dirty="0" err="1"/>
              <a:t>eldesi</a:t>
            </a:r>
            <a:r>
              <a:rPr lang="tr-TR" dirty="0"/>
              <a:t> için proje başvurusu </a:t>
            </a:r>
          </a:p>
        </p:txBody>
      </p:sp>
      <p:cxnSp>
        <p:nvCxnSpPr>
          <p:cNvPr id="18" name="Düz Ok Bağlayıcısı 17">
            <a:extLst>
              <a:ext uri="{FF2B5EF4-FFF2-40B4-BE49-F238E27FC236}">
                <a16:creationId xmlns:a16="http://schemas.microsoft.com/office/drawing/2014/main" id="{AEC53E90-8B1D-46E0-95FA-DF313E093112}"/>
              </a:ext>
            </a:extLst>
          </p:cNvPr>
          <p:cNvCxnSpPr/>
          <p:nvPr/>
        </p:nvCxnSpPr>
        <p:spPr>
          <a:xfrm flipH="1">
            <a:off x="5029200" y="3886199"/>
            <a:ext cx="15392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Metin kutusu 18">
            <a:extLst>
              <a:ext uri="{FF2B5EF4-FFF2-40B4-BE49-F238E27FC236}">
                <a16:creationId xmlns:a16="http://schemas.microsoft.com/office/drawing/2014/main" id="{EC5A32E7-D36F-400D-A986-B1C04289A5C9}"/>
              </a:ext>
            </a:extLst>
          </p:cNvPr>
          <p:cNvSpPr txBox="1"/>
          <p:nvPr/>
        </p:nvSpPr>
        <p:spPr>
          <a:xfrm>
            <a:off x="320041" y="3667037"/>
            <a:ext cx="4358639" cy="646331"/>
          </a:xfrm>
          <a:prstGeom prst="rect">
            <a:avLst/>
          </a:prstGeom>
          <a:noFill/>
        </p:spPr>
        <p:txBody>
          <a:bodyPr wrap="square" rtlCol="0">
            <a:spAutoFit/>
          </a:bodyPr>
          <a:lstStyle/>
          <a:p>
            <a:r>
              <a:rPr lang="tr-TR" dirty="0"/>
              <a:t>Kaynakların iş planlarına uygun şekilde kullanımı ile proje hedeflerine ulaşma</a:t>
            </a:r>
          </a:p>
        </p:txBody>
      </p:sp>
      <p:cxnSp>
        <p:nvCxnSpPr>
          <p:cNvPr id="20" name="Düz Ok Bağlayıcısı 19">
            <a:extLst>
              <a:ext uri="{FF2B5EF4-FFF2-40B4-BE49-F238E27FC236}">
                <a16:creationId xmlns:a16="http://schemas.microsoft.com/office/drawing/2014/main" id="{F8263307-53CC-4A1C-8F1D-309E8F97C435}"/>
              </a:ext>
            </a:extLst>
          </p:cNvPr>
          <p:cNvCxnSpPr>
            <a:cxnSpLocks/>
          </p:cNvCxnSpPr>
          <p:nvPr/>
        </p:nvCxnSpPr>
        <p:spPr>
          <a:xfrm>
            <a:off x="7924800" y="4937760"/>
            <a:ext cx="12344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Metin kutusu 20">
            <a:extLst>
              <a:ext uri="{FF2B5EF4-FFF2-40B4-BE49-F238E27FC236}">
                <a16:creationId xmlns:a16="http://schemas.microsoft.com/office/drawing/2014/main" id="{3ACFCBCA-2D0D-4907-94CE-CB5A185D68C3}"/>
              </a:ext>
            </a:extLst>
          </p:cNvPr>
          <p:cNvSpPr txBox="1"/>
          <p:nvPr/>
        </p:nvSpPr>
        <p:spPr>
          <a:xfrm>
            <a:off x="9302220" y="4267648"/>
            <a:ext cx="2274359" cy="1477328"/>
          </a:xfrm>
          <a:prstGeom prst="rect">
            <a:avLst/>
          </a:prstGeom>
          <a:noFill/>
        </p:spPr>
        <p:txBody>
          <a:bodyPr wrap="square" rtlCol="0">
            <a:spAutoFit/>
          </a:bodyPr>
          <a:lstStyle/>
          <a:p>
            <a:r>
              <a:rPr lang="tr-TR" dirty="0"/>
              <a:t>Elde edilmesi planlanan/ön görülen bilgi ve işler gerçekleştirilebiliyor mu?</a:t>
            </a:r>
          </a:p>
        </p:txBody>
      </p:sp>
      <p:cxnSp>
        <p:nvCxnSpPr>
          <p:cNvPr id="22" name="Düz Ok Bağlayıcısı 21">
            <a:extLst>
              <a:ext uri="{FF2B5EF4-FFF2-40B4-BE49-F238E27FC236}">
                <a16:creationId xmlns:a16="http://schemas.microsoft.com/office/drawing/2014/main" id="{45E41F5B-573C-48F2-A525-08EB220577C0}"/>
              </a:ext>
            </a:extLst>
          </p:cNvPr>
          <p:cNvCxnSpPr/>
          <p:nvPr/>
        </p:nvCxnSpPr>
        <p:spPr>
          <a:xfrm flipH="1">
            <a:off x="5326380" y="5744976"/>
            <a:ext cx="15392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Metin kutusu 22">
            <a:extLst>
              <a:ext uri="{FF2B5EF4-FFF2-40B4-BE49-F238E27FC236}">
                <a16:creationId xmlns:a16="http://schemas.microsoft.com/office/drawing/2014/main" id="{3EC49657-7E5E-45C1-90CD-9CC9FB7C9285}"/>
              </a:ext>
            </a:extLst>
          </p:cNvPr>
          <p:cNvSpPr txBox="1"/>
          <p:nvPr/>
        </p:nvSpPr>
        <p:spPr>
          <a:xfrm>
            <a:off x="320041" y="5402478"/>
            <a:ext cx="4709160" cy="923330"/>
          </a:xfrm>
          <a:prstGeom prst="rect">
            <a:avLst/>
          </a:prstGeom>
          <a:noFill/>
        </p:spPr>
        <p:txBody>
          <a:bodyPr wrap="square" rtlCol="0">
            <a:spAutoFit/>
          </a:bodyPr>
          <a:lstStyle/>
          <a:p>
            <a:r>
              <a:rPr lang="tr-TR" dirty="0"/>
              <a:t>Öngörülen süre sonunda elde edilen bulguların değerlendirilmesi ve ulaşılması </a:t>
            </a:r>
            <a:r>
              <a:rPr lang="tr-TR" dirty="0" err="1"/>
              <a:t>plananlanan</a:t>
            </a:r>
            <a:r>
              <a:rPr lang="tr-TR" dirty="0"/>
              <a:t> hedef ve amaçlara ulaşıldığının belgelendirilmesi</a:t>
            </a:r>
          </a:p>
        </p:txBody>
      </p:sp>
    </p:spTree>
    <p:extLst>
      <p:ext uri="{BB962C8B-B14F-4D97-AF65-F5344CB8AC3E}">
        <p14:creationId xmlns:p14="http://schemas.microsoft.com/office/powerpoint/2010/main" val="39148282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566</Words>
  <Application>Microsoft Office PowerPoint</Application>
  <PresentationFormat>Geniş ekran</PresentationFormat>
  <Paragraphs>61</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Wingdings</vt:lpstr>
      <vt:lpstr>Wingdings 2</vt:lpstr>
      <vt:lpstr>Office Teması</vt:lpstr>
      <vt:lpstr>ZTO440 PROJE HAZIRLAMA VE DEĞERLENDİRME</vt:lpstr>
      <vt:lpstr>HAFTALIK DERS AKIŞI</vt:lpstr>
      <vt:lpstr>Proje hazırlamaya giriş, temel yönetim ilkeleri</vt:lpstr>
      <vt:lpstr>Özgün ve başarılı bir proje yönetimi nasıl olmalıdır?</vt:lpstr>
      <vt:lpstr>Proje başarısı: f(Çaba, Özen, Yetenek)</vt:lpstr>
      <vt:lpstr>Proje yönetim ilkeleri</vt:lpstr>
      <vt:lpstr>Proje yönetim aşamaları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ZTO440 PROJE HAZIRLAMA VE DEĞERLENDİRME</dc:title>
  <dc:creator>Selen</dc:creator>
  <cp:lastModifiedBy>selen saygın</cp:lastModifiedBy>
  <cp:revision>10</cp:revision>
  <dcterms:created xsi:type="dcterms:W3CDTF">2022-02-22T07:09:11Z</dcterms:created>
  <dcterms:modified xsi:type="dcterms:W3CDTF">2023-02-28T06:32:32Z</dcterms:modified>
</cp:coreProperties>
</file>