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1306C095-B1EB-4045-892A-BFFE717120BE}" type="datetimeFigureOut">
              <a:rPr lang="tr-TR" smtClean="0"/>
              <a:t>13.05.2020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1ED5EC3-AC05-406C-BA6A-7A9CC72F723A}" type="slidenum">
              <a:rPr lang="tr-TR" smtClean="0"/>
              <a:t>‹#›</a:t>
            </a:fld>
            <a:endParaRPr lang="tr-TR"/>
          </a:p>
        </p:txBody>
      </p:sp>
    </p:spTree>
    <p:extLst>
      <p:ext uri="{BB962C8B-B14F-4D97-AF65-F5344CB8AC3E}">
        <p14:creationId xmlns:p14="http://schemas.microsoft.com/office/powerpoint/2010/main" val="25992426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306C095-B1EB-4045-892A-BFFE717120BE}" type="datetimeFigureOut">
              <a:rPr lang="tr-TR" smtClean="0"/>
              <a:t>13.05.2020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1ED5EC3-AC05-406C-BA6A-7A9CC72F723A}" type="slidenum">
              <a:rPr lang="tr-TR" smtClean="0"/>
              <a:t>‹#›</a:t>
            </a:fld>
            <a:endParaRPr lang="tr-TR"/>
          </a:p>
        </p:txBody>
      </p:sp>
    </p:spTree>
    <p:extLst>
      <p:ext uri="{BB962C8B-B14F-4D97-AF65-F5344CB8AC3E}">
        <p14:creationId xmlns:p14="http://schemas.microsoft.com/office/powerpoint/2010/main" val="1528026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306C095-B1EB-4045-892A-BFFE717120BE}" type="datetimeFigureOut">
              <a:rPr lang="tr-TR" smtClean="0"/>
              <a:t>13.05.2020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1ED5EC3-AC05-406C-BA6A-7A9CC72F723A}" type="slidenum">
              <a:rPr lang="tr-TR" smtClean="0"/>
              <a:t>‹#›</a:t>
            </a:fld>
            <a:endParaRPr lang="tr-TR"/>
          </a:p>
        </p:txBody>
      </p:sp>
    </p:spTree>
    <p:extLst>
      <p:ext uri="{BB962C8B-B14F-4D97-AF65-F5344CB8AC3E}">
        <p14:creationId xmlns:p14="http://schemas.microsoft.com/office/powerpoint/2010/main" val="394232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306C095-B1EB-4045-892A-BFFE717120BE}" type="datetimeFigureOut">
              <a:rPr lang="tr-TR" smtClean="0"/>
              <a:t>13.05.2020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1ED5EC3-AC05-406C-BA6A-7A9CC72F723A}" type="slidenum">
              <a:rPr lang="tr-TR" smtClean="0"/>
              <a:t>‹#›</a:t>
            </a:fld>
            <a:endParaRPr lang="tr-TR"/>
          </a:p>
        </p:txBody>
      </p:sp>
    </p:spTree>
    <p:extLst>
      <p:ext uri="{BB962C8B-B14F-4D97-AF65-F5344CB8AC3E}">
        <p14:creationId xmlns:p14="http://schemas.microsoft.com/office/powerpoint/2010/main" val="27697216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306C095-B1EB-4045-892A-BFFE717120BE}" type="datetimeFigureOut">
              <a:rPr lang="tr-TR" smtClean="0"/>
              <a:t>13.05.2020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1ED5EC3-AC05-406C-BA6A-7A9CC72F723A}" type="slidenum">
              <a:rPr lang="tr-TR" smtClean="0"/>
              <a:t>‹#›</a:t>
            </a:fld>
            <a:endParaRPr lang="tr-TR"/>
          </a:p>
        </p:txBody>
      </p:sp>
    </p:spTree>
    <p:extLst>
      <p:ext uri="{BB962C8B-B14F-4D97-AF65-F5344CB8AC3E}">
        <p14:creationId xmlns:p14="http://schemas.microsoft.com/office/powerpoint/2010/main" val="30216876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306C095-B1EB-4045-892A-BFFE717120BE}" type="datetimeFigureOut">
              <a:rPr lang="tr-TR" smtClean="0"/>
              <a:t>13.05.2020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1ED5EC3-AC05-406C-BA6A-7A9CC72F723A}" type="slidenum">
              <a:rPr lang="tr-TR" smtClean="0"/>
              <a:t>‹#›</a:t>
            </a:fld>
            <a:endParaRPr lang="tr-TR"/>
          </a:p>
        </p:txBody>
      </p:sp>
    </p:spTree>
    <p:extLst>
      <p:ext uri="{BB962C8B-B14F-4D97-AF65-F5344CB8AC3E}">
        <p14:creationId xmlns:p14="http://schemas.microsoft.com/office/powerpoint/2010/main" val="23257078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306C095-B1EB-4045-892A-BFFE717120BE}" type="datetimeFigureOut">
              <a:rPr lang="tr-TR" smtClean="0"/>
              <a:t>13.05.2020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1ED5EC3-AC05-406C-BA6A-7A9CC72F723A}" type="slidenum">
              <a:rPr lang="tr-TR" smtClean="0"/>
              <a:t>‹#›</a:t>
            </a:fld>
            <a:endParaRPr lang="tr-TR"/>
          </a:p>
        </p:txBody>
      </p:sp>
    </p:spTree>
    <p:extLst>
      <p:ext uri="{BB962C8B-B14F-4D97-AF65-F5344CB8AC3E}">
        <p14:creationId xmlns:p14="http://schemas.microsoft.com/office/powerpoint/2010/main" val="40503529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306C095-B1EB-4045-892A-BFFE717120BE}" type="datetimeFigureOut">
              <a:rPr lang="tr-TR" smtClean="0"/>
              <a:t>13.05.2020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1ED5EC3-AC05-406C-BA6A-7A9CC72F723A}" type="slidenum">
              <a:rPr lang="tr-TR" smtClean="0"/>
              <a:t>‹#›</a:t>
            </a:fld>
            <a:endParaRPr lang="tr-TR"/>
          </a:p>
        </p:txBody>
      </p:sp>
    </p:spTree>
    <p:extLst>
      <p:ext uri="{BB962C8B-B14F-4D97-AF65-F5344CB8AC3E}">
        <p14:creationId xmlns:p14="http://schemas.microsoft.com/office/powerpoint/2010/main" val="405002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306C095-B1EB-4045-892A-BFFE717120BE}" type="datetimeFigureOut">
              <a:rPr lang="tr-TR" smtClean="0"/>
              <a:t>13.05.2020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1ED5EC3-AC05-406C-BA6A-7A9CC72F723A}" type="slidenum">
              <a:rPr lang="tr-TR" smtClean="0"/>
              <a:t>‹#›</a:t>
            </a:fld>
            <a:endParaRPr lang="tr-TR"/>
          </a:p>
        </p:txBody>
      </p:sp>
    </p:spTree>
    <p:extLst>
      <p:ext uri="{BB962C8B-B14F-4D97-AF65-F5344CB8AC3E}">
        <p14:creationId xmlns:p14="http://schemas.microsoft.com/office/powerpoint/2010/main" val="1308681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306C095-B1EB-4045-892A-BFFE717120BE}" type="datetimeFigureOut">
              <a:rPr lang="tr-TR" smtClean="0"/>
              <a:t>13.05.2020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1ED5EC3-AC05-406C-BA6A-7A9CC72F723A}" type="slidenum">
              <a:rPr lang="tr-TR" smtClean="0"/>
              <a:t>‹#›</a:t>
            </a:fld>
            <a:endParaRPr lang="tr-TR"/>
          </a:p>
        </p:txBody>
      </p:sp>
    </p:spTree>
    <p:extLst>
      <p:ext uri="{BB962C8B-B14F-4D97-AF65-F5344CB8AC3E}">
        <p14:creationId xmlns:p14="http://schemas.microsoft.com/office/powerpoint/2010/main" val="1845301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306C095-B1EB-4045-892A-BFFE717120BE}" type="datetimeFigureOut">
              <a:rPr lang="tr-TR" smtClean="0"/>
              <a:t>13.05.2020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1ED5EC3-AC05-406C-BA6A-7A9CC72F723A}" type="slidenum">
              <a:rPr lang="tr-TR" smtClean="0"/>
              <a:t>‹#›</a:t>
            </a:fld>
            <a:endParaRPr lang="tr-TR"/>
          </a:p>
        </p:txBody>
      </p:sp>
    </p:spTree>
    <p:extLst>
      <p:ext uri="{BB962C8B-B14F-4D97-AF65-F5344CB8AC3E}">
        <p14:creationId xmlns:p14="http://schemas.microsoft.com/office/powerpoint/2010/main" val="1182683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06C095-B1EB-4045-892A-BFFE717120BE}" type="datetimeFigureOut">
              <a:rPr lang="tr-TR" smtClean="0"/>
              <a:t>13.05.2020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ED5EC3-AC05-406C-BA6A-7A9CC72F723A}" type="slidenum">
              <a:rPr lang="tr-TR" smtClean="0"/>
              <a:t>‹#›</a:t>
            </a:fld>
            <a:endParaRPr lang="tr-TR"/>
          </a:p>
        </p:txBody>
      </p:sp>
    </p:spTree>
    <p:extLst>
      <p:ext uri="{BB962C8B-B14F-4D97-AF65-F5344CB8AC3E}">
        <p14:creationId xmlns:p14="http://schemas.microsoft.com/office/powerpoint/2010/main" val="4479775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amazon.com.tr/s/ref=dp_byline_sr_book_2?ie=UTF8&amp;field-author=%C3%9Cmm%C3%BChan+Nazan+Yatk%C4%B1n&amp;search-alias=books" TargetMode="External"/><Relationship Id="rId2" Type="http://schemas.openxmlformats.org/officeDocument/2006/relationships/hyperlink" Target="https://www.amazon.com.tr/s/ref=dp_byline_sr_book_1?ie=UTF8&amp;field-author=Ahmet+Yatk%C4%B1n&amp;search-alias=books"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Halkla İlişkiler</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2368007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Halkla ilişkilerin tarihsel gelişimi ülkemizde ilk başlarda şöyledir; Türkiye’de Anadolu Ajansı 1920’de kuruldu, reformların halka duyurulması Mustafa Kemal Atatürk tarafından yapıldı. 1919 yılında halkla ilişkileri güçlendiren İrade-i Milliye Gazetesi çıkarıldı</a:t>
            </a:r>
            <a:r>
              <a:rPr lang="tr-TR" dirty="0" smtClean="0"/>
              <a:t>..</a:t>
            </a:r>
            <a:endParaRPr lang="tr-TR" dirty="0"/>
          </a:p>
        </p:txBody>
      </p:sp>
    </p:spTree>
    <p:extLst>
      <p:ext uri="{BB962C8B-B14F-4D97-AF65-F5344CB8AC3E}">
        <p14:creationId xmlns:p14="http://schemas.microsoft.com/office/powerpoint/2010/main" val="2064586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Yine bu alanda fayda sağlayan bir diğer gelişme; günümüzde de varlığını devam ettiren, 1920’de kurulan Basın Yayın ve Enformasyon Genel Müdürlüğü oldu</a:t>
            </a:r>
            <a:endParaRPr lang="tr-TR" dirty="0"/>
          </a:p>
        </p:txBody>
      </p:sp>
    </p:spTree>
    <p:extLst>
      <p:ext uri="{BB962C8B-B14F-4D97-AF65-F5344CB8AC3E}">
        <p14:creationId xmlns:p14="http://schemas.microsoft.com/office/powerpoint/2010/main" val="10012435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Çağdaş anlamda halkla ilişkilerin ülkemizde uygulanması, Devlet Planlama Teşkilatı (DPT) aracılığı ile 1961’de kurulan Yayın ve Temsil Şubesi tarafından yapılan çalışmalarla oldu. DPT halkla ilişkiler konusunda önemli çalışmalara imza attı. Kamuoyunu ilgili konular hakkında aydınlatmayı başardı. </a:t>
            </a:r>
            <a:r>
              <a:rPr lang="tr-TR" dirty="0" smtClean="0"/>
              <a:t>.</a:t>
            </a:r>
            <a:endParaRPr lang="tr-TR" dirty="0"/>
          </a:p>
        </p:txBody>
      </p:sp>
    </p:spTree>
    <p:extLst>
      <p:ext uri="{BB962C8B-B14F-4D97-AF65-F5344CB8AC3E}">
        <p14:creationId xmlns:p14="http://schemas.microsoft.com/office/powerpoint/2010/main" val="1352644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1961 Anayasası</a:t>
            </a:r>
            <a:r>
              <a:rPr lang="tr-TR" dirty="0" smtClean="0"/>
              <a:t> sayesinde ülkemize getirilen yeni özgürlük anlayışı kamu kuruluşlarında da halkla ilişkiler çalışmalarının artmasına fayda sağladı. Özel sektör ve kamuda, zamanla reklam çalışmaları da artış gösterdi. </a:t>
            </a:r>
            <a:endParaRPr lang="tr-TR" dirty="0"/>
          </a:p>
        </p:txBody>
      </p:sp>
    </p:spTree>
    <p:extLst>
      <p:ext uri="{BB962C8B-B14F-4D97-AF65-F5344CB8AC3E}">
        <p14:creationId xmlns:p14="http://schemas.microsoft.com/office/powerpoint/2010/main" val="34372465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1970’lerden sonra reklam işlerinin daha da verimli ve etkin olması amacıyla, kurum ve kuruluşların kendi bünyelerinde halkla ilişkiler departmanları oluşturuldu</a:t>
            </a:r>
          </a:p>
          <a:p>
            <a:endParaRPr lang="tr-TR" dirty="0"/>
          </a:p>
        </p:txBody>
      </p:sp>
    </p:spTree>
    <p:extLst>
      <p:ext uri="{BB962C8B-B14F-4D97-AF65-F5344CB8AC3E}">
        <p14:creationId xmlns:p14="http://schemas.microsoft.com/office/powerpoint/2010/main" val="4732683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t>Geçmişten bugüne halkla ilişkiler konusunu bitirmeden önce Türkiye’de örgütsel gelişim olarak halkla ilişkiler tarihini aktarmak gerekir diye düşündük. İşte halkla ilişkilerin örgütsel gelişiminde önemli yer tutan dernek ve benzeri kuruluşlar;</a:t>
            </a:r>
          </a:p>
          <a:p>
            <a:r>
              <a:rPr lang="tr-TR" b="1" i="1" dirty="0"/>
              <a:t>1972 –</a:t>
            </a:r>
            <a:r>
              <a:rPr lang="tr-TR" i="1" dirty="0"/>
              <a:t> </a:t>
            </a:r>
            <a:r>
              <a:rPr lang="tr-TR" dirty="0"/>
              <a:t>Halkla İlişkiler Derneği – İstanbul</a:t>
            </a:r>
          </a:p>
          <a:p>
            <a:r>
              <a:rPr lang="tr-TR" b="1" i="1" dirty="0"/>
              <a:t>1973 –</a:t>
            </a:r>
            <a:r>
              <a:rPr lang="tr-TR" dirty="0"/>
              <a:t> Ankara- Halkla İlişkiler Derneği</a:t>
            </a:r>
          </a:p>
          <a:p>
            <a:r>
              <a:rPr lang="tr-TR" b="1" i="1" dirty="0"/>
              <a:t>1974 –</a:t>
            </a:r>
            <a:r>
              <a:rPr lang="tr-TR" dirty="0"/>
              <a:t> Türkiye’nin ilk Halkla İlişkiler Şirketi: A&amp;B Tanıtım</a:t>
            </a:r>
          </a:p>
          <a:p>
            <a:r>
              <a:rPr lang="tr-TR" b="1" i="1" dirty="0"/>
              <a:t>1985-</a:t>
            </a:r>
            <a:r>
              <a:rPr lang="tr-TR" dirty="0"/>
              <a:t> İzmir – Halkla İlişkiler Derneği</a:t>
            </a:r>
          </a:p>
          <a:p>
            <a:endParaRPr lang="tr-TR" dirty="0"/>
          </a:p>
        </p:txBody>
      </p:sp>
    </p:spTree>
    <p:extLst>
      <p:ext uri="{BB962C8B-B14F-4D97-AF65-F5344CB8AC3E}">
        <p14:creationId xmlns:p14="http://schemas.microsoft.com/office/powerpoint/2010/main" val="37284072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err="1" smtClean="0"/>
              <a:t>Tengilimoğlu</a:t>
            </a:r>
            <a:r>
              <a:rPr lang="tr-TR" dirty="0" smtClean="0"/>
              <a:t>, D. Sağlık Kurumlarında Halkla İlişkiler.</a:t>
            </a:r>
          </a:p>
          <a:p>
            <a:r>
              <a:rPr lang="tr-TR" dirty="0" smtClean="0"/>
              <a:t>Halkla İlişkiler ve İletişim , 2018, </a:t>
            </a:r>
            <a:r>
              <a:rPr lang="tr-TR" u="sng" dirty="0" smtClean="0">
                <a:hlinkClick r:id="rId2"/>
              </a:rPr>
              <a:t>Ahmet Yatkın</a:t>
            </a:r>
            <a:r>
              <a:rPr lang="tr-TR" dirty="0" smtClean="0"/>
              <a:t> , </a:t>
            </a:r>
            <a:r>
              <a:rPr lang="tr-TR" u="sng" dirty="0" smtClean="0">
                <a:hlinkClick r:id="rId3"/>
              </a:rPr>
              <a:t>Ümmühan Nazan Yatkın</a:t>
            </a:r>
            <a:r>
              <a:rPr lang="tr-TR" dirty="0" smtClean="0"/>
              <a:t> , Nobel Akademik Yayıncılık; 5. baskı </a:t>
            </a:r>
            <a:endParaRPr lang="tr-TR" b="1" dirty="0" smtClean="0"/>
          </a:p>
          <a:p>
            <a:r>
              <a:rPr lang="tr-TR" dirty="0" smtClean="0"/>
              <a:t>Bülbül, R. (2000). Halkla İlişkiler ve Tanıtım, Nobel Yayın, Ankara</a:t>
            </a:r>
            <a:endParaRPr lang="tr-TR" b="1" dirty="0" smtClean="0"/>
          </a:p>
          <a:p>
            <a:r>
              <a:rPr lang="tr-TR" dirty="0" smtClean="0"/>
              <a:t>Ertekin, Y. (2000). Halkla İlişkiler, Yargı Yayıncılık, Ankara</a:t>
            </a:r>
          </a:p>
          <a:p>
            <a:r>
              <a:rPr lang="tr-TR" dirty="0" smtClean="0"/>
              <a:t>Mısırlı, İ. (2003). Genel İletişim, Detay Yayıncılık, Ankara </a:t>
            </a:r>
          </a:p>
          <a:p>
            <a:r>
              <a:rPr lang="tr-TR" dirty="0" smtClean="0"/>
              <a:t>T.C. Anadolu Üniversitesi Yayını No: 2713 </a:t>
            </a:r>
            <a:r>
              <a:rPr lang="tr-TR" dirty="0" err="1" smtClean="0"/>
              <a:t>Açıköğretim</a:t>
            </a:r>
            <a:r>
              <a:rPr lang="tr-TR" dirty="0" smtClean="0"/>
              <a:t> Fakültesi Yayını No: 1676</a:t>
            </a:r>
          </a:p>
          <a:p>
            <a:r>
              <a:rPr lang="tr-TR" dirty="0" smtClean="0"/>
              <a:t>Halkla İlişkiler</a:t>
            </a:r>
          </a:p>
          <a:p>
            <a:r>
              <a:rPr lang="tr-TR" dirty="0" smtClean="0"/>
              <a:t>Yazarlar </a:t>
            </a:r>
            <a:r>
              <a:rPr lang="tr-TR" dirty="0" err="1" smtClean="0"/>
              <a:t>Prof.Dr</a:t>
            </a:r>
            <a:r>
              <a:rPr lang="tr-TR" dirty="0" smtClean="0"/>
              <a:t>. Ahmet Kalender (Ünite 1) </a:t>
            </a:r>
            <a:r>
              <a:rPr lang="tr-TR" dirty="0" err="1" smtClean="0"/>
              <a:t>Prof.Dr</a:t>
            </a:r>
            <a:r>
              <a:rPr lang="tr-TR" dirty="0" smtClean="0"/>
              <a:t>. Zeynep Filiz </a:t>
            </a:r>
            <a:r>
              <a:rPr lang="tr-TR" dirty="0" err="1" smtClean="0"/>
              <a:t>Peltekoğlu</a:t>
            </a:r>
            <a:r>
              <a:rPr lang="tr-TR" dirty="0" smtClean="0"/>
              <a:t> (Ünite 2) </a:t>
            </a:r>
            <a:r>
              <a:rPr lang="tr-TR" dirty="0" err="1" smtClean="0"/>
              <a:t>Doç.Dr</a:t>
            </a:r>
            <a:r>
              <a:rPr lang="tr-TR" dirty="0" smtClean="0"/>
              <a:t>. Sevil </a:t>
            </a:r>
            <a:r>
              <a:rPr lang="tr-TR" dirty="0" err="1" smtClean="0"/>
              <a:t>Bayçu</a:t>
            </a:r>
            <a:r>
              <a:rPr lang="tr-TR" dirty="0" smtClean="0"/>
              <a:t> (Ünite 3) </a:t>
            </a:r>
            <a:r>
              <a:rPr lang="tr-TR" dirty="0" err="1" smtClean="0"/>
              <a:t>Dr.Öğr.Üyesi</a:t>
            </a:r>
            <a:r>
              <a:rPr lang="tr-TR" dirty="0" smtClean="0"/>
              <a:t> Mehmet Sinan Ergüven (Ünite 4) </a:t>
            </a:r>
            <a:r>
              <a:rPr lang="tr-TR" dirty="0" err="1" smtClean="0"/>
              <a:t>Prof.Dr</a:t>
            </a:r>
            <a:r>
              <a:rPr lang="tr-TR" dirty="0" smtClean="0"/>
              <a:t>. </a:t>
            </a:r>
            <a:r>
              <a:rPr lang="tr-TR" dirty="0" err="1" smtClean="0"/>
              <a:t>Rasime</a:t>
            </a:r>
            <a:r>
              <a:rPr lang="tr-TR" dirty="0" smtClean="0"/>
              <a:t> Ayhan Yılmaz (Ünite 5) </a:t>
            </a:r>
            <a:r>
              <a:rPr lang="tr-TR" dirty="0" err="1" smtClean="0"/>
              <a:t>Prof.Dr</a:t>
            </a:r>
            <a:r>
              <a:rPr lang="tr-TR" dirty="0" smtClean="0"/>
              <a:t>. Ayla Okay (Ünite 6) </a:t>
            </a:r>
            <a:r>
              <a:rPr lang="tr-TR" dirty="0" err="1" smtClean="0"/>
              <a:t>Prof.Dr</a:t>
            </a:r>
            <a:r>
              <a:rPr lang="tr-TR" dirty="0" smtClean="0"/>
              <a:t>. Aylin Göztaş (Ünite 7) </a:t>
            </a:r>
            <a:r>
              <a:rPr lang="tr-TR" dirty="0" err="1" smtClean="0"/>
              <a:t>Prof.Dr</a:t>
            </a:r>
            <a:r>
              <a:rPr lang="tr-TR" dirty="0" smtClean="0"/>
              <a:t>. Sema Becerikli (Ünite 8)  </a:t>
            </a:r>
          </a:p>
          <a:p>
            <a:r>
              <a:rPr lang="tr-TR" dirty="0" smtClean="0"/>
              <a:t>Editör </a:t>
            </a:r>
            <a:r>
              <a:rPr lang="tr-TR" dirty="0" err="1" smtClean="0"/>
              <a:t>Prof.Dr</a:t>
            </a:r>
            <a:r>
              <a:rPr lang="tr-TR" dirty="0" smtClean="0"/>
              <a:t>. Aydın Ziya Özgür</a:t>
            </a:r>
          </a:p>
          <a:p>
            <a:r>
              <a:rPr lang="tr-TR" dirty="0" err="1" smtClean="0"/>
              <a:t>Megep</a:t>
            </a:r>
            <a:r>
              <a:rPr lang="tr-TR" dirty="0" smtClean="0"/>
              <a:t> (Mesleki Eğitim Ve Öğretim Sisteminin Güçlendirilmesi Projesi) Halkla İlişkiler Ve  Organizasyon Hizmetleri Alanı , Ankara 2007, Milli Eğitim Bakanlığı</a:t>
            </a:r>
          </a:p>
          <a:p>
            <a:endParaRPr lang="tr-TR" dirty="0"/>
          </a:p>
        </p:txBody>
      </p:sp>
    </p:spTree>
    <p:extLst>
      <p:ext uri="{BB962C8B-B14F-4D97-AF65-F5344CB8AC3E}">
        <p14:creationId xmlns:p14="http://schemas.microsoft.com/office/powerpoint/2010/main" val="31025403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smtClean="0"/>
              <a:t>T.C. Anadolu </a:t>
            </a:r>
            <a:r>
              <a:rPr lang="tr-TR" dirty="0" err="1" smtClean="0"/>
              <a:t>Ün‹Vers‹Tes</a:t>
            </a:r>
            <a:r>
              <a:rPr lang="tr-TR" dirty="0" smtClean="0"/>
              <a:t>‹ Yayını No: 2613  </a:t>
            </a:r>
            <a:r>
              <a:rPr lang="tr-TR" dirty="0" err="1" smtClean="0"/>
              <a:t>Açıköğretim</a:t>
            </a:r>
            <a:r>
              <a:rPr lang="tr-TR" dirty="0" smtClean="0"/>
              <a:t> Fakültesi Yayını No: 1581</a:t>
            </a:r>
          </a:p>
          <a:p>
            <a:r>
              <a:rPr lang="tr-TR" dirty="0" smtClean="0"/>
              <a:t>Halkla İlişkiler Uygulama Teknikleri</a:t>
            </a:r>
          </a:p>
          <a:p>
            <a:r>
              <a:rPr lang="tr-TR" dirty="0" smtClean="0"/>
              <a:t>Yazarlar </a:t>
            </a:r>
            <a:r>
              <a:rPr lang="tr-TR" dirty="0" err="1" smtClean="0"/>
              <a:t>Öğr.Gör.Dr</a:t>
            </a:r>
            <a:r>
              <a:rPr lang="tr-TR" dirty="0" smtClean="0"/>
              <a:t>. Melike </a:t>
            </a:r>
            <a:r>
              <a:rPr lang="tr-TR" dirty="0" err="1" smtClean="0"/>
              <a:t>Taﬁcıoğlu</a:t>
            </a:r>
            <a:r>
              <a:rPr lang="tr-TR" dirty="0" smtClean="0"/>
              <a:t> (Ünite 1) </a:t>
            </a:r>
            <a:r>
              <a:rPr lang="tr-TR" dirty="0" err="1" smtClean="0"/>
              <a:t>Yrd.Doç.Dr</a:t>
            </a:r>
            <a:r>
              <a:rPr lang="tr-TR" dirty="0" smtClean="0"/>
              <a:t>. Feyyaz Bodur (Ünite 2) </a:t>
            </a:r>
            <a:r>
              <a:rPr lang="tr-TR" dirty="0" err="1" smtClean="0"/>
              <a:t>Doç.Dr</a:t>
            </a:r>
            <a:r>
              <a:rPr lang="tr-TR" dirty="0" smtClean="0"/>
              <a:t>. Hüseyin Eryılmaz (Ünite 3) </a:t>
            </a:r>
            <a:r>
              <a:rPr lang="tr-TR" dirty="0" err="1" smtClean="0"/>
              <a:t>Yrd.Doç.Dr</a:t>
            </a:r>
            <a:r>
              <a:rPr lang="tr-TR" dirty="0" smtClean="0"/>
              <a:t>. Berrin </a:t>
            </a:r>
            <a:r>
              <a:rPr lang="tr-TR" dirty="0" err="1" smtClean="0"/>
              <a:t>Özkanal</a:t>
            </a:r>
            <a:r>
              <a:rPr lang="tr-TR" dirty="0" smtClean="0"/>
              <a:t> (Ünite 4) </a:t>
            </a:r>
            <a:r>
              <a:rPr lang="tr-TR" dirty="0" err="1" smtClean="0"/>
              <a:t>Prof.Dr</a:t>
            </a:r>
            <a:r>
              <a:rPr lang="tr-TR" dirty="0" smtClean="0"/>
              <a:t>. Cengiz Hakan Aydın (Ünite 5) </a:t>
            </a:r>
            <a:r>
              <a:rPr lang="tr-TR" dirty="0" err="1" smtClean="0"/>
              <a:t>Öğr.Gör</a:t>
            </a:r>
            <a:r>
              <a:rPr lang="tr-TR" dirty="0" smtClean="0"/>
              <a:t>. Eren Göksel (Ünite 6)</a:t>
            </a:r>
          </a:p>
          <a:p>
            <a:r>
              <a:rPr lang="tr-TR" dirty="0" smtClean="0"/>
              <a:t>Editör </a:t>
            </a:r>
            <a:r>
              <a:rPr lang="tr-TR" dirty="0" err="1" smtClean="0"/>
              <a:t>Yrd.Doç.Dr</a:t>
            </a:r>
            <a:r>
              <a:rPr lang="tr-TR" dirty="0" smtClean="0"/>
              <a:t>. Berrin </a:t>
            </a:r>
            <a:r>
              <a:rPr lang="tr-TR" dirty="0" err="1" smtClean="0"/>
              <a:t>Özkanal</a:t>
            </a:r>
            <a:endParaRPr lang="tr-TR" dirty="0" smtClean="0"/>
          </a:p>
          <a:p>
            <a:r>
              <a:rPr lang="tr-TR" dirty="0" smtClean="0"/>
              <a:t> </a:t>
            </a:r>
          </a:p>
          <a:p>
            <a:r>
              <a:rPr lang="tr-TR" dirty="0" smtClean="0"/>
              <a:t>T.C. Anadolu Üniversitesi Yayını No: 2603 </a:t>
            </a:r>
            <a:r>
              <a:rPr lang="tr-TR" dirty="0" err="1" smtClean="0"/>
              <a:t>Açıköğretim</a:t>
            </a:r>
            <a:r>
              <a:rPr lang="tr-TR" dirty="0" smtClean="0"/>
              <a:t> Fakültesi Yayını No: 1571 </a:t>
            </a:r>
          </a:p>
          <a:p>
            <a:r>
              <a:rPr lang="tr-TR" dirty="0" smtClean="0"/>
              <a:t>Halkla İlişkiler Yönetimi </a:t>
            </a:r>
          </a:p>
          <a:p>
            <a:r>
              <a:rPr lang="tr-TR" dirty="0" smtClean="0"/>
              <a:t>Yazarlar </a:t>
            </a:r>
            <a:r>
              <a:rPr lang="tr-TR" dirty="0" err="1" smtClean="0"/>
              <a:t>Doç.Dr</a:t>
            </a:r>
            <a:r>
              <a:rPr lang="tr-TR" dirty="0" smtClean="0"/>
              <a:t>. Filiz Demir (Ünite 1, 3) </a:t>
            </a:r>
            <a:r>
              <a:rPr lang="tr-TR" dirty="0" err="1" smtClean="0"/>
              <a:t>Arş.Gör.Dr</a:t>
            </a:r>
            <a:r>
              <a:rPr lang="tr-TR" dirty="0" smtClean="0"/>
              <a:t>. Ozan </a:t>
            </a:r>
            <a:r>
              <a:rPr lang="tr-TR" dirty="0" err="1" smtClean="0"/>
              <a:t>Ağlargöz</a:t>
            </a:r>
            <a:r>
              <a:rPr lang="tr-TR" dirty="0" smtClean="0"/>
              <a:t> (Ünite 2) </a:t>
            </a:r>
            <a:r>
              <a:rPr lang="tr-TR" dirty="0" err="1" smtClean="0"/>
              <a:t>Yrd.Doç.Dr</a:t>
            </a:r>
            <a:r>
              <a:rPr lang="tr-TR" dirty="0" smtClean="0"/>
              <a:t>. N. Bilge İspir (Ünite 4) </a:t>
            </a:r>
            <a:r>
              <a:rPr lang="tr-TR" dirty="0" err="1" smtClean="0"/>
              <a:t>Doç.Dr</a:t>
            </a:r>
            <a:r>
              <a:rPr lang="tr-TR" dirty="0" smtClean="0"/>
              <a:t>. İdil Süher (Ünite 5) </a:t>
            </a:r>
            <a:r>
              <a:rPr lang="tr-TR" dirty="0" err="1" smtClean="0"/>
              <a:t>Öğr.Gör</a:t>
            </a:r>
            <a:r>
              <a:rPr lang="tr-TR" dirty="0" smtClean="0"/>
              <a:t>. Levent </a:t>
            </a:r>
            <a:r>
              <a:rPr lang="tr-TR" dirty="0" err="1" smtClean="0"/>
              <a:t>Özkoçak</a:t>
            </a:r>
            <a:r>
              <a:rPr lang="tr-TR" dirty="0" smtClean="0"/>
              <a:t> (Ünite 6)    Editör </a:t>
            </a:r>
            <a:r>
              <a:rPr lang="tr-TR" dirty="0" err="1" smtClean="0"/>
              <a:t>Yrd.Doç.Dr</a:t>
            </a:r>
            <a:r>
              <a:rPr lang="tr-TR" dirty="0" smtClean="0"/>
              <a:t>. Nuray Tokgöz</a:t>
            </a:r>
          </a:p>
          <a:p>
            <a:r>
              <a:rPr lang="tr-TR" dirty="0" smtClean="0"/>
              <a:t> </a:t>
            </a:r>
          </a:p>
          <a:p>
            <a:r>
              <a:rPr lang="tr-TR" dirty="0" err="1" smtClean="0"/>
              <a:t>Megep</a:t>
            </a:r>
            <a:r>
              <a:rPr lang="tr-TR" dirty="0" smtClean="0"/>
              <a:t> (Meslekî Eğitim Ve Öğretim Sisteminin  Güçlendirilmesi Projesi) </a:t>
            </a:r>
          </a:p>
          <a:p>
            <a:r>
              <a:rPr lang="tr-TR" dirty="0" smtClean="0"/>
              <a:t>Halkla İlişkiler Ve Organizasyon Hizmetleri </a:t>
            </a:r>
          </a:p>
          <a:p>
            <a:r>
              <a:rPr lang="tr-TR" dirty="0" smtClean="0"/>
              <a:t>Halkla İlişkiler Kavramı </a:t>
            </a:r>
          </a:p>
          <a:p>
            <a:r>
              <a:rPr lang="tr-TR" dirty="0" smtClean="0"/>
              <a:t> Ankara 2006, Milli Eğitim Bakanlığı</a:t>
            </a:r>
          </a:p>
          <a:p>
            <a:endParaRPr lang="tr-TR" dirty="0"/>
          </a:p>
        </p:txBody>
      </p:sp>
    </p:spTree>
    <p:extLst>
      <p:ext uri="{BB962C8B-B14F-4D97-AF65-F5344CB8AC3E}">
        <p14:creationId xmlns:p14="http://schemas.microsoft.com/office/powerpoint/2010/main" val="2200180068"/>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246</Words>
  <Application>Microsoft Office PowerPoint</Application>
  <PresentationFormat>Ekran Gösterisi (4:3)</PresentationFormat>
  <Paragraphs>34</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Halkla İlişkiler</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Halkla İlişkiler</dc:title>
  <dc:creator>EDA</dc:creator>
  <cp:lastModifiedBy>EDA</cp:lastModifiedBy>
  <cp:revision>6</cp:revision>
  <dcterms:created xsi:type="dcterms:W3CDTF">2020-05-13T20:19:24Z</dcterms:created>
  <dcterms:modified xsi:type="dcterms:W3CDTF">2020-05-13T20:23:41Z</dcterms:modified>
</cp:coreProperties>
</file>