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67" r:id="rId2"/>
    <p:sldId id="266" r:id="rId3"/>
    <p:sldId id="258" r:id="rId4"/>
    <p:sldId id="257" r:id="rId5"/>
    <p:sldId id="276" r:id="rId6"/>
    <p:sldId id="269" r:id="rId7"/>
    <p:sldId id="270" r:id="rId8"/>
    <p:sldId id="271" r:id="rId9"/>
    <p:sldId id="273" r:id="rId10"/>
    <p:sldId id="260" r:id="rId11"/>
    <p:sldId id="261" r:id="rId12"/>
    <p:sldId id="262" r:id="rId13"/>
    <p:sldId id="259" r:id="rId14"/>
    <p:sldId id="282" r:id="rId15"/>
    <p:sldId id="281" r:id="rId16"/>
    <p:sldId id="280" r:id="rId17"/>
    <p:sldId id="286" r:id="rId18"/>
    <p:sldId id="263" r:id="rId19"/>
    <p:sldId id="264" r:id="rId20"/>
    <p:sldId id="277" r:id="rId21"/>
    <p:sldId id="265" r:id="rId22"/>
    <p:sldId id="283" r:id="rId23"/>
    <p:sldId id="284" r:id="rId24"/>
    <p:sldId id="285" r:id="rId25"/>
    <p:sldId id="292" r:id="rId26"/>
    <p:sldId id="291" r:id="rId27"/>
    <p:sldId id="287" r:id="rId28"/>
    <p:sldId id="288" r:id="rId29"/>
    <p:sldId id="275" r:id="rId30"/>
    <p:sldId id="293" r:id="rId31"/>
  </p:sldIdLst>
  <p:sldSz cx="9144000" cy="6858000" type="screen4x3"/>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29.01.2021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29.01.2021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wipe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29.01.2021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29.01.2021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29.01.2021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29.01.2021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29.01.2021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29.01.2021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29.01.2021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29.01.2021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29.01.2021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29.01.2021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p:wipe dir="r"/>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79712" y="836712"/>
            <a:ext cx="4608512" cy="580926"/>
          </a:xfrm>
        </p:spPr>
        <p:txBody>
          <a:bodyPr>
            <a:normAutofit fontScale="90000"/>
          </a:bodyPr>
          <a:lstStyle/>
          <a:p>
            <a:pPr algn="ctr"/>
            <a:r>
              <a:rPr lang="tr-TR" dirty="0" smtClean="0">
                <a:latin typeface="Times New Roman" pitchFamily="18" charset="0"/>
                <a:cs typeface="Times New Roman" pitchFamily="18" charset="0"/>
              </a:rPr>
              <a:t>OKUL İÇİ ETKİNLİKLER </a:t>
            </a:r>
            <a:endParaRPr lang="tr-TR" dirty="0">
              <a:latin typeface="Times New Roman" pitchFamily="18" charset="0"/>
              <a:cs typeface="Times New Roman" pitchFamily="18" charset="0"/>
            </a:endParaRPr>
          </a:p>
        </p:txBody>
      </p:sp>
      <p:pic>
        <p:nvPicPr>
          <p:cNvPr id="2050" name="Picture 2" descr="C:\Users\ng\Desktop\depositphotos_46208425-stock-photo-extra-curricular-classes-kids.jpg"/>
          <p:cNvPicPr>
            <a:picLocks noGrp="1" noChangeAspect="1" noChangeArrowheads="1"/>
          </p:cNvPicPr>
          <p:nvPr>
            <p:ph idx="1"/>
          </p:nvPr>
        </p:nvPicPr>
        <p:blipFill>
          <a:blip r:embed="rId2" cstate="print"/>
          <a:stretch>
            <a:fillRect/>
          </a:stretch>
        </p:blipFill>
        <p:spPr bwMode="auto">
          <a:xfrm>
            <a:off x="1807996" y="1730850"/>
            <a:ext cx="4806928" cy="4873625"/>
          </a:xfrm>
          <a:prstGeom prst="rect">
            <a:avLst/>
          </a:prstGeom>
          <a:noFill/>
        </p:spPr>
      </p:pic>
      <p:sp>
        <p:nvSpPr>
          <p:cNvPr id="5" name="4 Dikdörtgen"/>
          <p:cNvSpPr/>
          <p:nvPr/>
        </p:nvSpPr>
        <p:spPr>
          <a:xfrm>
            <a:off x="2286000" y="3105834"/>
            <a:ext cx="4572000" cy="2123658"/>
          </a:xfrm>
          <a:prstGeom prst="rect">
            <a:avLst/>
          </a:prstGeom>
        </p:spPr>
        <p:txBody>
          <a:bodyPr wrap="square">
            <a:spAutoFit/>
          </a:bodyPr>
          <a:lstStyle/>
          <a:p>
            <a:endParaRPr lang="tr-TR" dirty="0" smtClean="0">
              <a:latin typeface="Times New Roman" pitchFamily="18" charset="0"/>
              <a:cs typeface="Times New Roman" pitchFamily="18" charset="0"/>
            </a:endParaRPr>
          </a:p>
          <a:p>
            <a:endParaRPr lang="tr-TR" dirty="0" smtClean="0">
              <a:latin typeface="Times New Roman" pitchFamily="18" charset="0"/>
              <a:cs typeface="Times New Roman" pitchFamily="18" charset="0"/>
            </a:endParaRPr>
          </a:p>
          <a:p>
            <a:endParaRPr lang="tr-TR" dirty="0" smtClean="0">
              <a:latin typeface="Times New Roman" pitchFamily="18" charset="0"/>
              <a:cs typeface="Times New Roman" pitchFamily="18" charset="0"/>
            </a:endParaRPr>
          </a:p>
          <a:p>
            <a:r>
              <a:rPr lang="tr-TR" sz="2000" dirty="0" smtClean="0">
                <a:latin typeface="Times New Roman" pitchFamily="18" charset="0"/>
                <a:cs typeface="Times New Roman" pitchFamily="18" charset="0"/>
              </a:rPr>
              <a:t>         Ankara Üniversitesi</a:t>
            </a:r>
          </a:p>
          <a:p>
            <a:r>
              <a:rPr lang="tr-TR" sz="2000" dirty="0" smtClean="0">
                <a:latin typeface="Times New Roman" pitchFamily="18" charset="0"/>
                <a:cs typeface="Times New Roman" pitchFamily="18" charset="0"/>
              </a:rPr>
              <a:t>        Spor Bilimleri Fakültesi</a:t>
            </a:r>
          </a:p>
          <a:p>
            <a:r>
              <a:rPr lang="tr-TR" dirty="0" smtClean="0">
                <a:latin typeface="Times New Roman" pitchFamily="18" charset="0"/>
                <a:cs typeface="Times New Roman" pitchFamily="18" charset="0"/>
              </a:rPr>
              <a:t>        </a:t>
            </a:r>
          </a:p>
          <a:p>
            <a:r>
              <a:rPr lang="tr-TR"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Doç. Dr. Nevin GÜNDÜZ</a:t>
            </a:r>
            <a:endParaRPr lang="tr-TR" sz="2000" dirty="0"/>
          </a:p>
        </p:txBody>
      </p:sp>
      <p:pic>
        <p:nvPicPr>
          <p:cNvPr id="6" name="Picture 3" descr="C:\Users\Nevin GUNDUZ\Desktop\Ankara_Üniversitesi_logosu.png"/>
          <p:cNvPicPr>
            <a:picLocks noChangeAspect="1" noChangeArrowheads="1"/>
          </p:cNvPicPr>
          <p:nvPr/>
        </p:nvPicPr>
        <p:blipFill>
          <a:blip r:embed="rId3" cstate="print"/>
          <a:srcRect/>
          <a:stretch>
            <a:fillRect/>
          </a:stretch>
        </p:blipFill>
        <p:spPr bwMode="auto">
          <a:xfrm>
            <a:off x="395536" y="476672"/>
            <a:ext cx="1224136" cy="1368152"/>
          </a:xfrm>
          <a:prstGeom prst="rect">
            <a:avLst/>
          </a:prstGeom>
          <a:noFill/>
        </p:spPr>
      </p:pic>
      <p:pic>
        <p:nvPicPr>
          <p:cNvPr id="7" name="Picture 2" descr="Ankara üniversitesi spor bilimleri fakültesi amblem ile ilgili görsel sonucu"/>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76256" y="404663"/>
            <a:ext cx="1400944" cy="151216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t>Okul İçi Etkinliklerinin Önemi</a:t>
            </a:r>
            <a:endParaRPr lang="tr-TR" sz="3600" dirty="0"/>
          </a:p>
        </p:txBody>
      </p:sp>
      <p:sp>
        <p:nvSpPr>
          <p:cNvPr id="3" name="2 İçerik Yer Tutucusu"/>
          <p:cNvSpPr>
            <a:spLocks noGrp="1"/>
          </p:cNvSpPr>
          <p:nvPr>
            <p:ph idx="1"/>
          </p:nvPr>
        </p:nvSpPr>
        <p:spPr/>
        <p:txBody>
          <a:bodyPr>
            <a:noAutofit/>
          </a:bodyPr>
          <a:lstStyle/>
          <a:p>
            <a:pPr algn="just"/>
            <a:r>
              <a:rPr lang="tr-TR" dirty="0" smtClean="0">
                <a:latin typeface="Times New Roman" pitchFamily="18" charset="0"/>
                <a:cs typeface="Times New Roman" pitchFamily="18" charset="0"/>
              </a:rPr>
              <a:t>Okul içi etkinliklerinin planlı, programlı, etkin ve denetimli uygulanması, öğrencilerin sadece ders kitaplarına giren bilgilerle yaşama atılmalarını önleyecek, girişim yeteneklerini arttıracak, görüşlerini özgürce ortaya koyabilecek beceriler elde etmeleri, işbirliği, sorumluluk alma ve liderlik yeteneklerinin gelişmesi ve rekreasyon eğitimi kazanmaları bakımından önem taşımaktadır.</a:t>
            </a:r>
            <a:endParaRPr lang="tr-TR" dirty="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latin typeface="Times New Roman" pitchFamily="18" charset="0"/>
                <a:cs typeface="Times New Roman" pitchFamily="18" charset="0"/>
              </a:rPr>
              <a:t>Önemi;</a:t>
            </a:r>
            <a:endParaRPr lang="tr-TR" sz="36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dirty="0" smtClean="0">
                <a:latin typeface="Times New Roman" pitchFamily="18" charset="0"/>
                <a:cs typeface="Times New Roman" pitchFamily="18" charset="0"/>
              </a:rPr>
              <a:t>Ayrıca, günümüzde okulların öğrencileri sadece sınavlara hazırlamak veya tamamen bilgiyle donatmak gibi kalıpların dışına çıkarak kendi kapasite, ilgi ve yetenekleri doğrultusunda yönlendirerek modern eğitimin gerektirdiği öğrencide sosyal ve fiziksel gelişimi sağlamayı amaçlayan bir kurum haline gelmesi beklenmektedir.</a:t>
            </a:r>
            <a:endParaRPr lang="tr-TR" dirty="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latin typeface="Times New Roman" pitchFamily="18" charset="0"/>
                <a:cs typeface="Times New Roman" pitchFamily="18" charset="0"/>
              </a:rPr>
              <a:t>Okul İçi Etkinliklerinin Amaçları:</a:t>
            </a:r>
            <a:endParaRPr lang="tr-TR" sz="36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lnSpc>
                <a:spcPct val="90000"/>
              </a:lnSpc>
            </a:pPr>
            <a:r>
              <a:rPr lang="tr-TR" sz="2800" dirty="0" smtClean="0">
                <a:latin typeface="Times New Roman" pitchFamily="18" charset="0"/>
                <a:cs typeface="Times New Roman" pitchFamily="18" charset="0"/>
              </a:rPr>
              <a:t>Kişinin bedensel ve güç uyumluluğunu geliştirmek</a:t>
            </a:r>
          </a:p>
          <a:p>
            <a:pPr algn="just">
              <a:lnSpc>
                <a:spcPct val="90000"/>
              </a:lnSpc>
            </a:pPr>
            <a:r>
              <a:rPr lang="tr-TR" sz="2800" dirty="0" smtClean="0">
                <a:latin typeface="Times New Roman" pitchFamily="18" charset="0"/>
                <a:cs typeface="Times New Roman" pitchFamily="18" charset="0"/>
              </a:rPr>
              <a:t>Temel bilgileri uygulama fırsatı sağlamak</a:t>
            </a:r>
          </a:p>
          <a:p>
            <a:pPr algn="just">
              <a:lnSpc>
                <a:spcPct val="90000"/>
              </a:lnSpc>
            </a:pPr>
            <a:r>
              <a:rPr lang="tr-TR" sz="2800" dirty="0" smtClean="0">
                <a:latin typeface="Times New Roman" pitchFamily="18" charset="0"/>
                <a:cs typeface="Times New Roman" pitchFamily="18" charset="0"/>
              </a:rPr>
              <a:t>Kişinin ilgi ve tutumlarını keşfetmek</a:t>
            </a:r>
          </a:p>
          <a:p>
            <a:pPr algn="just">
              <a:lnSpc>
                <a:spcPct val="90000"/>
              </a:lnSpc>
            </a:pPr>
            <a:r>
              <a:rPr lang="tr-TR" sz="2800" dirty="0" smtClean="0">
                <a:latin typeface="Times New Roman" pitchFamily="18" charset="0"/>
                <a:cs typeface="Times New Roman" pitchFamily="18" charset="0"/>
              </a:rPr>
              <a:t>Yeteneklerini geliştirmek</a:t>
            </a:r>
          </a:p>
          <a:p>
            <a:pPr algn="just">
              <a:lnSpc>
                <a:spcPct val="90000"/>
              </a:lnSpc>
            </a:pPr>
            <a:r>
              <a:rPr lang="tr-TR" sz="2800" dirty="0" smtClean="0">
                <a:latin typeface="Times New Roman" pitchFamily="18" charset="0"/>
                <a:cs typeface="Times New Roman" pitchFamily="18" charset="0"/>
              </a:rPr>
              <a:t>En uygun kişisel ve grup yaşamlarını sağlamak</a:t>
            </a:r>
          </a:p>
          <a:p>
            <a:pPr algn="just">
              <a:lnSpc>
                <a:spcPct val="90000"/>
              </a:lnSpc>
            </a:pPr>
            <a:r>
              <a:rPr lang="tr-TR" sz="2800" dirty="0" smtClean="0">
                <a:latin typeface="Times New Roman" pitchFamily="18" charset="0"/>
                <a:cs typeface="Times New Roman" pitchFamily="18" charset="0"/>
              </a:rPr>
              <a:t>Estetik ve dinlendirici etkinliklere yöneltmek </a:t>
            </a:r>
            <a:r>
              <a:rPr lang="tr-TR" sz="2800" dirty="0" smtClean="0">
                <a:latin typeface="Comic Sans MS" pitchFamily="66" charset="0"/>
              </a:rPr>
              <a:t> </a:t>
            </a:r>
            <a:endParaRPr lang="tr-TR" sz="2800" dirty="0">
              <a:latin typeface="Comic Sans MS" pitchFamily="66" charset="0"/>
            </a:endParaRPr>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endParaRPr lang="tr-TR" dirty="0"/>
          </a:p>
        </p:txBody>
      </p:sp>
      <p:sp>
        <p:nvSpPr>
          <p:cNvPr id="3" name="2 İçerik Yer Tutucusu"/>
          <p:cNvSpPr>
            <a:spLocks noGrp="1"/>
          </p:cNvSpPr>
          <p:nvPr>
            <p:ph idx="1"/>
          </p:nvPr>
        </p:nvSpPr>
        <p:spPr>
          <a:xfrm>
            <a:off x="457200" y="620689"/>
            <a:ext cx="8229600" cy="5040560"/>
          </a:xfrm>
        </p:spPr>
        <p:txBody>
          <a:bodyPr/>
          <a:lstStyle/>
          <a:p>
            <a:r>
              <a:rPr lang="tr-TR" dirty="0" smtClean="0">
                <a:latin typeface="Times New Roman" pitchFamily="18" charset="0"/>
                <a:cs typeface="Times New Roman" pitchFamily="18" charset="0"/>
              </a:rPr>
              <a:t>Okul içi etkinliklerin diğer eğitimsel işlevi ise, ‘okul fobisi’ ve okula uyum konusunda öğrenciler üzerinde etkili olmasıdır</a:t>
            </a:r>
            <a:endParaRPr lang="tr-TR" dirty="0">
              <a:latin typeface="Times New Roman" pitchFamily="18" charset="0"/>
              <a:cs typeface="Times New Roman" pitchFamily="18" charset="0"/>
            </a:endParaRPr>
          </a:p>
        </p:txBody>
      </p:sp>
      <p:pic>
        <p:nvPicPr>
          <p:cNvPr id="1026" name="Picture 2" descr="C:\Users\ng\Desktop\egitsel-oyunlar.jpg"/>
          <p:cNvPicPr>
            <a:picLocks noChangeAspect="1" noChangeArrowheads="1"/>
          </p:cNvPicPr>
          <p:nvPr/>
        </p:nvPicPr>
        <p:blipFill>
          <a:blip r:embed="rId2" cstate="print"/>
          <a:srcRect/>
          <a:stretch>
            <a:fillRect/>
          </a:stretch>
        </p:blipFill>
        <p:spPr bwMode="auto">
          <a:xfrm>
            <a:off x="1403648" y="2204864"/>
            <a:ext cx="5616624" cy="4320481"/>
          </a:xfrm>
          <a:prstGeom prst="rect">
            <a:avLst/>
          </a:prstGeom>
          <a:noFill/>
        </p:spPr>
      </p:pic>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latin typeface="Times New Roman" pitchFamily="18" charset="0"/>
                <a:cs typeface="Times New Roman" pitchFamily="18" charset="0"/>
              </a:rPr>
              <a:t>Okul içi etkinliklerin Önemi</a:t>
            </a:r>
            <a:endParaRPr lang="tr-TR" sz="36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dirty="0" smtClean="0">
                <a:latin typeface="Times New Roman" pitchFamily="18" charset="0"/>
                <a:cs typeface="Times New Roman" pitchFamily="18" charset="0"/>
              </a:rPr>
              <a:t>Pehlivan ve ark.(2005), çocuğun okul içi eğitsel etkinliklere kendi istek ve ilgisi doğrultusunda katılmasının;</a:t>
            </a:r>
          </a:p>
          <a:p>
            <a:pPr algn="just"/>
            <a:r>
              <a:rPr lang="tr-TR" b="1" dirty="0" smtClean="0">
                <a:latin typeface="Times New Roman" pitchFamily="18" charset="0"/>
                <a:cs typeface="Times New Roman" pitchFamily="18" charset="0"/>
              </a:rPr>
              <a:t>öğrenmenin daha kalıcı</a:t>
            </a:r>
            <a:r>
              <a:rPr lang="tr-TR" dirty="0" smtClean="0">
                <a:latin typeface="Times New Roman" pitchFamily="18" charset="0"/>
                <a:cs typeface="Times New Roman" pitchFamily="18" charset="0"/>
              </a:rPr>
              <a:t> olmasında önemli bir etken olduğunu, </a:t>
            </a:r>
          </a:p>
          <a:p>
            <a:pPr algn="just"/>
            <a:r>
              <a:rPr lang="tr-TR" dirty="0" smtClean="0">
                <a:latin typeface="Times New Roman" pitchFamily="18" charset="0"/>
                <a:cs typeface="Times New Roman" pitchFamily="18" charset="0"/>
              </a:rPr>
              <a:t>çünkü çocuğun bu etkinlikler sırasında “</a:t>
            </a:r>
            <a:r>
              <a:rPr lang="tr-TR" b="1" dirty="0" smtClean="0">
                <a:latin typeface="Times New Roman" pitchFamily="18" charset="0"/>
                <a:cs typeface="Times New Roman" pitchFamily="18" charset="0"/>
              </a:rPr>
              <a:t>yaparak- yaşayarak</a:t>
            </a:r>
            <a:r>
              <a:rPr lang="tr-TR" dirty="0" smtClean="0">
                <a:latin typeface="Times New Roman" pitchFamily="18" charset="0"/>
                <a:cs typeface="Times New Roman" pitchFamily="18" charset="0"/>
              </a:rPr>
              <a:t>” öğrendiğini ileri sürmüşlerdir.</a:t>
            </a:r>
            <a:endParaRPr lang="tr-TR" dirty="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latin typeface="Times New Roman" pitchFamily="18" charset="0"/>
                <a:cs typeface="Times New Roman" pitchFamily="18" charset="0"/>
              </a:rPr>
              <a:t>Önemi</a:t>
            </a:r>
            <a:endParaRPr lang="tr-TR" sz="36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92500" lnSpcReduction="10000"/>
          </a:bodyPr>
          <a:lstStyle/>
          <a:p>
            <a:pPr algn="just"/>
            <a:r>
              <a:rPr lang="tr-TR" dirty="0" smtClean="0">
                <a:latin typeface="Times New Roman" pitchFamily="18" charset="0"/>
                <a:cs typeface="Times New Roman" pitchFamily="18" charset="0"/>
              </a:rPr>
              <a:t>Özellikle en hareketli dönemini yaşayan ve enerji ile dolu olan ilk ve ortaöğretim öğrencilerinin:</a:t>
            </a:r>
          </a:p>
          <a:p>
            <a:pPr algn="just"/>
            <a:r>
              <a:rPr lang="tr-TR" dirty="0" smtClean="0">
                <a:latin typeface="Times New Roman" pitchFamily="18" charset="0"/>
                <a:cs typeface="Times New Roman" pitchFamily="18" charset="0"/>
              </a:rPr>
              <a:t>Boş zamanlarını faydalı ve olumlu bir şekilde geçirmelerinde,</a:t>
            </a:r>
          </a:p>
          <a:p>
            <a:pPr algn="just"/>
            <a:r>
              <a:rPr lang="tr-TR" dirty="0" smtClean="0">
                <a:latin typeface="Times New Roman" pitchFamily="18" charset="0"/>
                <a:cs typeface="Times New Roman" pitchFamily="18" charset="0"/>
              </a:rPr>
              <a:t>streslerini gidermelerinde, </a:t>
            </a:r>
          </a:p>
          <a:p>
            <a:pPr algn="just"/>
            <a:r>
              <a:rPr lang="tr-TR" dirty="0" smtClean="0">
                <a:latin typeface="Times New Roman" pitchFamily="18" charset="0"/>
                <a:cs typeface="Times New Roman" pitchFamily="18" charset="0"/>
              </a:rPr>
              <a:t>kötü alışkanlıklardan korunup bilgi, beceri ve yeteneklerini arttırmalarında önemli etkinliklerin başında okul içi ve okul dışında katılabilecekleri sportif etkinlikler gelmektedir (Dalkıran ve ark.,2004).</a:t>
            </a:r>
            <a:endParaRPr lang="tr-TR" dirty="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latin typeface="Times New Roman" pitchFamily="18" charset="0"/>
                <a:cs typeface="Times New Roman" pitchFamily="18" charset="0"/>
              </a:rPr>
              <a:t>Faydaları</a:t>
            </a:r>
            <a:endParaRPr lang="tr-TR" sz="36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buNone/>
            </a:pPr>
            <a:endParaRPr lang="tr-TR" dirty="0" smtClean="0"/>
          </a:p>
          <a:p>
            <a:r>
              <a:rPr lang="tr-TR" sz="2800" dirty="0" smtClean="0">
                <a:latin typeface="Times New Roman" pitchFamily="18" charset="0"/>
                <a:cs typeface="Times New Roman" pitchFamily="18" charset="0"/>
              </a:rPr>
              <a:t>Akademik çalışmalara olan ilgileri artmakta, </a:t>
            </a:r>
          </a:p>
          <a:p>
            <a:r>
              <a:rPr lang="tr-TR" sz="2800" dirty="0" smtClean="0">
                <a:latin typeface="Times New Roman" pitchFamily="18" charset="0"/>
                <a:cs typeface="Times New Roman" pitchFamily="18" charset="0"/>
              </a:rPr>
              <a:t>Sorumluluk elde etme</a:t>
            </a:r>
          </a:p>
          <a:p>
            <a:r>
              <a:rPr lang="tr-TR" sz="2800" dirty="0" smtClean="0">
                <a:latin typeface="Times New Roman" pitchFamily="18" charset="0"/>
                <a:cs typeface="Times New Roman" pitchFamily="18" charset="0"/>
              </a:rPr>
              <a:t>Fiziksel güç kazanma gerçekleşmekte,</a:t>
            </a:r>
          </a:p>
          <a:p>
            <a:r>
              <a:rPr lang="tr-TR" sz="2800" dirty="0" smtClean="0">
                <a:latin typeface="Times New Roman" pitchFamily="18" charset="0"/>
                <a:cs typeface="Times New Roman" pitchFamily="18" charset="0"/>
              </a:rPr>
              <a:t>Saygınlıkları artmaktadır(Ardahan ve Lapa,2010)</a:t>
            </a:r>
          </a:p>
          <a:p>
            <a:pPr algn="just">
              <a:buNone/>
            </a:pPr>
            <a:endParaRPr lang="tr-TR" dirty="0" smtClean="0">
              <a:latin typeface="Times New Roman" pitchFamily="18" charset="0"/>
              <a:cs typeface="Times New Roman" pitchFamily="18" charset="0"/>
            </a:endParaRPr>
          </a:p>
          <a:p>
            <a:pPr algn="just"/>
            <a:endParaRPr lang="tr-TR" dirty="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t> </a:t>
            </a:r>
            <a:r>
              <a:rPr lang="tr-TR" sz="3600" dirty="0" smtClean="0">
                <a:latin typeface="Times New Roman" pitchFamily="18" charset="0"/>
                <a:cs typeface="Times New Roman" pitchFamily="18" charset="0"/>
              </a:rPr>
              <a:t> Faydaları</a:t>
            </a:r>
            <a:endParaRPr lang="tr-TR" sz="3600" dirty="0"/>
          </a:p>
        </p:txBody>
      </p:sp>
      <p:sp>
        <p:nvSpPr>
          <p:cNvPr id="3" name="2 İçerik Yer Tutucusu"/>
          <p:cNvSpPr>
            <a:spLocks noGrp="1"/>
          </p:cNvSpPr>
          <p:nvPr>
            <p:ph idx="1"/>
          </p:nvPr>
        </p:nvSpPr>
        <p:spPr/>
        <p:txBody>
          <a:bodyPr>
            <a:normAutofit/>
          </a:bodyPr>
          <a:lstStyle/>
          <a:p>
            <a:r>
              <a:rPr lang="tr-TR" dirty="0" smtClean="0">
                <a:latin typeface="Times New Roman" pitchFamily="18" charset="0"/>
                <a:cs typeface="Times New Roman" pitchFamily="18" charset="0"/>
              </a:rPr>
              <a:t>Öğrencilerin yetenekleri gelişir  </a:t>
            </a:r>
          </a:p>
          <a:p>
            <a:r>
              <a:rPr lang="tr-TR" dirty="0" smtClean="0">
                <a:latin typeface="Times New Roman" pitchFamily="18" charset="0"/>
                <a:cs typeface="Times New Roman" pitchFamily="18" charset="0"/>
              </a:rPr>
              <a:t>Planlı çalışma alışkanlıkları kazanır</a:t>
            </a:r>
          </a:p>
          <a:p>
            <a:r>
              <a:rPr lang="tr-TR" dirty="0" smtClean="0">
                <a:latin typeface="Times New Roman" pitchFamily="18" charset="0"/>
                <a:cs typeface="Times New Roman" pitchFamily="18" charset="0"/>
              </a:rPr>
              <a:t>Toplumsal ilişkilerde ölçülü olur</a:t>
            </a:r>
          </a:p>
          <a:p>
            <a:r>
              <a:rPr lang="tr-TR" dirty="0" smtClean="0">
                <a:latin typeface="Times New Roman" pitchFamily="18" charset="0"/>
                <a:cs typeface="Times New Roman" pitchFamily="18" charset="0"/>
              </a:rPr>
              <a:t>Kendini yönetir</a:t>
            </a:r>
          </a:p>
          <a:p>
            <a:r>
              <a:rPr lang="tr-TR" dirty="0" smtClean="0">
                <a:latin typeface="Times New Roman" pitchFamily="18" charset="0"/>
                <a:cs typeface="Times New Roman" pitchFamily="18" charset="0"/>
              </a:rPr>
              <a:t>Demokratik tutum kazanır (Pehlivan</a:t>
            </a:r>
            <a:r>
              <a:rPr lang="tr-TR" dirty="0" smtClean="0"/>
              <a:t> ve ark.,2005)</a:t>
            </a:r>
            <a:endParaRPr lang="tr-TR" dirty="0" smtClean="0">
              <a:latin typeface="Times New Roman" pitchFamily="18" charset="0"/>
              <a:cs typeface="Times New Roman" pitchFamily="18" charset="0"/>
            </a:endParaRPr>
          </a:p>
          <a:p>
            <a:pPr>
              <a:buNone/>
            </a:pPr>
            <a:endParaRPr lang="tr-TR" dirty="0"/>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latin typeface="Times New Roman" pitchFamily="18" charset="0"/>
                <a:cs typeface="Times New Roman" pitchFamily="18" charset="0"/>
              </a:rPr>
              <a:t>Uygulamada karşılaşılan sorunlar:</a:t>
            </a:r>
            <a:endParaRPr lang="tr-TR" sz="3600" dirty="0">
              <a:latin typeface="Times New Roman" pitchFamily="18" charset="0"/>
              <a:cs typeface="Times New Roman" pitchFamily="18" charset="0"/>
            </a:endParaRPr>
          </a:p>
        </p:txBody>
      </p:sp>
      <p:sp>
        <p:nvSpPr>
          <p:cNvPr id="3" name="2 İçerik Yer Tutucusu"/>
          <p:cNvSpPr>
            <a:spLocks noGrp="1"/>
          </p:cNvSpPr>
          <p:nvPr>
            <p:ph idx="1"/>
          </p:nvPr>
        </p:nvSpPr>
        <p:spPr>
          <a:xfrm>
            <a:off x="467544" y="1628800"/>
            <a:ext cx="8229600" cy="4525963"/>
          </a:xfrm>
        </p:spPr>
        <p:txBody>
          <a:bodyPr>
            <a:normAutofit/>
          </a:bodyPr>
          <a:lstStyle/>
          <a:p>
            <a:pPr algn="just">
              <a:lnSpc>
                <a:spcPct val="90000"/>
              </a:lnSpc>
            </a:pPr>
            <a:r>
              <a:rPr lang="tr-TR" sz="2800" dirty="0" smtClean="0">
                <a:latin typeface="Times New Roman" pitchFamily="18" charset="0"/>
                <a:cs typeface="Times New Roman" pitchFamily="18" charset="0"/>
              </a:rPr>
              <a:t>Yapılan çalışmalar genelde okul içi etkinliklerine (hareket ve oyun) yönelik  beklenen verimin elde edilemediği   </a:t>
            </a:r>
          </a:p>
          <a:p>
            <a:pPr algn="just">
              <a:lnSpc>
                <a:spcPct val="90000"/>
              </a:lnSpc>
            </a:pPr>
            <a:r>
              <a:rPr lang="tr-TR" sz="2800" dirty="0" smtClean="0">
                <a:latin typeface="Times New Roman" pitchFamily="18" charset="0"/>
                <a:cs typeface="Times New Roman" pitchFamily="18" charset="0"/>
              </a:rPr>
              <a:t>Sınıf öğretmenlerin hareket ve oyun konularına yeterli bilgiye sahip olmamaları ve ders yüklerinin fazla olması.</a:t>
            </a:r>
          </a:p>
          <a:p>
            <a:pPr algn="just">
              <a:lnSpc>
                <a:spcPct val="90000"/>
              </a:lnSpc>
            </a:pPr>
            <a:r>
              <a:rPr lang="tr-TR" sz="2800" dirty="0" smtClean="0">
                <a:latin typeface="Times New Roman" pitchFamily="18" charset="0"/>
                <a:cs typeface="Times New Roman" pitchFamily="18" charset="0"/>
              </a:rPr>
              <a:t>Okulun fiziki imkanlarının (oyun ve hareket alanlarının) yetersiz olması veya okul içi etkinlikler için uygun olmaması.</a:t>
            </a:r>
            <a:endParaRPr lang="tr-TR" sz="2800" dirty="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latin typeface="Times New Roman" pitchFamily="18" charset="0"/>
                <a:cs typeface="Times New Roman" pitchFamily="18" charset="0"/>
              </a:rPr>
              <a:t>Uygulamada karşılaşılan sorunlar:</a:t>
            </a:r>
            <a:endParaRPr lang="tr-TR" sz="36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lnSpc>
                <a:spcPct val="90000"/>
              </a:lnSpc>
            </a:pPr>
            <a:r>
              <a:rPr lang="tr-TR" sz="2800" dirty="0" smtClean="0">
                <a:latin typeface="Times New Roman" pitchFamily="18" charset="0"/>
                <a:cs typeface="Times New Roman" pitchFamily="18" charset="0"/>
              </a:rPr>
              <a:t>Ders araç ve malzeme konularında ilk  okulların yeterli imkan ve olanaklara   sahip olmadıkları </a:t>
            </a:r>
          </a:p>
          <a:p>
            <a:pPr algn="just">
              <a:lnSpc>
                <a:spcPct val="90000"/>
              </a:lnSpc>
            </a:pPr>
            <a:r>
              <a:rPr lang="tr-TR" sz="2800" dirty="0" smtClean="0">
                <a:latin typeface="Times New Roman" pitchFamily="18" charset="0"/>
                <a:cs typeface="Times New Roman" pitchFamily="18" charset="0"/>
              </a:rPr>
              <a:t>Öğrenci sayısının çokluğu ve bazı okullarda zorunluluktan dolayı ikili öğretimin yapılması</a:t>
            </a:r>
          </a:p>
          <a:p>
            <a:pPr algn="just">
              <a:lnSpc>
                <a:spcPct val="90000"/>
              </a:lnSpc>
            </a:pPr>
            <a:r>
              <a:rPr lang="tr-TR" sz="2800" dirty="0" smtClean="0">
                <a:latin typeface="Times New Roman" pitchFamily="18" charset="0"/>
                <a:cs typeface="Times New Roman" pitchFamily="18" charset="0"/>
              </a:rPr>
              <a:t>Çevre veya ailenin bu tür faaliyetleri hoş görmeyecek bir kültürel yapıda olması</a:t>
            </a:r>
          </a:p>
          <a:p>
            <a:pPr algn="just">
              <a:lnSpc>
                <a:spcPct val="90000"/>
              </a:lnSpc>
              <a:buNone/>
            </a:pPr>
            <a:endParaRPr lang="tr-TR" dirty="0" smtClean="0">
              <a:latin typeface="Times New Roman" pitchFamily="18" charset="0"/>
              <a:cs typeface="Times New Roman" pitchFamily="18" charset="0"/>
            </a:endParaRPr>
          </a:p>
          <a:p>
            <a:pPr algn="just">
              <a:lnSpc>
                <a:spcPct val="90000"/>
              </a:lnSpc>
              <a:buNone/>
            </a:pPr>
            <a:endParaRPr lang="tr-TR" dirty="0" smtClean="0">
              <a:latin typeface="Times New Roman" pitchFamily="18" charset="0"/>
              <a:cs typeface="Times New Roman" pitchFamily="18" charset="0"/>
            </a:endParaRPr>
          </a:p>
          <a:p>
            <a:endParaRPr lang="tr-TR" dirty="0"/>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426170"/>
          </a:xfrm>
        </p:spPr>
        <p:txBody>
          <a:bodyPr>
            <a:normAutofit/>
          </a:bodyPr>
          <a:lstStyle/>
          <a:p>
            <a:pPr algn="l"/>
            <a:r>
              <a:rPr lang="tr-TR" sz="2400" dirty="0" smtClean="0">
                <a:latin typeface="Times New Roman" pitchFamily="18" charset="0"/>
                <a:cs typeface="Times New Roman" pitchFamily="18" charset="0"/>
              </a:rPr>
              <a:t>Eğitim programı, öğrenciye okul içinde ve dışında planlanan etkinlikler yoluyla sağlanan öğrenme yaşantıları düzeneği olarak tanımlanmaktadır. </a:t>
            </a:r>
            <a:endParaRPr lang="tr-TR" sz="2400" dirty="0">
              <a:latin typeface="Times New Roman" pitchFamily="18" charset="0"/>
              <a:cs typeface="Times New Roman" pitchFamily="18" charset="0"/>
            </a:endParaRPr>
          </a:p>
        </p:txBody>
      </p:sp>
      <p:pic>
        <p:nvPicPr>
          <p:cNvPr id="1026" name="Picture 2" descr="C:\Users\ng\Desktop\okullarda-ders-disi-etkinliklerin-islevleri.png"/>
          <p:cNvPicPr>
            <a:picLocks noGrp="1" noChangeAspect="1" noChangeArrowheads="1"/>
          </p:cNvPicPr>
          <p:nvPr>
            <p:ph idx="1"/>
          </p:nvPr>
        </p:nvPicPr>
        <p:blipFill>
          <a:blip r:embed="rId2" cstate="print"/>
          <a:srcRect/>
          <a:stretch>
            <a:fillRect/>
          </a:stretch>
        </p:blipFill>
        <p:spPr bwMode="auto">
          <a:xfrm>
            <a:off x="395536" y="1628800"/>
            <a:ext cx="8229600" cy="4501592"/>
          </a:xfrm>
          <a:prstGeom prst="rect">
            <a:avLst/>
          </a:prstGeom>
          <a:noFill/>
        </p:spPr>
      </p:pic>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332656"/>
            <a:ext cx="8229600" cy="5314602"/>
          </a:xfrm>
        </p:spPr>
        <p:txBody>
          <a:bodyPr>
            <a:normAutofit/>
          </a:bodyPr>
          <a:lstStyle/>
          <a:p>
            <a:pPr algn="l"/>
            <a:r>
              <a:rPr lang="tr-TR" sz="2400" dirty="0" smtClean="0">
                <a:latin typeface="Times New Roman" pitchFamily="18" charset="0"/>
                <a:cs typeface="Times New Roman" pitchFamily="18" charset="0"/>
              </a:rPr>
              <a:t>*Derslerde beklentilerine ulaşamayan çocuk, gereksinmelerini karşılamayı başka ortamlarda arar durumdadır. Bu durum, çocuğun okula olan ilgisinde azalmaya neden olabilmekte ve istenmeyen bazı davranışların kazanılmasına ortam hazırla</a:t>
            </a:r>
            <a:r>
              <a:rPr lang="tr-TR" sz="2800" dirty="0" smtClean="0">
                <a:latin typeface="Times New Roman" pitchFamily="18" charset="0"/>
                <a:cs typeface="Times New Roman" pitchFamily="18" charset="0"/>
              </a:rPr>
              <a:t>maktadır.</a:t>
            </a:r>
            <a:br>
              <a:rPr lang="tr-TR" sz="2800" dirty="0" smtClean="0">
                <a:latin typeface="Times New Roman" pitchFamily="18" charset="0"/>
                <a:cs typeface="Times New Roman" pitchFamily="18" charset="0"/>
              </a:rPr>
            </a:br>
            <a:r>
              <a:rPr lang="tr-TR" sz="2800" dirty="0" smtClean="0">
                <a:latin typeface="Times New Roman" pitchFamily="18" charset="0"/>
                <a:cs typeface="Times New Roman" pitchFamily="18" charset="0"/>
              </a:rPr>
              <a:t/>
            </a:r>
            <a:br>
              <a:rPr lang="tr-TR" sz="2800" dirty="0" smtClean="0">
                <a:latin typeface="Times New Roman" pitchFamily="18" charset="0"/>
                <a:cs typeface="Times New Roman" pitchFamily="18" charset="0"/>
              </a:rPr>
            </a:br>
            <a:r>
              <a:rPr lang="tr-TR" sz="2400" dirty="0" smtClean="0">
                <a:latin typeface="Times New Roman" pitchFamily="18" charset="0"/>
                <a:cs typeface="Times New Roman" pitchFamily="18" charset="0"/>
              </a:rPr>
              <a:t>*Okulun günümüz eğitim anlayışında, okula giden çocuğun merkeze alınmayıp, öğretmen veya programın merkeze alınmış olması da bu sonucu hızlandırmıştır. Bu olumsuzluklar beden eğitimi dersi ve okul içi etkinliklerinin önemini bir kat daha artırmıştır (Pehlivan ve Selçuk,2005).</a:t>
            </a:r>
            <a:endParaRPr lang="tr-TR" sz="2400" dirty="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latin typeface="Times New Roman" pitchFamily="18" charset="0"/>
                <a:cs typeface="Times New Roman" pitchFamily="18" charset="0"/>
              </a:rPr>
              <a:t>Sonuç ve Öneriler </a:t>
            </a:r>
            <a:endParaRPr lang="tr-TR" sz="36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92500" lnSpcReduction="20000"/>
          </a:bodyPr>
          <a:lstStyle/>
          <a:p>
            <a:pPr algn="just"/>
            <a:r>
              <a:rPr lang="tr-TR" sz="2000" dirty="0" smtClean="0">
                <a:latin typeface="Comic Sans MS" pitchFamily="66" charset="0"/>
              </a:rPr>
              <a:t>Sınıf öğretmenlerinin okul içi etkinliklerini derslerle disiplinler arası bağlantılı olarak  hareket ve oyun uygulamalarını kullanarak uygulamaları.</a:t>
            </a:r>
          </a:p>
          <a:p>
            <a:pPr algn="just"/>
            <a:endParaRPr lang="tr-TR" sz="2000" dirty="0" smtClean="0">
              <a:latin typeface="Comic Sans MS" pitchFamily="66" charset="0"/>
            </a:endParaRPr>
          </a:p>
          <a:p>
            <a:pPr algn="just"/>
            <a:r>
              <a:rPr lang="tr-TR" sz="2000" dirty="0" smtClean="0">
                <a:latin typeface="Comic Sans MS" pitchFamily="66" charset="0"/>
              </a:rPr>
              <a:t>Ayrıca, okul içi etkinlikleri uygulamalarını okullarda sayı ve nitelik olarak arttıracak uygulama örneklerinin eğitimi seminerleri  olarak sınıf öğretmenlerine verilmesi.</a:t>
            </a:r>
          </a:p>
          <a:p>
            <a:pPr algn="just"/>
            <a:endParaRPr lang="tr-TR" sz="2000" dirty="0" smtClean="0">
              <a:latin typeface="Comic Sans MS" pitchFamily="66" charset="0"/>
            </a:endParaRPr>
          </a:p>
          <a:p>
            <a:pPr algn="just"/>
            <a:r>
              <a:rPr lang="tr-TR" sz="2000" dirty="0" smtClean="0">
                <a:latin typeface="Comic Sans MS" pitchFamily="66" charset="0"/>
              </a:rPr>
              <a:t>Okul içi uygulamalarının hareket ve oyun uygulamaları kapsamında etkili ve verimli uygulanabilmesi için materyal tasarımı konusunda sınıf öğretmenlerimize eğitim seminerleri desteğinin sağlanması.</a:t>
            </a:r>
          </a:p>
          <a:p>
            <a:pPr algn="just"/>
            <a:endParaRPr lang="tr-TR" sz="2000" dirty="0">
              <a:latin typeface="Comic Sans MS" pitchFamily="66" charset="0"/>
            </a:endParaRPr>
          </a:p>
          <a:p>
            <a:pPr algn="just"/>
            <a:r>
              <a:rPr lang="tr-TR" sz="2000" dirty="0" smtClean="0">
                <a:latin typeface="Comic Sans MS" pitchFamily="66" charset="0"/>
              </a:rPr>
              <a:t>Sınıf öğretmenlerinin veli ve okul yönetim desteğini alarak halk oyunları, müzikli dans çalışmaları vb konularda lider ve çalıştırıcı bulması ve çevre imkanlarından yeteri kadar yaralanması gelmektedir.</a:t>
            </a:r>
            <a:r>
              <a:rPr lang="tr-TR" sz="2000" dirty="0" smtClean="0"/>
              <a:t> </a:t>
            </a:r>
            <a:endParaRPr lang="tr-TR" sz="2000" dirty="0"/>
          </a:p>
        </p:txBody>
      </p:sp>
    </p:spTree>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836712"/>
            <a:ext cx="8229600" cy="4882554"/>
          </a:xfrm>
        </p:spPr>
        <p:txBody>
          <a:bodyPr>
            <a:normAutofit fontScale="90000"/>
          </a:bodyPr>
          <a:lstStyle/>
          <a:p>
            <a:pPr algn="l"/>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r>
              <a:rPr lang="tr-TR" sz="4000" dirty="0" smtClean="0">
                <a:latin typeface="Times New Roman" pitchFamily="18" charset="0"/>
                <a:cs typeface="Times New Roman" pitchFamily="18" charset="0"/>
              </a:rPr>
              <a:t>Yurt Dışı Uygulama Örnekleri, </a:t>
            </a:r>
            <a:br>
              <a:rPr lang="tr-TR" sz="4000" dirty="0" smtClean="0">
                <a:latin typeface="Times New Roman" pitchFamily="18" charset="0"/>
                <a:cs typeface="Times New Roman" pitchFamily="18" charset="0"/>
              </a:rPr>
            </a:br>
            <a:r>
              <a:rPr lang="tr-TR" sz="3100" dirty="0" smtClean="0"/>
              <a:t/>
            </a:r>
            <a:br>
              <a:rPr lang="tr-TR" sz="3100" dirty="0" smtClean="0"/>
            </a:br>
            <a:r>
              <a:rPr lang="tr-TR" sz="3100" dirty="0" smtClean="0"/>
              <a:t>*</a:t>
            </a:r>
            <a:r>
              <a:rPr lang="tr-TR" sz="3100" dirty="0" smtClean="0">
                <a:latin typeface="Times New Roman" pitchFamily="18" charset="0"/>
                <a:cs typeface="Times New Roman" pitchFamily="18" charset="0"/>
              </a:rPr>
              <a:t>Japonya’da daha çok spor ve kültürel etkinliklerle ahlak eğitimi verilmektedir. </a:t>
            </a:r>
            <a:r>
              <a:rPr lang="tr-TR" sz="3100" dirty="0">
                <a:latin typeface="Times New Roman" pitchFamily="18" charset="0"/>
                <a:cs typeface="Times New Roman" pitchFamily="18" charset="0"/>
              </a:rPr>
              <a:t/>
            </a:r>
            <a:br>
              <a:rPr lang="tr-TR" sz="3100" dirty="0">
                <a:latin typeface="Times New Roman" pitchFamily="18" charset="0"/>
                <a:cs typeface="Times New Roman" pitchFamily="18" charset="0"/>
              </a:rPr>
            </a:br>
            <a:r>
              <a:rPr lang="tr-TR" sz="3100" dirty="0" smtClean="0">
                <a:latin typeface="Times New Roman" pitchFamily="18" charset="0"/>
                <a:cs typeface="Times New Roman" pitchFamily="18" charset="0"/>
              </a:rPr>
              <a:t/>
            </a:r>
            <a:br>
              <a:rPr lang="tr-TR" sz="3100" dirty="0" smtClean="0">
                <a:latin typeface="Times New Roman" pitchFamily="18" charset="0"/>
                <a:cs typeface="Times New Roman" pitchFamily="18" charset="0"/>
              </a:rPr>
            </a:br>
            <a:r>
              <a:rPr lang="tr-TR" sz="3100" dirty="0" smtClean="0">
                <a:latin typeface="Times New Roman" pitchFamily="18" charset="0"/>
                <a:cs typeface="Times New Roman" pitchFamily="18" charset="0"/>
              </a:rPr>
              <a:t>*Malezya ‘da tüm düzeylerdeki eğitim- öğretimde ders dışı etkinlik zorunludur. </a:t>
            </a:r>
            <a:br>
              <a:rPr lang="tr-TR" sz="3100" dirty="0" smtClean="0">
                <a:latin typeface="Times New Roman" pitchFamily="18" charset="0"/>
                <a:cs typeface="Times New Roman" pitchFamily="18" charset="0"/>
              </a:rPr>
            </a:br>
            <a:r>
              <a:rPr lang="tr-TR" sz="3100" dirty="0" smtClean="0">
                <a:latin typeface="Times New Roman" pitchFamily="18" charset="0"/>
                <a:cs typeface="Times New Roman" pitchFamily="18" charset="0"/>
              </a:rPr>
              <a:t/>
            </a:r>
            <a:br>
              <a:rPr lang="tr-TR" sz="3100" dirty="0" smtClean="0">
                <a:latin typeface="Times New Roman" pitchFamily="18" charset="0"/>
                <a:cs typeface="Times New Roman" pitchFamily="18" charset="0"/>
              </a:rPr>
            </a:br>
            <a:r>
              <a:rPr lang="tr-TR" sz="3100" dirty="0" smtClean="0">
                <a:latin typeface="Times New Roman" pitchFamily="18" charset="0"/>
                <a:cs typeface="Times New Roman" pitchFamily="18" charset="0"/>
              </a:rPr>
              <a:t>*Çin’de ahlak gelişiminin araçları olarak, beden eğitimi ve güzel sanatlar etkinlik kurslarına önem verilmiştir (Köse, 2003)</a:t>
            </a:r>
            <a:endParaRPr lang="tr-TR" sz="3100" dirty="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746650"/>
          </a:xfrm>
        </p:spPr>
        <p:txBody>
          <a:bodyPr>
            <a:noAutofit/>
          </a:bodyPr>
          <a:lstStyle/>
          <a:p>
            <a:pPr algn="l"/>
            <a:r>
              <a:rPr lang="tr-TR" sz="2400" dirty="0" smtClean="0">
                <a:latin typeface="Times New Roman" pitchFamily="18" charset="0"/>
                <a:cs typeface="Times New Roman" pitchFamily="18" charset="0"/>
              </a:rPr>
              <a:t>Norveç, öğle tatillerinde ve yemek aralarında öğrencilere fiziksel olarak aktif olmaları için fırsatlar sunmaktadır (</a:t>
            </a:r>
            <a:r>
              <a:rPr lang="tr-TR" sz="2400" dirty="0" err="1" smtClean="0">
                <a:latin typeface="Times New Roman" pitchFamily="18" charset="0"/>
                <a:cs typeface="Times New Roman" pitchFamily="18" charset="0"/>
              </a:rPr>
              <a:t>Torsheim</a:t>
            </a:r>
            <a:r>
              <a:rPr lang="tr-TR" sz="2400" dirty="0" smtClean="0">
                <a:latin typeface="Times New Roman" pitchFamily="18" charset="0"/>
                <a:cs typeface="Times New Roman" pitchFamily="18" charset="0"/>
              </a:rPr>
              <a:t> ve ark, 2008). </a:t>
            </a:r>
            <a:br>
              <a:rPr lang="tr-TR" sz="2400" dirty="0" smtClean="0">
                <a:latin typeface="Times New Roman" pitchFamily="18" charset="0"/>
                <a:cs typeface="Times New Roman" pitchFamily="18" charset="0"/>
              </a:rPr>
            </a:br>
            <a:r>
              <a:rPr lang="tr-TR" sz="2400" dirty="0" smtClean="0">
                <a:latin typeface="Times New Roman" pitchFamily="18" charset="0"/>
                <a:cs typeface="Times New Roman" pitchFamily="18" charset="0"/>
              </a:rPr>
              <a:t>Norveç anne babaların ve çocukların en huzurlu ve mutlu olduğu ülke olarak bilinir. Çünkü bu ülkede çocuk her şeyden daha değerlidir. </a:t>
            </a:r>
            <a:br>
              <a:rPr lang="tr-TR" sz="2400" dirty="0" smtClean="0">
                <a:latin typeface="Times New Roman" pitchFamily="18" charset="0"/>
                <a:cs typeface="Times New Roman" pitchFamily="18" charset="0"/>
              </a:rPr>
            </a:br>
            <a:r>
              <a:rPr lang="tr-TR" sz="2400" dirty="0" smtClean="0">
                <a:latin typeface="Times New Roman" pitchFamily="18" charset="0"/>
                <a:cs typeface="Times New Roman" pitchFamily="18" charset="0"/>
              </a:rPr>
              <a:t>Mesela her çocuğun yaşına uygun bir bisikleti olmalıdır. Sosyalleşme ve doğal hayatı öğrenmek, bilgi eğitiminden daha önemlidir. </a:t>
            </a:r>
            <a:br>
              <a:rPr lang="tr-TR" sz="2400" dirty="0" smtClean="0">
                <a:latin typeface="Times New Roman" pitchFamily="18" charset="0"/>
                <a:cs typeface="Times New Roman" pitchFamily="18" charset="0"/>
              </a:rPr>
            </a:br>
            <a:r>
              <a:rPr lang="tr-TR" sz="2400" dirty="0" smtClean="0">
                <a:latin typeface="Times New Roman" pitchFamily="18" charset="0"/>
                <a:cs typeface="Times New Roman" pitchFamily="18" charset="0"/>
              </a:rPr>
              <a:t>Norveçli öğrenciler hava koşullarının elverişli olma durumuna  hava sıcaklığı ne olursa olsun günde en az bir saat bahçede </a:t>
            </a:r>
            <a:r>
              <a:rPr lang="tr-TR" sz="2400" dirty="0" err="1" smtClean="0">
                <a:latin typeface="Times New Roman" pitchFamily="18" charset="0"/>
                <a:cs typeface="Times New Roman" pitchFamily="18" charset="0"/>
              </a:rPr>
              <a:t>tenefüs</a:t>
            </a:r>
            <a:r>
              <a:rPr lang="tr-TR" sz="2400" dirty="0" smtClean="0">
                <a:latin typeface="Times New Roman" pitchFamily="18" charset="0"/>
                <a:cs typeface="Times New Roman" pitchFamily="18" charset="0"/>
              </a:rPr>
              <a:t> yapmaları şarttır.  Eğitim ve öğretimde ise en çok üzerinde durulan şey çocukların sosyalleşmeyi ve doğa ile başa çıkmayı öğrenebilmeleridir. (</a:t>
            </a:r>
            <a:r>
              <a:rPr lang="tr-TR" sz="2400" dirty="0" err="1" smtClean="0">
                <a:latin typeface="Times New Roman" pitchFamily="18" charset="0"/>
                <a:cs typeface="Times New Roman" pitchFamily="18" charset="0"/>
              </a:rPr>
              <a:t>Mjaavatn</a:t>
            </a:r>
            <a:r>
              <a:rPr lang="tr-TR" sz="2400" dirty="0" smtClean="0">
                <a:latin typeface="Times New Roman" pitchFamily="18" charset="0"/>
                <a:cs typeface="Times New Roman" pitchFamily="18" charset="0"/>
              </a:rPr>
              <a:t>, 2009)</a:t>
            </a:r>
            <a:endParaRPr lang="tr-TR" sz="2400" dirty="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18658"/>
          </a:xfrm>
        </p:spPr>
        <p:txBody>
          <a:bodyPr>
            <a:normAutofit/>
          </a:bodyPr>
          <a:lstStyle/>
          <a:p>
            <a:pPr algn="just"/>
            <a:r>
              <a:rPr lang="tr-TR" sz="2800" dirty="0" smtClean="0">
                <a:latin typeface="Times New Roman" pitchFamily="18" charset="0"/>
                <a:cs typeface="Times New Roman" pitchFamily="18" charset="0"/>
              </a:rPr>
              <a:t>Amerika Birleşik Devletleri’nde devlet okullarındaki öğrencilerin okul saati ve günleri dışında;</a:t>
            </a:r>
            <a:br>
              <a:rPr lang="tr-TR" sz="2800" dirty="0" smtClean="0">
                <a:latin typeface="Times New Roman" pitchFamily="18" charset="0"/>
                <a:cs typeface="Times New Roman" pitchFamily="18" charset="0"/>
              </a:rPr>
            </a:br>
            <a:r>
              <a:rPr lang="tr-TR" sz="2800" dirty="0" smtClean="0">
                <a:latin typeface="Times New Roman" pitchFamily="18" charset="0"/>
                <a:cs typeface="Times New Roman" pitchFamily="18" charset="0"/>
              </a:rPr>
              <a:t/>
            </a:r>
            <a:br>
              <a:rPr lang="tr-TR" sz="2800" dirty="0" smtClean="0">
                <a:latin typeface="Times New Roman" pitchFamily="18" charset="0"/>
                <a:cs typeface="Times New Roman" pitchFamily="18" charset="0"/>
              </a:rPr>
            </a:br>
            <a:r>
              <a:rPr lang="tr-TR" sz="2800" dirty="0" smtClean="0">
                <a:latin typeface="Times New Roman" pitchFamily="18" charset="0"/>
                <a:cs typeface="Times New Roman" pitchFamily="18" charset="0"/>
              </a:rPr>
              <a:t>*  okul içi ve okullar arası sportif programlar, </a:t>
            </a:r>
            <a:br>
              <a:rPr lang="tr-TR" sz="2800" dirty="0" smtClean="0">
                <a:latin typeface="Times New Roman" pitchFamily="18" charset="0"/>
                <a:cs typeface="Times New Roman" pitchFamily="18" charset="0"/>
              </a:rPr>
            </a:br>
            <a:r>
              <a:rPr lang="tr-TR" sz="2800" dirty="0" smtClean="0">
                <a:latin typeface="Times New Roman" pitchFamily="18" charset="0"/>
                <a:cs typeface="Times New Roman" pitchFamily="18" charset="0"/>
              </a:rPr>
              <a:t>* sanat, müzik ve drama organizasyonları, </a:t>
            </a:r>
            <a:br>
              <a:rPr lang="tr-TR" sz="2800" dirty="0" smtClean="0">
                <a:latin typeface="Times New Roman" pitchFamily="18" charset="0"/>
                <a:cs typeface="Times New Roman" pitchFamily="18" charset="0"/>
              </a:rPr>
            </a:br>
            <a:r>
              <a:rPr lang="tr-TR" sz="2800" dirty="0" smtClean="0">
                <a:latin typeface="Times New Roman" pitchFamily="18" charset="0"/>
                <a:cs typeface="Times New Roman" pitchFamily="18" charset="0"/>
              </a:rPr>
              <a:t>* akademik ve mesleki kulüp çalışmaları </a:t>
            </a:r>
            <a:br>
              <a:rPr lang="tr-TR" sz="2800" dirty="0" smtClean="0">
                <a:latin typeface="Times New Roman" pitchFamily="18" charset="0"/>
                <a:cs typeface="Times New Roman" pitchFamily="18" charset="0"/>
              </a:rPr>
            </a:br>
            <a:r>
              <a:rPr lang="tr-TR" sz="2800" dirty="0" smtClean="0">
                <a:latin typeface="Times New Roman" pitchFamily="18" charset="0"/>
                <a:cs typeface="Times New Roman" pitchFamily="18" charset="0"/>
              </a:rPr>
              <a:t>gibi birçok okul dışı etkinliklere gönüllü katıldıklarını  ve bu etkinliklerde puanlama ve notla değerlendirme olmadığını belirtmiştir (</a:t>
            </a:r>
            <a:r>
              <a:rPr lang="tr-TR" sz="2800" dirty="0" err="1" smtClean="0">
                <a:latin typeface="Times New Roman" pitchFamily="18" charset="0"/>
                <a:cs typeface="Times New Roman" pitchFamily="18" charset="0"/>
              </a:rPr>
              <a:t>Halloway</a:t>
            </a:r>
            <a:r>
              <a:rPr lang="tr-TR" sz="2800" dirty="0" smtClean="0">
                <a:latin typeface="Times New Roman" pitchFamily="18" charset="0"/>
                <a:cs typeface="Times New Roman" pitchFamily="18" charset="0"/>
              </a:rPr>
              <a:t>, 2000)</a:t>
            </a:r>
            <a:endParaRPr lang="tr-TR" sz="2800" dirty="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76673"/>
            <a:ext cx="7772400" cy="1008111"/>
          </a:xfrm>
        </p:spPr>
        <p:txBody>
          <a:bodyPr>
            <a:normAutofit/>
          </a:bodyPr>
          <a:lstStyle/>
          <a:p>
            <a:r>
              <a:rPr lang="tr-TR" sz="3600" dirty="0" smtClean="0">
                <a:latin typeface="Times New Roman" pitchFamily="18" charset="0"/>
                <a:cs typeface="Times New Roman" pitchFamily="18" charset="0"/>
              </a:rPr>
              <a:t>Okul içi uygulama örnekleri: </a:t>
            </a:r>
            <a:endParaRPr lang="tr-TR" sz="3600" dirty="0">
              <a:latin typeface="Times New Roman" pitchFamily="18" charset="0"/>
              <a:cs typeface="Times New Roman" pitchFamily="18" charset="0"/>
            </a:endParaRPr>
          </a:p>
        </p:txBody>
      </p:sp>
      <p:sp>
        <p:nvSpPr>
          <p:cNvPr id="3" name="2 Alt Başlık"/>
          <p:cNvSpPr>
            <a:spLocks noGrp="1"/>
          </p:cNvSpPr>
          <p:nvPr>
            <p:ph type="subTitle" idx="1"/>
          </p:nvPr>
        </p:nvSpPr>
        <p:spPr>
          <a:xfrm>
            <a:off x="1403648" y="1844824"/>
            <a:ext cx="6400800" cy="4176464"/>
          </a:xfrm>
        </p:spPr>
        <p:txBody>
          <a:bodyPr>
            <a:normAutofit fontScale="62500" lnSpcReduction="20000"/>
          </a:bodyPr>
          <a:lstStyle/>
          <a:p>
            <a:pPr algn="l"/>
            <a:r>
              <a:rPr lang="tr-TR" sz="3100" b="1" dirty="0" smtClean="0">
                <a:latin typeface="Times New Roman" pitchFamily="18" charset="0"/>
                <a:cs typeface="Times New Roman" pitchFamily="18" charset="0"/>
              </a:rPr>
              <a:t>1- Ritmik sayılarla veya renklerle birleştirilmiş balık ağı oyunu (matematik ve resim dersi ilişkilendirilebilir).</a:t>
            </a:r>
          </a:p>
          <a:p>
            <a:pPr algn="l"/>
            <a:endParaRPr lang="tr-TR" sz="3100" b="1" dirty="0" smtClean="0">
              <a:latin typeface="Times New Roman" pitchFamily="18" charset="0"/>
              <a:cs typeface="Times New Roman" pitchFamily="18" charset="0"/>
            </a:endParaRPr>
          </a:p>
          <a:p>
            <a:pPr algn="l"/>
            <a:r>
              <a:rPr lang="tr-TR" sz="3100" b="1" dirty="0" smtClean="0">
                <a:latin typeface="Times New Roman" pitchFamily="18" charset="0"/>
                <a:cs typeface="Times New Roman" pitchFamily="18" charset="0"/>
              </a:rPr>
              <a:t>2- Bahçede serbest koşarken komutla verilen sayıda grup olma ve grup içerisinde iletişim kurma, (arkadaş veya arkadaşlarına isim söyleme, en sevdiği yemek, ders isimlerini söyleme (Sosyal bilgiler, yurttaşlık ve insan hakları ve matematik dersi ilişkilendirilebilir).</a:t>
            </a:r>
          </a:p>
          <a:p>
            <a:pPr algn="l"/>
            <a:endParaRPr lang="tr-TR" sz="3100" b="1" dirty="0" smtClean="0">
              <a:latin typeface="Times New Roman" pitchFamily="18" charset="0"/>
              <a:cs typeface="Times New Roman" pitchFamily="18" charset="0"/>
            </a:endParaRPr>
          </a:p>
          <a:p>
            <a:pPr algn="l"/>
            <a:r>
              <a:rPr lang="tr-TR" sz="3100" b="1" dirty="0" smtClean="0">
                <a:latin typeface="Times New Roman" pitchFamily="18" charset="0"/>
                <a:cs typeface="Times New Roman" pitchFamily="18" charset="0"/>
              </a:rPr>
              <a:t>3-   “Trafik oyunu” bahçede iki çizgi arasında gidip gelmeli koşarken …….</a:t>
            </a:r>
          </a:p>
          <a:p>
            <a:pPr algn="l"/>
            <a:endParaRPr lang="tr-TR" sz="3100" b="1" dirty="0" smtClean="0">
              <a:latin typeface="Times New Roman" pitchFamily="18" charset="0"/>
              <a:cs typeface="Times New Roman" pitchFamily="18" charset="0"/>
            </a:endParaRPr>
          </a:p>
          <a:p>
            <a:pPr algn="l"/>
            <a:r>
              <a:rPr lang="tr-TR" sz="3100" b="1" dirty="0" smtClean="0">
                <a:latin typeface="Times New Roman" pitchFamily="18" charset="0"/>
                <a:cs typeface="Times New Roman" pitchFamily="18" charset="0"/>
              </a:rPr>
              <a:t>4-  Ayna çalışması: Sınıfı karşınıza alırsınız, elinizde bir materyalle  öne , sağa, sola , yukarı doğru göstererek bulundukları yerde sağa, sola, öne eğilme, sıçrama , yerinde yürüme, diz çekme  ve koşma,  ip atlama hareketleri. </a:t>
            </a:r>
          </a:p>
          <a:p>
            <a:pPr algn="l"/>
            <a:endParaRPr lang="tr-TR" sz="2000" b="1" dirty="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908720"/>
            <a:ext cx="8229600" cy="5184576"/>
          </a:xfrm>
        </p:spPr>
        <p:txBody>
          <a:bodyPr>
            <a:noAutofit/>
          </a:bodyPr>
          <a:lstStyle/>
          <a:p>
            <a:pPr algn="l"/>
            <a:r>
              <a:rPr lang="tr-TR" sz="2000" dirty="0" smtClean="0">
                <a:latin typeface="Times New Roman" pitchFamily="18" charset="0"/>
                <a:cs typeface="Times New Roman" pitchFamily="18" charset="0"/>
              </a:rPr>
              <a:t>5-Akıllı tahtada yansıtılmış görsel hareketlerin sınıf içerisinde elinde materyal varmış gibi taklit edilmesi (örn: İp atlama,top sürme, el değiştirme, materyali elden ele bırakma, vücudumuzun etrafında, bacaklarımızın arasında çevirme ..vb)</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6- Elindeki materyalleri düşürmeden çizgi yada engeller arası geçişle bitiş çizgisine ulaşma (denge ve koordinasyon çalışmaları)</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7- Hedef oyunları: Çeşitli büyük ve küçük materyallerle (tenis topu, pinpon topu, yumuşak, içi dolgu toplar..vb) hedeflere atış çalışmaları (el göz koordinasyonu, sayılarla-renklerle birleştirebileceğimiz.. )</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8- Koordinasyon parkurları: Sıçrama, atma-tutma, engel altından üstünden geçme, engeller arası slalom, hedefe top atma..vb parkurun sonunda örn. Coğrafya dersi ile birleştirilmiş  bölgelerimiz, illerimiz haritasında pazılı tamamlama, sağlık bilgisi dersi kapsamında vücudumuzla ilgili pazılı tamamlama</a:t>
            </a:r>
            <a:endParaRPr lang="tr-TR" sz="2000" dirty="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2050" name="Picture 2" descr="C:\Users\ng\Desktop\images.jpg"/>
          <p:cNvPicPr>
            <a:picLocks noChangeAspect="1" noChangeArrowheads="1"/>
          </p:cNvPicPr>
          <p:nvPr/>
        </p:nvPicPr>
        <p:blipFill>
          <a:blip r:embed="rId2" cstate="print"/>
          <a:srcRect/>
          <a:stretch>
            <a:fillRect/>
          </a:stretch>
        </p:blipFill>
        <p:spPr bwMode="auto">
          <a:xfrm>
            <a:off x="2009774" y="2589212"/>
            <a:ext cx="5298529" cy="3144043"/>
          </a:xfrm>
          <a:prstGeom prst="rect">
            <a:avLst/>
          </a:prstGeom>
          <a:noFill/>
        </p:spPr>
      </p:pic>
    </p:spTree>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a:p>
        </p:txBody>
      </p:sp>
      <p:pic>
        <p:nvPicPr>
          <p:cNvPr id="3074" name="Picture 2" descr="C:\Users\ng\Desktop\64873498_620x410.jpg"/>
          <p:cNvPicPr>
            <a:picLocks noChangeAspect="1" noChangeArrowheads="1"/>
          </p:cNvPicPr>
          <p:nvPr/>
        </p:nvPicPr>
        <p:blipFill>
          <a:blip r:embed="rId2" cstate="print"/>
          <a:srcRect/>
          <a:stretch>
            <a:fillRect/>
          </a:stretch>
        </p:blipFill>
        <p:spPr bwMode="auto">
          <a:xfrm>
            <a:off x="2514600" y="2713038"/>
            <a:ext cx="4361656" cy="2732186"/>
          </a:xfrm>
          <a:prstGeom prst="rect">
            <a:avLst/>
          </a:prstGeom>
          <a:noFill/>
        </p:spPr>
      </p:pic>
    </p:spTree>
  </p:cSld>
  <p:clrMapOvr>
    <a:masterClrMapping/>
  </p:clrMapOvr>
  <p:transition>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latin typeface="Times New Roman" pitchFamily="18" charset="0"/>
                <a:cs typeface="Times New Roman" pitchFamily="18" charset="0"/>
              </a:rPr>
              <a:t>Kaynaklar</a:t>
            </a:r>
            <a:endParaRPr lang="tr-TR" sz="3600" dirty="0">
              <a:latin typeface="Times New Roman" pitchFamily="18" charset="0"/>
              <a:cs typeface="Times New Roman" pitchFamily="18" charset="0"/>
            </a:endParaRPr>
          </a:p>
        </p:txBody>
      </p:sp>
      <p:sp>
        <p:nvSpPr>
          <p:cNvPr id="3" name="2 İçerik Yer Tutucusu"/>
          <p:cNvSpPr>
            <a:spLocks noGrp="1"/>
          </p:cNvSpPr>
          <p:nvPr>
            <p:ph idx="1"/>
          </p:nvPr>
        </p:nvSpPr>
        <p:spPr>
          <a:xfrm>
            <a:off x="539552" y="1628800"/>
            <a:ext cx="8229600" cy="4525963"/>
          </a:xfrm>
        </p:spPr>
        <p:txBody>
          <a:bodyPr>
            <a:normAutofit fontScale="62500" lnSpcReduction="20000"/>
          </a:bodyPr>
          <a:lstStyle/>
          <a:p>
            <a:r>
              <a:rPr lang="tr-TR" sz="1900" dirty="0" smtClean="0">
                <a:latin typeface="Times New Roman" pitchFamily="18" charset="0"/>
                <a:cs typeface="Times New Roman" pitchFamily="18" charset="0"/>
              </a:rPr>
              <a:t>Yücel ÖKSÜZ, ceren ÇEVİK KANSU, (2014), Sınıf Öğretmeni Adaylarının Okul Dışı Etkinlik Kavramına Yükledikleri Metaforların İncelenmesi,</a:t>
            </a:r>
            <a:r>
              <a:rPr lang="en-US" sz="1900" dirty="0" smtClean="0">
                <a:latin typeface="Times New Roman" pitchFamily="18" charset="0"/>
                <a:cs typeface="Times New Roman" pitchFamily="18" charset="0"/>
              </a:rPr>
              <a:t> The Journal of Academic Social Science Studies</a:t>
            </a:r>
            <a:r>
              <a:rPr lang="tr-TR" sz="1900" dirty="0" smtClean="0">
                <a:latin typeface="Times New Roman" pitchFamily="18" charset="0"/>
                <a:cs typeface="Times New Roman" pitchFamily="18" charset="0"/>
              </a:rPr>
              <a:t>,</a:t>
            </a:r>
            <a:r>
              <a:rPr lang="en-US" sz="1900" dirty="0" smtClean="0">
                <a:latin typeface="Times New Roman" pitchFamily="18" charset="0"/>
                <a:cs typeface="Times New Roman" pitchFamily="18" charset="0"/>
              </a:rPr>
              <a:t> Number: 29 , p. 53-65, </a:t>
            </a:r>
            <a:r>
              <a:rPr lang="tr-TR" sz="1900" dirty="0" smtClean="0">
                <a:latin typeface="Times New Roman" pitchFamily="18" charset="0"/>
                <a:cs typeface="Times New Roman" pitchFamily="18" charset="0"/>
              </a:rPr>
              <a:t> </a:t>
            </a:r>
          </a:p>
          <a:p>
            <a:endParaRPr lang="tr-TR" sz="1900" dirty="0" smtClean="0">
              <a:latin typeface="Times New Roman" pitchFamily="18" charset="0"/>
              <a:cs typeface="Times New Roman" pitchFamily="18" charset="0"/>
            </a:endParaRPr>
          </a:p>
          <a:p>
            <a:r>
              <a:rPr lang="tr-TR" sz="1900" dirty="0" smtClean="0">
                <a:latin typeface="Times New Roman" pitchFamily="18" charset="0"/>
                <a:cs typeface="Times New Roman" pitchFamily="18" charset="0"/>
              </a:rPr>
              <a:t>MEB.( 2008). </a:t>
            </a:r>
            <a:r>
              <a:rPr lang="tr-TR" sz="1900" b="1" dirty="0" smtClean="0">
                <a:latin typeface="Times New Roman" pitchFamily="18" charset="0"/>
                <a:cs typeface="Times New Roman" pitchFamily="18" charset="0"/>
              </a:rPr>
              <a:t> </a:t>
            </a:r>
            <a:r>
              <a:rPr lang="tr-TR" sz="1900" dirty="0" smtClean="0">
                <a:latin typeface="Times New Roman" pitchFamily="18" charset="0"/>
                <a:cs typeface="Times New Roman" pitchFamily="18" charset="0"/>
              </a:rPr>
              <a:t>İlköğretim, Lise ve Dengi Okullar Eğitici Çalışmalar Yönetmeliği</a:t>
            </a:r>
            <a:r>
              <a:rPr lang="tr-TR" sz="1900" i="1" dirty="0" smtClean="0">
                <a:latin typeface="Times New Roman" pitchFamily="18" charset="0"/>
                <a:cs typeface="Times New Roman" pitchFamily="18" charset="0"/>
              </a:rPr>
              <a:t>. Tebliğler Dergisi. </a:t>
            </a:r>
            <a:r>
              <a:rPr lang="tr-TR" sz="1900" dirty="0" smtClean="0">
                <a:latin typeface="Times New Roman" pitchFamily="18" charset="0"/>
                <a:cs typeface="Times New Roman" pitchFamily="18" charset="0"/>
              </a:rPr>
              <a:t>Sayı 2140, 17-21.</a:t>
            </a:r>
          </a:p>
          <a:p>
            <a:r>
              <a:rPr lang="tr-TR" sz="1900" dirty="0" smtClean="0">
                <a:latin typeface="Times New Roman" pitchFamily="18" charset="0"/>
                <a:cs typeface="Times New Roman" pitchFamily="18" charset="0"/>
              </a:rPr>
              <a:t>ARDAHAN, F., YERLİSU LAPA,T. (2010). Gelire ve Gelinen Yerleşim Birimine Göre Öğrencilerin </a:t>
            </a:r>
            <a:r>
              <a:rPr lang="tr-TR" sz="1900" dirty="0" err="1" smtClean="0">
                <a:latin typeface="Times New Roman" pitchFamily="18" charset="0"/>
                <a:cs typeface="Times New Roman" pitchFamily="18" charset="0"/>
              </a:rPr>
              <a:t>Rekreatif</a:t>
            </a:r>
            <a:r>
              <a:rPr lang="tr-TR" sz="1900" dirty="0" smtClean="0">
                <a:latin typeface="Times New Roman" pitchFamily="18" charset="0"/>
                <a:cs typeface="Times New Roman" pitchFamily="18" charset="0"/>
              </a:rPr>
              <a:t> Etkinliklere Katılma ve Katılmama Nedenlerinin Değerlendirilmesi: Akdeniz Üniversitesi Örneği</a:t>
            </a:r>
            <a:r>
              <a:rPr lang="tr-TR" sz="1900" i="1" dirty="0" smtClean="0">
                <a:latin typeface="Times New Roman" pitchFamily="18" charset="0"/>
                <a:cs typeface="Times New Roman" pitchFamily="18" charset="0"/>
              </a:rPr>
              <a:t>. Celal Bayar </a:t>
            </a:r>
            <a:r>
              <a:rPr lang="tr-TR" sz="1900" i="1" dirty="0" err="1" smtClean="0">
                <a:latin typeface="Times New Roman" pitchFamily="18" charset="0"/>
                <a:cs typeface="Times New Roman" pitchFamily="18" charset="0"/>
              </a:rPr>
              <a:t>Üni</a:t>
            </a:r>
            <a:r>
              <a:rPr lang="tr-TR" sz="1900" i="1" dirty="0" smtClean="0">
                <a:latin typeface="Times New Roman" pitchFamily="18" charset="0"/>
                <a:cs typeface="Times New Roman" pitchFamily="18" charset="0"/>
              </a:rPr>
              <a:t>. Beden Eğitimi ve Spor Yüksekokulu,Beden Eğitimi ve Spor Bilimleri Dergisi,</a:t>
            </a:r>
            <a:r>
              <a:rPr lang="tr-TR" sz="1900" b="1" dirty="0" smtClean="0">
                <a:latin typeface="Times New Roman" pitchFamily="18" charset="0"/>
                <a:cs typeface="Times New Roman" pitchFamily="18" charset="0"/>
              </a:rPr>
              <a:t>5: </a:t>
            </a:r>
            <a:r>
              <a:rPr lang="tr-TR" sz="1900" dirty="0" smtClean="0">
                <a:latin typeface="Times New Roman" pitchFamily="18" charset="0"/>
                <a:cs typeface="Times New Roman" pitchFamily="18" charset="0"/>
              </a:rPr>
              <a:t>3,</a:t>
            </a:r>
            <a:r>
              <a:rPr lang="tr-TR" sz="1900" i="1" dirty="0" smtClean="0">
                <a:latin typeface="Times New Roman" pitchFamily="18" charset="0"/>
                <a:cs typeface="Times New Roman" pitchFamily="18" charset="0"/>
              </a:rPr>
              <a:t> </a:t>
            </a:r>
            <a:r>
              <a:rPr lang="tr-TR" sz="1900" dirty="0" smtClean="0">
                <a:latin typeface="Times New Roman" pitchFamily="18" charset="0"/>
                <a:cs typeface="Times New Roman" pitchFamily="18" charset="0"/>
              </a:rPr>
              <a:t>87-96.</a:t>
            </a:r>
          </a:p>
          <a:p>
            <a:endParaRPr lang="tr-TR" sz="1900" dirty="0" smtClean="0">
              <a:latin typeface="Times New Roman" pitchFamily="18" charset="0"/>
              <a:cs typeface="Times New Roman" pitchFamily="18" charset="0"/>
            </a:endParaRPr>
          </a:p>
          <a:p>
            <a:r>
              <a:rPr lang="tr-TR" sz="1900" dirty="0" smtClean="0">
                <a:latin typeface="Times New Roman" pitchFamily="18" charset="0"/>
                <a:cs typeface="Times New Roman" pitchFamily="18" charset="0"/>
              </a:rPr>
              <a:t>PEHLİVAN,Z.,SELÇUK,T. (2005). Ders Dışı Spor Etkinliklerine Yönelik Öğretmen Görüşleri.(Mersin İli Örneği). 4.</a:t>
            </a:r>
            <a:r>
              <a:rPr lang="tr-TR" sz="1900" i="1" dirty="0" smtClean="0">
                <a:latin typeface="Times New Roman" pitchFamily="18" charset="0"/>
                <a:cs typeface="Times New Roman" pitchFamily="18" charset="0"/>
              </a:rPr>
              <a:t>Ulusal Beden Eğitimi ve Spor Öğretmenliği Sempozyumu, </a:t>
            </a:r>
            <a:r>
              <a:rPr lang="tr-TR" sz="1900" dirty="0" smtClean="0">
                <a:latin typeface="Times New Roman" pitchFamily="18" charset="0"/>
                <a:cs typeface="Times New Roman" pitchFamily="18" charset="0"/>
              </a:rPr>
              <a:t>10-11 Haziran,  Bursa</a:t>
            </a:r>
            <a:r>
              <a:rPr lang="tr-TR" sz="1900" i="1" dirty="0" smtClean="0">
                <a:latin typeface="Times New Roman" pitchFamily="18" charset="0"/>
                <a:cs typeface="Times New Roman" pitchFamily="18" charset="0"/>
              </a:rPr>
              <a:t>.</a:t>
            </a:r>
          </a:p>
          <a:p>
            <a:endParaRPr lang="tr-TR" sz="1900" dirty="0" smtClean="0">
              <a:latin typeface="Times New Roman" pitchFamily="18" charset="0"/>
              <a:cs typeface="Times New Roman" pitchFamily="18" charset="0"/>
            </a:endParaRPr>
          </a:p>
          <a:p>
            <a:r>
              <a:rPr lang="tr-TR" sz="1900" dirty="0" smtClean="0">
                <a:latin typeface="Times New Roman" pitchFamily="18" charset="0"/>
                <a:cs typeface="Times New Roman" pitchFamily="18" charset="0"/>
              </a:rPr>
              <a:t>TORSHEIM, T., SALLIS, J. F., SAMDAL, O. (2008). </a:t>
            </a:r>
            <a:r>
              <a:rPr lang="tr-TR" sz="1900" dirty="0" err="1" smtClean="0">
                <a:latin typeface="Times New Roman" pitchFamily="18" charset="0"/>
                <a:cs typeface="Times New Roman" pitchFamily="18" charset="0"/>
              </a:rPr>
              <a:t>The</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Characteristics</a:t>
            </a:r>
            <a:r>
              <a:rPr lang="tr-TR" sz="1900" dirty="0" smtClean="0">
                <a:latin typeface="Times New Roman" pitchFamily="18" charset="0"/>
                <a:cs typeface="Times New Roman" pitchFamily="18" charset="0"/>
              </a:rPr>
              <a:t> Of </a:t>
            </a:r>
            <a:r>
              <a:rPr lang="tr-TR" sz="1900" dirty="0" err="1" smtClean="0">
                <a:latin typeface="Times New Roman" pitchFamily="18" charset="0"/>
                <a:cs typeface="Times New Roman" pitchFamily="18" charset="0"/>
              </a:rPr>
              <a:t>The</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Outdoor</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School</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Environment</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Associated</a:t>
            </a:r>
            <a:r>
              <a:rPr lang="tr-TR" sz="1900" dirty="0" smtClean="0">
                <a:latin typeface="Times New Roman" pitchFamily="18" charset="0"/>
                <a:cs typeface="Times New Roman" pitchFamily="18" charset="0"/>
              </a:rPr>
              <a:t> Of </a:t>
            </a:r>
            <a:r>
              <a:rPr lang="tr-TR" sz="1900" dirty="0" err="1" smtClean="0">
                <a:latin typeface="Times New Roman" pitchFamily="18" charset="0"/>
                <a:cs typeface="Times New Roman" pitchFamily="18" charset="0"/>
              </a:rPr>
              <a:t>Physical</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Avtivity</a:t>
            </a:r>
            <a:r>
              <a:rPr lang="tr-TR" sz="1900" dirty="0" smtClean="0">
                <a:latin typeface="Times New Roman" pitchFamily="18" charset="0"/>
                <a:cs typeface="Times New Roman" pitchFamily="18" charset="0"/>
              </a:rPr>
              <a:t>. </a:t>
            </a:r>
            <a:r>
              <a:rPr lang="tr-TR" sz="1900" i="1" dirty="0" smtClean="0">
                <a:latin typeface="Times New Roman" pitchFamily="18" charset="0"/>
                <a:cs typeface="Times New Roman" pitchFamily="18" charset="0"/>
              </a:rPr>
              <a:t>Oxford </a:t>
            </a:r>
            <a:r>
              <a:rPr lang="tr-TR" sz="1900" i="1" dirty="0" err="1" smtClean="0">
                <a:latin typeface="Times New Roman" pitchFamily="18" charset="0"/>
                <a:cs typeface="Times New Roman" pitchFamily="18" charset="0"/>
              </a:rPr>
              <a:t>Journals</a:t>
            </a:r>
            <a:r>
              <a:rPr lang="tr-TR" sz="1900" i="1" dirty="0" smtClean="0">
                <a:latin typeface="Times New Roman" pitchFamily="18" charset="0"/>
                <a:cs typeface="Times New Roman" pitchFamily="18" charset="0"/>
              </a:rPr>
              <a:t>, </a:t>
            </a:r>
            <a:r>
              <a:rPr lang="tr-TR" sz="1900" i="1" dirty="0" err="1" smtClean="0">
                <a:latin typeface="Times New Roman" pitchFamily="18" charset="0"/>
                <a:cs typeface="Times New Roman" pitchFamily="18" charset="0"/>
              </a:rPr>
              <a:t>Health</a:t>
            </a:r>
            <a:r>
              <a:rPr lang="tr-TR" sz="1900" i="1" dirty="0" smtClean="0">
                <a:latin typeface="Times New Roman" pitchFamily="18" charset="0"/>
                <a:cs typeface="Times New Roman" pitchFamily="18" charset="0"/>
              </a:rPr>
              <a:t> </a:t>
            </a:r>
            <a:r>
              <a:rPr lang="tr-TR" sz="1900" i="1" dirty="0" err="1" smtClean="0">
                <a:latin typeface="Times New Roman" pitchFamily="18" charset="0"/>
                <a:cs typeface="Times New Roman" pitchFamily="18" charset="0"/>
              </a:rPr>
              <a:t>Education</a:t>
            </a:r>
            <a:r>
              <a:rPr lang="tr-TR" sz="1900" i="1" dirty="0" smtClean="0">
                <a:latin typeface="Times New Roman" pitchFamily="18" charset="0"/>
                <a:cs typeface="Times New Roman" pitchFamily="18" charset="0"/>
              </a:rPr>
              <a:t> </a:t>
            </a:r>
            <a:r>
              <a:rPr lang="tr-TR" sz="1900" i="1" dirty="0" err="1" smtClean="0">
                <a:latin typeface="Times New Roman" pitchFamily="18" charset="0"/>
                <a:cs typeface="Times New Roman" pitchFamily="18" charset="0"/>
              </a:rPr>
              <a:t>Research</a:t>
            </a:r>
            <a:r>
              <a:rPr lang="tr-TR" sz="1900" i="1" dirty="0" smtClean="0">
                <a:latin typeface="Times New Roman" pitchFamily="18" charset="0"/>
                <a:cs typeface="Times New Roman" pitchFamily="18" charset="0"/>
              </a:rPr>
              <a:t>, </a:t>
            </a:r>
            <a:r>
              <a:rPr lang="tr-TR" sz="1900" dirty="0" smtClean="0">
                <a:latin typeface="Times New Roman" pitchFamily="18" charset="0"/>
                <a:cs typeface="Times New Roman" pitchFamily="18" charset="0"/>
              </a:rPr>
              <a:t>25: 2, 248- 256.</a:t>
            </a:r>
          </a:p>
          <a:p>
            <a:endParaRPr lang="tr-TR" sz="1900" dirty="0" smtClean="0">
              <a:latin typeface="Times New Roman" pitchFamily="18" charset="0"/>
              <a:cs typeface="Times New Roman" pitchFamily="18" charset="0"/>
            </a:endParaRPr>
          </a:p>
          <a:p>
            <a:r>
              <a:rPr lang="tr-TR" sz="1900" dirty="0" smtClean="0">
                <a:latin typeface="Times New Roman" pitchFamily="18" charset="0"/>
                <a:cs typeface="Times New Roman" pitchFamily="18" charset="0"/>
              </a:rPr>
              <a:t>KÖSE, E. (2003). </a:t>
            </a:r>
            <a:r>
              <a:rPr lang="tr-TR" sz="1900" dirty="0" err="1" smtClean="0">
                <a:latin typeface="Times New Roman" pitchFamily="18" charset="0"/>
                <a:cs typeface="Times New Roman" pitchFamily="18" charset="0"/>
              </a:rPr>
              <a:t>lköğretim</a:t>
            </a:r>
            <a:r>
              <a:rPr lang="tr-TR" sz="1900" dirty="0" smtClean="0">
                <a:latin typeface="Times New Roman" pitchFamily="18" charset="0"/>
                <a:cs typeface="Times New Roman" pitchFamily="18" charset="0"/>
              </a:rPr>
              <a:t> düzeyinde ders dışı etkiliklerin akademik başarıya ve okul kültürünü algılamaya etkisi, Doktora tezi, 25.</a:t>
            </a:r>
          </a:p>
          <a:p>
            <a:endParaRPr lang="tr-TR" sz="1900" dirty="0" smtClean="0">
              <a:latin typeface="Times New Roman" pitchFamily="18" charset="0"/>
              <a:cs typeface="Times New Roman" pitchFamily="18" charset="0"/>
            </a:endParaRPr>
          </a:p>
          <a:p>
            <a:r>
              <a:rPr lang="tr-TR" sz="1900" dirty="0" smtClean="0">
                <a:latin typeface="Times New Roman" pitchFamily="18" charset="0"/>
                <a:cs typeface="Times New Roman" pitchFamily="18" charset="0"/>
              </a:rPr>
              <a:t>HALLOWAY, J. H., (2000). </a:t>
            </a:r>
            <a:r>
              <a:rPr lang="tr-TR" sz="1900" dirty="0" err="1" smtClean="0">
                <a:latin typeface="Times New Roman" pitchFamily="18" charset="0"/>
                <a:cs typeface="Times New Roman" pitchFamily="18" charset="0"/>
              </a:rPr>
              <a:t>Extracurricular</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Activities</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The</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Path</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to</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Academic</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Success</a:t>
            </a:r>
            <a:r>
              <a:rPr lang="tr-TR" sz="1900" dirty="0" smtClean="0">
                <a:latin typeface="Times New Roman" pitchFamily="18" charset="0"/>
                <a:cs typeface="Times New Roman" pitchFamily="18" charset="0"/>
              </a:rPr>
              <a:t>? </a:t>
            </a:r>
            <a:r>
              <a:rPr lang="tr-TR" sz="1900" i="1" dirty="0" err="1" smtClean="0">
                <a:latin typeface="Times New Roman" pitchFamily="18" charset="0"/>
                <a:cs typeface="Times New Roman" pitchFamily="18" charset="0"/>
              </a:rPr>
              <a:t>Understanding</a:t>
            </a:r>
            <a:r>
              <a:rPr lang="tr-TR" sz="1900" i="1" dirty="0" smtClean="0">
                <a:latin typeface="Times New Roman" pitchFamily="18" charset="0"/>
                <a:cs typeface="Times New Roman" pitchFamily="18" charset="0"/>
              </a:rPr>
              <a:t> </a:t>
            </a:r>
            <a:r>
              <a:rPr lang="tr-TR" sz="1900" i="1" dirty="0" err="1" smtClean="0">
                <a:latin typeface="Times New Roman" pitchFamily="18" charset="0"/>
                <a:cs typeface="Times New Roman" pitchFamily="18" charset="0"/>
              </a:rPr>
              <a:t>Youth</a:t>
            </a:r>
            <a:r>
              <a:rPr lang="tr-TR" sz="1900" i="1" dirty="0" smtClean="0">
                <a:latin typeface="Times New Roman" pitchFamily="18" charset="0"/>
                <a:cs typeface="Times New Roman" pitchFamily="18" charset="0"/>
              </a:rPr>
              <a:t> </a:t>
            </a:r>
            <a:r>
              <a:rPr lang="tr-TR" sz="1900" i="1" dirty="0" err="1" smtClean="0">
                <a:latin typeface="Times New Roman" pitchFamily="18" charset="0"/>
                <a:cs typeface="Times New Roman" pitchFamily="18" charset="0"/>
              </a:rPr>
              <a:t>Culture</a:t>
            </a:r>
            <a:r>
              <a:rPr lang="tr-TR" sz="1900" i="1" dirty="0" smtClean="0">
                <a:latin typeface="Times New Roman" pitchFamily="18" charset="0"/>
                <a:cs typeface="Times New Roman" pitchFamily="18" charset="0"/>
              </a:rPr>
              <a:t>, </a:t>
            </a:r>
            <a:r>
              <a:rPr lang="tr-TR" sz="1900" dirty="0" smtClean="0">
                <a:latin typeface="Times New Roman" pitchFamily="18" charset="0"/>
                <a:cs typeface="Times New Roman" pitchFamily="18" charset="0"/>
              </a:rPr>
              <a:t> 57: 4, 87- 88.</a:t>
            </a:r>
          </a:p>
          <a:p>
            <a:endParaRPr lang="tr-TR" sz="1900" dirty="0" smtClean="0">
              <a:latin typeface="Times New Roman" pitchFamily="18" charset="0"/>
              <a:cs typeface="Times New Roman" pitchFamily="18" charset="0"/>
            </a:endParaRPr>
          </a:p>
          <a:p>
            <a:r>
              <a:rPr lang="en-US" sz="1900" dirty="0" err="1" smtClean="0">
                <a:latin typeface="Times New Roman" pitchFamily="18" charset="0"/>
                <a:cs typeface="Times New Roman" pitchFamily="18" charset="0"/>
              </a:rPr>
              <a:t>Oğuzhan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Dalkıran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Alper</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Altıntaş</a:t>
            </a:r>
            <a:r>
              <a:rPr lang="en-US" sz="1900" dirty="0" smtClean="0">
                <a:latin typeface="Times New Roman" pitchFamily="18" charset="0"/>
                <a:cs typeface="Times New Roman" pitchFamily="18" charset="0"/>
              </a:rPr>
              <a:t>, </a:t>
            </a:r>
            <a:r>
              <a:rPr lang="en-US" sz="1900" u="sng" dirty="0" err="1" smtClean="0">
                <a:latin typeface="Times New Roman" pitchFamily="18" charset="0"/>
                <a:cs typeface="Times New Roman" pitchFamily="18" charset="0"/>
              </a:rPr>
              <a:t>Nevin</a:t>
            </a:r>
            <a:r>
              <a:rPr lang="en-US" sz="1900" u="sng" dirty="0" smtClean="0">
                <a:latin typeface="Times New Roman" pitchFamily="18" charset="0"/>
                <a:cs typeface="Times New Roman" pitchFamily="18" charset="0"/>
              </a:rPr>
              <a:t> </a:t>
            </a:r>
            <a:r>
              <a:rPr lang="en-US" sz="1900" u="sng" dirty="0" err="1" smtClean="0">
                <a:latin typeface="Times New Roman" pitchFamily="18" charset="0"/>
                <a:cs typeface="Times New Roman" pitchFamily="18" charset="0"/>
              </a:rPr>
              <a:t>Gündüz</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Hakan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Sunay</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Metin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Akgül</a:t>
            </a:r>
            <a:r>
              <a:rPr lang="en-US" sz="1900" dirty="0" smtClean="0">
                <a:latin typeface="Times New Roman" pitchFamily="18" charset="0"/>
                <a:cs typeface="Times New Roman" pitchFamily="18" charset="0"/>
              </a:rPr>
              <a:t>, </a:t>
            </a:r>
            <a:r>
              <a:rPr lang="tr-TR" sz="1900" dirty="0" smtClean="0">
                <a:latin typeface="Times New Roman" pitchFamily="18" charset="0"/>
                <a:cs typeface="Times New Roman" pitchFamily="18" charset="0"/>
              </a:rPr>
              <a:t>(2004), </a:t>
            </a:r>
            <a:r>
              <a:rPr lang="en-US" sz="1900" dirty="0" smtClean="0">
                <a:latin typeface="Times New Roman" pitchFamily="18" charset="0"/>
                <a:cs typeface="Times New Roman" pitchFamily="18" charset="0"/>
              </a:rPr>
              <a:t>“Ankara </a:t>
            </a:r>
            <a:r>
              <a:rPr lang="en-US" sz="1900" dirty="0" err="1" smtClean="0">
                <a:latin typeface="Times New Roman" pitchFamily="18" charset="0"/>
                <a:cs typeface="Times New Roman" pitchFamily="18" charset="0"/>
              </a:rPr>
              <a:t>İli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Devlet</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İlk</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ve</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Orta</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Öğretim</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Okullarındaki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Beden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Eğitimi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Öğretmenlerinin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Ders</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Dışı</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Etkinliklerinde</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Kapalı</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Spor</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Alanlarının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Etkin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Kullanımı</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Üzerine</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Görüşleri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Spormetre</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Beden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Eğitimi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ve</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Spor</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Bilimleri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Dergisi</a:t>
            </a:r>
            <a:r>
              <a:rPr lang="en-US" sz="1900" dirty="0" smtClean="0">
                <a:latin typeface="Times New Roman" pitchFamily="18" charset="0"/>
                <a:cs typeface="Times New Roman" pitchFamily="18" charset="0"/>
              </a:rPr>
              <a:t>, Cilt:2, Sayı:3,  Sayfa:109-118</a:t>
            </a:r>
            <a:r>
              <a:rPr lang="tr-TR" sz="1900" dirty="0" smtClean="0">
                <a:latin typeface="Times New Roman" pitchFamily="18" charset="0"/>
                <a:cs typeface="Times New Roman" pitchFamily="18" charset="0"/>
              </a:rPr>
              <a:t>.</a:t>
            </a:r>
          </a:p>
          <a:p>
            <a:r>
              <a:rPr lang="en-US" sz="1900" dirty="0" err="1" smtClean="0">
                <a:latin typeface="Times New Roman" pitchFamily="18" charset="0"/>
                <a:cs typeface="Times New Roman" pitchFamily="18" charset="0"/>
              </a:rPr>
              <a:t>Mjaavatn</a:t>
            </a:r>
            <a:r>
              <a:rPr lang="en-US" sz="1900" dirty="0" smtClean="0">
                <a:latin typeface="Times New Roman" pitchFamily="18" charset="0"/>
                <a:cs typeface="Times New Roman" pitchFamily="18" charset="0"/>
              </a:rPr>
              <a:t>, D. (</a:t>
            </a:r>
            <a:r>
              <a:rPr lang="tr-TR" sz="1900" dirty="0" smtClean="0">
                <a:latin typeface="Times New Roman" pitchFamily="18" charset="0"/>
                <a:cs typeface="Times New Roman" pitchFamily="18" charset="0"/>
              </a:rPr>
              <a:t>200</a:t>
            </a:r>
            <a:r>
              <a:rPr lang="en-US" sz="1900" dirty="0" smtClean="0">
                <a:latin typeface="Times New Roman" pitchFamily="18" charset="0"/>
                <a:cs typeface="Times New Roman" pitchFamily="18" charset="0"/>
              </a:rPr>
              <a:t>9), Outdoor Play and Learning, Journal of Physical Education, 43-49.</a:t>
            </a:r>
            <a:endParaRPr lang="tr-TR" sz="1900" dirty="0" smtClean="0">
              <a:latin typeface="Times New Roman" pitchFamily="18" charset="0"/>
              <a:cs typeface="Times New Roman" pitchFamily="18" charset="0"/>
            </a:endParaRPr>
          </a:p>
          <a:p>
            <a:pPr>
              <a:buNone/>
            </a:pPr>
            <a:r>
              <a:rPr lang="tr-TR" sz="1900" dirty="0" smtClean="0">
                <a:latin typeface="Times New Roman" pitchFamily="18" charset="0"/>
                <a:cs typeface="Times New Roman" pitchFamily="18" charset="0"/>
              </a:rPr>
              <a:t> </a:t>
            </a:r>
          </a:p>
          <a:p>
            <a:endParaRPr lang="tr-TR" sz="1800" dirty="0" smtClean="0">
              <a:latin typeface="Times New Roman" pitchFamily="18" charset="0"/>
              <a:cs typeface="Times New Roman" pitchFamily="18" charset="0"/>
            </a:endParaRPr>
          </a:p>
          <a:p>
            <a:endParaRPr lang="tr-TR" sz="1050" dirty="0" smtClean="0">
              <a:latin typeface="Times New Roman" pitchFamily="18" charset="0"/>
              <a:cs typeface="Times New Roman" pitchFamily="18" charset="0"/>
            </a:endParaRPr>
          </a:p>
          <a:p>
            <a:endParaRPr lang="tr-TR" sz="1050" dirty="0" smtClean="0">
              <a:latin typeface="Times New Roman" pitchFamily="18" charset="0"/>
              <a:cs typeface="Times New Roman" pitchFamily="18" charset="0"/>
            </a:endParaRPr>
          </a:p>
          <a:p>
            <a:endParaRPr lang="tr-TR" sz="1050" dirty="0" smtClean="0"/>
          </a:p>
          <a:p>
            <a:endParaRPr lang="tr-TR" sz="1050" dirty="0"/>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457200" y="188640"/>
            <a:ext cx="7467600" cy="85998"/>
          </a:xfrm>
        </p:spPr>
        <p:txBody>
          <a:bodyPr>
            <a:normAutofit fontScale="90000"/>
          </a:bodyPr>
          <a:lstStyle/>
          <a:p>
            <a:r>
              <a:rPr lang="tr-TR" dirty="0" smtClean="0">
                <a:latin typeface="Times New Roman" pitchFamily="18" charset="0"/>
                <a:cs typeface="Times New Roman" pitchFamily="18" charset="0"/>
              </a:rPr>
              <a:t> </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a:xfrm>
            <a:off x="457200" y="548680"/>
            <a:ext cx="7467600" cy="5925272"/>
          </a:xfrm>
        </p:spPr>
        <p:txBody>
          <a:bodyPr/>
          <a:lstStyle/>
          <a:p>
            <a:pPr algn="just"/>
            <a:r>
              <a:rPr lang="tr-TR" dirty="0" smtClean="0">
                <a:latin typeface="Times New Roman" pitchFamily="18" charset="0"/>
                <a:cs typeface="Times New Roman" pitchFamily="18" charset="0"/>
              </a:rPr>
              <a:t>Okul içi etkinlikler, öğrencilerin ilgi ve gereksinimlerine yönelik, onların kişiliklerini geliştirmek için, okul yönetiminin bilgisi ve rehberliği altında yapılan planlı, programlı ve düzenli çalışmalardır.</a:t>
            </a:r>
            <a:endParaRPr lang="tr-TR" dirty="0">
              <a:latin typeface="Times New Roman" pitchFamily="18" charset="0"/>
              <a:cs typeface="Times New Roman" pitchFamily="18" charset="0"/>
            </a:endParaRPr>
          </a:p>
        </p:txBody>
      </p:sp>
      <p:pic>
        <p:nvPicPr>
          <p:cNvPr id="4" name="Picture 2" descr="C:\Users\ng\Desktop\201502034.jpg"/>
          <p:cNvPicPr>
            <a:picLocks noChangeAspect="1" noChangeArrowheads="1"/>
          </p:cNvPicPr>
          <p:nvPr/>
        </p:nvPicPr>
        <p:blipFill>
          <a:blip r:embed="rId2" cstate="print"/>
          <a:srcRect/>
          <a:stretch>
            <a:fillRect/>
          </a:stretch>
        </p:blipFill>
        <p:spPr bwMode="auto">
          <a:xfrm>
            <a:off x="457200" y="3789040"/>
            <a:ext cx="8229600" cy="2880320"/>
          </a:xfrm>
          <a:prstGeom prst="rect">
            <a:avLst/>
          </a:prstGeom>
          <a:noFill/>
        </p:spPr>
      </p:pic>
    </p:spTree>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latin typeface="Comic Sans MS" pitchFamily="66" charset="0"/>
              </a:rPr>
              <a:t>Dinlediğiniz için Teşekkürler..</a:t>
            </a:r>
            <a:endParaRPr lang="tr-TR" dirty="0">
              <a:latin typeface="Comic Sans MS" pitchFamily="66" charset="0"/>
            </a:endParaRP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latin typeface="Times New Roman" pitchFamily="18" charset="0"/>
                <a:cs typeface="Times New Roman" pitchFamily="18" charset="0"/>
              </a:rPr>
              <a:t>Okul içi Etkinlikler</a:t>
            </a:r>
            <a:endParaRPr lang="tr-TR" sz="3600"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Çağdaş anlamda bir eğitim programı dinamik bir yapıya sahip olup, sadece okulda ve dolayısıyla derslerle sınırlı tutulmayıp eğitimin genel amaçları doğrultusunda ders dışında da devam ettirilmesi gereken ve bir dizi etkinlikle beraber sonunda da değerlendirmeyi içeren bir süreç olarak ifade edilmektedir.</a:t>
            </a:r>
            <a:endParaRPr lang="tr-TR" dirty="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latin typeface="Times New Roman" pitchFamily="18" charset="0"/>
                <a:cs typeface="Times New Roman" pitchFamily="18" charset="0"/>
              </a:rPr>
              <a:t>Okul İçi Etkinlikler</a:t>
            </a:r>
            <a:endParaRPr lang="tr-TR" sz="3600" dirty="0">
              <a:latin typeface="Times New Roman" pitchFamily="18" charset="0"/>
              <a:cs typeface="Times New Roman" pitchFamily="18" charset="0"/>
            </a:endParaRPr>
          </a:p>
        </p:txBody>
      </p:sp>
      <p:sp>
        <p:nvSpPr>
          <p:cNvPr id="3" name="2 İçerik Yer Tutucusu"/>
          <p:cNvSpPr>
            <a:spLocks noGrp="1"/>
          </p:cNvSpPr>
          <p:nvPr>
            <p:ph idx="1"/>
          </p:nvPr>
        </p:nvSpPr>
        <p:spPr>
          <a:xfrm>
            <a:off x="539552" y="1340768"/>
            <a:ext cx="8229600" cy="4813995"/>
          </a:xfrm>
        </p:spPr>
        <p:txBody>
          <a:bodyPr>
            <a:normAutofit/>
          </a:bodyPr>
          <a:lstStyle/>
          <a:p>
            <a:r>
              <a:rPr lang="tr-TR" dirty="0" smtClean="0">
                <a:latin typeface="Times New Roman" pitchFamily="18" charset="0"/>
                <a:cs typeface="Times New Roman" pitchFamily="18" charset="0"/>
              </a:rPr>
              <a:t>İzcilik, beden eğitimi ve spor çalışmaları, halk oyunları ve güzel sanatlar, dans, temsil, koro ve orkestra gibi etkinlikleri kapsar (MEB, 2008).</a:t>
            </a:r>
          </a:p>
          <a:p>
            <a:endParaRPr lang="tr-TR" dirty="0" smtClean="0">
              <a:latin typeface="Times New Roman" pitchFamily="18" charset="0"/>
              <a:cs typeface="Times New Roman" pitchFamily="18" charset="0"/>
            </a:endParaRPr>
          </a:p>
          <a:p>
            <a:pPr>
              <a:buNone/>
            </a:pPr>
            <a:endParaRPr lang="tr-TR" dirty="0" smtClean="0">
              <a:latin typeface="Times New Roman" pitchFamily="18" charset="0"/>
              <a:cs typeface="Times New Roman" pitchFamily="18" charset="0"/>
            </a:endParaRPr>
          </a:p>
          <a:p>
            <a:endParaRPr lang="tr-TR" dirty="0">
              <a:latin typeface="Times New Roman" pitchFamily="18" charset="0"/>
              <a:cs typeface="Times New Roman" pitchFamily="18" charset="0"/>
            </a:endParaRPr>
          </a:p>
        </p:txBody>
      </p:sp>
      <p:pic>
        <p:nvPicPr>
          <p:cNvPr id="4" name="Picture 2" descr="C:\Users\ng\Desktop\depositphotos_46208425-stock-photo-extra-curricular-classes-kids.jpg"/>
          <p:cNvPicPr>
            <a:picLocks noChangeAspect="1" noChangeArrowheads="1"/>
          </p:cNvPicPr>
          <p:nvPr/>
        </p:nvPicPr>
        <p:blipFill>
          <a:blip r:embed="rId2" cstate="print"/>
          <a:stretch>
            <a:fillRect/>
          </a:stretch>
        </p:blipFill>
        <p:spPr bwMode="auto">
          <a:xfrm>
            <a:off x="2555776" y="3356992"/>
            <a:ext cx="4752528" cy="3145433"/>
          </a:xfrm>
          <a:prstGeom prst="rect">
            <a:avLst/>
          </a:prstGeom>
          <a:noFill/>
        </p:spPr>
      </p:pic>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418058"/>
          </a:xfrm>
        </p:spPr>
        <p:txBody>
          <a:bodyPr>
            <a:normAutofit fontScale="90000"/>
          </a:bodyPr>
          <a:lstStyle/>
          <a:p>
            <a:endParaRPr lang="tr-TR"/>
          </a:p>
        </p:txBody>
      </p:sp>
      <p:sp>
        <p:nvSpPr>
          <p:cNvPr id="3" name="2 İçerik Yer Tutucusu"/>
          <p:cNvSpPr>
            <a:spLocks noGrp="1"/>
          </p:cNvSpPr>
          <p:nvPr>
            <p:ph idx="1"/>
          </p:nvPr>
        </p:nvSpPr>
        <p:spPr>
          <a:xfrm>
            <a:off x="457200" y="1124744"/>
            <a:ext cx="7467600" cy="5349208"/>
          </a:xfrm>
        </p:spPr>
        <p:txBody>
          <a:bodyPr>
            <a:normAutofit/>
          </a:bodyPr>
          <a:lstStyle/>
          <a:p>
            <a:pPr algn="just"/>
            <a:r>
              <a:rPr lang="tr-TR" dirty="0" smtClean="0"/>
              <a:t>Okullar, fiziksel aktiviteyi teşvik etmek için kilit bir ortam olarak kabul edilmiştir, çocuklar normal günlerinin büyük bir bölümünü okulda geçirmektedirler. </a:t>
            </a:r>
          </a:p>
          <a:p>
            <a:pPr algn="just">
              <a:buNone/>
            </a:pPr>
            <a:endParaRPr lang="tr-TR" dirty="0" smtClean="0"/>
          </a:p>
          <a:p>
            <a:pPr algn="just"/>
            <a:r>
              <a:rPr lang="tr-TR" dirty="0" smtClean="0"/>
              <a:t>Okulda, </a:t>
            </a:r>
            <a:r>
              <a:rPr lang="tr-TR" u="sng" dirty="0" smtClean="0"/>
              <a:t>beden eğitimi dersleri ve teneffüsler</a:t>
            </a:r>
            <a:r>
              <a:rPr lang="tr-TR" dirty="0" smtClean="0"/>
              <a:t>, çocukların fiziksel olarak aktif olma fırsatına sahip oldukları iki ana çerçeveyi temsil eder. (</a:t>
            </a:r>
            <a:r>
              <a:rPr lang="tr-TR" dirty="0" err="1" smtClean="0"/>
              <a:t>Janssen</a:t>
            </a:r>
            <a:r>
              <a:rPr lang="tr-TR" dirty="0" smtClean="0"/>
              <a:t> ve diğerleri 2017) </a:t>
            </a:r>
            <a:endParaRPr lang="tr-TR" dirty="0"/>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latin typeface="Times New Roman" pitchFamily="18" charset="0"/>
                <a:cs typeface="Times New Roman" pitchFamily="18" charset="0"/>
              </a:rPr>
              <a:t>Oyun</a:t>
            </a:r>
            <a:endParaRPr lang="tr-TR" sz="3600"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İngiliz filozofu John Locke, “Derslerin daha çekici olmasını istiyorsanız çocuğun ilk yaşlardaki oyun içgüdülerinden faydalanınız”, diyerek oyunun öneminden bahsetmektedir.</a:t>
            </a:r>
          </a:p>
          <a:p>
            <a:endParaRPr lang="tr-TR" dirty="0"/>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latin typeface="Times New Roman" pitchFamily="18" charset="0"/>
                <a:cs typeface="Times New Roman" pitchFamily="18" charset="0"/>
              </a:rPr>
              <a:t>Oyun</a:t>
            </a:r>
            <a:endParaRPr lang="tr-TR" sz="3600"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Ünlü Alman eğitimci </a:t>
            </a:r>
            <a:r>
              <a:rPr lang="tr-TR" dirty="0" err="1" smtClean="0">
                <a:latin typeface="Times New Roman" pitchFamily="18" charset="0"/>
                <a:cs typeface="Times New Roman" pitchFamily="18" charset="0"/>
              </a:rPr>
              <a:t>Guts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Muths</a:t>
            </a:r>
            <a:r>
              <a:rPr lang="tr-TR" dirty="0" smtClean="0">
                <a:latin typeface="Times New Roman" pitchFamily="18" charset="0"/>
                <a:cs typeface="Times New Roman" pitchFamily="18" charset="0"/>
              </a:rPr>
              <a:t> ise, oyunun eğitimdeki öneminden şu şekilde bahseder: “Eğitimci, oyun yoluyla çocuğa yaklaşır, ruhuna siner, kalpleri kolayca kazanır’’</a:t>
            </a:r>
            <a:r>
              <a:rPr lang="tr-TR" b="1"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(Bağcı,2011).</a:t>
            </a:r>
          </a:p>
          <a:p>
            <a:pPr>
              <a:buNone/>
            </a:pPr>
            <a:endParaRPr lang="tr-TR" dirty="0"/>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t>Çocuk hakları Sözleşmesi</a:t>
            </a:r>
            <a:endParaRPr lang="tr-TR" sz="3600" dirty="0"/>
          </a:p>
        </p:txBody>
      </p:sp>
      <p:sp>
        <p:nvSpPr>
          <p:cNvPr id="3" name="2 İçerik Yer Tutucusu"/>
          <p:cNvSpPr>
            <a:spLocks noGrp="1"/>
          </p:cNvSpPr>
          <p:nvPr>
            <p:ph idx="1"/>
          </p:nvPr>
        </p:nvSpPr>
        <p:spPr/>
        <p:txBody>
          <a:bodyPr>
            <a:normAutofit fontScale="85000" lnSpcReduction="10000"/>
          </a:bodyPr>
          <a:lstStyle/>
          <a:p>
            <a:pPr algn="just"/>
            <a:r>
              <a:rPr lang="tr-TR" dirty="0" smtClean="0"/>
              <a:t>Birleşmiş Milletler Genel Kurulu Tarafından 20 Kasım 1989 tarihinde kabul edilen ‘’Çocuk Haklarına Dair Sözleşme’’ taraf devletlerce onaylanarak kabul edilmiştir. </a:t>
            </a:r>
          </a:p>
          <a:p>
            <a:pPr algn="just"/>
            <a:r>
              <a:rPr lang="tr-TR" dirty="0" smtClean="0"/>
              <a:t>Sözleşmenin 31.Maddesi 1.Fıkrasında yer alan UNICEF ‘’Taraf devletler çocuğun dinlenme, boş zaman değerlendirme, oynama ve yaşına uygun eğlencede (etkinliklerde) bulunma, kültürel ve sanatsal yaşama serbestçe katılma hakkı tanırlar.’’ İbaresi ile sözleşmeyi imzalamış olan devletler çocuğun oyun hakkını koruma altına almışlardır (</a:t>
            </a:r>
            <a:r>
              <a:rPr lang="tr-TR" dirty="0" err="1" smtClean="0"/>
              <a:t>Bekmezci</a:t>
            </a:r>
            <a:r>
              <a:rPr lang="tr-TR" dirty="0" smtClean="0"/>
              <a:t> ve ark. 2015)</a:t>
            </a:r>
            <a:endParaRPr lang="tr-TR" dirty="0"/>
          </a:p>
        </p:txBody>
      </p:sp>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891</TotalTime>
  <Words>1700</Words>
  <Application>Microsoft Office PowerPoint</Application>
  <PresentationFormat>Ekran Gösterisi (4:3)</PresentationFormat>
  <Paragraphs>111</Paragraphs>
  <Slides>30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30</vt:i4>
      </vt:variant>
    </vt:vector>
  </HeadingPairs>
  <TitlesOfParts>
    <vt:vector size="35" baseType="lpstr">
      <vt:lpstr>Arial</vt:lpstr>
      <vt:lpstr>Calibri</vt:lpstr>
      <vt:lpstr>Comic Sans MS</vt:lpstr>
      <vt:lpstr>Times New Roman</vt:lpstr>
      <vt:lpstr>Ofis Teması</vt:lpstr>
      <vt:lpstr>OKUL İÇİ ETKİNLİKLER </vt:lpstr>
      <vt:lpstr>Eğitim programı, öğrenciye okul içinde ve dışında planlanan etkinlikler yoluyla sağlanan öğrenme yaşantıları düzeneği olarak tanımlanmaktadır. </vt:lpstr>
      <vt:lpstr> </vt:lpstr>
      <vt:lpstr>Okul içi Etkinlikler</vt:lpstr>
      <vt:lpstr>Okul İçi Etkinlikler</vt:lpstr>
      <vt:lpstr>PowerPoint Sunusu</vt:lpstr>
      <vt:lpstr>Oyun</vt:lpstr>
      <vt:lpstr>Oyun</vt:lpstr>
      <vt:lpstr>Çocuk hakları Sözleşmesi</vt:lpstr>
      <vt:lpstr>Okul İçi Etkinliklerinin Önemi</vt:lpstr>
      <vt:lpstr>Önemi;</vt:lpstr>
      <vt:lpstr>Okul İçi Etkinliklerinin Amaçları:</vt:lpstr>
      <vt:lpstr> </vt:lpstr>
      <vt:lpstr>Okul içi etkinliklerin Önemi</vt:lpstr>
      <vt:lpstr>Önemi</vt:lpstr>
      <vt:lpstr>Faydaları</vt:lpstr>
      <vt:lpstr>  Faydaları</vt:lpstr>
      <vt:lpstr>Uygulamada karşılaşılan sorunlar:</vt:lpstr>
      <vt:lpstr>Uygulamada karşılaşılan sorunlar:</vt:lpstr>
      <vt:lpstr>*Derslerde beklentilerine ulaşamayan çocuk, gereksinmelerini karşılamayı başka ortamlarda arar durumdadır. Bu durum, çocuğun okula olan ilgisinde azalmaya neden olabilmekte ve istenmeyen bazı davranışların kazanılmasına ortam hazırlamaktadır.  *Okulun günümüz eğitim anlayışında, okula giden çocuğun merkeze alınmayıp, öğretmen veya programın merkeze alınmış olması da bu sonucu hızlandırmıştır. Bu olumsuzluklar beden eğitimi dersi ve okul içi etkinliklerinin önemini bir kat daha artırmıştır (Pehlivan ve Selçuk,2005).</vt:lpstr>
      <vt:lpstr>Sonuç ve Öneriler </vt:lpstr>
      <vt:lpstr> Yurt Dışı Uygulama Örnekleri,   *Japonya’da daha çok spor ve kültürel etkinliklerle ahlak eğitimi verilmektedir.   *Malezya ‘da tüm düzeylerdeki eğitim- öğretimde ders dışı etkinlik zorunludur.   *Çin’de ahlak gelişiminin araçları olarak, beden eğitimi ve güzel sanatlar etkinlik kurslarına önem verilmiştir (Köse, 2003)</vt:lpstr>
      <vt:lpstr>Norveç, öğle tatillerinde ve yemek aralarında öğrencilere fiziksel olarak aktif olmaları için fırsatlar sunmaktadır (Torsheim ve ark, 2008).  Norveç anne babaların ve çocukların en huzurlu ve mutlu olduğu ülke olarak bilinir. Çünkü bu ülkede çocuk her şeyden daha değerlidir.  Mesela her çocuğun yaşına uygun bir bisikleti olmalıdır. Sosyalleşme ve doğal hayatı öğrenmek, bilgi eğitiminden daha önemlidir.  Norveçli öğrenciler hava koşullarının elverişli olma durumuna  hava sıcaklığı ne olursa olsun günde en az bir saat bahçede tenefüs yapmaları şarttır.  Eğitim ve öğretimde ise en çok üzerinde durulan şey çocukların sosyalleşmeyi ve doğa ile başa çıkmayı öğrenebilmeleridir. (Mjaavatn, 2009)</vt:lpstr>
      <vt:lpstr>Amerika Birleşik Devletleri’nde devlet okullarındaki öğrencilerin okul saati ve günleri dışında;  *  okul içi ve okullar arası sportif programlar,  * sanat, müzik ve drama organizasyonları,  * akademik ve mesleki kulüp çalışmaları  gibi birçok okul dışı etkinliklere gönüllü katıldıklarını  ve bu etkinliklerde puanlama ve notla değerlendirme olmadığını belirtmiştir (Halloway, 2000)</vt:lpstr>
      <vt:lpstr>Okul içi uygulama örnekleri: </vt:lpstr>
      <vt:lpstr>5-Akıllı tahtada yansıtılmış görsel hareketlerin sınıf içerisinde elinde materyal varmış gibi taklit edilmesi (örn: İp atlama,top sürme, el değiştirme, materyali elden ele bırakma, vücudumuzun etrafında, bacaklarımızın arasında çevirme ..vb) 6- Elindeki materyalleri düşürmeden çizgi yada engeller arası geçişle bitiş çizgisine ulaşma (denge ve koordinasyon çalışmaları)  7- Hedef oyunları: Çeşitli büyük ve küçük materyallerle (tenis topu, pinpon topu, yumuşak, içi dolgu toplar..vb) hedeflere atış çalışmaları (el göz koordinasyonu, sayılarla-renklerle birleştirebileceğimiz.. )  8- Koordinasyon parkurları: Sıçrama, atma-tutma, engel altından üstünden geçme, engeller arası slalom, hedefe top atma..vb parkurun sonunda örn. Coğrafya dersi ile birleştirilmiş  bölgelerimiz, illerimiz haritasında pazılı tamamlama, sağlık bilgisi dersi kapsamında vücudumuzla ilgili pazılı tamamlama</vt:lpstr>
      <vt:lpstr>PowerPoint Sunusu</vt:lpstr>
      <vt:lpstr>PowerPoint Sunusu</vt:lpstr>
      <vt:lpstr>Kaynaklar</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 İÇİ ETKİNLİKLER</dc:title>
  <dc:creator>Nevin GUNDUZ</dc:creator>
  <cp:lastModifiedBy>nevin</cp:lastModifiedBy>
  <cp:revision>67</cp:revision>
  <dcterms:created xsi:type="dcterms:W3CDTF">2019-02-27T21:58:45Z</dcterms:created>
  <dcterms:modified xsi:type="dcterms:W3CDTF">2021-01-29T12:40:18Z</dcterms:modified>
</cp:coreProperties>
</file>