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F2726-8D03-4475-B1AB-99773EB6B180}" type="datetimeFigureOut">
              <a:rPr lang="tr-TR" smtClean="0"/>
              <a:t>06.03.2020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90123-EFB9-4E59-A03A-1AFD64B1CFD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66842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F2726-8D03-4475-B1AB-99773EB6B180}" type="datetimeFigureOut">
              <a:rPr lang="tr-TR" smtClean="0"/>
              <a:t>06.03.2020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90123-EFB9-4E59-A03A-1AFD64B1CFD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106921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F2726-8D03-4475-B1AB-99773EB6B180}" type="datetimeFigureOut">
              <a:rPr lang="tr-TR" smtClean="0"/>
              <a:t>06.03.2020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90123-EFB9-4E59-A03A-1AFD64B1CFD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52019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F2726-8D03-4475-B1AB-99773EB6B180}" type="datetimeFigureOut">
              <a:rPr lang="tr-TR" smtClean="0"/>
              <a:t>06.03.2020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90123-EFB9-4E59-A03A-1AFD64B1CFD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031586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F2726-8D03-4475-B1AB-99773EB6B180}" type="datetimeFigureOut">
              <a:rPr lang="tr-TR" smtClean="0"/>
              <a:t>06.03.2020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90123-EFB9-4E59-A03A-1AFD64B1CFD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559109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F2726-8D03-4475-B1AB-99773EB6B180}" type="datetimeFigureOut">
              <a:rPr lang="tr-TR" smtClean="0"/>
              <a:t>06.03.2020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90123-EFB9-4E59-A03A-1AFD64B1CFD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457846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F2726-8D03-4475-B1AB-99773EB6B180}" type="datetimeFigureOut">
              <a:rPr lang="tr-TR" smtClean="0"/>
              <a:t>06.03.2020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90123-EFB9-4E59-A03A-1AFD64B1CFD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905941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F2726-8D03-4475-B1AB-99773EB6B180}" type="datetimeFigureOut">
              <a:rPr lang="tr-TR" smtClean="0"/>
              <a:t>06.03.2020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90123-EFB9-4E59-A03A-1AFD64B1CFD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442989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F2726-8D03-4475-B1AB-99773EB6B180}" type="datetimeFigureOut">
              <a:rPr lang="tr-TR" smtClean="0"/>
              <a:t>06.03.2020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90123-EFB9-4E59-A03A-1AFD64B1CFD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919167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F2726-8D03-4475-B1AB-99773EB6B180}" type="datetimeFigureOut">
              <a:rPr lang="tr-TR" smtClean="0"/>
              <a:t>06.03.2020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90123-EFB9-4E59-A03A-1AFD64B1CFD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792757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F2726-8D03-4475-B1AB-99773EB6B180}" type="datetimeFigureOut">
              <a:rPr lang="tr-TR" smtClean="0"/>
              <a:t>06.03.2020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90123-EFB9-4E59-A03A-1AFD64B1CFD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431965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AF2726-8D03-4475-B1AB-99773EB6B180}" type="datetimeFigureOut">
              <a:rPr lang="tr-TR" smtClean="0"/>
              <a:t>06.03.2020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D90123-EFB9-4E59-A03A-1AFD64B1CFD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075674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STOK YÖNETİMİ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701074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b="1" dirty="0" smtClean="0"/>
              <a:t>STOK KAVRAMI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algn="just"/>
            <a:r>
              <a:rPr lang="tr-TR" sz="2800" dirty="0" smtClean="0"/>
              <a:t>Üretilen mamule dolaysız veya dolaylı olarak katılan bütün fiziksel varlıklar ve mamulün kendisi stok kavramı içindedir. </a:t>
            </a:r>
          </a:p>
          <a:p>
            <a:pPr algn="just"/>
            <a:r>
              <a:rPr lang="tr-TR" sz="2800" dirty="0" smtClean="0"/>
              <a:t>Stoklar varlıkların miktarları veya parasal değeri ile ölçülür. </a:t>
            </a:r>
          </a:p>
          <a:p>
            <a:pPr algn="just"/>
            <a:r>
              <a:rPr lang="tr-TR" sz="2800" dirty="0" smtClean="0"/>
              <a:t>Üretim sistemi büyüdükçe, mamul çeşidi arttıkça, tedarik, talep ve imalata ilişkin faktörlerdeki belirsizlik ve aralarındaki ilişkilerin karmaşıklığı stok bulundurmayı zorunlu kılar. </a:t>
            </a:r>
            <a:endParaRPr lang="tr-TR" sz="2800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4294967295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/>
          <a:lstStyle/>
          <a:p>
            <a:fld id="{B1DEFA8C-F947-479F-BE07-76B6B3F80BF1}" type="slidenum">
              <a:rPr lang="tr-TR" smtClean="0"/>
              <a:pPr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78609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b="1" dirty="0" smtClean="0"/>
              <a:t>STOKLARIN SINIFLANDIRILMASI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tr-TR" sz="4000" b="1" i="1" dirty="0" smtClean="0"/>
              <a:t>(a) Hammaddeler</a:t>
            </a:r>
          </a:p>
          <a:p>
            <a:r>
              <a:rPr lang="tr-TR" sz="4000" b="1" i="1" dirty="0" smtClean="0"/>
              <a:t>(b) Yarı mamuller</a:t>
            </a:r>
            <a:endParaRPr lang="tr-TR" sz="4000" dirty="0" smtClean="0"/>
          </a:p>
          <a:p>
            <a:r>
              <a:rPr lang="tr-TR" sz="4000" b="1" i="1" dirty="0" smtClean="0"/>
              <a:t>(c) Mamuller</a:t>
            </a:r>
            <a:endParaRPr lang="tr-TR" sz="4000" dirty="0" smtClean="0"/>
          </a:p>
          <a:p>
            <a:r>
              <a:rPr lang="tr-TR" sz="4000" b="1" i="1" dirty="0" smtClean="0"/>
              <a:t>(d) Hazır parçalar</a:t>
            </a:r>
            <a:endParaRPr lang="tr-TR" sz="4000" dirty="0" smtClean="0"/>
          </a:p>
          <a:p>
            <a:r>
              <a:rPr lang="tr-TR" sz="4000" b="1" i="1" dirty="0" smtClean="0"/>
              <a:t>(e) Yardımcı malzemeler</a:t>
            </a:r>
            <a:endParaRPr lang="tr-TR" sz="4000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4294967295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/>
          <a:lstStyle/>
          <a:p>
            <a:fld id="{B1DEFA8C-F947-479F-BE07-76B6B3F80BF1}" type="slidenum">
              <a:rPr lang="tr-TR" smtClean="0"/>
              <a:pPr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64654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b="1" dirty="0" smtClean="0"/>
              <a:t>STOKLARIN İŞLETME EKONOMİSİNDEKİ ÖNEMİ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285720" y="1600200"/>
            <a:ext cx="7639080" cy="5257800"/>
          </a:xfrm>
        </p:spPr>
        <p:txBody>
          <a:bodyPr>
            <a:noAutofit/>
          </a:bodyPr>
          <a:lstStyle/>
          <a:p>
            <a:pPr algn="just"/>
            <a:endParaRPr lang="tr-TR" sz="2800" dirty="0" smtClean="0"/>
          </a:p>
          <a:p>
            <a:pPr algn="just"/>
            <a:r>
              <a:rPr lang="tr-TR" sz="2800" dirty="0" smtClean="0"/>
              <a:t>Modern üretim sistemlerinde stoklar her kademeden yöneticiyi yakından ilgilendiren bir sorundur. </a:t>
            </a:r>
          </a:p>
          <a:p>
            <a:pPr algn="just"/>
            <a:r>
              <a:rPr lang="tr-TR" sz="2800" dirty="0" smtClean="0"/>
              <a:t>Yanlış stok politikaları seçilmesi veya uygulama hataları yüzünden pek çok işletmenin kritik duruma düşmesi sık rastlanan bir olaydır. 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4294967295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/>
          <a:lstStyle/>
          <a:p>
            <a:fld id="{B1DEFA8C-F947-479F-BE07-76B6B3F80BF1}" type="slidenum">
              <a:rPr lang="tr-TR" smtClean="0"/>
              <a:pPr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60976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b="1" dirty="0" smtClean="0"/>
              <a:t>STOK YÖNETİMİNİN ORGANİZASYONDAKİ YERİ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endParaRPr lang="tr-TR" sz="4000" dirty="0" smtClean="0"/>
          </a:p>
          <a:p>
            <a:r>
              <a:rPr lang="tr-TR" sz="4000" dirty="0" smtClean="0"/>
              <a:t>Stok yönetimi departmanın işletmelerde temel üç fonksiyonu vardır: </a:t>
            </a:r>
          </a:p>
          <a:p>
            <a:pPr marL="708660" lvl="1" indent="-342900">
              <a:buFont typeface="+mj-lt"/>
              <a:buAutoNum type="arabicPeriod"/>
            </a:pPr>
            <a:r>
              <a:rPr lang="tr-TR" sz="2400" dirty="0" smtClean="0"/>
              <a:t>Tedarik ve sevkiyat</a:t>
            </a:r>
          </a:p>
          <a:p>
            <a:pPr marL="708660" lvl="1" indent="-342900">
              <a:buFont typeface="+mj-lt"/>
              <a:buAutoNum type="arabicPeriod"/>
            </a:pPr>
            <a:r>
              <a:rPr lang="tr-TR" sz="2400" dirty="0" smtClean="0"/>
              <a:t>Depolama</a:t>
            </a:r>
          </a:p>
          <a:p>
            <a:pPr marL="708660" lvl="1" indent="-342900">
              <a:buFont typeface="+mj-lt"/>
              <a:buAutoNum type="arabicPeriod"/>
            </a:pPr>
            <a:r>
              <a:rPr lang="tr-TR" sz="2400" dirty="0" smtClean="0"/>
              <a:t>Stok kayıtlarının tutulması. 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4294967295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/>
          <a:lstStyle/>
          <a:p>
            <a:fld id="{B1DEFA8C-F947-479F-BE07-76B6B3F80BF1}" type="slidenum">
              <a:rPr lang="tr-TR" smtClean="0"/>
              <a:pPr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1848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b="1" dirty="0" smtClean="0"/>
              <a:t>STOK KONTROLÜNDEN ETKİLENEN MALİYET UNSURLARI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endParaRPr lang="tr-TR" sz="4000" b="1" i="1" dirty="0" smtClean="0"/>
          </a:p>
          <a:p>
            <a:r>
              <a:rPr lang="tr-TR" sz="4000" b="1" i="1" dirty="0" smtClean="0"/>
              <a:t>1. Miktar </a:t>
            </a:r>
            <a:r>
              <a:rPr lang="tr-TR" sz="4000" b="1" i="1" dirty="0" err="1" smtClean="0"/>
              <a:t>İskontoları</a:t>
            </a:r>
            <a:endParaRPr lang="tr-TR" sz="4000" dirty="0" smtClean="0"/>
          </a:p>
          <a:p>
            <a:r>
              <a:rPr lang="tr-TR" sz="4000" b="1" i="1" dirty="0" smtClean="0"/>
              <a:t>2. Sipariş maliyetleri</a:t>
            </a:r>
          </a:p>
          <a:p>
            <a:r>
              <a:rPr lang="tr-TR" sz="4000" b="1" i="1" dirty="0" smtClean="0"/>
              <a:t>3. Müşterinin kaçırılması maliyeti</a:t>
            </a:r>
          </a:p>
          <a:p>
            <a:r>
              <a:rPr lang="tr-TR" sz="4000" b="1" i="1" dirty="0" smtClean="0"/>
              <a:t>4. Yıpranma ve eskime maliyetleri</a:t>
            </a:r>
            <a:endParaRPr lang="tr-TR" sz="4000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4294967295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/>
          <a:lstStyle/>
          <a:p>
            <a:fld id="{B1DEFA8C-F947-479F-BE07-76B6B3F80BF1}" type="slidenum">
              <a:rPr lang="tr-TR" smtClean="0"/>
              <a:pPr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69129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4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40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4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4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4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400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4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4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4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400" decel="100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4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4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4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b="1" dirty="0" smtClean="0"/>
              <a:t>STOK KONTROLÜNDEN ETKİLENEN MALİYET UNSURLARI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endParaRPr lang="tr-TR" sz="4000" b="1" i="1" dirty="0" smtClean="0"/>
          </a:p>
          <a:p>
            <a:r>
              <a:rPr lang="tr-TR" sz="4000" b="1" i="1" dirty="0" smtClean="0"/>
              <a:t>5. Vergiler ve faiz masrafları</a:t>
            </a:r>
            <a:endParaRPr lang="tr-TR" sz="4000" dirty="0" smtClean="0"/>
          </a:p>
          <a:p>
            <a:r>
              <a:rPr lang="tr-TR" sz="4000" b="1" i="1" dirty="0" smtClean="0"/>
              <a:t>6. Depolama maliyetleri</a:t>
            </a:r>
            <a:endParaRPr lang="tr-TR" sz="4000" dirty="0" smtClean="0"/>
          </a:p>
          <a:p>
            <a:r>
              <a:rPr lang="tr-TR" sz="4000" b="1" i="1" dirty="0" smtClean="0"/>
              <a:t>7. Taşıma maliyetleri</a:t>
            </a:r>
          </a:p>
          <a:p>
            <a:r>
              <a:rPr lang="tr-TR" sz="4000" b="1" i="1" dirty="0" smtClean="0"/>
              <a:t>8. Fiyat değişiklikleri</a:t>
            </a:r>
            <a:endParaRPr lang="tr-TR" sz="4000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4294967295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/>
          <a:lstStyle/>
          <a:p>
            <a:fld id="{B1DEFA8C-F947-479F-BE07-76B6B3F80BF1}" type="slidenum">
              <a:rPr lang="tr-TR" smtClean="0"/>
              <a:pPr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40443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4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40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4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4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4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400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4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4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4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400" decel="100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4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4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4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KAYNAKLAR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dirty="0"/>
              <a:t>Bülent </a:t>
            </a:r>
            <a:r>
              <a:rPr lang="tr-TR" dirty="0" err="1"/>
              <a:t>Kobu</a:t>
            </a:r>
            <a:r>
              <a:rPr lang="tr-TR" dirty="0"/>
              <a:t>, </a:t>
            </a:r>
            <a:r>
              <a:rPr lang="tr-TR" b="1" dirty="0"/>
              <a:t>Üretim Yönetimi</a:t>
            </a:r>
            <a:r>
              <a:rPr lang="tr-TR" dirty="0"/>
              <a:t>, Beta Basım Yayım, İstanbul, 2006.</a:t>
            </a:r>
          </a:p>
          <a:p>
            <a:pPr lvl="0"/>
            <a:r>
              <a:rPr lang="tr-TR" dirty="0"/>
              <a:t>Sevinç Üreten, </a:t>
            </a:r>
            <a:r>
              <a:rPr lang="tr-TR" b="1" dirty="0"/>
              <a:t>Üretim/İşlemler Yönetimi Stratejik Kararlar ve Karar Modelleri</a:t>
            </a:r>
            <a:r>
              <a:rPr lang="tr-TR" dirty="0"/>
              <a:t>, Gazi Kitabevi, 2005.</a:t>
            </a:r>
          </a:p>
          <a:p>
            <a:pPr lvl="0"/>
            <a:r>
              <a:rPr lang="tr-TR" dirty="0"/>
              <a:t>Mahmut Tekin, </a:t>
            </a:r>
            <a:r>
              <a:rPr lang="tr-TR" b="1" dirty="0"/>
              <a:t>Üretim Yönetimi Cilt 1</a:t>
            </a:r>
            <a:r>
              <a:rPr lang="tr-TR" dirty="0"/>
              <a:t>, 5. Baskı, 2005</a:t>
            </a:r>
            <a:r>
              <a:rPr lang="tr-TR" dirty="0" smtClean="0"/>
              <a:t>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22998841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234</Words>
  <Application>Microsoft Office PowerPoint</Application>
  <PresentationFormat>Ekran Gösterisi (4:3)</PresentationFormat>
  <Paragraphs>43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9" baseType="lpstr">
      <vt:lpstr>Ofis Teması</vt:lpstr>
      <vt:lpstr>STOK YÖNETİMİ</vt:lpstr>
      <vt:lpstr>STOK KAVRAMI</vt:lpstr>
      <vt:lpstr>STOKLARIN SINIFLANDIRILMASI</vt:lpstr>
      <vt:lpstr>STOKLARIN İŞLETME EKONOMİSİNDEKİ ÖNEMİ</vt:lpstr>
      <vt:lpstr>STOK YÖNETİMİNİN ORGANİZASYONDAKİ YERİ</vt:lpstr>
      <vt:lpstr>STOK KONTROLÜNDEN ETKİLENEN MALİYET UNSURLARI</vt:lpstr>
      <vt:lpstr>STOK KONTROLÜNDEN ETKİLENEN MALİYET UNSURLARI</vt:lpstr>
      <vt:lpstr>KAYNAKLAR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STOK YÖNETİMİ</dc:title>
  <dc:creator>ESRA AYHAN</dc:creator>
  <cp:lastModifiedBy>ESRA AYHAN</cp:lastModifiedBy>
  <cp:revision>1</cp:revision>
  <dcterms:created xsi:type="dcterms:W3CDTF">2020-03-06T13:06:38Z</dcterms:created>
  <dcterms:modified xsi:type="dcterms:W3CDTF">2020-03-06T13:09:53Z</dcterms:modified>
</cp:coreProperties>
</file>