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8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69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0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15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91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784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9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29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91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27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196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F2726-8D03-4475-B1AB-99773EB6B18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90123-EFB9-4E59-A03A-1AFD64B1CF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56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STOK YÖNETİMİ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10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 KAVRAMI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 smtClean="0"/>
              <a:t>Üretilen mamule dolaysız veya dolaylı olarak katılan bütün fiziksel varlıklar ve mamulün kendisi stok kavramı içindedir. </a:t>
            </a:r>
          </a:p>
          <a:p>
            <a:pPr algn="just"/>
            <a:r>
              <a:rPr lang="tr-TR" sz="2800" dirty="0" smtClean="0"/>
              <a:t>Stoklar varlıkların miktarları veya parasal değeri ile ölçülür. </a:t>
            </a:r>
          </a:p>
          <a:p>
            <a:pPr algn="just"/>
            <a:r>
              <a:rPr lang="tr-TR" sz="2800" dirty="0" smtClean="0"/>
              <a:t>Üretim sistemi büyüdükçe, mamul çeşidi arttıkça, tedarik, talep ve imalata ilişkin faktörlerdeki belirsizlik ve aralarındaki ilişkilerin karmaşıklığı stok bulundurmayı zorunlu kılar. 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60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STOKLARIN SINIFLANDIRILMASI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4000" b="1" i="1" dirty="0" smtClean="0"/>
              <a:t>(a) Hammaddeler</a:t>
            </a:r>
          </a:p>
          <a:p>
            <a:r>
              <a:rPr lang="tr-TR" sz="4000" b="1" i="1" dirty="0" smtClean="0"/>
              <a:t>(b) Yarı mamuller</a:t>
            </a:r>
            <a:endParaRPr lang="tr-TR" sz="4000" dirty="0" smtClean="0"/>
          </a:p>
          <a:p>
            <a:r>
              <a:rPr lang="tr-TR" sz="4000" b="1" i="1" dirty="0" smtClean="0"/>
              <a:t>(c) Mamuller</a:t>
            </a:r>
            <a:endParaRPr lang="tr-TR" sz="4000" dirty="0" smtClean="0"/>
          </a:p>
          <a:p>
            <a:r>
              <a:rPr lang="tr-TR" sz="4000" b="1" i="1" dirty="0" smtClean="0"/>
              <a:t>(d) Hazır parçalar</a:t>
            </a:r>
            <a:endParaRPr lang="tr-TR" sz="4000" dirty="0" smtClean="0"/>
          </a:p>
          <a:p>
            <a:r>
              <a:rPr lang="tr-TR" sz="4000" b="1" i="1" dirty="0" smtClean="0"/>
              <a:t>(e) Yardımcı malzemeler</a:t>
            </a:r>
            <a:endParaRPr lang="tr-TR" sz="4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65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STOKLARIN İŞLETME EKONOMİSİNDEKİ 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7639080" cy="5257800"/>
          </a:xfrm>
        </p:spPr>
        <p:txBody>
          <a:bodyPr>
            <a:noAutofit/>
          </a:bodyPr>
          <a:lstStyle/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Modern üretim sistemlerinde stoklar her kademeden yöneticiyi yakından ilgilendiren bir sorundur. </a:t>
            </a:r>
          </a:p>
          <a:p>
            <a:pPr algn="just"/>
            <a:r>
              <a:rPr lang="tr-TR" sz="2800" dirty="0" smtClean="0"/>
              <a:t>Yanlış stok politikaları seçilmesi veya uygulama hataları yüzünden pek çok işletmenin kritik duruma düşmesi sık rastlanan bir olaydır.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97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 YÖNETİMİNİN ORGANİZASYONDAKİ YERİ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4000" dirty="0" smtClean="0"/>
          </a:p>
          <a:p>
            <a:r>
              <a:rPr lang="tr-TR" sz="4000" dirty="0" smtClean="0"/>
              <a:t>Stok yönetimi departmanın işletmelerde temel üç fonksiyonu vardır: </a:t>
            </a:r>
          </a:p>
          <a:p>
            <a:pPr marL="708660" lvl="1" indent="-342900">
              <a:buFont typeface="+mj-lt"/>
              <a:buAutoNum type="arabicPeriod"/>
            </a:pPr>
            <a:r>
              <a:rPr lang="tr-TR" sz="2400" dirty="0" smtClean="0"/>
              <a:t>Tedarik ve sevkiyat</a:t>
            </a:r>
          </a:p>
          <a:p>
            <a:pPr marL="708660" lvl="1" indent="-342900">
              <a:buFont typeface="+mj-lt"/>
              <a:buAutoNum type="arabicPeriod"/>
            </a:pPr>
            <a:r>
              <a:rPr lang="tr-TR" sz="2400" dirty="0" smtClean="0"/>
              <a:t>Depolama</a:t>
            </a:r>
          </a:p>
          <a:p>
            <a:pPr marL="708660" lvl="1" indent="-342900">
              <a:buFont typeface="+mj-lt"/>
              <a:buAutoNum type="arabicPeriod"/>
            </a:pPr>
            <a:r>
              <a:rPr lang="tr-TR" sz="2400" dirty="0" smtClean="0"/>
              <a:t>Stok kayıtlarının tutulması.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4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 KONTROLÜNDEN ETKİLENEN MALİYET UNSURLARI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4000" b="1" i="1" dirty="0" smtClean="0"/>
          </a:p>
          <a:p>
            <a:r>
              <a:rPr lang="tr-TR" sz="4000" b="1" i="1" dirty="0" smtClean="0"/>
              <a:t>1. Miktar </a:t>
            </a:r>
            <a:r>
              <a:rPr lang="tr-TR" sz="4000" b="1" i="1" dirty="0" err="1" smtClean="0"/>
              <a:t>İskontoları</a:t>
            </a:r>
            <a:endParaRPr lang="tr-TR" sz="4000" dirty="0" smtClean="0"/>
          </a:p>
          <a:p>
            <a:r>
              <a:rPr lang="tr-TR" sz="4000" b="1" i="1" dirty="0" smtClean="0"/>
              <a:t>2. Sipariş maliyetleri</a:t>
            </a:r>
          </a:p>
          <a:p>
            <a:r>
              <a:rPr lang="tr-TR" sz="4000" b="1" i="1" dirty="0" smtClean="0"/>
              <a:t>3. Müşterinin kaçırılması maliyeti</a:t>
            </a:r>
          </a:p>
          <a:p>
            <a:r>
              <a:rPr lang="tr-TR" sz="4000" b="1" i="1" dirty="0" smtClean="0"/>
              <a:t>4. Yıpranma ve eskime maliyetleri</a:t>
            </a:r>
            <a:endParaRPr lang="tr-TR" sz="4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12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STOK KONTROLÜNDEN ETKİLENEN MALİYET UNSURLARI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4000" b="1" i="1" dirty="0" smtClean="0"/>
          </a:p>
          <a:p>
            <a:r>
              <a:rPr lang="tr-TR" sz="4000" b="1" i="1" dirty="0" smtClean="0"/>
              <a:t>5. Vergiler ve faiz masrafları</a:t>
            </a:r>
            <a:endParaRPr lang="tr-TR" sz="4000" dirty="0" smtClean="0"/>
          </a:p>
          <a:p>
            <a:r>
              <a:rPr lang="tr-TR" sz="4000" b="1" i="1" dirty="0" smtClean="0"/>
              <a:t>6. Depolama maliyetleri</a:t>
            </a:r>
            <a:endParaRPr lang="tr-TR" sz="4000" dirty="0" smtClean="0"/>
          </a:p>
          <a:p>
            <a:r>
              <a:rPr lang="tr-TR" sz="4000" b="1" i="1" dirty="0" smtClean="0"/>
              <a:t>7. Taşıma maliyetleri</a:t>
            </a:r>
          </a:p>
          <a:p>
            <a:r>
              <a:rPr lang="tr-TR" sz="4000" b="1" i="1" dirty="0" smtClean="0"/>
              <a:t>8. Fiyat değişiklikleri</a:t>
            </a:r>
            <a:endParaRPr lang="tr-TR" sz="4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44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29988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234</Words>
  <Application>Microsoft Office PowerPoint</Application>
  <PresentationFormat>Ekran Gösterisi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STOK YÖNETİMİ</vt:lpstr>
      <vt:lpstr>STOK KAVRAMI</vt:lpstr>
      <vt:lpstr>STOKLARIN SINIFLANDIRILMASI</vt:lpstr>
      <vt:lpstr>STOKLARIN İŞLETME EKONOMİSİNDEKİ ÖNEMİ</vt:lpstr>
      <vt:lpstr>STOK YÖNETİMİNİN ORGANİZASYONDAKİ YERİ</vt:lpstr>
      <vt:lpstr>STOK KONTROLÜNDEN ETKİLENEN MALİYET UNSURLARI</vt:lpstr>
      <vt:lpstr>STOK KONTROLÜNDEN ETKİLENEN MALİYET UNSURLARI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STOK YÖNETİMİ</dc:title>
  <dc:creator>ESRA AYHAN</dc:creator>
  <cp:lastModifiedBy>ESRA AYHAN</cp:lastModifiedBy>
  <cp:revision>1</cp:revision>
  <dcterms:created xsi:type="dcterms:W3CDTF">2020-03-06T13:06:38Z</dcterms:created>
  <dcterms:modified xsi:type="dcterms:W3CDTF">2020-03-06T13:09:53Z</dcterms:modified>
</cp:coreProperties>
</file>