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3"/>
  </p:notesMasterIdLst>
  <p:sldIdLst>
    <p:sldId id="1082" r:id="rId4"/>
    <p:sldId id="1085" r:id="rId5"/>
    <p:sldId id="1086" r:id="rId6"/>
    <p:sldId id="1087" r:id="rId7"/>
    <p:sldId id="1088" r:id="rId8"/>
    <p:sldId id="1089" r:id="rId9"/>
    <p:sldId id="1090" r:id="rId10"/>
    <p:sldId id="1092" r:id="rId11"/>
    <p:sldId id="1091"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57" d="100"/>
          <a:sy n="57" d="100"/>
        </p:scale>
        <p:origin x="-1170" y="-90"/>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2/27/2020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2/27/2020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2/27/2020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2/27/2020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2/27/2020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2/27/2020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2/27/2020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2/27/2020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2/27/2020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2/27/2020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2/27/2020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2/27/2020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2/27/2020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1210700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2/27/2020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2/27/2020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2/27/2020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2/27/2020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2/27/2020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2/27/2020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2/27/2020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2/27/2020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a:t>
            </a:r>
            <a:r>
              <a:rPr lang="tr-TR" sz="3200" b="1" dirty="0" smtClean="0">
                <a:latin typeface="Arial" panose="020B0604020202020204" pitchFamily="34" charset="0"/>
                <a:cs typeface="Arial" panose="020B0604020202020204" pitchFamily="34" charset="0"/>
              </a:rPr>
              <a:t>333</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YER SEÇİMİ VE YERLEŞİLEBİLİRLİK </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(3-0) 3</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Prof. Dr. Recep KILIÇ</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Kentleşme Süreci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369715" y="1259759"/>
            <a:ext cx="7843954" cy="4193390"/>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a:t>Farklı tarihi dönemlerde ve değişik toplumlarda kent devlet örgütleniş biçiminin çeşitli örneklerine rastlanır. </a:t>
            </a:r>
            <a:endParaRPr lang="tr-TR" sz="1800" dirty="0" smtClean="0"/>
          </a:p>
          <a:p>
            <a:pPr marL="0" indent="0" algn="just">
              <a:lnSpc>
                <a:spcPct val="150000"/>
              </a:lnSpc>
              <a:spcBef>
                <a:spcPts val="450"/>
              </a:spcBef>
              <a:buClr>
                <a:srgbClr val="160093"/>
              </a:buClr>
              <a:buFont typeface="Courier New" panose="02070309020205020404" pitchFamily="49" charset="0"/>
              <a:buChar char="o"/>
              <a:defRPr/>
            </a:pPr>
            <a:r>
              <a:rPr lang="tr-TR" sz="1800" dirty="0" smtClean="0"/>
              <a:t>Kabileyi </a:t>
            </a:r>
            <a:r>
              <a:rPr lang="tr-TR" sz="1800" dirty="0"/>
              <a:t>yerleşim merkezlerini, toprak sahibi soyluların yönettiği ve bağımlı köylerde yaşayan yoksul köylülerin çevrelediği kente dönüştüren sürecin temelinde ticaretin gelişmesi yatar (Ağaoğulları, 2000</a:t>
            </a:r>
            <a:r>
              <a:rPr lang="tr-TR" sz="1800" dirty="0" smtClean="0"/>
              <a:t>).</a:t>
            </a:r>
            <a:endParaRPr lang="tr-TR" sz="1800" dirty="0"/>
          </a:p>
          <a:p>
            <a:pPr marL="0" indent="0" algn="just">
              <a:lnSpc>
                <a:spcPct val="150000"/>
              </a:lnSpc>
              <a:spcBef>
                <a:spcPts val="450"/>
              </a:spcBef>
              <a:buClr>
                <a:srgbClr val="160093"/>
              </a:buClr>
              <a:buFont typeface="Courier New" panose="02070309020205020404" pitchFamily="49" charset="0"/>
              <a:buChar char="o"/>
              <a:defRPr/>
            </a:pPr>
            <a:r>
              <a:rPr lang="tr-TR" sz="1800" dirty="0"/>
              <a:t>Türk filozof Farabi’ye göre “mükemmelliğe ancak birbiri ile yardımlaşan birçok insanın bir araya gelmesi ve kentleşme ile ulaşabilir. İnsanların bir araya gelerek topluluklar oluşturulmasının nedeni budur” ( Ebu Nasr El- Farabi, İdeal Devlet, vadi yayınları, Ankara, 1997). </a:t>
            </a:r>
          </a:p>
        </p:txBody>
      </p:sp>
    </p:spTree>
    <p:extLst>
      <p:ext uri="{BB962C8B-B14F-4D97-AF65-F5344CB8AC3E}">
        <p14:creationId xmlns:p14="http://schemas.microsoft.com/office/powerpoint/2010/main" val="28039628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Kentleşme Süreci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369715" y="1259759"/>
            <a:ext cx="7843954" cy="4193390"/>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a:t>Kentleşme süreci, merkeziyetçi devletlerin var olduğu doğu toplumları (Çin, İran, Göktürk, Selçuklu, Anadolu Selçuklu, Osmanlı, Rus, Hindistan ve Moğol İmparatorluğu) ile feodal Avrupa’da farklı biçimlerde cereyan etmiştir. </a:t>
            </a:r>
          </a:p>
          <a:p>
            <a:pPr marL="0" indent="0" algn="just">
              <a:lnSpc>
                <a:spcPct val="150000"/>
              </a:lnSpc>
              <a:spcBef>
                <a:spcPts val="450"/>
              </a:spcBef>
              <a:buClr>
                <a:srgbClr val="160093"/>
              </a:buClr>
              <a:buFont typeface="Courier New" panose="02070309020205020404" pitchFamily="49" charset="0"/>
              <a:buChar char="o"/>
              <a:defRPr/>
            </a:pPr>
            <a:endParaRPr lang="tr-TR" sz="1800" dirty="0"/>
          </a:p>
          <a:p>
            <a:pPr marL="0" indent="0" algn="just">
              <a:lnSpc>
                <a:spcPct val="150000"/>
              </a:lnSpc>
              <a:spcBef>
                <a:spcPts val="450"/>
              </a:spcBef>
              <a:buClr>
                <a:srgbClr val="160093"/>
              </a:buClr>
              <a:buFont typeface="Courier New" panose="02070309020205020404" pitchFamily="49" charset="0"/>
              <a:buChar char="o"/>
              <a:defRPr/>
            </a:pPr>
            <a:r>
              <a:rPr lang="tr-TR" sz="1800" dirty="0"/>
              <a:t>Merkeziyetçi devlet yapısı kent oluşumunun önünde engel oluşturur. Bir imparatorluğun merkeziyetçi oluşu aynı zamanda onun hem kuvvet hem de zayıflık kaynağıdır. </a:t>
            </a:r>
          </a:p>
        </p:txBody>
      </p:sp>
    </p:spTree>
    <p:extLst>
      <p:ext uri="{BB962C8B-B14F-4D97-AF65-F5344CB8AC3E}">
        <p14:creationId xmlns:p14="http://schemas.microsoft.com/office/powerpoint/2010/main" val="37617046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Kentleşme Süreci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369715" y="1259759"/>
            <a:ext cx="7843954" cy="4193390"/>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a:t>Kuvvet kaynağı oluşu, Merkeziyetçi yapı, güce dayalı karakteri dolayısıyla, hem alınan vergi hem de tekelci ticari yapıdan kaynaklanan avantajlar sayesinde periferiden (kırsal üretim çevresi) merkeze olan ekonomik akışı garantiler. </a:t>
            </a:r>
          </a:p>
          <a:p>
            <a:pPr marL="0" indent="0" algn="just">
              <a:lnSpc>
                <a:spcPct val="150000"/>
              </a:lnSpc>
              <a:spcBef>
                <a:spcPts val="450"/>
              </a:spcBef>
              <a:buClr>
                <a:srgbClr val="160093"/>
              </a:buClr>
              <a:buFont typeface="Courier New" panose="02070309020205020404" pitchFamily="49" charset="0"/>
              <a:buChar char="o"/>
              <a:defRPr/>
            </a:pPr>
            <a:endParaRPr lang="tr-TR" sz="1800" dirty="0"/>
          </a:p>
          <a:p>
            <a:pPr marL="0" indent="0" algn="just">
              <a:lnSpc>
                <a:spcPct val="150000"/>
              </a:lnSpc>
              <a:spcBef>
                <a:spcPts val="450"/>
              </a:spcBef>
              <a:buClr>
                <a:srgbClr val="160093"/>
              </a:buClr>
              <a:buFont typeface="Courier New" panose="02070309020205020404" pitchFamily="49" charset="0"/>
              <a:buChar char="o"/>
              <a:defRPr/>
            </a:pPr>
            <a:r>
              <a:rPr lang="tr-TR" sz="1800" dirty="0"/>
              <a:t>Zayıflığa sebep oluşu da, politik yapı gereği oluşan bürokrasinin, elde edilen karın gereğinden fazlasını tüketiyor oluşmasıdır. </a:t>
            </a:r>
          </a:p>
        </p:txBody>
      </p:sp>
    </p:spTree>
    <p:extLst>
      <p:ext uri="{BB962C8B-B14F-4D97-AF65-F5344CB8AC3E}">
        <p14:creationId xmlns:p14="http://schemas.microsoft.com/office/powerpoint/2010/main" val="31191254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Kentleşme Süreci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369715" y="1259759"/>
            <a:ext cx="7843954" cy="4193390"/>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smtClean="0"/>
              <a:t> Avrupa </a:t>
            </a:r>
            <a:r>
              <a:rPr lang="tr-TR" sz="1800" dirty="0"/>
              <a:t>ekonomik anlamda çok marjinal bir bölgeydi. </a:t>
            </a:r>
            <a:endParaRPr lang="tr-TR" sz="1800" dirty="0" smtClean="0"/>
          </a:p>
          <a:p>
            <a:pPr marL="0" indent="0" algn="just">
              <a:lnSpc>
                <a:spcPct val="150000"/>
              </a:lnSpc>
              <a:spcBef>
                <a:spcPts val="450"/>
              </a:spcBef>
              <a:buClr>
                <a:srgbClr val="160093"/>
              </a:buClr>
              <a:buFont typeface="Courier New" panose="02070309020205020404" pitchFamily="49" charset="0"/>
              <a:buChar char="o"/>
              <a:defRPr/>
            </a:pPr>
            <a:r>
              <a:rPr lang="tr-TR" sz="1800" dirty="0"/>
              <a:t> </a:t>
            </a:r>
            <a:r>
              <a:rPr lang="tr-TR" sz="1800" dirty="0" smtClean="0"/>
              <a:t>Avrupa’daki </a:t>
            </a:r>
            <a:r>
              <a:rPr lang="tr-TR" sz="1800" dirty="0"/>
              <a:t>başlıca sosyal örgütlenme feodalizmdi. Avrupa feodalizmi Roma imparatorluğunun çözülmesi esnasında ortaya çıkmıştı.  </a:t>
            </a:r>
            <a:endParaRPr lang="tr-TR" sz="1800" dirty="0" smtClean="0"/>
          </a:p>
          <a:p>
            <a:pPr marL="0" indent="0" algn="just">
              <a:lnSpc>
                <a:spcPct val="150000"/>
              </a:lnSpc>
              <a:spcBef>
                <a:spcPts val="450"/>
              </a:spcBef>
              <a:buClr>
                <a:srgbClr val="160093"/>
              </a:buClr>
              <a:buFont typeface="Courier New" panose="02070309020205020404" pitchFamily="49" charset="0"/>
              <a:buChar char="o"/>
              <a:defRPr/>
            </a:pPr>
            <a:r>
              <a:rPr lang="tr-TR" sz="1800" dirty="0" smtClean="0"/>
              <a:t> Fakat </a:t>
            </a:r>
            <a:r>
              <a:rPr lang="tr-TR" sz="1800" dirty="0"/>
              <a:t>bu çözülme genelde hiçbir zaman tamamlanmamış, hukuksal açıdan gerçekleşmemişti. (Marc Bloch, Chicago, Illinois: Universitiy of Chicago press. 1961</a:t>
            </a:r>
            <a:r>
              <a:rPr lang="tr-TR" sz="1800" dirty="0" smtClean="0"/>
              <a:t>.)</a:t>
            </a:r>
            <a:endParaRPr lang="tr-TR" sz="1800" dirty="0"/>
          </a:p>
        </p:txBody>
      </p:sp>
    </p:spTree>
    <p:extLst>
      <p:ext uri="{BB962C8B-B14F-4D97-AF65-F5344CB8AC3E}">
        <p14:creationId xmlns:p14="http://schemas.microsoft.com/office/powerpoint/2010/main" val="36864675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Kentleşme Süreci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369715" y="1176632"/>
            <a:ext cx="8314241" cy="4193390"/>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smtClean="0"/>
              <a:t>Avrupa </a:t>
            </a:r>
            <a:r>
              <a:rPr lang="tr-TR" sz="1800" dirty="0"/>
              <a:t>feodalizmi, nüfusu ve üretim oranları yavaş yavaş artan küçük ekonomik merkezler şeklindedir. </a:t>
            </a:r>
            <a:endParaRPr lang="tr-TR" sz="1800" dirty="0" smtClean="0"/>
          </a:p>
          <a:p>
            <a:pPr marL="0" indent="0" algn="just">
              <a:lnSpc>
                <a:spcPct val="150000"/>
              </a:lnSpc>
              <a:spcBef>
                <a:spcPts val="450"/>
              </a:spcBef>
              <a:buClr>
                <a:srgbClr val="160093"/>
              </a:buClr>
              <a:buFont typeface="Courier New" panose="02070309020205020404" pitchFamily="49" charset="0"/>
              <a:buChar char="o"/>
              <a:defRPr/>
            </a:pPr>
            <a:r>
              <a:rPr lang="tr-TR" sz="1800" dirty="0" smtClean="0"/>
              <a:t>Bu </a:t>
            </a:r>
            <a:r>
              <a:rPr lang="tr-TR" sz="1800" dirty="0"/>
              <a:t>yapıda, çoğu soyluluk statüsüne sahip ve hukuki mekanizmanın kontrolünü elinde bulunduran toprak sahibi derebeyler (prens)  hukuki sistem tarafından korunuyordu.  </a:t>
            </a:r>
            <a:endParaRPr lang="tr-TR" sz="1800" dirty="0" smtClean="0"/>
          </a:p>
          <a:p>
            <a:pPr marL="0" indent="0" algn="just">
              <a:lnSpc>
                <a:spcPct val="150000"/>
              </a:lnSpc>
              <a:spcBef>
                <a:spcPts val="450"/>
              </a:spcBef>
              <a:buClr>
                <a:srgbClr val="160093"/>
              </a:buClr>
              <a:buFont typeface="Courier New" panose="02070309020205020404" pitchFamily="49" charset="0"/>
              <a:buChar char="o"/>
              <a:defRPr/>
            </a:pPr>
            <a:r>
              <a:rPr lang="tr-TR" sz="1800" dirty="0" smtClean="0"/>
              <a:t>Şehirler</a:t>
            </a:r>
            <a:r>
              <a:rPr lang="tr-TR" sz="1800" dirty="0"/>
              <a:t>, feodal derebeylerin zamanla üretimden artanı satın alıp kendi ürünleri ile takas eden zanaatkârları desteklemesi ile büyüdü. </a:t>
            </a:r>
          </a:p>
          <a:p>
            <a:pPr marL="0" indent="0" algn="just">
              <a:lnSpc>
                <a:spcPct val="150000"/>
              </a:lnSpc>
              <a:spcBef>
                <a:spcPts val="450"/>
              </a:spcBef>
              <a:buClr>
                <a:srgbClr val="160093"/>
              </a:buClr>
              <a:buFont typeface="Courier New" panose="02070309020205020404" pitchFamily="49" charset="0"/>
              <a:buChar char="o"/>
              <a:defRPr/>
            </a:pPr>
            <a:r>
              <a:rPr lang="tr-TR" sz="1800" dirty="0" smtClean="0"/>
              <a:t>Şehirler </a:t>
            </a:r>
            <a:r>
              <a:rPr lang="tr-TR" sz="1800" dirty="0"/>
              <a:t>büyüdükçe, köylülere sığınma ve iş imkânı sunar hale geldi. Bu durum toprağa ve yaşama bağlı ilişkilerde değişikliğe yol açtı. </a:t>
            </a:r>
            <a:endParaRPr lang="tr-TR" sz="1800" dirty="0" smtClean="0"/>
          </a:p>
          <a:p>
            <a:pPr marL="0" indent="0" algn="just">
              <a:lnSpc>
                <a:spcPct val="150000"/>
              </a:lnSpc>
              <a:spcBef>
                <a:spcPts val="450"/>
              </a:spcBef>
              <a:buClr>
                <a:srgbClr val="160093"/>
              </a:buClr>
              <a:buFont typeface="Courier New" panose="02070309020205020404" pitchFamily="49" charset="0"/>
              <a:buChar char="o"/>
              <a:defRPr/>
            </a:pPr>
            <a:r>
              <a:rPr lang="tr-TR" sz="1800" dirty="0" smtClean="0"/>
              <a:t>Bu </a:t>
            </a:r>
            <a:r>
              <a:rPr lang="tr-TR" sz="1800" dirty="0"/>
              <a:t>genişleme sonucu çeşitli ekonomik merkezler büyüyor, yeni alanlar üretime açılıyordu. Yeni şehirler kuruluyor, nüfus artıyordu. </a:t>
            </a:r>
          </a:p>
        </p:txBody>
      </p:sp>
    </p:spTree>
    <p:extLst>
      <p:ext uri="{BB962C8B-B14F-4D97-AF65-F5344CB8AC3E}">
        <p14:creationId xmlns:p14="http://schemas.microsoft.com/office/powerpoint/2010/main" val="42476542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Kentleşme Süreci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369715" y="1176632"/>
            <a:ext cx="8314241" cy="4193390"/>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smtClean="0"/>
              <a:t> Şehirler </a:t>
            </a:r>
            <a:r>
              <a:rPr lang="tr-TR" sz="1800" dirty="0"/>
              <a:t>büyüdükçe, köylülere sığınma ve iş imkânı sunar hale geldi. Bu durum toprağa ve yaşama bağlı ilişkilerde değişikliğe yol açtı. </a:t>
            </a:r>
            <a:endParaRPr lang="tr-TR" sz="1800" dirty="0" smtClean="0"/>
          </a:p>
          <a:p>
            <a:pPr marL="0" indent="0" algn="just">
              <a:lnSpc>
                <a:spcPct val="150000"/>
              </a:lnSpc>
              <a:spcBef>
                <a:spcPts val="450"/>
              </a:spcBef>
              <a:buClr>
                <a:srgbClr val="160093"/>
              </a:buClr>
              <a:buFont typeface="Courier New" panose="02070309020205020404" pitchFamily="49" charset="0"/>
              <a:buChar char="o"/>
              <a:defRPr/>
            </a:pPr>
            <a:r>
              <a:rPr lang="tr-TR" sz="1800" dirty="0" smtClean="0"/>
              <a:t> Bu </a:t>
            </a:r>
            <a:r>
              <a:rPr lang="tr-TR" sz="1800" dirty="0"/>
              <a:t>genişleme sonucu çeşitli ekonomik merkezler büyüyor, yeni alanlar üretime açılıyordu. Yeni şehirler kuruluyor, nüfus artıyordu. </a:t>
            </a:r>
            <a:endParaRPr lang="tr-TR" sz="1800" dirty="0" smtClean="0"/>
          </a:p>
          <a:p>
            <a:pPr marL="0" indent="0" algn="just">
              <a:lnSpc>
                <a:spcPct val="150000"/>
              </a:lnSpc>
              <a:spcBef>
                <a:spcPts val="450"/>
              </a:spcBef>
              <a:buClr>
                <a:srgbClr val="160093"/>
              </a:buClr>
              <a:buFont typeface="Courier New" panose="02070309020205020404" pitchFamily="49" charset="0"/>
              <a:buChar char="o"/>
              <a:defRPr/>
            </a:pPr>
            <a:r>
              <a:rPr lang="tr-TR" sz="1800" dirty="0"/>
              <a:t>Türkiye’de kentleşme serüveni Avrupa’dakinden farklı gelişti. Osmanlı imparatorluğu feodal değildi. Merkeziyetçi yapısı gereği Avrupa ile karşılaştırıldığında gerek ekonomik gerek sınıfsal farklılıkların oluşumuna izin vermeyen Türk- İslam devletlerinin kent oluşumunda önemli farklar vardır. </a:t>
            </a:r>
          </a:p>
        </p:txBody>
      </p:sp>
    </p:spTree>
    <p:extLst>
      <p:ext uri="{BB962C8B-B14F-4D97-AF65-F5344CB8AC3E}">
        <p14:creationId xmlns:p14="http://schemas.microsoft.com/office/powerpoint/2010/main" val="35880770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Kentleşme Süreci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369715" y="1176632"/>
            <a:ext cx="8314241" cy="4193390"/>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smtClean="0"/>
              <a:t>Merkezci gereği </a:t>
            </a:r>
            <a:r>
              <a:rPr lang="tr-TR" sz="1800" dirty="0"/>
              <a:t>Avrupa ile karşılaştırıldığında gerek ekonomik gerek sınıfsal farklılıkların oluşumuna izin vermeyen Türk- İslam devletlerinin kent oluşumunda önemli farklar vardır. </a:t>
            </a:r>
            <a:endParaRPr lang="tr-TR" sz="1800" dirty="0" smtClean="0"/>
          </a:p>
          <a:p>
            <a:pPr marL="0" indent="0" algn="just">
              <a:lnSpc>
                <a:spcPct val="150000"/>
              </a:lnSpc>
              <a:spcBef>
                <a:spcPts val="450"/>
              </a:spcBef>
              <a:buClr>
                <a:srgbClr val="160093"/>
              </a:buClr>
              <a:buFont typeface="Courier New" panose="02070309020205020404" pitchFamily="49" charset="0"/>
              <a:buChar char="o"/>
              <a:defRPr/>
            </a:pPr>
            <a:r>
              <a:rPr lang="tr-TR" sz="1800" dirty="0"/>
              <a:t>Türkler, Anadolu’nun fethinden sonra yeni şehirler kurmak yerine var olan yapıları değiştirmek suretiyle kullanmışlardır. Kiliseler camiye, manastırlar tekke ve zaviyeye dönüştürülmüş. Zamanla da Osmanlı şehirleri kendine özgü bir yapı kazanmış. </a:t>
            </a:r>
          </a:p>
          <a:p>
            <a:pPr marL="0" indent="0" algn="just">
              <a:lnSpc>
                <a:spcPct val="150000"/>
              </a:lnSpc>
              <a:spcBef>
                <a:spcPts val="450"/>
              </a:spcBef>
              <a:buClr>
                <a:srgbClr val="160093"/>
              </a:buClr>
              <a:buFont typeface="Courier New" panose="02070309020205020404" pitchFamily="49" charset="0"/>
              <a:buChar char="o"/>
              <a:defRPr/>
            </a:pPr>
            <a:endParaRPr lang="tr-TR" sz="1600" dirty="0"/>
          </a:p>
          <a:p>
            <a:pPr marL="0" indent="0" algn="just">
              <a:lnSpc>
                <a:spcPct val="150000"/>
              </a:lnSpc>
              <a:spcBef>
                <a:spcPts val="450"/>
              </a:spcBef>
              <a:buClr>
                <a:srgbClr val="160093"/>
              </a:buClr>
              <a:buFont typeface="Courier New" panose="02070309020205020404" pitchFamily="49" charset="0"/>
              <a:buChar char="o"/>
              <a:defRPr/>
            </a:pPr>
            <a:endParaRPr lang="tr-TR" sz="1600" dirty="0"/>
          </a:p>
        </p:txBody>
      </p:sp>
    </p:spTree>
    <p:extLst>
      <p:ext uri="{BB962C8B-B14F-4D97-AF65-F5344CB8AC3E}">
        <p14:creationId xmlns:p14="http://schemas.microsoft.com/office/powerpoint/2010/main" val="22630447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Kentleşme Süreci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369715" y="1176632"/>
            <a:ext cx="8314241" cy="4193390"/>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smtClean="0"/>
              <a:t>Türk </a:t>
            </a:r>
            <a:r>
              <a:rPr lang="tr-TR" sz="1800" dirty="0"/>
              <a:t>şehirleri Arap şehirleri gibi önemli yapılar grubunu bir merkezin çevresinde toplamak yerine birden fazla minyatür merkezler meydana getirmek sureti ile kurulmuş. Osmanlı şehircilik anlayışı külliyeyi (imaret) merkez alan bir sistem etrafında şekillendirmiştir. </a:t>
            </a:r>
            <a:endParaRPr lang="tr-TR" sz="1800" dirty="0" smtClean="0"/>
          </a:p>
          <a:p>
            <a:pPr marL="0" indent="0" algn="just">
              <a:lnSpc>
                <a:spcPct val="150000"/>
              </a:lnSpc>
              <a:spcBef>
                <a:spcPts val="450"/>
              </a:spcBef>
              <a:buClr>
                <a:srgbClr val="160093"/>
              </a:buClr>
              <a:buFont typeface="Courier New" panose="02070309020205020404" pitchFamily="49" charset="0"/>
              <a:buChar char="o"/>
              <a:defRPr/>
            </a:pPr>
            <a:r>
              <a:rPr lang="tr-TR" sz="1800" dirty="0" smtClean="0"/>
              <a:t>Bu </a:t>
            </a:r>
            <a:r>
              <a:rPr lang="tr-TR" sz="1800" dirty="0"/>
              <a:t>külliyeler  (imaretler), cami, medrese, Bimarhane (hastane), aşevi, taphane ( misafirhane), kervansaraylar, sıbyan mektebi, kütüphane, zaviye (hanhak), türbe, imalathane, arasta (çarşı), han, hamam, su tesisatı, umumi tuvalet, meşruta binaları, kahveler, pazar ve bayram yerleri, muvakkithane  (rasathane) lerden oluşur. </a:t>
            </a:r>
          </a:p>
        </p:txBody>
      </p:sp>
    </p:spTree>
    <p:extLst>
      <p:ext uri="{BB962C8B-B14F-4D97-AF65-F5344CB8AC3E}">
        <p14:creationId xmlns:p14="http://schemas.microsoft.com/office/powerpoint/2010/main" val="358807708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xmlns=""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12503</TotalTime>
  <Words>642</Words>
  <Application>Microsoft Office PowerPoint</Application>
  <PresentationFormat>On-screen Show (4:3)</PresentationFormat>
  <Paragraphs>45</Paragraphs>
  <Slides>9</Slides>
  <Notes>0</Notes>
  <HiddenSlides>0</HiddenSlides>
  <MMClips>0</MMClips>
  <ScaleCrop>false</ScaleCrop>
  <HeadingPairs>
    <vt:vector size="4" baseType="variant">
      <vt:variant>
        <vt:lpstr>Theme</vt:lpstr>
      </vt:variant>
      <vt:variant>
        <vt:i4>3</vt:i4>
      </vt:variant>
      <vt:variant>
        <vt:lpstr>Slide Titles</vt:lpstr>
      </vt:variant>
      <vt:variant>
        <vt:i4>9</vt:i4>
      </vt:variant>
    </vt:vector>
  </HeadingPairs>
  <TitlesOfParts>
    <vt:vector size="12" baseType="lpstr">
      <vt:lpstr>ekonomi</vt:lpstr>
      <vt:lpstr>1_Rics</vt:lpstr>
      <vt:lpstr>h.t.</vt:lpstr>
      <vt:lpstr>PowerPoint Presentation</vt:lpstr>
      <vt:lpstr>  </vt:lpstr>
      <vt:lpstr>  </vt:lpstr>
      <vt:lpstr>  </vt:lpstr>
      <vt:lpstr>  </vt:lpstr>
      <vt:lpstr>  </vt:lpstr>
      <vt:lpstr>  </vt:lpstr>
      <vt:lpstr>  </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sibel</cp:lastModifiedBy>
  <cp:revision>820</cp:revision>
  <cp:lastPrinted>2016-10-24T07:53:35Z</cp:lastPrinted>
  <dcterms:created xsi:type="dcterms:W3CDTF">2016-09-18T09:35:24Z</dcterms:created>
  <dcterms:modified xsi:type="dcterms:W3CDTF">2020-02-27T05:54:52Z</dcterms:modified>
</cp:coreProperties>
</file>