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8" r:id="rId4"/>
    <p:sldId id="258" r:id="rId5"/>
    <p:sldId id="259" r:id="rId6"/>
    <p:sldId id="260" r:id="rId7"/>
    <p:sldId id="261" r:id="rId8"/>
    <p:sldId id="262" r:id="rId9"/>
    <p:sldId id="263" r:id="rId10"/>
    <p:sldId id="265" r:id="rId11"/>
    <p:sldId id="266" r:id="rId12"/>
    <p:sldId id="267" r:id="rId13"/>
    <p:sldId id="264"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6674C9-E3AC-4D09-AFE0-13E4F0414ADF}" type="datetimeFigureOut">
              <a:rPr lang="tr-TR" smtClean="0"/>
              <a:t>24.2.2020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2E0FD-20E1-434A-9139-F3F05597FB8C}" type="slidenum">
              <a:rPr lang="tr-TR" smtClean="0"/>
              <a:t>‹#›</a:t>
            </a:fld>
            <a:endParaRPr lang="tr-TR"/>
          </a:p>
        </p:txBody>
      </p:sp>
    </p:spTree>
    <p:extLst>
      <p:ext uri="{BB962C8B-B14F-4D97-AF65-F5344CB8AC3E}">
        <p14:creationId xmlns:p14="http://schemas.microsoft.com/office/powerpoint/2010/main" val="2341902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144877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E9831CA-36DC-40E1-BFC3-56739CED7545}"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1554953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498494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9654967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1808075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E9831CA-36DC-40E1-BFC3-56739CED7545}" type="datetimeFigureOut">
              <a:rPr lang="tr-TR" smtClean="0"/>
              <a:t>24.2.2020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2328507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E9831CA-36DC-40E1-BFC3-56739CED7545}" type="datetimeFigureOut">
              <a:rPr lang="tr-TR" smtClean="0"/>
              <a:t>24.2.2020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2118442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2555186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53415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581585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E9831CA-36DC-40E1-BFC3-56739CED7545}"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584574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E9831CA-36DC-40E1-BFC3-56739CED7545}"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478000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E9831CA-36DC-40E1-BFC3-56739CED7545}" type="datetimeFigureOut">
              <a:rPr lang="tr-TR" smtClean="0"/>
              <a:t>24.2.2020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1656295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E9831CA-36DC-40E1-BFC3-56739CED7545}" type="datetimeFigureOut">
              <a:rPr lang="tr-TR" smtClean="0"/>
              <a:t>24.2.2020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4055033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9831CA-36DC-40E1-BFC3-56739CED7545}" type="datetimeFigureOut">
              <a:rPr lang="tr-TR" smtClean="0"/>
              <a:t>24.2.2020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460837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E9831CA-36DC-40E1-BFC3-56739CED7545}"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59092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E9831CA-36DC-40E1-BFC3-56739CED7545}"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4DF25DF-01C4-41E3-840B-078A23E6BF7B}" type="slidenum">
              <a:rPr lang="tr-TR" smtClean="0"/>
              <a:t>‹#›</a:t>
            </a:fld>
            <a:endParaRPr lang="tr-TR"/>
          </a:p>
        </p:txBody>
      </p:sp>
    </p:spTree>
    <p:extLst>
      <p:ext uri="{BB962C8B-B14F-4D97-AF65-F5344CB8AC3E}">
        <p14:creationId xmlns:p14="http://schemas.microsoft.com/office/powerpoint/2010/main" val="34210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E9831CA-36DC-40E1-BFC3-56739CED7545}" type="datetimeFigureOut">
              <a:rPr lang="tr-TR" smtClean="0"/>
              <a:t>24.2.2020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84DF25DF-01C4-41E3-840B-078A23E6BF7B}" type="slidenum">
              <a:rPr lang="tr-TR" smtClean="0"/>
              <a:t>‹#›</a:t>
            </a:fld>
            <a:endParaRPr lang="tr-TR"/>
          </a:p>
        </p:txBody>
      </p:sp>
    </p:spTree>
    <p:extLst>
      <p:ext uri="{BB962C8B-B14F-4D97-AF65-F5344CB8AC3E}">
        <p14:creationId xmlns:p14="http://schemas.microsoft.com/office/powerpoint/2010/main" val="4000768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BİLGİNİN ORGANİZASYONU I</a:t>
            </a:r>
            <a:endParaRPr lang="tr-TR" dirty="0"/>
          </a:p>
        </p:txBody>
      </p:sp>
      <p:sp>
        <p:nvSpPr>
          <p:cNvPr id="3" name="Alt Başlık 2"/>
          <p:cNvSpPr>
            <a:spLocks noGrp="1"/>
          </p:cNvSpPr>
          <p:nvPr>
            <p:ph type="subTitle" idx="1"/>
          </p:nvPr>
        </p:nvSpPr>
        <p:spPr/>
        <p:txBody>
          <a:bodyPr>
            <a:noAutofit/>
          </a:bodyPr>
          <a:lstStyle/>
          <a:p>
            <a:r>
              <a:rPr lang="tr-TR" sz="3000" dirty="0" smtClean="0"/>
              <a:t>KATALOGLAMA VE KATALOGLAMA KURALLARI</a:t>
            </a:r>
            <a:endParaRPr lang="tr-TR" sz="3000" dirty="0"/>
          </a:p>
        </p:txBody>
      </p:sp>
    </p:spTree>
    <p:extLst>
      <p:ext uri="{BB962C8B-B14F-4D97-AF65-F5344CB8AC3E}">
        <p14:creationId xmlns:p14="http://schemas.microsoft.com/office/powerpoint/2010/main" val="6214990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Cutter’ın</a:t>
            </a:r>
            <a:r>
              <a:rPr lang="tr-TR" dirty="0" smtClean="0"/>
              <a:t> Sözlük Katalog için Kuralları (1850)</a:t>
            </a:r>
            <a:endParaRPr lang="tr-TR" dirty="0"/>
          </a:p>
        </p:txBody>
      </p:sp>
      <p:sp>
        <p:nvSpPr>
          <p:cNvPr id="3" name="İçerik Yer Tutucusu 2"/>
          <p:cNvSpPr>
            <a:spLocks noGrp="1"/>
          </p:cNvSpPr>
          <p:nvPr>
            <p:ph idx="1"/>
          </p:nvPr>
        </p:nvSpPr>
        <p:spPr>
          <a:xfrm>
            <a:off x="801663" y="2395682"/>
            <a:ext cx="10534819" cy="4098636"/>
          </a:xfrm>
        </p:spPr>
        <p:txBody>
          <a:bodyPr>
            <a:normAutofit fontScale="92500" lnSpcReduction="10000"/>
          </a:bodyPr>
          <a:lstStyle/>
          <a:p>
            <a:pPr marL="0" indent="0" algn="just">
              <a:buNone/>
            </a:pPr>
            <a:r>
              <a:rPr lang="tr-TR" dirty="0" smtClean="0"/>
              <a:t>	İlk </a:t>
            </a:r>
            <a:r>
              <a:rPr lang="tr-TR" dirty="0"/>
              <a:t>olarak 1876’da yayımlanan bu kuralda, </a:t>
            </a:r>
            <a:r>
              <a:rPr lang="tr-TR" dirty="0" err="1"/>
              <a:t>Panizzi’nin</a:t>
            </a:r>
            <a:r>
              <a:rPr lang="tr-TR" dirty="0"/>
              <a:t> 91 </a:t>
            </a:r>
            <a:r>
              <a:rPr lang="tr-TR" dirty="0" err="1"/>
              <a:t>Kuralı’ndaki</a:t>
            </a:r>
            <a:r>
              <a:rPr lang="tr-TR" dirty="0"/>
              <a:t> yazar ve </a:t>
            </a:r>
            <a:r>
              <a:rPr lang="tr-TR" dirty="0" err="1"/>
              <a:t>eseradı</a:t>
            </a:r>
            <a:r>
              <a:rPr lang="tr-TR" dirty="0"/>
              <a:t> başlıklarına ek olarak konu ve biçim girişlerinin nitelendirilmesi ve bunların dizimi de yer almaktadır. Bu kural sözlük katalogları bütünüyle etkilemenin yanı sıra ABD’deki yazar veya konu başlıkları kataloglarının oluşturulmasında da temel dayanak noktası olmuştur. </a:t>
            </a:r>
            <a:endParaRPr lang="tr-TR" dirty="0" smtClean="0"/>
          </a:p>
          <a:p>
            <a:pPr marL="0" indent="0" algn="just">
              <a:buNone/>
            </a:pPr>
            <a:r>
              <a:rPr lang="tr-TR" dirty="0"/>
              <a:t>	</a:t>
            </a:r>
            <a:r>
              <a:rPr lang="tr-TR" dirty="0" smtClean="0"/>
              <a:t>Bir </a:t>
            </a:r>
            <a:r>
              <a:rPr lang="tr-TR" dirty="0"/>
              <a:t>kişinin </a:t>
            </a:r>
            <a:r>
              <a:rPr lang="tr-TR" dirty="0" smtClean="0"/>
              <a:t>aradığı kitabı </a:t>
            </a:r>
            <a:r>
              <a:rPr lang="tr-TR" dirty="0"/>
              <a:t>bulmasını sağlamak için</a:t>
            </a:r>
          </a:p>
          <a:p>
            <a:pPr lvl="1" algn="just"/>
            <a:r>
              <a:rPr lang="tr-TR" dirty="0" smtClean="0"/>
              <a:t>(</a:t>
            </a:r>
            <a:r>
              <a:rPr lang="tr-TR" dirty="0"/>
              <a:t>A) yazar</a:t>
            </a:r>
            <a:r>
              <a:rPr lang="tr-TR" dirty="0" smtClean="0"/>
              <a:t>,</a:t>
            </a:r>
          </a:p>
          <a:p>
            <a:pPr lvl="1" algn="just"/>
            <a:r>
              <a:rPr lang="tr-TR" dirty="0" smtClean="0"/>
              <a:t>(</a:t>
            </a:r>
            <a:r>
              <a:rPr lang="tr-TR" dirty="0"/>
              <a:t>B) unvan,</a:t>
            </a:r>
          </a:p>
          <a:p>
            <a:pPr lvl="1" algn="just"/>
            <a:r>
              <a:rPr lang="tr-TR" dirty="0" smtClean="0"/>
              <a:t>(</a:t>
            </a:r>
            <a:r>
              <a:rPr lang="tr-TR" dirty="0"/>
              <a:t>C) konu </a:t>
            </a:r>
            <a:r>
              <a:rPr lang="tr-TR" dirty="0" smtClean="0"/>
              <a:t>bilinmelidir.</a:t>
            </a:r>
          </a:p>
          <a:p>
            <a:pPr algn="just"/>
            <a:r>
              <a:rPr lang="tr-TR" dirty="0" smtClean="0"/>
              <a:t>Bir kütüphanenin</a:t>
            </a:r>
            <a:endParaRPr lang="tr-TR" dirty="0"/>
          </a:p>
          <a:p>
            <a:pPr lvl="1" algn="just"/>
            <a:r>
              <a:rPr lang="tr-TR" dirty="0"/>
              <a:t>(D) belirli bir </a:t>
            </a:r>
            <a:r>
              <a:rPr lang="tr-TR" dirty="0" smtClean="0"/>
              <a:t>yazarda,</a:t>
            </a:r>
            <a:endParaRPr lang="tr-TR" dirty="0"/>
          </a:p>
          <a:p>
            <a:pPr lvl="1" algn="just"/>
            <a:r>
              <a:rPr lang="tr-TR" dirty="0" smtClean="0"/>
              <a:t>(</a:t>
            </a:r>
            <a:r>
              <a:rPr lang="tr-TR" dirty="0"/>
              <a:t>E) belirli bir konuda,</a:t>
            </a:r>
          </a:p>
          <a:p>
            <a:pPr lvl="1" algn="just"/>
            <a:r>
              <a:rPr lang="tr-TR" dirty="0" smtClean="0"/>
              <a:t>(</a:t>
            </a:r>
            <a:r>
              <a:rPr lang="tr-TR" dirty="0"/>
              <a:t>F) belirli bir edebiyat </a:t>
            </a:r>
            <a:r>
              <a:rPr lang="tr-TR" dirty="0" smtClean="0"/>
              <a:t>türünde </a:t>
            </a:r>
          </a:p>
          <a:p>
            <a:pPr marL="0" lvl="1" indent="0" algn="just">
              <a:buNone/>
            </a:pPr>
            <a:r>
              <a:rPr lang="tr-TR" dirty="0" smtClean="0"/>
              <a:t>neye </a:t>
            </a:r>
            <a:r>
              <a:rPr lang="tr-TR" dirty="0"/>
              <a:t>sahip olduğunu gösterir</a:t>
            </a:r>
            <a:r>
              <a:rPr lang="tr-TR" dirty="0" smtClean="0"/>
              <a:t>.</a:t>
            </a:r>
          </a:p>
        </p:txBody>
      </p:sp>
    </p:spTree>
    <p:extLst>
      <p:ext uri="{BB962C8B-B14F-4D97-AF65-F5344CB8AC3E}">
        <p14:creationId xmlns:p14="http://schemas.microsoft.com/office/powerpoint/2010/main" val="1048538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Cutter’ın</a:t>
            </a:r>
            <a:r>
              <a:rPr lang="tr-TR" dirty="0"/>
              <a:t> Sözlük Katalog için Kuralları</a:t>
            </a:r>
            <a:endParaRPr lang="tr-TR" dirty="0"/>
          </a:p>
        </p:txBody>
      </p:sp>
      <p:sp>
        <p:nvSpPr>
          <p:cNvPr id="3" name="İçerik Yer Tutucusu 2"/>
          <p:cNvSpPr>
            <a:spLocks noGrp="1"/>
          </p:cNvSpPr>
          <p:nvPr>
            <p:ph idx="1"/>
          </p:nvPr>
        </p:nvSpPr>
        <p:spPr>
          <a:xfrm>
            <a:off x="1154954" y="2603500"/>
            <a:ext cx="9487646" cy="3416300"/>
          </a:xfrm>
        </p:spPr>
        <p:txBody>
          <a:bodyPr>
            <a:normAutofit lnSpcReduction="10000"/>
          </a:bodyPr>
          <a:lstStyle/>
          <a:p>
            <a:pPr marL="285750" lvl="1" algn="just">
              <a:lnSpc>
                <a:spcPct val="150000"/>
              </a:lnSpc>
            </a:pPr>
            <a:r>
              <a:rPr lang="tr-TR" sz="1800" dirty="0"/>
              <a:t>Bir kitabın </a:t>
            </a:r>
            <a:r>
              <a:rPr lang="tr-TR" sz="1800" dirty="0" smtClean="0"/>
              <a:t>seçiminde</a:t>
            </a:r>
          </a:p>
          <a:p>
            <a:pPr marL="685800" lvl="2" algn="just">
              <a:lnSpc>
                <a:spcPct val="150000"/>
              </a:lnSpc>
            </a:pPr>
            <a:r>
              <a:rPr lang="tr-TR" dirty="0" smtClean="0"/>
              <a:t>(G</a:t>
            </a:r>
            <a:r>
              <a:rPr lang="tr-TR" dirty="0"/>
              <a:t>) basım </a:t>
            </a:r>
            <a:r>
              <a:rPr lang="tr-TR" dirty="0" smtClean="0"/>
              <a:t>kaydına göre(bibliyografik </a:t>
            </a:r>
            <a:r>
              <a:rPr lang="tr-TR" dirty="0"/>
              <a:t>olarak</a:t>
            </a:r>
            <a:r>
              <a:rPr lang="tr-TR" dirty="0" smtClean="0"/>
              <a:t>),</a:t>
            </a:r>
          </a:p>
          <a:p>
            <a:pPr marL="685800" lvl="2" algn="just">
              <a:lnSpc>
                <a:spcPct val="150000"/>
              </a:lnSpc>
            </a:pPr>
            <a:r>
              <a:rPr lang="tr-TR" dirty="0" smtClean="0"/>
              <a:t>(</a:t>
            </a:r>
            <a:r>
              <a:rPr lang="tr-TR" dirty="0"/>
              <a:t>H) karakterine (edebi veya </a:t>
            </a:r>
            <a:r>
              <a:rPr lang="tr-TR" dirty="0" err="1" smtClean="0"/>
              <a:t>konusal</a:t>
            </a:r>
            <a:r>
              <a:rPr lang="tr-TR" dirty="0" smtClean="0"/>
              <a:t>) göre</a:t>
            </a:r>
            <a:endParaRPr lang="tr-TR" dirty="0"/>
          </a:p>
          <a:p>
            <a:pPr marL="0" indent="0" algn="just">
              <a:lnSpc>
                <a:spcPct val="150000"/>
              </a:lnSpc>
              <a:buNone/>
            </a:pPr>
            <a:r>
              <a:rPr lang="tr-TR" dirty="0"/>
              <a:t>yardımcı </a:t>
            </a:r>
            <a:r>
              <a:rPr lang="tr-TR" dirty="0" smtClean="0"/>
              <a:t>olur.</a:t>
            </a:r>
          </a:p>
          <a:p>
            <a:pPr marL="0" indent="0" algn="just">
              <a:lnSpc>
                <a:spcPct val="150000"/>
              </a:lnSpc>
              <a:buNone/>
            </a:pPr>
            <a:endParaRPr lang="tr-TR" dirty="0" smtClean="0"/>
          </a:p>
          <a:p>
            <a:pPr algn="just">
              <a:lnSpc>
                <a:spcPct val="150000"/>
              </a:lnSpc>
            </a:pPr>
            <a:r>
              <a:rPr lang="tr-TR" dirty="0" err="1" smtClean="0"/>
              <a:t>Cutter'ın</a:t>
            </a:r>
            <a:r>
              <a:rPr lang="tr-TR" dirty="0" smtClean="0"/>
              <a:t> </a:t>
            </a:r>
            <a:r>
              <a:rPr lang="tr-TR" dirty="0"/>
              <a:t>kataloğa ilişkin kuralları, bilgiye erişimde konunun önemini vurgulamıştır ve böylece konu başlıkları için standartlar geliştirilmeye başlanmıştır</a:t>
            </a:r>
            <a:r>
              <a:rPr lang="tr-TR" dirty="0" smtClean="0"/>
              <a:t>.</a:t>
            </a:r>
            <a:endParaRPr lang="tr-TR" dirty="0"/>
          </a:p>
        </p:txBody>
      </p:sp>
    </p:spTree>
    <p:extLst>
      <p:ext uri="{BB962C8B-B14F-4D97-AF65-F5344CB8AC3E}">
        <p14:creationId xmlns:p14="http://schemas.microsoft.com/office/powerpoint/2010/main" val="3224915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Prusya Kuralları (</a:t>
            </a:r>
            <a:r>
              <a:rPr lang="tr-TR" i="1" dirty="0" err="1"/>
              <a:t>Prussian</a:t>
            </a:r>
            <a:r>
              <a:rPr lang="tr-TR" i="1" dirty="0"/>
              <a:t> </a:t>
            </a:r>
            <a:r>
              <a:rPr lang="tr-TR" i="1" dirty="0" err="1"/>
              <a:t>Instructions</a:t>
            </a:r>
            <a:r>
              <a:rPr lang="tr-TR" dirty="0" smtClean="0"/>
              <a:t>)</a:t>
            </a:r>
            <a:r>
              <a:rPr lang="tr-TR" dirty="0"/>
              <a:t/>
            </a:r>
            <a:br>
              <a:rPr lang="tr-TR" dirty="0"/>
            </a:br>
            <a:r>
              <a:rPr lang="tr-TR" dirty="0" smtClean="0"/>
              <a:t>(1898)</a:t>
            </a:r>
            <a:endParaRPr lang="tr-TR" dirty="0"/>
          </a:p>
        </p:txBody>
      </p:sp>
      <p:sp>
        <p:nvSpPr>
          <p:cNvPr id="3" name="İçerik Yer Tutucusu 2"/>
          <p:cNvSpPr>
            <a:spLocks noGrp="1"/>
          </p:cNvSpPr>
          <p:nvPr>
            <p:ph idx="1"/>
          </p:nvPr>
        </p:nvSpPr>
        <p:spPr/>
        <p:txBody>
          <a:bodyPr/>
          <a:lstStyle/>
          <a:p>
            <a:pPr marL="0" indent="0" algn="just">
              <a:lnSpc>
                <a:spcPct val="150000"/>
              </a:lnSpc>
              <a:buNone/>
            </a:pPr>
            <a:r>
              <a:rPr lang="tr-TR" dirty="0" smtClean="0"/>
              <a:t>İlk </a:t>
            </a:r>
            <a:r>
              <a:rPr lang="tr-TR" dirty="0"/>
              <a:t>kez 1898’de yayımlanan bu eser 1908’de gözden geçirilerek tekrar </a:t>
            </a:r>
            <a:r>
              <a:rPr lang="tr-TR" dirty="0" smtClean="0"/>
              <a:t>basılmıştır.</a:t>
            </a:r>
          </a:p>
          <a:p>
            <a:pPr marL="0" indent="0" algn="just">
              <a:lnSpc>
                <a:spcPct val="150000"/>
              </a:lnSpc>
              <a:buNone/>
            </a:pPr>
            <a:r>
              <a:rPr lang="tr-TR" dirty="0" smtClean="0"/>
              <a:t>Almanya </a:t>
            </a:r>
            <a:r>
              <a:rPr lang="tr-TR" dirty="0"/>
              <a:t>toplu kataloğunun temeli bu kurala </a:t>
            </a:r>
            <a:r>
              <a:rPr lang="tr-TR" dirty="0" smtClean="0"/>
              <a:t>dayanmaktadır.</a:t>
            </a:r>
          </a:p>
          <a:p>
            <a:pPr marL="0" indent="0" algn="just">
              <a:lnSpc>
                <a:spcPct val="150000"/>
              </a:lnSpc>
              <a:buNone/>
            </a:pPr>
            <a:r>
              <a:rPr lang="tr-TR" dirty="0" err="1" smtClean="0"/>
              <a:t>Prussian</a:t>
            </a:r>
            <a:r>
              <a:rPr lang="tr-TR" dirty="0" smtClean="0"/>
              <a:t> </a:t>
            </a:r>
            <a:r>
              <a:rPr lang="tr-TR" dirty="0" err="1"/>
              <a:t>Instructions</a:t>
            </a:r>
            <a:r>
              <a:rPr lang="tr-TR" dirty="0"/>
              <a:t> Almanya, Avusturya, Macaristan, İsveç ve İsviçre’de yoğun olarak; Danimarka, Hollanda ve Norveç’te ise nispeten daha düşük oranda kullanılmıştır.</a:t>
            </a:r>
          </a:p>
        </p:txBody>
      </p:sp>
    </p:spTree>
    <p:extLst>
      <p:ext uri="{BB962C8B-B14F-4D97-AF65-F5344CB8AC3E}">
        <p14:creationId xmlns:p14="http://schemas.microsoft.com/office/powerpoint/2010/main" val="1601769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Ranganathan’ın</a:t>
            </a:r>
            <a:r>
              <a:rPr lang="tr-TR" dirty="0" smtClean="0"/>
              <a:t> </a:t>
            </a:r>
            <a:r>
              <a:rPr lang="tr-TR" dirty="0"/>
              <a:t>Kütüphaneciliğin 5 Temel </a:t>
            </a:r>
            <a:r>
              <a:rPr lang="tr-TR" dirty="0" smtClean="0"/>
              <a:t>Yasası (1957)</a:t>
            </a:r>
            <a:endParaRPr lang="tr-TR" dirty="0"/>
          </a:p>
        </p:txBody>
      </p:sp>
      <p:sp>
        <p:nvSpPr>
          <p:cNvPr id="3" name="İçerik Yer Tutucusu 2"/>
          <p:cNvSpPr>
            <a:spLocks noGrp="1"/>
          </p:cNvSpPr>
          <p:nvPr>
            <p:ph idx="1"/>
          </p:nvPr>
        </p:nvSpPr>
        <p:spPr/>
        <p:txBody>
          <a:bodyPr/>
          <a:lstStyle/>
          <a:p>
            <a:r>
              <a:rPr lang="tr-TR" dirty="0" smtClean="0"/>
              <a:t>Çoğu kütüphaneci için </a:t>
            </a:r>
            <a:r>
              <a:rPr lang="tr-TR" dirty="0" err="1" smtClean="0"/>
              <a:t>Ranganathan’ın</a:t>
            </a:r>
            <a:r>
              <a:rPr lang="tr-TR" dirty="0" smtClean="0"/>
              <a:t> </a:t>
            </a:r>
            <a:r>
              <a:rPr lang="tr-TR" dirty="0"/>
              <a:t>5 </a:t>
            </a:r>
            <a:r>
              <a:rPr lang="tr-TR" dirty="0" smtClean="0"/>
              <a:t>Yasası kütüphaneciliğin temel ilkeleri haline gelmiştir:</a:t>
            </a:r>
          </a:p>
          <a:p>
            <a:pPr lvl="1"/>
            <a:r>
              <a:rPr lang="tr-TR" dirty="0" smtClean="0"/>
              <a:t>Kitaplar kullanmak (okunmak) içindir.</a:t>
            </a:r>
          </a:p>
          <a:p>
            <a:pPr lvl="1"/>
            <a:r>
              <a:rPr lang="tr-TR" dirty="0" smtClean="0"/>
              <a:t>Her  kitabın bir okuyucusu vardır.</a:t>
            </a:r>
          </a:p>
          <a:p>
            <a:pPr lvl="1"/>
            <a:r>
              <a:rPr lang="tr-TR" dirty="0" smtClean="0"/>
              <a:t>Her okuyucunun bir kitabı vardır.</a:t>
            </a:r>
          </a:p>
          <a:p>
            <a:pPr lvl="1"/>
            <a:r>
              <a:rPr lang="tr-TR" dirty="0"/>
              <a:t>Okuyucunun zamanını boşa harcamamak </a:t>
            </a:r>
            <a:r>
              <a:rPr lang="tr-TR" dirty="0" smtClean="0"/>
              <a:t>gerekir.</a:t>
            </a:r>
          </a:p>
          <a:p>
            <a:pPr lvl="1"/>
            <a:r>
              <a:rPr lang="tr-TR" dirty="0" smtClean="0"/>
              <a:t>Kütüphane </a:t>
            </a:r>
            <a:r>
              <a:rPr lang="tr-TR" dirty="0"/>
              <a:t>gelişen bir organizmadır</a:t>
            </a:r>
            <a:r>
              <a:rPr lang="tr-TR" dirty="0" smtClean="0"/>
              <a:t>.</a:t>
            </a:r>
          </a:p>
        </p:txBody>
      </p:sp>
    </p:spTree>
    <p:extLst>
      <p:ext uri="{BB962C8B-B14F-4D97-AF65-F5344CB8AC3E}">
        <p14:creationId xmlns:p14="http://schemas.microsoft.com/office/powerpoint/2010/main" val="3651156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Bilginin </a:t>
            </a:r>
            <a:r>
              <a:rPr lang="tr-TR" dirty="0" smtClean="0"/>
              <a:t>organizasyonu/düzenlenmesi</a:t>
            </a:r>
            <a:endParaRPr lang="tr-TR" dirty="0"/>
          </a:p>
        </p:txBody>
      </p:sp>
      <p:sp>
        <p:nvSpPr>
          <p:cNvPr id="3" name="İçerik Yer Tutucusu 2"/>
          <p:cNvSpPr>
            <a:spLocks noGrp="1"/>
          </p:cNvSpPr>
          <p:nvPr>
            <p:ph idx="1"/>
          </p:nvPr>
        </p:nvSpPr>
        <p:spPr>
          <a:xfrm>
            <a:off x="1174176" y="2458028"/>
            <a:ext cx="9850581" cy="3416300"/>
          </a:xfrm>
        </p:spPr>
        <p:txBody>
          <a:bodyPr>
            <a:noAutofit/>
          </a:bodyPr>
          <a:lstStyle/>
          <a:p>
            <a:pPr marL="0" indent="0" algn="just">
              <a:lnSpc>
                <a:spcPct val="160000"/>
              </a:lnSpc>
              <a:buNone/>
            </a:pPr>
            <a:r>
              <a:rPr lang="tr-TR" dirty="0" smtClean="0"/>
              <a:t>	</a:t>
            </a:r>
            <a:r>
              <a:rPr lang="tr-TR" b="1" dirty="0" smtClean="0"/>
              <a:t>Bilginin </a:t>
            </a:r>
            <a:r>
              <a:rPr lang="tr-TR" b="1" dirty="0"/>
              <a:t>düzenlenmesi</a:t>
            </a:r>
            <a:r>
              <a:rPr lang="tr-TR" dirty="0"/>
              <a:t>, kütüphanecilik çerçevesinden bakıldığında kataloglama ve sınıflama süreci ile bu süreçte kullanılan çeşitli listeleri, kuralları ve standartları içermektedir. </a:t>
            </a:r>
            <a:endParaRPr lang="tr-TR" dirty="0" smtClean="0"/>
          </a:p>
          <a:p>
            <a:pPr marL="0" indent="0" algn="just">
              <a:lnSpc>
                <a:spcPct val="160000"/>
              </a:lnSpc>
              <a:buNone/>
            </a:pPr>
            <a:r>
              <a:rPr lang="tr-TR" dirty="0"/>
              <a:t>	</a:t>
            </a:r>
            <a:r>
              <a:rPr lang="tr-TR" dirty="0" smtClean="0"/>
              <a:t>Buradan </a:t>
            </a:r>
            <a:r>
              <a:rPr lang="tr-TR" dirty="0"/>
              <a:t>yola çıkarak bilginin düzenlenmesi kavramının, bilgiye erişim sağlayabilmek için materyallerin belirli bilgilerini düzenleme becerisi anlamına geldiği </a:t>
            </a:r>
            <a:r>
              <a:rPr lang="tr-TR" dirty="0" smtClean="0"/>
              <a:t>söylenebilir</a:t>
            </a:r>
            <a:r>
              <a:rPr lang="tr-TR" dirty="0"/>
              <a:t>.</a:t>
            </a:r>
            <a:endParaRPr lang="tr-TR" dirty="0" smtClean="0"/>
          </a:p>
        </p:txBody>
      </p:sp>
    </p:spTree>
    <p:extLst>
      <p:ext uri="{BB962C8B-B14F-4D97-AF65-F5344CB8AC3E}">
        <p14:creationId xmlns:p14="http://schemas.microsoft.com/office/powerpoint/2010/main" val="1594042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lnSpc>
                <a:spcPct val="160000"/>
              </a:lnSpc>
              <a:buNone/>
            </a:pPr>
            <a:r>
              <a:rPr lang="tr-TR" dirty="0"/>
              <a:t>Daha açık bir şekilde şöyle tanımlayabiliriz:</a:t>
            </a:r>
          </a:p>
          <a:p>
            <a:pPr marL="0" indent="0" algn="just">
              <a:lnSpc>
                <a:spcPct val="160000"/>
              </a:lnSpc>
              <a:buNone/>
            </a:pPr>
            <a:r>
              <a:rPr lang="tr-TR" dirty="0">
                <a:solidFill>
                  <a:srgbClr val="FF0000"/>
                </a:solidFill>
              </a:rPr>
              <a:t>Bilginin düzenlenmesi:</a:t>
            </a:r>
            <a:r>
              <a:rPr lang="tr-TR" dirty="0"/>
              <a:t>  Bilgi kaynaklarının tanımlanması, tanımlamaya başlık (yani temel giriş) ve konu erişim noktalarının eklenmesi, belirli bilgileri kaydedilen bilgi kaynaklarının vekili olarak hizmet edecek kayıtların sunulması ve mantıksal olarak düzenlenmiş kaynakların meydana gelmesi sürecidir.</a:t>
            </a:r>
          </a:p>
          <a:p>
            <a:pPr marL="0" indent="0" algn="just">
              <a:lnSpc>
                <a:spcPct val="160000"/>
              </a:lnSpc>
              <a:buNone/>
            </a:pPr>
            <a:r>
              <a:rPr lang="tr-TR" dirty="0"/>
              <a:t>	Bu süreç sonucunda, düzenlenen kütüphane dermelerine ana erişimi sağlayan kataloglar oluşturulmaktadır</a:t>
            </a:r>
            <a:r>
              <a:rPr lang="tr-TR" dirty="0" smtClean="0"/>
              <a:t>.</a:t>
            </a:r>
            <a:endParaRPr lang="tr-TR" dirty="0"/>
          </a:p>
        </p:txBody>
      </p:sp>
    </p:spTree>
    <p:extLst>
      <p:ext uri="{BB962C8B-B14F-4D97-AF65-F5344CB8AC3E}">
        <p14:creationId xmlns:p14="http://schemas.microsoft.com/office/powerpoint/2010/main" val="4117532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Kataloglama</a:t>
            </a:r>
            <a:endParaRPr lang="tr-TR" dirty="0"/>
          </a:p>
        </p:txBody>
      </p:sp>
      <p:sp>
        <p:nvSpPr>
          <p:cNvPr id="3" name="İçerik Yer Tutucusu 2"/>
          <p:cNvSpPr>
            <a:spLocks noGrp="1"/>
          </p:cNvSpPr>
          <p:nvPr>
            <p:ph idx="1"/>
          </p:nvPr>
        </p:nvSpPr>
        <p:spPr>
          <a:xfrm>
            <a:off x="1154954" y="2603500"/>
            <a:ext cx="9740573" cy="3732906"/>
          </a:xfrm>
        </p:spPr>
        <p:txBody>
          <a:bodyPr>
            <a:normAutofit fontScale="92500"/>
          </a:bodyPr>
          <a:lstStyle/>
          <a:p>
            <a:pPr marL="0" indent="0" algn="just">
              <a:lnSpc>
                <a:spcPct val="170000"/>
              </a:lnSpc>
              <a:buNone/>
            </a:pPr>
            <a:r>
              <a:rPr lang="tr-TR" sz="2000" dirty="0" smtClean="0">
                <a:solidFill>
                  <a:srgbClr val="FF0000"/>
                </a:solidFill>
              </a:rPr>
              <a:t>Kataloglama</a:t>
            </a:r>
            <a:r>
              <a:rPr lang="tr-TR" sz="2000" dirty="0"/>
              <a:t>: Bir </a:t>
            </a:r>
            <a:r>
              <a:rPr lang="tr-TR" sz="2000" dirty="0" smtClean="0"/>
              <a:t>materyalin </a:t>
            </a:r>
            <a:r>
              <a:rPr lang="tr-TR" sz="2000" dirty="0" smtClean="0">
                <a:solidFill>
                  <a:srgbClr val="FF0000"/>
                </a:solidFill>
              </a:rPr>
              <a:t>/ </a:t>
            </a:r>
            <a:r>
              <a:rPr lang="tr-TR" sz="2000" dirty="0" smtClean="0"/>
              <a:t>eserin </a:t>
            </a:r>
            <a:r>
              <a:rPr lang="tr-TR" sz="2000" dirty="0" smtClean="0">
                <a:solidFill>
                  <a:srgbClr val="FF0000"/>
                </a:solidFill>
              </a:rPr>
              <a:t>/ </a:t>
            </a:r>
            <a:r>
              <a:rPr lang="tr-TR" sz="2000" dirty="0" smtClean="0"/>
              <a:t>bilgi kaynağının </a:t>
            </a:r>
            <a:r>
              <a:rPr lang="tr-TR" sz="2000" dirty="0"/>
              <a:t>fiziksel özellikleri ve içerdiği konuların belirli kurallara </a:t>
            </a:r>
            <a:r>
              <a:rPr lang="tr-TR" sz="2000" dirty="0" smtClean="0"/>
              <a:t>göre </a:t>
            </a:r>
            <a:r>
              <a:rPr lang="tr-TR" sz="2000" dirty="0"/>
              <a:t>bibliyografik olarak </a:t>
            </a:r>
            <a:r>
              <a:rPr lang="tr-TR" sz="2000" dirty="0" smtClean="0"/>
              <a:t>tanımlanması </a:t>
            </a:r>
            <a:r>
              <a:rPr lang="tr-TR" sz="2000" dirty="0"/>
              <a:t>ve bu </a:t>
            </a:r>
            <a:r>
              <a:rPr lang="tr-TR" sz="2000" dirty="0" smtClean="0"/>
              <a:t>bilgilerin </a:t>
            </a:r>
            <a:r>
              <a:rPr lang="tr-TR" sz="2000" dirty="0"/>
              <a:t>kayıt altına </a:t>
            </a:r>
            <a:r>
              <a:rPr lang="tr-TR" sz="2000" dirty="0" smtClean="0"/>
              <a:t>alınması </a:t>
            </a:r>
            <a:r>
              <a:rPr lang="tr-TR" sz="2000" dirty="0"/>
              <a:t>işlemidir</a:t>
            </a:r>
            <a:r>
              <a:rPr lang="tr-TR" sz="2000" dirty="0" smtClean="0"/>
              <a:t>.</a:t>
            </a:r>
            <a:endParaRPr lang="tr-TR" sz="2000" dirty="0"/>
          </a:p>
          <a:p>
            <a:pPr marL="0" indent="0" algn="just">
              <a:lnSpc>
                <a:spcPct val="170000"/>
              </a:lnSpc>
              <a:buNone/>
            </a:pPr>
            <a:r>
              <a:rPr lang="tr-TR" sz="2000" dirty="0" smtClean="0"/>
              <a:t>	Kataloglama</a:t>
            </a:r>
            <a:r>
              <a:rPr lang="tr-TR" sz="2000" dirty="0" smtClean="0">
                <a:solidFill>
                  <a:srgbClr val="FF0000"/>
                </a:solidFill>
              </a:rPr>
              <a:t> </a:t>
            </a:r>
            <a:r>
              <a:rPr lang="tr-TR" sz="2000" dirty="0">
                <a:solidFill>
                  <a:srgbClr val="FF0000"/>
                </a:solidFill>
              </a:rPr>
              <a:t>niteleyici kataloglama </a:t>
            </a:r>
            <a:r>
              <a:rPr lang="tr-TR" sz="2000" dirty="0"/>
              <a:t>ve</a:t>
            </a:r>
            <a:r>
              <a:rPr lang="tr-TR" sz="2000" dirty="0">
                <a:solidFill>
                  <a:srgbClr val="FF0000"/>
                </a:solidFill>
              </a:rPr>
              <a:t> konu kataloglaması </a:t>
            </a:r>
            <a:r>
              <a:rPr lang="tr-TR" sz="2000" dirty="0"/>
              <a:t>olarak ikiye ayrılır</a:t>
            </a:r>
            <a:r>
              <a:rPr lang="tr-TR" sz="2000" dirty="0" smtClean="0"/>
              <a:t>.</a:t>
            </a:r>
            <a:endParaRPr lang="tr-TR" sz="2000" dirty="0"/>
          </a:p>
          <a:p>
            <a:pPr marL="0" indent="0" algn="just">
              <a:lnSpc>
                <a:spcPct val="170000"/>
              </a:lnSpc>
              <a:buNone/>
            </a:pPr>
            <a:r>
              <a:rPr lang="tr-TR" sz="2000" dirty="0">
                <a:solidFill>
                  <a:srgbClr val="FF0000"/>
                </a:solidFill>
              </a:rPr>
              <a:t>Niteleyici kataloglama </a:t>
            </a:r>
            <a:r>
              <a:rPr lang="tr-TR" sz="2000" dirty="0"/>
              <a:t>eserin fiziksel özellikleri ile, </a:t>
            </a:r>
            <a:r>
              <a:rPr lang="tr-TR" sz="2000" dirty="0">
                <a:solidFill>
                  <a:srgbClr val="FF0000"/>
                </a:solidFill>
              </a:rPr>
              <a:t>Konu kataloglaması </a:t>
            </a:r>
            <a:r>
              <a:rPr lang="tr-TR" sz="2000" dirty="0"/>
              <a:t>da eserin içeriği ile ilgili işlemleri kapsar.</a:t>
            </a:r>
          </a:p>
        </p:txBody>
      </p:sp>
    </p:spTree>
    <p:extLst>
      <p:ext uri="{BB962C8B-B14F-4D97-AF65-F5344CB8AC3E}">
        <p14:creationId xmlns:p14="http://schemas.microsoft.com/office/powerpoint/2010/main" val="389136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Kataloglama</a:t>
            </a:r>
            <a:r>
              <a:rPr lang="tr-TR" dirty="0">
                <a:solidFill>
                  <a:srgbClr val="FF0000"/>
                </a:solidFill>
              </a:rPr>
              <a:t> </a:t>
            </a:r>
            <a:r>
              <a:rPr lang="tr-TR" dirty="0"/>
              <a:t>K</a:t>
            </a:r>
            <a:r>
              <a:rPr lang="tr-TR" dirty="0" smtClean="0"/>
              <a:t>uralları</a:t>
            </a:r>
            <a:endParaRPr lang="tr-TR" dirty="0"/>
          </a:p>
        </p:txBody>
      </p:sp>
      <p:sp>
        <p:nvSpPr>
          <p:cNvPr id="3" name="İçerik Yer Tutucusu 2"/>
          <p:cNvSpPr>
            <a:spLocks noGrp="1"/>
          </p:cNvSpPr>
          <p:nvPr>
            <p:ph idx="1"/>
          </p:nvPr>
        </p:nvSpPr>
        <p:spPr>
          <a:xfrm>
            <a:off x="1134172" y="2478807"/>
            <a:ext cx="9972392" cy="3921991"/>
          </a:xfrm>
        </p:spPr>
        <p:txBody>
          <a:bodyPr>
            <a:normAutofit fontScale="92500"/>
          </a:bodyPr>
          <a:lstStyle/>
          <a:p>
            <a:pPr marL="0" indent="0" algn="just">
              <a:lnSpc>
                <a:spcPct val="170000"/>
              </a:lnSpc>
              <a:buNone/>
            </a:pPr>
            <a:r>
              <a:rPr lang="tr-TR" sz="2000" dirty="0" smtClean="0">
                <a:solidFill>
                  <a:srgbClr val="FF0000"/>
                </a:solidFill>
              </a:rPr>
              <a:t>Kataloglama kuralları</a:t>
            </a:r>
            <a:r>
              <a:rPr lang="tr-TR" sz="2000" dirty="0" smtClean="0"/>
              <a:t>; kütüphanelerin kataloglama işlem ve uygulamalarında birlik ve standart sağlamak amacıyla belirlenmiş ve yürürlüğe konmuş standartlardır.</a:t>
            </a:r>
          </a:p>
          <a:p>
            <a:pPr algn="just">
              <a:lnSpc>
                <a:spcPct val="170000"/>
              </a:lnSpc>
            </a:pPr>
            <a:r>
              <a:rPr lang="tr-TR" sz="2000" dirty="0" smtClean="0"/>
              <a:t>Kataloglama kurallarıyla ilgili ilk tartışmalarda  şu sözlere yer verilmiştir:</a:t>
            </a:r>
            <a:endParaRPr lang="tr-TR" sz="2000" dirty="0"/>
          </a:p>
          <a:p>
            <a:pPr marL="0" indent="0" algn="just">
              <a:lnSpc>
                <a:spcPct val="170000"/>
              </a:lnSpc>
              <a:buNone/>
            </a:pPr>
            <a:r>
              <a:rPr lang="tr-TR" sz="2000" dirty="0" smtClean="0"/>
              <a:t>	 </a:t>
            </a:r>
            <a:r>
              <a:rPr lang="tr-TR" sz="1900" dirty="0" smtClean="0"/>
              <a:t>«Sınıflandırılmış </a:t>
            </a:r>
            <a:r>
              <a:rPr lang="tr-TR" sz="1900" dirty="0"/>
              <a:t>bir kitap listesi, asla iyi bir kütüphanecinin yerini alamaz ve ilgi alanındaki önde gelen yazarlar hakkında bilgi sahibi olacakları için yeterince akıllı herhangi bir </a:t>
            </a:r>
            <a:r>
              <a:rPr lang="tr-TR" sz="1900" dirty="0" smtClean="0"/>
              <a:t>kişi, </a:t>
            </a:r>
            <a:r>
              <a:rPr lang="tr-TR" sz="1900" dirty="0"/>
              <a:t>hangi kitabın </a:t>
            </a:r>
            <a:r>
              <a:rPr lang="tr-TR" sz="1900" dirty="0" smtClean="0"/>
              <a:t>hangi konuyla </a:t>
            </a:r>
            <a:r>
              <a:rPr lang="tr-TR" sz="1900" dirty="0"/>
              <a:t>ilgili olduğunu </a:t>
            </a:r>
            <a:r>
              <a:rPr lang="tr-TR" sz="1900" dirty="0" smtClean="0"/>
              <a:t>bulabilir.»</a:t>
            </a:r>
            <a:endParaRPr lang="tr-TR" sz="1900" dirty="0"/>
          </a:p>
          <a:p>
            <a:pPr marL="0" indent="0" algn="just">
              <a:lnSpc>
                <a:spcPct val="170000"/>
              </a:lnSpc>
              <a:buNone/>
            </a:pPr>
            <a:r>
              <a:rPr lang="tr-TR" sz="2000" dirty="0" smtClean="0"/>
              <a:t>	1800'lü yıllara gelindiğinde </a:t>
            </a:r>
            <a:r>
              <a:rPr lang="tr-TR" sz="2000" dirty="0"/>
              <a:t>bile bu </a:t>
            </a:r>
            <a:r>
              <a:rPr lang="tr-TR" sz="2000" dirty="0" smtClean="0"/>
              <a:t>sözler gerçekçi hale gelememiştir.</a:t>
            </a:r>
          </a:p>
        </p:txBody>
      </p:sp>
    </p:spTree>
    <p:extLst>
      <p:ext uri="{BB962C8B-B14F-4D97-AF65-F5344CB8AC3E}">
        <p14:creationId xmlns:p14="http://schemas.microsoft.com/office/powerpoint/2010/main" val="3425350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nSpc>
                <a:spcPct val="150000"/>
              </a:lnSpc>
              <a:buNone/>
            </a:pPr>
            <a:r>
              <a:rPr lang="tr-TR" dirty="0" smtClean="0"/>
              <a:t>	Kataloglama kurallarının tarihçesine baktığımızda, 19. yüzyılda hazırlanan 3 tane kuralın ön plana çıktığını görmekteyiz. Bu kurallar, daha sonra oluşturulacak kuralların temeli olmuştur:</a:t>
            </a:r>
          </a:p>
          <a:p>
            <a:pPr marL="0" indent="0">
              <a:lnSpc>
                <a:spcPct val="150000"/>
              </a:lnSpc>
              <a:buNone/>
            </a:pPr>
            <a:r>
              <a:rPr lang="tr-TR" i="1" dirty="0"/>
              <a:t>1</a:t>
            </a:r>
            <a:r>
              <a:rPr lang="tr-TR" i="1" dirty="0" smtClean="0"/>
              <a:t>. British </a:t>
            </a:r>
            <a:r>
              <a:rPr lang="tr-TR" i="1" dirty="0" err="1"/>
              <a:t>Museum</a:t>
            </a:r>
            <a:r>
              <a:rPr lang="tr-TR" i="1" dirty="0"/>
              <a:t> </a:t>
            </a:r>
            <a:r>
              <a:rPr lang="tr-TR" i="1" dirty="0" smtClean="0"/>
              <a:t>Kuralları (</a:t>
            </a:r>
            <a:r>
              <a:rPr lang="tr-TR" dirty="0" err="1"/>
              <a:t>Panizzi’nin</a:t>
            </a:r>
            <a:r>
              <a:rPr lang="tr-TR" dirty="0"/>
              <a:t> 91 </a:t>
            </a:r>
            <a:r>
              <a:rPr lang="tr-TR" dirty="0" smtClean="0"/>
              <a:t>Kuralı</a:t>
            </a:r>
            <a:r>
              <a:rPr lang="tr-TR" i="1" dirty="0" smtClean="0"/>
              <a:t>)</a:t>
            </a:r>
          </a:p>
          <a:p>
            <a:pPr marL="0" indent="0">
              <a:lnSpc>
                <a:spcPct val="150000"/>
              </a:lnSpc>
              <a:buNone/>
            </a:pPr>
            <a:r>
              <a:rPr lang="en-US" i="1" dirty="0"/>
              <a:t>2</a:t>
            </a:r>
            <a:r>
              <a:rPr lang="en-US" i="1" dirty="0" smtClean="0"/>
              <a:t>.</a:t>
            </a:r>
            <a:r>
              <a:rPr lang="tr-TR" i="1" dirty="0" smtClean="0"/>
              <a:t> </a:t>
            </a:r>
            <a:r>
              <a:rPr lang="en-US" i="1" dirty="0" smtClean="0"/>
              <a:t>Cutter’</a:t>
            </a:r>
            <a:r>
              <a:rPr lang="tr-TR" i="1" dirty="0" err="1" smtClean="0"/>
              <a:t>ın</a:t>
            </a:r>
            <a:r>
              <a:rPr lang="tr-TR" i="1" dirty="0" smtClean="0"/>
              <a:t> Sözlük Katalog için Kuralları</a:t>
            </a:r>
          </a:p>
          <a:p>
            <a:pPr marL="0" indent="0">
              <a:lnSpc>
                <a:spcPct val="150000"/>
              </a:lnSpc>
              <a:buNone/>
            </a:pPr>
            <a:r>
              <a:rPr lang="tr-TR" i="1" dirty="0"/>
              <a:t>3</a:t>
            </a:r>
            <a:r>
              <a:rPr lang="tr-TR" i="1" dirty="0" smtClean="0"/>
              <a:t>. </a:t>
            </a:r>
            <a:r>
              <a:rPr lang="tr-TR" i="1" dirty="0" smtClean="0"/>
              <a:t>Prusya Kuralları</a:t>
            </a:r>
            <a:endParaRPr lang="tr-TR" dirty="0" smtClean="0"/>
          </a:p>
        </p:txBody>
      </p:sp>
    </p:spTree>
    <p:extLst>
      <p:ext uri="{BB962C8B-B14F-4D97-AF65-F5344CB8AC3E}">
        <p14:creationId xmlns:p14="http://schemas.microsoft.com/office/powerpoint/2010/main" val="1254256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Panizzi’nin</a:t>
            </a:r>
            <a:r>
              <a:rPr lang="tr-TR" dirty="0" smtClean="0"/>
              <a:t> 91 Kuralı</a:t>
            </a:r>
            <a:endParaRPr lang="tr-TR"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smtClean="0"/>
              <a:t>	Kataloglama </a:t>
            </a:r>
            <a:r>
              <a:rPr lang="tr-TR" dirty="0"/>
              <a:t>kuralları </a:t>
            </a:r>
            <a:r>
              <a:rPr lang="tr-TR" dirty="0" err="1"/>
              <a:t>Panizzi’nin</a:t>
            </a:r>
            <a:r>
              <a:rPr lang="tr-TR" dirty="0"/>
              <a:t> XIX. yüzyılın ortalarındaki ilk derlemesi ile başlayan uzun ve sabırlı deneyimlerin, araştırmaların sonucunda gelişmiş ve günümüzdeki uluslararası boyutlara kavuşmuştur.</a:t>
            </a:r>
          </a:p>
          <a:p>
            <a:pPr marL="0" indent="0" algn="just">
              <a:lnSpc>
                <a:spcPct val="150000"/>
              </a:lnSpc>
              <a:buNone/>
            </a:pPr>
            <a:r>
              <a:rPr lang="tr-TR" dirty="0" smtClean="0">
                <a:solidFill>
                  <a:srgbClr val="FF0000"/>
                </a:solidFill>
              </a:rPr>
              <a:t>	1841</a:t>
            </a:r>
            <a:r>
              <a:rPr lang="tr-TR" dirty="0" smtClean="0"/>
              <a:t>'de </a:t>
            </a:r>
            <a:r>
              <a:rPr lang="tr-TR" dirty="0">
                <a:solidFill>
                  <a:srgbClr val="FF0000"/>
                </a:solidFill>
              </a:rPr>
              <a:t>British </a:t>
            </a:r>
            <a:r>
              <a:rPr lang="tr-TR" dirty="0" err="1">
                <a:solidFill>
                  <a:srgbClr val="FF0000"/>
                </a:solidFill>
              </a:rPr>
              <a:t>Museum</a:t>
            </a:r>
            <a:r>
              <a:rPr lang="tr-TR" dirty="0" err="1"/>
              <a:t>'da</a:t>
            </a:r>
            <a:r>
              <a:rPr lang="tr-TR" dirty="0"/>
              <a:t> avukat ve yardımcı kütüphaneci olan </a:t>
            </a:r>
            <a:r>
              <a:rPr lang="tr-TR" dirty="0" err="1">
                <a:solidFill>
                  <a:srgbClr val="FF0000"/>
                </a:solidFill>
              </a:rPr>
              <a:t>Anthony</a:t>
            </a:r>
            <a:r>
              <a:rPr lang="tr-TR" dirty="0">
                <a:solidFill>
                  <a:srgbClr val="FF0000"/>
                </a:solidFill>
              </a:rPr>
              <a:t> </a:t>
            </a:r>
            <a:r>
              <a:rPr lang="tr-TR" dirty="0" err="1">
                <a:solidFill>
                  <a:srgbClr val="FF0000"/>
                </a:solidFill>
              </a:rPr>
              <a:t>Panizzi</a:t>
            </a:r>
            <a:r>
              <a:rPr lang="tr-TR" dirty="0"/>
              <a:t> kitap kataloglarının oluşturulması için bir dizi kural yazdı</a:t>
            </a:r>
            <a:r>
              <a:rPr lang="tr-TR" dirty="0" smtClean="0"/>
              <a:t>.</a:t>
            </a:r>
            <a:endParaRPr lang="tr-TR" dirty="0"/>
          </a:p>
        </p:txBody>
      </p:sp>
    </p:spTree>
    <p:extLst>
      <p:ext uri="{BB962C8B-B14F-4D97-AF65-F5344CB8AC3E}">
        <p14:creationId xmlns:p14="http://schemas.microsoft.com/office/powerpoint/2010/main" val="2199442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Panizzi’nin</a:t>
            </a:r>
            <a:r>
              <a:rPr lang="tr-TR" dirty="0"/>
              <a:t> 91 Kuralı</a:t>
            </a:r>
          </a:p>
        </p:txBody>
      </p:sp>
      <p:sp>
        <p:nvSpPr>
          <p:cNvPr id="3" name="İçerik Yer Tutucusu 2"/>
          <p:cNvSpPr>
            <a:spLocks noGrp="1"/>
          </p:cNvSpPr>
          <p:nvPr>
            <p:ph idx="1"/>
          </p:nvPr>
        </p:nvSpPr>
        <p:spPr>
          <a:xfrm>
            <a:off x="1154954" y="2603499"/>
            <a:ext cx="9568464" cy="3797301"/>
          </a:xfrm>
        </p:spPr>
        <p:txBody>
          <a:bodyPr>
            <a:normAutofit/>
          </a:bodyPr>
          <a:lstStyle/>
          <a:p>
            <a:pPr marL="0" indent="0" algn="just">
              <a:lnSpc>
                <a:spcPct val="150000"/>
              </a:lnSpc>
              <a:buNone/>
            </a:pPr>
            <a:r>
              <a:rPr lang="tr-TR" dirty="0" smtClean="0"/>
              <a:t>	British </a:t>
            </a:r>
            <a:r>
              <a:rPr lang="tr-TR" dirty="0" err="1"/>
              <a:t>Museum'daki</a:t>
            </a:r>
            <a:r>
              <a:rPr lang="tr-TR" dirty="0"/>
              <a:t> Basılı Kitaplar </a:t>
            </a:r>
            <a:r>
              <a:rPr lang="tr-TR" dirty="0" smtClean="0"/>
              <a:t>Dairesi’nde </a:t>
            </a:r>
            <a:r>
              <a:rPr lang="tr-TR" dirty="0"/>
              <a:t>(şimdiki British Library/İngiliz Milli Kütüphanesi) </a:t>
            </a:r>
            <a:r>
              <a:rPr lang="tr-TR" dirty="0" smtClean="0"/>
              <a:t>çalışmakta olan </a:t>
            </a:r>
            <a:r>
              <a:rPr lang="tr-TR" dirty="0" err="1" smtClean="0"/>
              <a:t>Antonio</a:t>
            </a:r>
            <a:r>
              <a:rPr lang="tr-TR" dirty="0" smtClean="0"/>
              <a:t> </a:t>
            </a:r>
            <a:r>
              <a:rPr lang="tr-TR" dirty="0" err="1"/>
              <a:t>Panizzi</a:t>
            </a:r>
            <a:r>
              <a:rPr lang="tr-TR" dirty="0"/>
              <a:t>, </a:t>
            </a:r>
            <a:r>
              <a:rPr lang="tr-TR" b="1" dirty="0">
                <a:solidFill>
                  <a:srgbClr val="FF0000"/>
                </a:solidFill>
              </a:rPr>
              <a:t>Kataloğun Derlenmesi  </a:t>
            </a:r>
            <a:r>
              <a:rPr lang="tr-TR" b="1" i="1" dirty="0">
                <a:solidFill>
                  <a:srgbClr val="FF0000"/>
                </a:solidFill>
              </a:rPr>
              <a:t>için 91 </a:t>
            </a:r>
            <a:r>
              <a:rPr lang="tr-TR" b="1" i="1" dirty="0" smtClean="0">
                <a:solidFill>
                  <a:srgbClr val="FF0000"/>
                </a:solidFill>
              </a:rPr>
              <a:t>Kural</a:t>
            </a:r>
            <a:r>
              <a:rPr lang="tr-TR" i="1" dirty="0" smtClean="0"/>
              <a:t> </a:t>
            </a:r>
            <a:r>
              <a:rPr lang="tr-TR" dirty="0" smtClean="0"/>
              <a:t>adlı kitabı yayınlamıştır</a:t>
            </a:r>
            <a:r>
              <a:rPr lang="tr-TR" dirty="0"/>
              <a:t>. Bu kurallar, basılı kitapların kataloglanmasını standartlaştırmaya yönelik ilk titiz ve kapsamlı girişimi temsil etmektedir. </a:t>
            </a:r>
            <a:endParaRPr lang="tr-TR" dirty="0" smtClean="0"/>
          </a:p>
          <a:p>
            <a:pPr marL="0" indent="0" algn="just">
              <a:lnSpc>
                <a:spcPct val="150000"/>
              </a:lnSpc>
              <a:buNone/>
            </a:pPr>
            <a:r>
              <a:rPr lang="tr-TR" dirty="0"/>
              <a:t>	</a:t>
            </a:r>
            <a:r>
              <a:rPr lang="tr-TR" dirty="0" smtClean="0"/>
              <a:t>Katalog </a:t>
            </a:r>
            <a:r>
              <a:rPr lang="tr-TR" dirty="0"/>
              <a:t>yazımını </a:t>
            </a:r>
            <a:r>
              <a:rPr lang="tr-TR" dirty="0" smtClean="0"/>
              <a:t>kodlamaya, yazarların </a:t>
            </a:r>
            <a:r>
              <a:rPr lang="tr-TR" dirty="0"/>
              <a:t>takma adları ve ticari </a:t>
            </a:r>
            <a:r>
              <a:rPr lang="tr-TR" dirty="0" smtClean="0"/>
              <a:t>materyallerin erişimine </a:t>
            </a:r>
            <a:r>
              <a:rPr lang="tr-TR" dirty="0"/>
              <a:t>izin vermek için kurumsal veya toplu isimler de dahil olmak üzere literatüre birden fazla erişim noktası sağlamaya </a:t>
            </a:r>
            <a:r>
              <a:rPr lang="tr-TR" dirty="0" smtClean="0"/>
              <a:t>çalışmıştır.</a:t>
            </a:r>
            <a:endParaRPr lang="tr-TR" dirty="0"/>
          </a:p>
        </p:txBody>
      </p:sp>
    </p:spTree>
    <p:extLst>
      <p:ext uri="{BB962C8B-B14F-4D97-AF65-F5344CB8AC3E}">
        <p14:creationId xmlns:p14="http://schemas.microsoft.com/office/powerpoint/2010/main" val="3881129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Panizzi’nin</a:t>
            </a:r>
            <a:r>
              <a:rPr lang="tr-TR" dirty="0"/>
              <a:t> 91 Kuralı</a:t>
            </a:r>
            <a:endParaRPr lang="tr-TR" dirty="0"/>
          </a:p>
        </p:txBody>
      </p:sp>
      <p:sp>
        <p:nvSpPr>
          <p:cNvPr id="3" name="İçerik Yer Tutucusu 2"/>
          <p:cNvSpPr>
            <a:spLocks noGrp="1"/>
          </p:cNvSpPr>
          <p:nvPr>
            <p:ph idx="1"/>
          </p:nvPr>
        </p:nvSpPr>
        <p:spPr/>
        <p:txBody>
          <a:bodyPr/>
          <a:lstStyle/>
          <a:p>
            <a:pPr marL="0" indent="0" algn="just">
              <a:lnSpc>
                <a:spcPct val="160000"/>
              </a:lnSpc>
              <a:buNone/>
            </a:pPr>
            <a:r>
              <a:rPr lang="tr-TR" dirty="0" smtClean="0"/>
              <a:t>	Başlangıçta </a:t>
            </a:r>
            <a:r>
              <a:rPr lang="tr-TR" dirty="0"/>
              <a:t>kişisel, sonraları ulusal düzeydeki çalışmalarla oluşturulan kataloglama kuralları, günümüzde oluşumuna bütün dünya ülkelerinin katkıda bulunduğu bir nitelik kazanmıştır.</a:t>
            </a:r>
          </a:p>
          <a:p>
            <a:pPr marL="0" indent="0" algn="just">
              <a:lnSpc>
                <a:spcPct val="160000"/>
              </a:lnSpc>
              <a:buNone/>
            </a:pPr>
            <a:r>
              <a:rPr lang="tr-TR" dirty="0" smtClean="0"/>
              <a:t>	Kuralların </a:t>
            </a:r>
            <a:r>
              <a:rPr lang="tr-TR" dirty="0"/>
              <a:t>dayandığı ilkeler uluslararası çalışmalar ve kararlarla belirlendiği gibi, kurallar da uluslararası uzmanlarca oluşturulup yürürlüğe konulmuştur</a:t>
            </a:r>
            <a:r>
              <a:rPr lang="tr-TR" dirty="0" smtClean="0"/>
              <a:t>.</a:t>
            </a:r>
            <a:endParaRPr lang="tr-TR" dirty="0"/>
          </a:p>
        </p:txBody>
      </p:sp>
    </p:spTree>
    <p:extLst>
      <p:ext uri="{BB962C8B-B14F-4D97-AF65-F5344CB8AC3E}">
        <p14:creationId xmlns:p14="http://schemas.microsoft.com/office/powerpoint/2010/main" val="37825643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5036</TotalTime>
  <Words>283</Words>
  <Application>Microsoft Office PowerPoint</Application>
  <PresentationFormat>Geniş ekran</PresentationFormat>
  <Paragraphs>59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Century Gothic</vt:lpstr>
      <vt:lpstr>Wingdings 3</vt:lpstr>
      <vt:lpstr>İyon Toplantı Odası</vt:lpstr>
      <vt:lpstr>BİLGİNİN ORGANİZASYONU I</vt:lpstr>
      <vt:lpstr>Bilginin organizasyonu/düzenlenmesi</vt:lpstr>
      <vt:lpstr>PowerPoint Sunusu</vt:lpstr>
      <vt:lpstr>Kataloglama</vt:lpstr>
      <vt:lpstr>Kataloglama Kuralları</vt:lpstr>
      <vt:lpstr>PowerPoint Sunusu</vt:lpstr>
      <vt:lpstr>Panizzi’nin 91 Kuralı</vt:lpstr>
      <vt:lpstr>Panizzi’nin 91 Kuralı</vt:lpstr>
      <vt:lpstr>Panizzi’nin 91 Kuralı</vt:lpstr>
      <vt:lpstr>Cutter’ın Sözlük Katalog için Kuralları (1850)</vt:lpstr>
      <vt:lpstr>Cutter’ın Sözlük Katalog için Kuralları</vt:lpstr>
      <vt:lpstr>Prusya Kuralları (Prussian Instructions) (1898)</vt:lpstr>
      <vt:lpstr>Ranganathan’ın Kütüphaneciliğin 5 Temel Yasası (1957)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 I</dc:title>
  <dc:creator>dogan_atilgan</dc:creator>
  <cp:lastModifiedBy>dogan_atilgan</cp:lastModifiedBy>
  <cp:revision>46</cp:revision>
  <dcterms:created xsi:type="dcterms:W3CDTF">2017-03-01T12:55:15Z</dcterms:created>
  <dcterms:modified xsi:type="dcterms:W3CDTF">2020-02-24T12:40:09Z</dcterms:modified>
</cp:coreProperties>
</file>