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A10364D-619D-4749-AE09-88639ABBB4C2}"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B61847-CD5F-4739-AC13-57824E1412E0}" type="slidenum">
              <a:rPr lang="tr-TR" smtClean="0"/>
              <a:t>‹#›</a:t>
            </a:fld>
            <a:endParaRPr lang="tr-TR"/>
          </a:p>
        </p:txBody>
      </p:sp>
    </p:spTree>
    <p:extLst>
      <p:ext uri="{BB962C8B-B14F-4D97-AF65-F5344CB8AC3E}">
        <p14:creationId xmlns:p14="http://schemas.microsoft.com/office/powerpoint/2010/main" val="3002114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A10364D-619D-4749-AE09-88639ABBB4C2}"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B61847-CD5F-4739-AC13-57824E1412E0}" type="slidenum">
              <a:rPr lang="tr-TR" smtClean="0"/>
              <a:t>‹#›</a:t>
            </a:fld>
            <a:endParaRPr lang="tr-TR"/>
          </a:p>
        </p:txBody>
      </p:sp>
    </p:spTree>
    <p:extLst>
      <p:ext uri="{BB962C8B-B14F-4D97-AF65-F5344CB8AC3E}">
        <p14:creationId xmlns:p14="http://schemas.microsoft.com/office/powerpoint/2010/main" val="314874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A10364D-619D-4749-AE09-88639ABBB4C2}"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B61847-CD5F-4739-AC13-57824E1412E0}" type="slidenum">
              <a:rPr lang="tr-TR" smtClean="0"/>
              <a:t>‹#›</a:t>
            </a:fld>
            <a:endParaRPr lang="tr-TR"/>
          </a:p>
        </p:txBody>
      </p:sp>
    </p:spTree>
    <p:extLst>
      <p:ext uri="{BB962C8B-B14F-4D97-AF65-F5344CB8AC3E}">
        <p14:creationId xmlns:p14="http://schemas.microsoft.com/office/powerpoint/2010/main" val="3819098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A10364D-619D-4749-AE09-88639ABBB4C2}"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B61847-CD5F-4739-AC13-57824E1412E0}" type="slidenum">
              <a:rPr lang="tr-TR" smtClean="0"/>
              <a:t>‹#›</a:t>
            </a:fld>
            <a:endParaRPr lang="tr-TR"/>
          </a:p>
        </p:txBody>
      </p:sp>
    </p:spTree>
    <p:extLst>
      <p:ext uri="{BB962C8B-B14F-4D97-AF65-F5344CB8AC3E}">
        <p14:creationId xmlns:p14="http://schemas.microsoft.com/office/powerpoint/2010/main" val="4060150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A10364D-619D-4749-AE09-88639ABBB4C2}"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B61847-CD5F-4739-AC13-57824E1412E0}" type="slidenum">
              <a:rPr lang="tr-TR" smtClean="0"/>
              <a:t>‹#›</a:t>
            </a:fld>
            <a:endParaRPr lang="tr-TR"/>
          </a:p>
        </p:txBody>
      </p:sp>
    </p:spTree>
    <p:extLst>
      <p:ext uri="{BB962C8B-B14F-4D97-AF65-F5344CB8AC3E}">
        <p14:creationId xmlns:p14="http://schemas.microsoft.com/office/powerpoint/2010/main" val="22696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A10364D-619D-4749-AE09-88639ABBB4C2}"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7B61847-CD5F-4739-AC13-57824E1412E0}" type="slidenum">
              <a:rPr lang="tr-TR" smtClean="0"/>
              <a:t>‹#›</a:t>
            </a:fld>
            <a:endParaRPr lang="tr-TR"/>
          </a:p>
        </p:txBody>
      </p:sp>
    </p:spTree>
    <p:extLst>
      <p:ext uri="{BB962C8B-B14F-4D97-AF65-F5344CB8AC3E}">
        <p14:creationId xmlns:p14="http://schemas.microsoft.com/office/powerpoint/2010/main" val="3111808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A10364D-619D-4749-AE09-88639ABBB4C2}" type="datetimeFigureOut">
              <a:rPr lang="tr-TR" smtClean="0"/>
              <a:t>28.07.2021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7B61847-CD5F-4739-AC13-57824E1412E0}" type="slidenum">
              <a:rPr lang="tr-TR" smtClean="0"/>
              <a:t>‹#›</a:t>
            </a:fld>
            <a:endParaRPr lang="tr-TR"/>
          </a:p>
        </p:txBody>
      </p:sp>
    </p:spTree>
    <p:extLst>
      <p:ext uri="{BB962C8B-B14F-4D97-AF65-F5344CB8AC3E}">
        <p14:creationId xmlns:p14="http://schemas.microsoft.com/office/powerpoint/2010/main" val="1904401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A10364D-619D-4749-AE09-88639ABBB4C2}" type="datetimeFigureOut">
              <a:rPr lang="tr-TR" smtClean="0"/>
              <a:t>28.07.2021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7B61847-CD5F-4739-AC13-57824E1412E0}" type="slidenum">
              <a:rPr lang="tr-TR" smtClean="0"/>
              <a:t>‹#›</a:t>
            </a:fld>
            <a:endParaRPr lang="tr-TR"/>
          </a:p>
        </p:txBody>
      </p:sp>
    </p:spTree>
    <p:extLst>
      <p:ext uri="{BB962C8B-B14F-4D97-AF65-F5344CB8AC3E}">
        <p14:creationId xmlns:p14="http://schemas.microsoft.com/office/powerpoint/2010/main" val="2964232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A10364D-619D-4749-AE09-88639ABBB4C2}" type="datetimeFigureOut">
              <a:rPr lang="tr-TR" smtClean="0"/>
              <a:t>28.07.2021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7B61847-CD5F-4739-AC13-57824E1412E0}" type="slidenum">
              <a:rPr lang="tr-TR" smtClean="0"/>
              <a:t>‹#›</a:t>
            </a:fld>
            <a:endParaRPr lang="tr-TR"/>
          </a:p>
        </p:txBody>
      </p:sp>
    </p:spTree>
    <p:extLst>
      <p:ext uri="{BB962C8B-B14F-4D97-AF65-F5344CB8AC3E}">
        <p14:creationId xmlns:p14="http://schemas.microsoft.com/office/powerpoint/2010/main" val="2080808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A10364D-619D-4749-AE09-88639ABBB4C2}"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7B61847-CD5F-4739-AC13-57824E1412E0}" type="slidenum">
              <a:rPr lang="tr-TR" smtClean="0"/>
              <a:t>‹#›</a:t>
            </a:fld>
            <a:endParaRPr lang="tr-TR"/>
          </a:p>
        </p:txBody>
      </p:sp>
    </p:spTree>
    <p:extLst>
      <p:ext uri="{BB962C8B-B14F-4D97-AF65-F5344CB8AC3E}">
        <p14:creationId xmlns:p14="http://schemas.microsoft.com/office/powerpoint/2010/main" val="2743012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A10364D-619D-4749-AE09-88639ABBB4C2}"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7B61847-CD5F-4739-AC13-57824E1412E0}" type="slidenum">
              <a:rPr lang="tr-TR" smtClean="0"/>
              <a:t>‹#›</a:t>
            </a:fld>
            <a:endParaRPr lang="tr-TR"/>
          </a:p>
        </p:txBody>
      </p:sp>
    </p:spTree>
    <p:extLst>
      <p:ext uri="{BB962C8B-B14F-4D97-AF65-F5344CB8AC3E}">
        <p14:creationId xmlns:p14="http://schemas.microsoft.com/office/powerpoint/2010/main" val="2263172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10364D-619D-4749-AE09-88639ABBB4C2}" type="datetimeFigureOut">
              <a:rPr lang="tr-TR" smtClean="0"/>
              <a:t>28.07.2021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B61847-CD5F-4739-AC13-57824E1412E0}" type="slidenum">
              <a:rPr lang="tr-TR" smtClean="0"/>
              <a:t>‹#›</a:t>
            </a:fld>
            <a:endParaRPr lang="tr-TR"/>
          </a:p>
        </p:txBody>
      </p:sp>
    </p:spTree>
    <p:extLst>
      <p:ext uri="{BB962C8B-B14F-4D97-AF65-F5344CB8AC3E}">
        <p14:creationId xmlns:p14="http://schemas.microsoft.com/office/powerpoint/2010/main" val="381306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Algı ve Duyu </a:t>
            </a:r>
            <a:r>
              <a:rPr lang="tr-TR" dirty="0" smtClean="0"/>
              <a:t>Çalışmaları Atölyesi</a:t>
            </a:r>
            <a:endParaRPr lang="tr-TR" dirty="0"/>
          </a:p>
        </p:txBody>
      </p:sp>
    </p:spTree>
    <p:extLst>
      <p:ext uri="{BB962C8B-B14F-4D97-AF65-F5344CB8AC3E}">
        <p14:creationId xmlns:p14="http://schemas.microsoft.com/office/powerpoint/2010/main" val="2557592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15635" y="701964"/>
            <a:ext cx="11545455" cy="4202689"/>
          </a:xfrm>
          <a:prstGeom prst="rect">
            <a:avLst/>
          </a:prstGeom>
        </p:spPr>
        <p:txBody>
          <a:bodyPr wrap="square">
            <a:spAutoFit/>
          </a:bodyPr>
          <a:lstStyle/>
          <a:p>
            <a:pPr algn="just">
              <a:lnSpc>
                <a:spcPct val="115000"/>
              </a:lnSpc>
              <a:spcAft>
                <a:spcPts val="1000"/>
              </a:spcAft>
            </a:pPr>
            <a:r>
              <a:rPr lang="tr-TR" b="1">
                <a:latin typeface="Calibri" panose="020F0502020204030204" pitchFamily="34" charset="0"/>
                <a:ea typeface="Calibri" panose="020F0502020204030204" pitchFamily="34" charset="0"/>
                <a:cs typeface="Times New Roman" panose="02020603050405020304" pitchFamily="18" charset="0"/>
              </a:rPr>
              <a:t>Eğitmen: </a:t>
            </a:r>
            <a:r>
              <a:rPr lang="tr-TR">
                <a:latin typeface="Calibri" panose="020F0502020204030204" pitchFamily="34" charset="0"/>
                <a:ea typeface="Calibri" panose="020F0502020204030204" pitchFamily="34" charset="0"/>
                <a:cs typeface="Times New Roman" panose="02020603050405020304" pitchFamily="18" charset="0"/>
              </a:rPr>
              <a:t>Damla GÜLER</a:t>
            </a:r>
          </a:p>
          <a:p>
            <a:pPr algn="just">
              <a:lnSpc>
                <a:spcPct val="115000"/>
              </a:lnSpc>
              <a:spcAft>
                <a:spcPts val="1000"/>
              </a:spcAft>
            </a:pPr>
            <a:r>
              <a:rPr lang="tr-TR" b="1" dirty="0">
                <a:latin typeface="Calibri" panose="020F0502020204030204" pitchFamily="34" charset="0"/>
                <a:ea typeface="Calibri" panose="020F0502020204030204" pitchFamily="34" charset="0"/>
                <a:cs typeface="Times New Roman" panose="02020603050405020304" pitchFamily="18" charset="0"/>
              </a:rPr>
              <a:t>Ders:</a:t>
            </a:r>
            <a:r>
              <a:rPr lang="tr-TR" dirty="0">
                <a:latin typeface="Calibri" panose="020F0502020204030204" pitchFamily="34" charset="0"/>
                <a:ea typeface="Calibri" panose="020F0502020204030204" pitchFamily="34" charset="0"/>
                <a:cs typeface="Times New Roman" panose="02020603050405020304" pitchFamily="18" charset="0"/>
              </a:rPr>
              <a:t> Yaratıcı Drama </a:t>
            </a:r>
          </a:p>
          <a:p>
            <a:pPr algn="just">
              <a:lnSpc>
                <a:spcPct val="115000"/>
              </a:lnSpc>
              <a:spcAft>
                <a:spcPts val="1000"/>
              </a:spcAft>
            </a:pPr>
            <a:r>
              <a:rPr lang="tr-TR" b="1" dirty="0">
                <a:latin typeface="Calibri" panose="020F0502020204030204" pitchFamily="34" charset="0"/>
                <a:ea typeface="Calibri" panose="020F0502020204030204" pitchFamily="34" charset="0"/>
                <a:cs typeface="Times New Roman" panose="02020603050405020304" pitchFamily="18" charset="0"/>
              </a:rPr>
              <a:t>Konu:</a:t>
            </a:r>
            <a:r>
              <a:rPr lang="tr-TR" dirty="0">
                <a:latin typeface="Calibri" panose="020F0502020204030204" pitchFamily="34" charset="0"/>
                <a:ea typeface="Calibri" panose="020F0502020204030204" pitchFamily="34" charset="0"/>
                <a:cs typeface="Times New Roman" panose="02020603050405020304" pitchFamily="18" charset="0"/>
              </a:rPr>
              <a:t> Algı ve Duyu Çalışmaları</a:t>
            </a:r>
          </a:p>
          <a:p>
            <a:pPr algn="just">
              <a:spcAft>
                <a:spcPts val="0"/>
              </a:spcAft>
            </a:pPr>
            <a:r>
              <a:rPr lang="tr-TR" b="1" dirty="0">
                <a:latin typeface="Calibri" panose="020F0502020204030204" pitchFamily="34" charset="0"/>
                <a:ea typeface="Calibri" panose="020F0502020204030204" pitchFamily="34" charset="0"/>
                <a:cs typeface="Times New Roman" panose="02020603050405020304" pitchFamily="18" charset="0"/>
              </a:rPr>
              <a:t>Süre:</a:t>
            </a:r>
            <a:r>
              <a:rPr lang="tr-TR" dirty="0">
                <a:latin typeface="Calibri" panose="020F0502020204030204" pitchFamily="34" charset="0"/>
                <a:ea typeface="Calibri" panose="020F0502020204030204" pitchFamily="34" charset="0"/>
                <a:cs typeface="Times New Roman" panose="02020603050405020304" pitchFamily="18" charset="0"/>
              </a:rPr>
              <a:t> 180 dakika</a:t>
            </a:r>
          </a:p>
          <a:p>
            <a:pPr algn="just">
              <a:spcAft>
                <a:spcPts val="0"/>
              </a:spcAft>
            </a:pPr>
            <a:r>
              <a:rPr lang="tr-TR" dirty="0">
                <a:latin typeface="Calibri" panose="020F0502020204030204" pitchFamily="34" charset="0"/>
                <a:ea typeface="Calibri" panose="020F0502020204030204" pitchFamily="34" charset="0"/>
                <a:cs typeface="Times New Roman" panose="02020603050405020304" pitchFamily="18" charset="0"/>
              </a:rPr>
              <a:t> </a:t>
            </a:r>
          </a:p>
          <a:p>
            <a:pPr algn="just">
              <a:spcAft>
                <a:spcPts val="0"/>
              </a:spcAft>
            </a:pPr>
            <a:r>
              <a:rPr lang="tr-TR" b="1" dirty="0">
                <a:latin typeface="Calibri" panose="020F0502020204030204" pitchFamily="34" charset="0"/>
                <a:ea typeface="Calibri" panose="020F0502020204030204" pitchFamily="34" charset="0"/>
                <a:cs typeface="Times New Roman" panose="02020603050405020304" pitchFamily="18" charset="0"/>
              </a:rPr>
              <a:t>Grup: </a:t>
            </a:r>
            <a:r>
              <a:rPr lang="tr-TR" dirty="0">
                <a:latin typeface="Calibri" panose="020F0502020204030204" pitchFamily="34" charset="0"/>
                <a:ea typeface="Calibri" panose="020F0502020204030204" pitchFamily="34" charset="0"/>
                <a:cs typeface="Times New Roman" panose="02020603050405020304" pitchFamily="18" charset="0"/>
              </a:rPr>
              <a:t>Ankara Üniversitesi Spor Bilimleri Fakültesi Beden Eğitimi ve Spor Öğretmenliği Bölümü 3. Sınıf Öğrencileri</a:t>
            </a:r>
          </a:p>
          <a:p>
            <a:pPr algn="just">
              <a:spcAft>
                <a:spcPts val="0"/>
              </a:spcAft>
            </a:pPr>
            <a:r>
              <a:rPr lang="tr-TR" b="1" dirty="0">
                <a:latin typeface="Calibri" panose="020F0502020204030204" pitchFamily="34" charset="0"/>
                <a:ea typeface="Calibri" panose="020F0502020204030204" pitchFamily="34" charset="0"/>
                <a:cs typeface="Times New Roman" panose="02020603050405020304" pitchFamily="18" charset="0"/>
              </a:rPr>
              <a:t>Araç-Gereç:</a:t>
            </a:r>
            <a:r>
              <a:rPr lang="tr-TR" dirty="0">
                <a:latin typeface="Calibri" panose="020F0502020204030204" pitchFamily="34" charset="0"/>
                <a:ea typeface="Calibri" panose="020F0502020204030204" pitchFamily="34" charset="0"/>
                <a:cs typeface="Times New Roman" panose="02020603050405020304" pitchFamily="18" charset="0"/>
              </a:rPr>
              <a:t> Kağıt, kalem, bez parçası</a:t>
            </a:r>
          </a:p>
          <a:p>
            <a:pPr algn="just">
              <a:spcAft>
                <a:spcPts val="0"/>
              </a:spcAft>
            </a:pPr>
            <a:r>
              <a:rPr lang="tr-TR" dirty="0">
                <a:latin typeface="Calibri" panose="020F0502020204030204" pitchFamily="34" charset="0"/>
                <a:ea typeface="Calibri" panose="020F0502020204030204" pitchFamily="34" charset="0"/>
                <a:cs typeface="Times New Roman" panose="02020603050405020304" pitchFamily="18" charset="0"/>
              </a:rPr>
              <a:t> </a:t>
            </a:r>
          </a:p>
          <a:p>
            <a:pPr algn="just">
              <a:spcAft>
                <a:spcPts val="0"/>
              </a:spcAft>
            </a:pPr>
            <a:r>
              <a:rPr lang="tr-TR" b="1" dirty="0">
                <a:latin typeface="Calibri" panose="020F0502020204030204" pitchFamily="34" charset="0"/>
                <a:ea typeface="Calibri" panose="020F0502020204030204" pitchFamily="34" charset="0"/>
                <a:cs typeface="Times New Roman" panose="02020603050405020304" pitchFamily="18" charset="0"/>
              </a:rPr>
              <a:t>Yöntem ve Teknikler:</a:t>
            </a:r>
            <a:r>
              <a:rPr lang="tr-TR" dirty="0">
                <a:latin typeface="Calibri" panose="020F0502020204030204" pitchFamily="34" charset="0"/>
                <a:ea typeface="Calibri" panose="020F0502020204030204" pitchFamily="34" charset="0"/>
                <a:cs typeface="Times New Roman" panose="02020603050405020304" pitchFamily="18" charset="0"/>
              </a:rPr>
              <a:t> Doğaçlama, Canlandırma</a:t>
            </a:r>
          </a:p>
          <a:p>
            <a:pPr algn="just">
              <a:spcAft>
                <a:spcPts val="0"/>
              </a:spcAft>
            </a:pPr>
            <a:r>
              <a:rPr lang="tr-TR" dirty="0">
                <a:latin typeface="Calibri" panose="020F0502020204030204" pitchFamily="34" charset="0"/>
                <a:ea typeface="Calibri" panose="020F0502020204030204" pitchFamily="34" charset="0"/>
                <a:cs typeface="Times New Roman" panose="02020603050405020304" pitchFamily="18" charset="0"/>
              </a:rPr>
              <a:t> </a:t>
            </a:r>
          </a:p>
          <a:p>
            <a:pPr algn="just">
              <a:spcAft>
                <a:spcPts val="0"/>
              </a:spcAft>
            </a:pPr>
            <a:r>
              <a:rPr lang="tr-TR" b="1" dirty="0">
                <a:latin typeface="Calibri" panose="020F0502020204030204" pitchFamily="34" charset="0"/>
                <a:ea typeface="Calibri" panose="020F0502020204030204" pitchFamily="34" charset="0"/>
                <a:cs typeface="Times New Roman" panose="02020603050405020304" pitchFamily="18" charset="0"/>
              </a:rPr>
              <a:t>Kazanımlar: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Bireysel özellikler ile duyu ve algı çalışmaları arasındaki ilişkiyi kavrar.</a:t>
            </a:r>
          </a:p>
          <a:p>
            <a:r>
              <a:rPr lang="tr-TR" dirty="0">
                <a:latin typeface="Calibri" panose="020F0502020204030204" pitchFamily="34" charset="0"/>
                <a:ea typeface="Calibri" panose="020F0502020204030204" pitchFamily="34" charset="0"/>
              </a:rPr>
              <a:t>Yaratıcı drama, öğrenme ve duyu ve algı çalışmaları arasındaki ilişkiyi değerlendirebilir. </a:t>
            </a:r>
            <a:endParaRPr lang="tr-TR" dirty="0"/>
          </a:p>
        </p:txBody>
      </p:sp>
    </p:spTree>
    <p:extLst>
      <p:ext uri="{BB962C8B-B14F-4D97-AF65-F5344CB8AC3E}">
        <p14:creationId xmlns:p14="http://schemas.microsoft.com/office/powerpoint/2010/main" val="1557038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1745" y="785090"/>
            <a:ext cx="11434619" cy="2640723"/>
          </a:xfrm>
          <a:prstGeom prst="rect">
            <a:avLst/>
          </a:prstGeom>
        </p:spPr>
        <p:txBody>
          <a:bodyPr wrap="square">
            <a:spAutoFit/>
          </a:bodyPr>
          <a:lstStyle/>
          <a:p>
            <a:pPr marL="342900" lvl="0" indent="-342900">
              <a:lnSpc>
                <a:spcPct val="115000"/>
              </a:lnSpc>
              <a:spcAft>
                <a:spcPts val="0"/>
              </a:spcAft>
              <a:buFont typeface="+mj-lt"/>
              <a:buAutoNum type="arabicPeriod"/>
            </a:pPr>
            <a:r>
              <a:rPr lang="tr-TR" b="1" dirty="0">
                <a:latin typeface="Calibri" panose="020F0502020204030204" pitchFamily="34" charset="0"/>
                <a:ea typeface="Calibri" panose="020F0502020204030204" pitchFamily="34" charset="0"/>
                <a:cs typeface="Calibri" panose="020F0502020204030204" pitchFamily="34" charset="0"/>
              </a:rPr>
              <a:t>HAZIRLIK/ISINMA</a:t>
            </a:r>
            <a:endParaRPr lang="tr-TR"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Etkinlik: Drama </a:t>
            </a:r>
            <a:r>
              <a:rPr lang="tr-TR" b="1" dirty="0" err="1">
                <a:latin typeface="Calibri" panose="020F0502020204030204" pitchFamily="34" charset="0"/>
                <a:ea typeface="Calibri" panose="020F0502020204030204" pitchFamily="34" charset="0"/>
                <a:cs typeface="Calibri" panose="020F0502020204030204" pitchFamily="34" charset="0"/>
              </a:rPr>
              <a:t>Öğetmenimin</a:t>
            </a:r>
            <a:r>
              <a:rPr lang="tr-TR" b="1" dirty="0">
                <a:latin typeface="Calibri" panose="020F0502020204030204" pitchFamily="34" charset="0"/>
                <a:ea typeface="Calibri" panose="020F0502020204030204" pitchFamily="34" charset="0"/>
                <a:cs typeface="Calibri" panose="020F0502020204030204" pitchFamily="34" charset="0"/>
              </a:rPr>
              <a:t> Günlüğü </a:t>
            </a:r>
            <a:r>
              <a:rPr lang="tr-TR" b="1" dirty="0" err="1">
                <a:latin typeface="Calibri" panose="020F0502020204030204" pitchFamily="34" charset="0"/>
                <a:ea typeface="Calibri" panose="020F0502020204030204" pitchFamily="34" charset="0"/>
                <a:cs typeface="Calibri" panose="020F0502020204030204" pitchFamily="34" charset="0"/>
              </a:rPr>
              <a:t>sy</a:t>
            </a:r>
            <a:r>
              <a:rPr lang="tr-TR" b="1" dirty="0">
                <a:latin typeface="Calibri" panose="020F0502020204030204" pitchFamily="34" charset="0"/>
                <a:ea typeface="Calibri" panose="020F0502020204030204" pitchFamily="34" charset="0"/>
                <a:cs typeface="Calibri" panose="020F0502020204030204" pitchFamily="34" charset="0"/>
              </a:rPr>
              <a:t> 17</a:t>
            </a:r>
            <a:endParaRPr lang="tr-TR" dirty="0">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Calibri" panose="020F0502020204030204" pitchFamily="34" charset="0"/>
              </a:rPr>
              <a:t>Derse çeşitli alanlarda ve durumlarda yürüme çalışması ile başlanır. Topuklu ayakkabı ile çizgilere basmadan, çıplak ayakla, terlikle, çakıl taşları üzerinde, kumsalda, denizde kaygan bir zeminde, tüylü halı üzerinde, denge tahtasında, bahçe duvarı üzerinde yürümeleri söylenir. Yürüyüşler sırasında birbirinizi dikkatle izleyin ve yürüyüşlerin ne kadar gerçekçi olduğu konusunda gözlemler biriktirin. </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Calibri" panose="020F0502020204030204" pitchFamily="34" charset="0"/>
              </a:rPr>
              <a:t>Çalışmanın sonunda gözlerinizi kapatın ve olmak istediğiniz yeri hayal edin ve orda müzik eşliğinde istediğiniz gibi hareket edin.</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775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781" y="942109"/>
            <a:ext cx="11757891" cy="2821735"/>
          </a:xfrm>
          <a:prstGeom prst="rect">
            <a:avLst/>
          </a:prstGeom>
        </p:spPr>
        <p:txBody>
          <a:bodyPr wrap="square">
            <a:spAutoFit/>
          </a:bodyPr>
          <a:lstStyle/>
          <a:p>
            <a:pPr>
              <a:spcAft>
                <a:spcPts val="0"/>
              </a:spcAft>
            </a:pPr>
            <a:r>
              <a:rPr lang="tr-TR" b="1" dirty="0">
                <a:solidFill>
                  <a:srgbClr val="000000"/>
                </a:solidFill>
                <a:latin typeface="Calibri" panose="020F0502020204030204" pitchFamily="34" charset="0"/>
                <a:ea typeface="Calibri" panose="020F0502020204030204" pitchFamily="34" charset="0"/>
              </a:rPr>
              <a:t>Mekan Sesi</a:t>
            </a:r>
            <a:endParaRPr lang="tr-TR" dirty="0">
              <a:solidFill>
                <a:srgbClr val="000000"/>
              </a:solidFill>
              <a:latin typeface="Times New Roman" panose="02020603050405020304" pitchFamily="18" charset="0"/>
              <a:ea typeface="Calibri" panose="020F0502020204030204" pitchFamily="34" charset="0"/>
            </a:endParaRPr>
          </a:p>
          <a:p>
            <a:pPr algn="just">
              <a:spcAft>
                <a:spcPts val="0"/>
              </a:spcAft>
            </a:pPr>
            <a:r>
              <a:rPr lang="tr-TR" dirty="0">
                <a:solidFill>
                  <a:srgbClr val="000000"/>
                </a:solidFill>
                <a:latin typeface="Calibri" panose="020F0502020204030204" pitchFamily="34" charset="0"/>
                <a:ea typeface="Calibri" panose="020F0502020204030204" pitchFamily="34" charset="0"/>
              </a:rPr>
              <a:t>Katılımcılara gözlerini kapatmaları söylenir ve bir mekan sesi dinletilir. Sonrasında mekanın neresi olabileceği üzerine konuşulur. Ve tekrar dinletilir. Fikri değişen var mı ve neden soruları yöneltilir.</a:t>
            </a:r>
            <a:endParaRPr lang="tr-TR" dirty="0">
              <a:solidFill>
                <a:srgbClr val="000000"/>
              </a:solidFill>
              <a:latin typeface="Times New Roman" panose="02020603050405020304" pitchFamily="18" charset="0"/>
              <a:ea typeface="Calibri" panose="020F0502020204030204" pitchFamily="34" charset="0"/>
            </a:endParaRPr>
          </a:p>
          <a:p>
            <a:pPr algn="just">
              <a:spcAft>
                <a:spcPts val="0"/>
              </a:spcAft>
            </a:pPr>
            <a:r>
              <a:rPr lang="tr-TR" b="1" dirty="0">
                <a:solidFill>
                  <a:srgbClr val="000000"/>
                </a:solidFill>
                <a:latin typeface="Calibri" panose="020F0502020204030204" pitchFamily="34" charset="0"/>
                <a:ea typeface="Calibri" panose="020F0502020204030204" pitchFamily="34" charset="0"/>
              </a:rPr>
              <a:t>Koku</a:t>
            </a:r>
            <a:endParaRPr lang="tr-TR" dirty="0">
              <a:solidFill>
                <a:srgbClr val="000000"/>
              </a:solidFill>
              <a:latin typeface="Times New Roman" panose="02020603050405020304" pitchFamily="18" charset="0"/>
              <a:ea typeface="Calibri" panose="020F0502020204030204" pitchFamily="34" charset="0"/>
            </a:endParaRPr>
          </a:p>
          <a:p>
            <a:pPr algn="just">
              <a:spcAft>
                <a:spcPts val="0"/>
              </a:spcAft>
            </a:pPr>
            <a:r>
              <a:rPr lang="tr-TR" dirty="0">
                <a:solidFill>
                  <a:srgbClr val="000000"/>
                </a:solidFill>
                <a:latin typeface="Calibri" panose="020F0502020204030204" pitchFamily="34" charset="0"/>
                <a:ea typeface="Calibri" panose="020F0502020204030204" pitchFamily="34" charset="0"/>
              </a:rPr>
              <a:t>Katılımcılara “koku” deyince akıllarına hangi kokuların geldiği sorulur ve cevaplar yazılır. Birlikte “severim”, “sevmem”, “kararsızım” kavramlarına formlar bulunur. Yazılan kokular söylendiğinde ne hissediyorlarsa o formu alırlar. Nedenleri üzerine konuşulur. daha sonra seçtikleri koku üzerinden </a:t>
            </a:r>
            <a:r>
              <a:rPr lang="tr-TR" sz="1600" dirty="0" smtClean="0">
                <a:solidFill>
                  <a:srgbClr val="000000"/>
                </a:solidFill>
                <a:effectLst/>
                <a:latin typeface="Calibri" panose="020F0502020204030204" pitchFamily="34" charset="0"/>
                <a:ea typeface="Calibri" panose="020F0502020204030204" pitchFamily="34" charset="0"/>
              </a:rPr>
              <a:t>donuk imge yapılabilir.</a:t>
            </a:r>
            <a:endParaRPr lang="tr-TR" dirty="0">
              <a:solidFill>
                <a:srgbClr val="000000"/>
              </a:solidFill>
              <a:latin typeface="Times New Roman" panose="02020603050405020304" pitchFamily="18" charset="0"/>
              <a:ea typeface="Calibri" panose="020F0502020204030204" pitchFamily="34" charset="0"/>
            </a:endParaRPr>
          </a:p>
          <a:p>
            <a:pPr algn="just">
              <a:lnSpc>
                <a:spcPct val="107000"/>
              </a:lnSpc>
              <a:spcAft>
                <a:spcPts val="0"/>
              </a:spcAft>
            </a:pPr>
            <a:r>
              <a:rPr lang="tr-TR" sz="1600" b="1" dirty="0" smtClean="0">
                <a:effectLst/>
                <a:latin typeface="Calibri" panose="020F0502020204030204" pitchFamily="34" charset="0"/>
                <a:ea typeface="Calibri" panose="020F0502020204030204" pitchFamily="34" charset="0"/>
                <a:cs typeface="Calibri" panose="020F0502020204030204" pitchFamily="34" charset="0"/>
              </a:rPr>
              <a:t>Görsel Algı</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tr-TR" sz="1600" dirty="0" smtClean="0">
                <a:effectLst/>
                <a:latin typeface="Calibri" panose="020F0502020204030204" pitchFamily="34" charset="0"/>
                <a:ea typeface="ArialMT"/>
                <a:cs typeface="Calibri" panose="020F0502020204030204" pitchFamily="34" charset="0"/>
              </a:rPr>
              <a:t>Katılımcılar ikili gruplara ayrılır. Katılımcılardan birine bir resim gösterilir. Katılımcı incelediği resmi</a:t>
            </a:r>
            <a:endParaRPr lang="tr-T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tr-TR" sz="1600" dirty="0" smtClean="0">
                <a:effectLst/>
                <a:latin typeface="Calibri" panose="020F0502020204030204" pitchFamily="34" charset="0"/>
                <a:ea typeface="ArialMT"/>
                <a:cs typeface="Calibri" panose="020F0502020204030204" pitchFamily="34" charset="0"/>
              </a:rPr>
              <a:t>takım arkadaşına sözel olarak anlatarak resmi çizmesini sağlamaya çalışır.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1606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43345" y="711200"/>
            <a:ext cx="11351491" cy="2613664"/>
          </a:xfrm>
          <a:prstGeom prst="rect">
            <a:avLst/>
          </a:prstGeom>
        </p:spPr>
        <p:txBody>
          <a:bodyPr wrap="square">
            <a:spAutoFit/>
          </a:bodyPr>
          <a:lstStyle/>
          <a:p>
            <a:pPr marL="342900" lvl="0" indent="-342900">
              <a:lnSpc>
                <a:spcPct val="115000"/>
              </a:lnSpc>
              <a:spcAft>
                <a:spcPts val="1000"/>
              </a:spcAft>
              <a:buFont typeface="+mj-lt"/>
              <a:buAutoNum type="arabicPeriod"/>
            </a:pPr>
            <a:r>
              <a:rPr lang="tr-TR" b="1" dirty="0">
                <a:latin typeface="Calibri" panose="020F0502020204030204" pitchFamily="34" charset="0"/>
                <a:ea typeface="Calibri" panose="020F0502020204030204" pitchFamily="34" charset="0"/>
                <a:cs typeface="Calibri" panose="020F0502020204030204" pitchFamily="34" charset="0"/>
              </a:rPr>
              <a:t>CANLANDIRMA </a:t>
            </a:r>
            <a:endParaRPr lang="tr-TR" dirty="0">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0"/>
              </a:spcAft>
            </a:pPr>
            <a:r>
              <a:rPr lang="tr-TR" dirty="0">
                <a:latin typeface="Calibri" panose="020F0502020204030204" pitchFamily="34" charset="0"/>
                <a:ea typeface="ArialMT"/>
                <a:cs typeface="Calibri" panose="020F0502020204030204" pitchFamily="34" charset="0"/>
              </a:rPr>
              <a:t>*Beşerli gruplara ayrılan katılımcılara  algı ve duyu üzerine bir reklam filmi hazırlamaları söylenir.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tr-TR" dirty="0">
                <a:latin typeface="Calibri" panose="020F0502020204030204" pitchFamily="34" charset="0"/>
                <a:ea typeface="ArialMT"/>
                <a:cs typeface="Calibri" panose="020F0502020204030204" pitchFamily="34" charset="0"/>
              </a:rPr>
              <a:t>*Bir önceki etkinlikte kullanılan sesler (bir öykü içerisinde kullanılacak biçimde birden fazla ses) gruplara dağıtılır ve canlandırma hazırlamaları yönergesi verilir.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tr-TR" dirty="0">
                <a:latin typeface="Calibri" panose="020F0502020204030204" pitchFamily="34" charset="0"/>
                <a:ea typeface="ArialMT"/>
                <a:cs typeface="Calibri" panose="020F0502020204030204" pitchFamily="34"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tr-TR" dirty="0">
                <a:latin typeface="Calibri" panose="020F0502020204030204" pitchFamily="34" charset="0"/>
                <a:ea typeface="ArialMT"/>
                <a:cs typeface="Calibri" panose="020F0502020204030204" pitchFamily="34"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tr-TR" dirty="0">
                <a:latin typeface="Calibri" panose="020F0502020204030204" pitchFamily="34" charset="0"/>
                <a:ea typeface="ArialMT"/>
                <a:cs typeface="Calibri" panose="020F0502020204030204" pitchFamily="34"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dirty="0">
                <a:latin typeface="Calibri" panose="020F0502020204030204" pitchFamily="34" charset="0"/>
                <a:ea typeface="Calibri" panose="020F0502020204030204" pitchFamily="34" charset="0"/>
                <a:cs typeface="Calibri" panose="020F0502020204030204" pitchFamily="34"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0300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81892" y="877580"/>
            <a:ext cx="10935854" cy="3995325"/>
          </a:xfrm>
          <a:prstGeom prst="rect">
            <a:avLst/>
          </a:prstGeom>
        </p:spPr>
        <p:txBody>
          <a:bodyPr wrap="square">
            <a:spAutoFit/>
          </a:bodyPr>
          <a:lstStyle/>
          <a:p>
            <a:pPr>
              <a:lnSpc>
                <a:spcPct val="107000"/>
              </a:lnSpc>
              <a:spcAft>
                <a:spcPts val="800"/>
              </a:spcAft>
            </a:pPr>
            <a:r>
              <a:rPr lang="tr-TR" b="1" dirty="0">
                <a:latin typeface="Calibri" panose="020F0502020204030204" pitchFamily="34" charset="0"/>
                <a:ea typeface="Calibri" panose="020F0502020204030204" pitchFamily="34" charset="0"/>
                <a:cs typeface="Calibri" panose="020F0502020204030204" pitchFamily="34" charset="0"/>
              </a:rPr>
              <a:t>DEĞERLENDİRME</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mj-lt"/>
              <a:buAutoNum type="arabicPeriod"/>
            </a:pPr>
            <a:r>
              <a:rPr lang="tr-TR" b="1" dirty="0">
                <a:latin typeface="Calibri" panose="020F0502020204030204" pitchFamily="34" charset="0"/>
                <a:ea typeface="Calibri" panose="020F0502020204030204" pitchFamily="34" charset="0"/>
                <a:cs typeface="Calibri" panose="020F0502020204030204" pitchFamily="34" charset="0"/>
              </a:rPr>
              <a:t>Etkinlik</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0"/>
              </a:spcAft>
            </a:pPr>
            <a:r>
              <a:rPr lang="tr-TR" dirty="0">
                <a:latin typeface="Calibri" panose="020F0502020204030204" pitchFamily="34" charset="0"/>
                <a:ea typeface="Calibri" panose="020F0502020204030204" pitchFamily="34" charset="0"/>
                <a:cs typeface="Calibri" panose="020F0502020204030204" pitchFamily="34" charset="0"/>
              </a:rPr>
              <a:t>Duyuların etkin kullanımına yönelik geri bildirim alınabilir. Her katılımcının bir kelime ya da cümle ile düşüncelerini söyleyebileceğini belirtilir.  Eğitmen bir numaralı katılımcıya sözü verirken</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“Online eğitimde duyuları etkin kullanmak için…” </a:t>
            </a:r>
            <a:r>
              <a:rPr lang="tr-TR" dirty="0">
                <a:latin typeface="Calibri" panose="020F0502020204030204" pitchFamily="34" charset="0"/>
                <a:ea typeface="Calibri" panose="020F0502020204030204" pitchFamily="34" charset="0"/>
                <a:cs typeface="Calibri" panose="020F0502020204030204" pitchFamily="34" charset="0"/>
              </a:rPr>
              <a:t>cümlesini tamamlamaları söylenir.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“Yaratıcı </a:t>
            </a:r>
            <a:r>
              <a:rPr lang="tr-TR" b="1" dirty="0" err="1">
                <a:latin typeface="Calibri" panose="020F0502020204030204" pitchFamily="34" charset="0"/>
                <a:ea typeface="Calibri" panose="020F0502020204030204" pitchFamily="34" charset="0"/>
                <a:cs typeface="Calibri" panose="020F0502020204030204" pitchFamily="34" charset="0"/>
              </a:rPr>
              <a:t>Dramada</a:t>
            </a:r>
            <a:r>
              <a:rPr lang="tr-TR" b="1" dirty="0">
                <a:latin typeface="Calibri" panose="020F0502020204030204" pitchFamily="34" charset="0"/>
                <a:ea typeface="Calibri" panose="020F0502020204030204" pitchFamily="34" charset="0"/>
                <a:cs typeface="Calibri" panose="020F0502020204030204" pitchFamily="34" charset="0"/>
              </a:rPr>
              <a:t> ……….. duyuyu etkin kullanırız. Çünkü……..</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0"/>
              </a:spcAft>
            </a:pPr>
            <a:r>
              <a:rPr lang="tr-TR" dirty="0">
                <a:latin typeface="Calibri" panose="020F0502020204030204" pitchFamily="34" charset="0"/>
                <a:ea typeface="Calibri" panose="020F0502020204030204" pitchFamily="34" charset="0"/>
                <a:cs typeface="Calibri" panose="020F0502020204030204" pitchFamily="34" charset="0"/>
              </a:rPr>
              <a:t> </a:t>
            </a:r>
            <a:r>
              <a:rPr lang="tr-TR" dirty="0" err="1">
                <a:latin typeface="Calibri" panose="020F0502020204030204" pitchFamily="34" charset="0"/>
                <a:ea typeface="Calibri" panose="020F0502020204030204" pitchFamily="34" charset="0"/>
                <a:cs typeface="Calibri" panose="020F0502020204030204" pitchFamily="34" charset="0"/>
              </a:rPr>
              <a:t>Menti</a:t>
            </a:r>
            <a:r>
              <a:rPr lang="tr-TR" dirty="0">
                <a:latin typeface="Calibri" panose="020F0502020204030204" pitchFamily="34" charset="0"/>
                <a:ea typeface="Calibri" panose="020F0502020204030204" pitchFamily="34" charset="0"/>
                <a:cs typeface="Calibri" panose="020F0502020204030204" pitchFamily="34" charset="0"/>
              </a:rPr>
              <a:t> kullanılabilir. </a:t>
            </a:r>
            <a:r>
              <a:rPr lang="tr-TR" dirty="0" err="1">
                <a:latin typeface="Calibri" panose="020F0502020204030204" pitchFamily="34" charset="0"/>
                <a:ea typeface="Calibri" panose="020F0502020204030204" pitchFamily="34" charset="0"/>
                <a:cs typeface="Calibri" panose="020F0502020204030204" pitchFamily="34" charset="0"/>
              </a:rPr>
              <a:t>Menti</a:t>
            </a:r>
            <a:r>
              <a:rPr lang="tr-TR" dirty="0">
                <a:latin typeface="Calibri" panose="020F0502020204030204" pitchFamily="34" charset="0"/>
                <a:ea typeface="Calibri" panose="020F0502020204030204" pitchFamily="34" charset="0"/>
                <a:cs typeface="Calibri" panose="020F0502020204030204" pitchFamily="34" charset="0"/>
              </a:rPr>
              <a:t> ile toplanan sözcüklerden ortak bir ürün çıkarmaları söylenebilir.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0"/>
              </a:spcAft>
            </a:pPr>
            <a:r>
              <a:rPr lang="tr-TR" dirty="0">
                <a:latin typeface="Calibri" panose="020F0502020204030204" pitchFamily="34" charset="0"/>
                <a:ea typeface="Calibri" panose="020F0502020204030204" pitchFamily="34" charset="0"/>
                <a:cs typeface="Calibri" panose="020F0502020204030204" pitchFamily="34"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0"/>
              </a:spcAft>
            </a:pPr>
            <a:r>
              <a:rPr lang="tr-TR" b="1" dirty="0">
                <a:latin typeface="Calibri" panose="020F0502020204030204" pitchFamily="34" charset="0"/>
                <a:ea typeface="Calibri" panose="020F0502020204030204" pitchFamily="34" charset="0"/>
                <a:cs typeface="Calibri" panose="020F0502020204030204" pitchFamily="34"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Calibri" panose="020F0502020204030204" pitchFamily="34" charset="0"/>
              </a:rPr>
              <a:t>Bugünkü ders sizlere neler hissettirdi? Fark ettiğimiz bir şeyler oldu mu?</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Calibri" panose="020F0502020204030204" pitchFamily="34" charset="0"/>
              </a:rPr>
              <a:t>Yaratıcı drama, öğrenme ve duyu ve algı çalışmaları arasındaki ilişkiyi değerlendirebilir miyiz? </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Ardından tüm oturum boyunca yapılan etkinlikler sayılır ve haftaya görüşmek üzere ders sona erdirilir.</a:t>
            </a:r>
          </a:p>
        </p:txBody>
      </p:sp>
    </p:spTree>
    <p:extLst>
      <p:ext uri="{BB962C8B-B14F-4D97-AF65-F5344CB8AC3E}">
        <p14:creationId xmlns:p14="http://schemas.microsoft.com/office/powerpoint/2010/main" val="23995960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323</Words>
  <Application>Microsoft Office PowerPoint</Application>
  <PresentationFormat>Geniş ekran</PresentationFormat>
  <Paragraphs>43</Paragraphs>
  <Slides>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6</vt:i4>
      </vt:variant>
    </vt:vector>
  </HeadingPairs>
  <TitlesOfParts>
    <vt:vector size="13" baseType="lpstr">
      <vt:lpstr>Arial</vt:lpstr>
      <vt:lpstr>ArialMT</vt:lpstr>
      <vt:lpstr>Calibri</vt:lpstr>
      <vt:lpstr>Calibri Light</vt:lpstr>
      <vt:lpstr>Symbol</vt:lpstr>
      <vt:lpstr>Times New Roman</vt:lpstr>
      <vt:lpstr>Office Teması</vt:lpstr>
      <vt:lpstr>Algı ve Duyu Çalışmaları Atölyesi</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Algı ve Duyu Çalışmaları Atölyesi</dc:title>
  <dc:creator>User</dc:creator>
  <cp:lastModifiedBy>User</cp:lastModifiedBy>
  <cp:revision>1</cp:revision>
  <dcterms:created xsi:type="dcterms:W3CDTF">2021-07-28T08:57:13Z</dcterms:created>
  <dcterms:modified xsi:type="dcterms:W3CDTF">2021-07-28T08:59:28Z</dcterms:modified>
</cp:coreProperties>
</file>