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433" r:id="rId3"/>
    <p:sldId id="441" r:id="rId4"/>
    <p:sldId id="437" r:id="rId5"/>
    <p:sldId id="270" r:id="rId6"/>
    <p:sldId id="271" r:id="rId7"/>
    <p:sldId id="323" r:id="rId8"/>
    <p:sldId id="324" r:id="rId9"/>
    <p:sldId id="278" r:id="rId10"/>
    <p:sldId id="283" r:id="rId11"/>
    <p:sldId id="442" r:id="rId12"/>
    <p:sldId id="376" r:id="rId13"/>
    <p:sldId id="377" r:id="rId14"/>
    <p:sldId id="404" r:id="rId15"/>
    <p:sldId id="382" r:id="rId16"/>
    <p:sldId id="384" r:id="rId17"/>
    <p:sldId id="386" r:id="rId18"/>
    <p:sldId id="387" r:id="rId19"/>
    <p:sldId id="395" r:id="rId20"/>
    <p:sldId id="396" r:id="rId21"/>
    <p:sldId id="406" r:id="rId22"/>
    <p:sldId id="311" r:id="rId23"/>
    <p:sldId id="312" r:id="rId24"/>
    <p:sldId id="313" r:id="rId25"/>
    <p:sldId id="293" r:id="rId26"/>
    <p:sldId id="298" r:id="rId27"/>
    <p:sldId id="418" r:id="rId28"/>
    <p:sldId id="445" r:id="rId29"/>
    <p:sldId id="426" r:id="rId30"/>
    <p:sldId id="425" r:id="rId31"/>
    <p:sldId id="446" r:id="rId32"/>
    <p:sldId id="520" r:id="rId33"/>
    <p:sldId id="413" r:id="rId34"/>
    <p:sldId id="414" r:id="rId35"/>
    <p:sldId id="416" r:id="rId36"/>
    <p:sldId id="417" r:id="rId37"/>
    <p:sldId id="421" r:id="rId38"/>
    <p:sldId id="423" r:id="rId39"/>
    <p:sldId id="419" r:id="rId40"/>
    <p:sldId id="438" r:id="rId41"/>
    <p:sldId id="302" r:id="rId42"/>
    <p:sldId id="295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04C3E1"/>
    <a:srgbClr val="0000FF"/>
    <a:srgbClr val="66FFFF"/>
    <a:srgbClr val="66FFCC"/>
    <a:srgbClr val="FFFFFF"/>
    <a:srgbClr val="FF6666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3"/>
    <p:restoredTop sz="83755" autoAdjust="0"/>
  </p:normalViewPr>
  <p:slideViewPr>
    <p:cSldViewPr snapToGrid="0" snapToObjects="1">
      <p:cViewPr varScale="1">
        <p:scale>
          <a:sx n="109" d="100"/>
          <a:sy n="109" d="100"/>
        </p:scale>
        <p:origin x="227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C92B00-FDA9-2441-A903-C3C941700663}" type="doc">
      <dgm:prSet loTypeId="urn:microsoft.com/office/officeart/2005/8/layout/orgChart1" loCatId="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8C4A0B7-450D-6147-8616-2529EFC2118C}">
      <dgm:prSet phldrT="[Text]"/>
      <dgm:spPr/>
      <dgm:t>
        <a:bodyPr/>
        <a:lstStyle/>
        <a:p>
          <a:r>
            <a:rPr lang="en-US" dirty="0"/>
            <a:t>Endoplasmic reticulum</a:t>
          </a:r>
        </a:p>
      </dgm:t>
    </dgm:pt>
    <dgm:pt modelId="{EC44603A-DC59-D543-94E1-1E07FFA2CCCD}" type="parTrans" cxnId="{7521C958-1516-DD4D-BA32-F9E0ABAEC9BB}">
      <dgm:prSet/>
      <dgm:spPr/>
      <dgm:t>
        <a:bodyPr/>
        <a:lstStyle/>
        <a:p>
          <a:endParaRPr lang="en-US"/>
        </a:p>
      </dgm:t>
    </dgm:pt>
    <dgm:pt modelId="{1D7FA991-8794-D948-9CEA-4E5605B32F52}" type="sibTrans" cxnId="{7521C958-1516-DD4D-BA32-F9E0ABAEC9BB}">
      <dgm:prSet/>
      <dgm:spPr/>
      <dgm:t>
        <a:bodyPr/>
        <a:lstStyle/>
        <a:p>
          <a:endParaRPr lang="en-US"/>
        </a:p>
      </dgm:t>
    </dgm:pt>
    <dgm:pt modelId="{4921C185-A936-FC48-A033-7FE45FD8A747}">
      <dgm:prSet phldrT="[Text]"/>
      <dgm:spPr/>
      <dgm:t>
        <a:bodyPr/>
        <a:lstStyle/>
        <a:p>
          <a:r>
            <a:rPr lang="en-US" dirty="0"/>
            <a:t>Rough ER</a:t>
          </a:r>
        </a:p>
      </dgm:t>
    </dgm:pt>
    <dgm:pt modelId="{A584D388-6355-BA48-9642-F5FEAA44D5A3}" type="parTrans" cxnId="{BDE947BE-7F49-4A4A-B7E0-DA36476AC2C9}">
      <dgm:prSet/>
      <dgm:spPr/>
      <dgm:t>
        <a:bodyPr/>
        <a:lstStyle/>
        <a:p>
          <a:endParaRPr lang="en-US"/>
        </a:p>
      </dgm:t>
    </dgm:pt>
    <dgm:pt modelId="{0A1C8C33-9889-DA48-9E5C-A7A072F7E060}" type="sibTrans" cxnId="{BDE947BE-7F49-4A4A-B7E0-DA36476AC2C9}">
      <dgm:prSet/>
      <dgm:spPr/>
      <dgm:t>
        <a:bodyPr/>
        <a:lstStyle/>
        <a:p>
          <a:endParaRPr lang="en-US"/>
        </a:p>
      </dgm:t>
    </dgm:pt>
    <dgm:pt modelId="{C3A24970-2463-884D-AEA2-45F4B9B600B6}">
      <dgm:prSet phldrT="[Text]"/>
      <dgm:spPr/>
      <dgm:t>
        <a:bodyPr/>
        <a:lstStyle/>
        <a:p>
          <a:r>
            <a:rPr lang="en-US" dirty="0"/>
            <a:t>Ribosome</a:t>
          </a:r>
        </a:p>
      </dgm:t>
    </dgm:pt>
    <dgm:pt modelId="{3032CF38-C482-B441-A6D3-591AD1EDAD11}" type="parTrans" cxnId="{AD6B4458-B822-EC47-857C-9593B90CB52A}">
      <dgm:prSet/>
      <dgm:spPr/>
      <dgm:t>
        <a:bodyPr/>
        <a:lstStyle/>
        <a:p>
          <a:endParaRPr lang="en-US"/>
        </a:p>
      </dgm:t>
    </dgm:pt>
    <dgm:pt modelId="{A29F2B04-C27B-4F4F-AC2A-BFA9ADF81E7F}" type="sibTrans" cxnId="{AD6B4458-B822-EC47-857C-9593B90CB52A}">
      <dgm:prSet/>
      <dgm:spPr/>
      <dgm:t>
        <a:bodyPr/>
        <a:lstStyle/>
        <a:p>
          <a:endParaRPr lang="en-US"/>
        </a:p>
      </dgm:t>
    </dgm:pt>
    <dgm:pt modelId="{B5C14C7C-4247-7040-A5AC-6B78C6F06C64}">
      <dgm:prSet phldrT="[Text]"/>
      <dgm:spPr/>
      <dgm:t>
        <a:bodyPr/>
        <a:lstStyle/>
        <a:p>
          <a:r>
            <a:rPr lang="en-US" dirty="0"/>
            <a:t>Protein synthesis</a:t>
          </a:r>
        </a:p>
      </dgm:t>
    </dgm:pt>
    <dgm:pt modelId="{F99DD10E-31D0-F444-A87B-EEA19C51E815}" type="parTrans" cxnId="{971EB382-F4D9-7D40-B7E3-6E8471070A6E}">
      <dgm:prSet/>
      <dgm:spPr/>
      <dgm:t>
        <a:bodyPr/>
        <a:lstStyle/>
        <a:p>
          <a:endParaRPr lang="en-US"/>
        </a:p>
      </dgm:t>
    </dgm:pt>
    <dgm:pt modelId="{24C39A89-84C2-B143-A752-20DEE67DEB6C}" type="sibTrans" cxnId="{971EB382-F4D9-7D40-B7E3-6E8471070A6E}">
      <dgm:prSet/>
      <dgm:spPr/>
      <dgm:t>
        <a:bodyPr/>
        <a:lstStyle/>
        <a:p>
          <a:endParaRPr lang="en-US"/>
        </a:p>
      </dgm:t>
    </dgm:pt>
    <dgm:pt modelId="{D2ACAC73-5B80-F74D-A981-BE98444ADF46}">
      <dgm:prSet phldrT="[Text]"/>
      <dgm:spPr/>
      <dgm:t>
        <a:bodyPr/>
        <a:lstStyle/>
        <a:p>
          <a:r>
            <a:rPr lang="en-US" dirty="0"/>
            <a:t>Smooth ER</a:t>
          </a:r>
        </a:p>
      </dgm:t>
    </dgm:pt>
    <dgm:pt modelId="{EDA9F89B-3AF9-2848-AFE1-A038DAAA287E}" type="parTrans" cxnId="{5C08B8FD-5429-F840-9222-1DF7802992AB}">
      <dgm:prSet/>
      <dgm:spPr/>
      <dgm:t>
        <a:bodyPr/>
        <a:lstStyle/>
        <a:p>
          <a:endParaRPr lang="en-US"/>
        </a:p>
      </dgm:t>
    </dgm:pt>
    <dgm:pt modelId="{FA468685-7495-D748-8797-3C59F0232F26}" type="sibTrans" cxnId="{5C08B8FD-5429-F840-9222-1DF7802992AB}">
      <dgm:prSet/>
      <dgm:spPr/>
      <dgm:t>
        <a:bodyPr/>
        <a:lstStyle/>
        <a:p>
          <a:endParaRPr lang="en-US"/>
        </a:p>
      </dgm:t>
    </dgm:pt>
    <dgm:pt modelId="{7DE9D989-B08E-E341-B800-CDEB578DFD30}" type="pres">
      <dgm:prSet presAssocID="{10C92B00-FDA9-2441-A903-C3C94170066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FEF0FFF-521C-7F43-905D-1DC53A5E147A}" type="pres">
      <dgm:prSet presAssocID="{E8C4A0B7-450D-6147-8616-2529EFC2118C}" presName="hierRoot1" presStyleCnt="0">
        <dgm:presLayoutVars>
          <dgm:hierBranch val="init"/>
        </dgm:presLayoutVars>
      </dgm:prSet>
      <dgm:spPr/>
    </dgm:pt>
    <dgm:pt modelId="{640CB968-63ED-D149-A73D-877120D90999}" type="pres">
      <dgm:prSet presAssocID="{E8C4A0B7-450D-6147-8616-2529EFC2118C}" presName="rootComposite1" presStyleCnt="0"/>
      <dgm:spPr/>
    </dgm:pt>
    <dgm:pt modelId="{83BC1263-9C4A-E841-ACBB-840C47D84A91}" type="pres">
      <dgm:prSet presAssocID="{E8C4A0B7-450D-6147-8616-2529EFC2118C}" presName="rootText1" presStyleLbl="node0" presStyleIdx="0" presStyleCnt="1">
        <dgm:presLayoutVars>
          <dgm:chPref val="3"/>
        </dgm:presLayoutVars>
      </dgm:prSet>
      <dgm:spPr/>
    </dgm:pt>
    <dgm:pt modelId="{D2CEC290-F9E2-0447-8D53-88CB6104ED09}" type="pres">
      <dgm:prSet presAssocID="{E8C4A0B7-450D-6147-8616-2529EFC2118C}" presName="rootConnector1" presStyleLbl="node1" presStyleIdx="0" presStyleCnt="0"/>
      <dgm:spPr/>
    </dgm:pt>
    <dgm:pt modelId="{7D746B6A-3401-D645-A403-E48AEA484B6A}" type="pres">
      <dgm:prSet presAssocID="{E8C4A0B7-450D-6147-8616-2529EFC2118C}" presName="hierChild2" presStyleCnt="0"/>
      <dgm:spPr/>
    </dgm:pt>
    <dgm:pt modelId="{77CEF13C-27D1-4447-9553-66A0AE294683}" type="pres">
      <dgm:prSet presAssocID="{A584D388-6355-BA48-9642-F5FEAA44D5A3}" presName="Name37" presStyleLbl="parChTrans1D2" presStyleIdx="0" presStyleCnt="2"/>
      <dgm:spPr/>
    </dgm:pt>
    <dgm:pt modelId="{D9034362-2E1D-AA40-9485-FFB4719A2BBE}" type="pres">
      <dgm:prSet presAssocID="{4921C185-A936-FC48-A033-7FE45FD8A747}" presName="hierRoot2" presStyleCnt="0">
        <dgm:presLayoutVars>
          <dgm:hierBranch val="init"/>
        </dgm:presLayoutVars>
      </dgm:prSet>
      <dgm:spPr/>
    </dgm:pt>
    <dgm:pt modelId="{5072B053-F67C-644F-B5BE-12879B677CBE}" type="pres">
      <dgm:prSet presAssocID="{4921C185-A936-FC48-A033-7FE45FD8A747}" presName="rootComposite" presStyleCnt="0"/>
      <dgm:spPr/>
    </dgm:pt>
    <dgm:pt modelId="{9C2CD2CD-2819-3D45-97CF-1A92A95AA5DF}" type="pres">
      <dgm:prSet presAssocID="{4921C185-A936-FC48-A033-7FE45FD8A747}" presName="rootText" presStyleLbl="node2" presStyleIdx="0" presStyleCnt="2">
        <dgm:presLayoutVars>
          <dgm:chPref val="3"/>
        </dgm:presLayoutVars>
      </dgm:prSet>
      <dgm:spPr/>
    </dgm:pt>
    <dgm:pt modelId="{98339FD4-2BBE-8D4A-B288-2163A93715FA}" type="pres">
      <dgm:prSet presAssocID="{4921C185-A936-FC48-A033-7FE45FD8A747}" presName="rootConnector" presStyleLbl="node2" presStyleIdx="0" presStyleCnt="2"/>
      <dgm:spPr/>
    </dgm:pt>
    <dgm:pt modelId="{4C0945B9-2714-DA49-AB51-F0F5FD32AFA5}" type="pres">
      <dgm:prSet presAssocID="{4921C185-A936-FC48-A033-7FE45FD8A747}" presName="hierChild4" presStyleCnt="0"/>
      <dgm:spPr/>
    </dgm:pt>
    <dgm:pt modelId="{A1885D50-0226-CC46-87D0-318FD05FEC76}" type="pres">
      <dgm:prSet presAssocID="{3032CF38-C482-B441-A6D3-591AD1EDAD11}" presName="Name37" presStyleLbl="parChTrans1D3" presStyleIdx="0" presStyleCnt="2"/>
      <dgm:spPr/>
    </dgm:pt>
    <dgm:pt modelId="{996D6E03-7D1D-4745-B9E8-5ECF31077C08}" type="pres">
      <dgm:prSet presAssocID="{C3A24970-2463-884D-AEA2-45F4B9B600B6}" presName="hierRoot2" presStyleCnt="0">
        <dgm:presLayoutVars>
          <dgm:hierBranch val="init"/>
        </dgm:presLayoutVars>
      </dgm:prSet>
      <dgm:spPr/>
    </dgm:pt>
    <dgm:pt modelId="{CC112801-D8DB-1449-A3AB-1D2211D4AD8D}" type="pres">
      <dgm:prSet presAssocID="{C3A24970-2463-884D-AEA2-45F4B9B600B6}" presName="rootComposite" presStyleCnt="0"/>
      <dgm:spPr/>
    </dgm:pt>
    <dgm:pt modelId="{574D496A-BCA9-C547-A321-2E743994070A}" type="pres">
      <dgm:prSet presAssocID="{C3A24970-2463-884D-AEA2-45F4B9B600B6}" presName="rootText" presStyleLbl="node3" presStyleIdx="0" presStyleCnt="2">
        <dgm:presLayoutVars>
          <dgm:chPref val="3"/>
        </dgm:presLayoutVars>
      </dgm:prSet>
      <dgm:spPr/>
    </dgm:pt>
    <dgm:pt modelId="{A6E38DCD-E10F-564E-8A7C-5FF773F9A237}" type="pres">
      <dgm:prSet presAssocID="{C3A24970-2463-884D-AEA2-45F4B9B600B6}" presName="rootConnector" presStyleLbl="node3" presStyleIdx="0" presStyleCnt="2"/>
      <dgm:spPr/>
    </dgm:pt>
    <dgm:pt modelId="{8FF5E464-6B87-B649-A72F-06012DD3D9B5}" type="pres">
      <dgm:prSet presAssocID="{C3A24970-2463-884D-AEA2-45F4B9B600B6}" presName="hierChild4" presStyleCnt="0"/>
      <dgm:spPr/>
    </dgm:pt>
    <dgm:pt modelId="{4711AF72-9CBA-954D-9FCA-6BE535524BBF}" type="pres">
      <dgm:prSet presAssocID="{C3A24970-2463-884D-AEA2-45F4B9B600B6}" presName="hierChild5" presStyleCnt="0"/>
      <dgm:spPr/>
    </dgm:pt>
    <dgm:pt modelId="{40750965-B832-9C43-B678-576AD9988127}" type="pres">
      <dgm:prSet presAssocID="{F99DD10E-31D0-F444-A87B-EEA19C51E815}" presName="Name37" presStyleLbl="parChTrans1D3" presStyleIdx="1" presStyleCnt="2"/>
      <dgm:spPr/>
    </dgm:pt>
    <dgm:pt modelId="{DB24D7C0-E862-2E41-B5C1-4F25BFD56B62}" type="pres">
      <dgm:prSet presAssocID="{B5C14C7C-4247-7040-A5AC-6B78C6F06C64}" presName="hierRoot2" presStyleCnt="0">
        <dgm:presLayoutVars>
          <dgm:hierBranch val="init"/>
        </dgm:presLayoutVars>
      </dgm:prSet>
      <dgm:spPr/>
    </dgm:pt>
    <dgm:pt modelId="{D1D9A257-BB83-804D-AAD7-10DC5AFF9F87}" type="pres">
      <dgm:prSet presAssocID="{B5C14C7C-4247-7040-A5AC-6B78C6F06C64}" presName="rootComposite" presStyleCnt="0"/>
      <dgm:spPr/>
    </dgm:pt>
    <dgm:pt modelId="{12F1E42E-4C2E-2849-8173-E4FD6E392474}" type="pres">
      <dgm:prSet presAssocID="{B5C14C7C-4247-7040-A5AC-6B78C6F06C64}" presName="rootText" presStyleLbl="node3" presStyleIdx="1" presStyleCnt="2">
        <dgm:presLayoutVars>
          <dgm:chPref val="3"/>
        </dgm:presLayoutVars>
      </dgm:prSet>
      <dgm:spPr/>
    </dgm:pt>
    <dgm:pt modelId="{4DDB62C6-A9EA-994B-9811-DFDA8EC88DBB}" type="pres">
      <dgm:prSet presAssocID="{B5C14C7C-4247-7040-A5AC-6B78C6F06C64}" presName="rootConnector" presStyleLbl="node3" presStyleIdx="1" presStyleCnt="2"/>
      <dgm:spPr/>
    </dgm:pt>
    <dgm:pt modelId="{87BBE205-A5AA-4841-BEAB-2176FB7DFAA7}" type="pres">
      <dgm:prSet presAssocID="{B5C14C7C-4247-7040-A5AC-6B78C6F06C64}" presName="hierChild4" presStyleCnt="0"/>
      <dgm:spPr/>
    </dgm:pt>
    <dgm:pt modelId="{89491A1A-13AD-B14F-90D9-E5719E6430A0}" type="pres">
      <dgm:prSet presAssocID="{B5C14C7C-4247-7040-A5AC-6B78C6F06C64}" presName="hierChild5" presStyleCnt="0"/>
      <dgm:spPr/>
    </dgm:pt>
    <dgm:pt modelId="{5E786050-A1E5-AD41-A4CA-8358BFA45040}" type="pres">
      <dgm:prSet presAssocID="{4921C185-A936-FC48-A033-7FE45FD8A747}" presName="hierChild5" presStyleCnt="0"/>
      <dgm:spPr/>
    </dgm:pt>
    <dgm:pt modelId="{11DE2F6E-127B-4141-B2AB-4B3502E98353}" type="pres">
      <dgm:prSet presAssocID="{EDA9F89B-3AF9-2848-AFE1-A038DAAA287E}" presName="Name37" presStyleLbl="parChTrans1D2" presStyleIdx="1" presStyleCnt="2"/>
      <dgm:spPr/>
    </dgm:pt>
    <dgm:pt modelId="{BEBB8626-83C7-7B47-8D2E-9271B79F1804}" type="pres">
      <dgm:prSet presAssocID="{D2ACAC73-5B80-F74D-A981-BE98444ADF46}" presName="hierRoot2" presStyleCnt="0">
        <dgm:presLayoutVars>
          <dgm:hierBranch val="init"/>
        </dgm:presLayoutVars>
      </dgm:prSet>
      <dgm:spPr/>
    </dgm:pt>
    <dgm:pt modelId="{2031FC57-7FE8-8044-A6AD-6292F2895779}" type="pres">
      <dgm:prSet presAssocID="{D2ACAC73-5B80-F74D-A981-BE98444ADF46}" presName="rootComposite" presStyleCnt="0"/>
      <dgm:spPr/>
    </dgm:pt>
    <dgm:pt modelId="{9F341DE1-3B1A-3F4A-BE92-BF52C03152B8}" type="pres">
      <dgm:prSet presAssocID="{D2ACAC73-5B80-F74D-A981-BE98444ADF46}" presName="rootText" presStyleLbl="node2" presStyleIdx="1" presStyleCnt="2" custScaleX="127949">
        <dgm:presLayoutVars>
          <dgm:chPref val="3"/>
        </dgm:presLayoutVars>
      </dgm:prSet>
      <dgm:spPr/>
    </dgm:pt>
    <dgm:pt modelId="{1C083491-D9E5-5B40-8AFC-C8D11F18D341}" type="pres">
      <dgm:prSet presAssocID="{D2ACAC73-5B80-F74D-A981-BE98444ADF46}" presName="rootConnector" presStyleLbl="node2" presStyleIdx="1" presStyleCnt="2"/>
      <dgm:spPr/>
    </dgm:pt>
    <dgm:pt modelId="{0371440D-1E8E-5B49-8E18-7ED21386AD4C}" type="pres">
      <dgm:prSet presAssocID="{D2ACAC73-5B80-F74D-A981-BE98444ADF46}" presName="hierChild4" presStyleCnt="0"/>
      <dgm:spPr/>
    </dgm:pt>
    <dgm:pt modelId="{3AC24CA0-65E0-684F-9DB5-B5900F20E549}" type="pres">
      <dgm:prSet presAssocID="{D2ACAC73-5B80-F74D-A981-BE98444ADF46}" presName="hierChild5" presStyleCnt="0"/>
      <dgm:spPr/>
    </dgm:pt>
    <dgm:pt modelId="{F0C9B2C3-CA6B-5B47-B550-15E18C915FA9}" type="pres">
      <dgm:prSet presAssocID="{E8C4A0B7-450D-6147-8616-2529EFC2118C}" presName="hierChild3" presStyleCnt="0"/>
      <dgm:spPr/>
    </dgm:pt>
  </dgm:ptLst>
  <dgm:cxnLst>
    <dgm:cxn modelId="{0DD80C09-19DB-3549-BEA1-74346010BE12}" type="presOf" srcId="{C3A24970-2463-884D-AEA2-45F4B9B600B6}" destId="{574D496A-BCA9-C547-A321-2E743994070A}" srcOrd="0" destOrd="0" presId="urn:microsoft.com/office/officeart/2005/8/layout/orgChart1"/>
    <dgm:cxn modelId="{18F7D829-B766-2B44-847F-C04AE9BFAFB8}" type="presOf" srcId="{EDA9F89B-3AF9-2848-AFE1-A038DAAA287E}" destId="{11DE2F6E-127B-4141-B2AB-4B3502E98353}" srcOrd="0" destOrd="0" presId="urn:microsoft.com/office/officeart/2005/8/layout/orgChart1"/>
    <dgm:cxn modelId="{AE5C5B30-C380-A74B-9EAC-369343EA29FA}" type="presOf" srcId="{F99DD10E-31D0-F444-A87B-EEA19C51E815}" destId="{40750965-B832-9C43-B678-576AD9988127}" srcOrd="0" destOrd="0" presId="urn:microsoft.com/office/officeart/2005/8/layout/orgChart1"/>
    <dgm:cxn modelId="{DD85F848-5C5D-764B-86F0-DDEAA3C8488B}" type="presOf" srcId="{E8C4A0B7-450D-6147-8616-2529EFC2118C}" destId="{D2CEC290-F9E2-0447-8D53-88CB6104ED09}" srcOrd="1" destOrd="0" presId="urn:microsoft.com/office/officeart/2005/8/layout/orgChart1"/>
    <dgm:cxn modelId="{124EBC49-A6AA-D541-9577-A3085828A1FA}" type="presOf" srcId="{E8C4A0B7-450D-6147-8616-2529EFC2118C}" destId="{83BC1263-9C4A-E841-ACBB-840C47D84A91}" srcOrd="0" destOrd="0" presId="urn:microsoft.com/office/officeart/2005/8/layout/orgChart1"/>
    <dgm:cxn modelId="{2B89594F-755C-B648-A7E3-439E5D9D1B4E}" type="presOf" srcId="{10C92B00-FDA9-2441-A903-C3C941700663}" destId="{7DE9D989-B08E-E341-B800-CDEB578DFD30}" srcOrd="0" destOrd="0" presId="urn:microsoft.com/office/officeart/2005/8/layout/orgChart1"/>
    <dgm:cxn modelId="{AD6B4458-B822-EC47-857C-9593B90CB52A}" srcId="{4921C185-A936-FC48-A033-7FE45FD8A747}" destId="{C3A24970-2463-884D-AEA2-45F4B9B600B6}" srcOrd="0" destOrd="0" parTransId="{3032CF38-C482-B441-A6D3-591AD1EDAD11}" sibTransId="{A29F2B04-C27B-4F4F-AC2A-BFA9ADF81E7F}"/>
    <dgm:cxn modelId="{7521C958-1516-DD4D-BA32-F9E0ABAEC9BB}" srcId="{10C92B00-FDA9-2441-A903-C3C941700663}" destId="{E8C4A0B7-450D-6147-8616-2529EFC2118C}" srcOrd="0" destOrd="0" parTransId="{EC44603A-DC59-D543-94E1-1E07FFA2CCCD}" sibTransId="{1D7FA991-8794-D948-9CEA-4E5605B32F52}"/>
    <dgm:cxn modelId="{5981966E-94F8-0746-941F-E2C6993AE910}" type="presOf" srcId="{4921C185-A936-FC48-A033-7FE45FD8A747}" destId="{98339FD4-2BBE-8D4A-B288-2163A93715FA}" srcOrd="1" destOrd="0" presId="urn:microsoft.com/office/officeart/2005/8/layout/orgChart1"/>
    <dgm:cxn modelId="{20CE6675-015D-9C49-BFBE-686A98523077}" type="presOf" srcId="{B5C14C7C-4247-7040-A5AC-6B78C6F06C64}" destId="{4DDB62C6-A9EA-994B-9811-DFDA8EC88DBB}" srcOrd="1" destOrd="0" presId="urn:microsoft.com/office/officeart/2005/8/layout/orgChart1"/>
    <dgm:cxn modelId="{971EB382-F4D9-7D40-B7E3-6E8471070A6E}" srcId="{4921C185-A936-FC48-A033-7FE45FD8A747}" destId="{B5C14C7C-4247-7040-A5AC-6B78C6F06C64}" srcOrd="1" destOrd="0" parTransId="{F99DD10E-31D0-F444-A87B-EEA19C51E815}" sibTransId="{24C39A89-84C2-B143-A752-20DEE67DEB6C}"/>
    <dgm:cxn modelId="{07521A85-1940-1E42-BF3A-0A3F1C4BD51C}" type="presOf" srcId="{D2ACAC73-5B80-F74D-A981-BE98444ADF46}" destId="{9F341DE1-3B1A-3F4A-BE92-BF52C03152B8}" srcOrd="0" destOrd="0" presId="urn:microsoft.com/office/officeart/2005/8/layout/orgChart1"/>
    <dgm:cxn modelId="{CF893C89-78D9-A34C-B7CB-45D98CFA1A2C}" type="presOf" srcId="{B5C14C7C-4247-7040-A5AC-6B78C6F06C64}" destId="{12F1E42E-4C2E-2849-8173-E4FD6E392474}" srcOrd="0" destOrd="0" presId="urn:microsoft.com/office/officeart/2005/8/layout/orgChart1"/>
    <dgm:cxn modelId="{2DC4FCA4-7DDF-8641-955B-B37EFE591EC3}" type="presOf" srcId="{C3A24970-2463-884D-AEA2-45F4B9B600B6}" destId="{A6E38DCD-E10F-564E-8A7C-5FF773F9A237}" srcOrd="1" destOrd="0" presId="urn:microsoft.com/office/officeart/2005/8/layout/orgChart1"/>
    <dgm:cxn modelId="{356911B6-A787-C645-A25E-2413F40F2098}" type="presOf" srcId="{D2ACAC73-5B80-F74D-A981-BE98444ADF46}" destId="{1C083491-D9E5-5B40-8AFC-C8D11F18D341}" srcOrd="1" destOrd="0" presId="urn:microsoft.com/office/officeart/2005/8/layout/orgChart1"/>
    <dgm:cxn modelId="{BCC648BB-8009-074F-8429-134DA03509E5}" type="presOf" srcId="{A584D388-6355-BA48-9642-F5FEAA44D5A3}" destId="{77CEF13C-27D1-4447-9553-66A0AE294683}" srcOrd="0" destOrd="0" presId="urn:microsoft.com/office/officeart/2005/8/layout/orgChart1"/>
    <dgm:cxn modelId="{BDE947BE-7F49-4A4A-B7E0-DA36476AC2C9}" srcId="{E8C4A0B7-450D-6147-8616-2529EFC2118C}" destId="{4921C185-A936-FC48-A033-7FE45FD8A747}" srcOrd="0" destOrd="0" parTransId="{A584D388-6355-BA48-9642-F5FEAA44D5A3}" sibTransId="{0A1C8C33-9889-DA48-9E5C-A7A072F7E060}"/>
    <dgm:cxn modelId="{056AB6D6-5900-4649-802E-8364219ACB36}" type="presOf" srcId="{4921C185-A936-FC48-A033-7FE45FD8A747}" destId="{9C2CD2CD-2819-3D45-97CF-1A92A95AA5DF}" srcOrd="0" destOrd="0" presId="urn:microsoft.com/office/officeart/2005/8/layout/orgChart1"/>
    <dgm:cxn modelId="{0965F9DC-2ECE-5D45-B0CD-CC07C56464D0}" type="presOf" srcId="{3032CF38-C482-B441-A6D3-591AD1EDAD11}" destId="{A1885D50-0226-CC46-87D0-318FD05FEC76}" srcOrd="0" destOrd="0" presId="urn:microsoft.com/office/officeart/2005/8/layout/orgChart1"/>
    <dgm:cxn modelId="{5C08B8FD-5429-F840-9222-1DF7802992AB}" srcId="{E8C4A0B7-450D-6147-8616-2529EFC2118C}" destId="{D2ACAC73-5B80-F74D-A981-BE98444ADF46}" srcOrd="1" destOrd="0" parTransId="{EDA9F89B-3AF9-2848-AFE1-A038DAAA287E}" sibTransId="{FA468685-7495-D748-8797-3C59F0232F26}"/>
    <dgm:cxn modelId="{D04E25F9-1D2D-344D-AE6D-45CBDE6381AF}" type="presParOf" srcId="{7DE9D989-B08E-E341-B800-CDEB578DFD30}" destId="{DFEF0FFF-521C-7F43-905D-1DC53A5E147A}" srcOrd="0" destOrd="0" presId="urn:microsoft.com/office/officeart/2005/8/layout/orgChart1"/>
    <dgm:cxn modelId="{94304367-2018-9C47-AFC7-1E570247B20E}" type="presParOf" srcId="{DFEF0FFF-521C-7F43-905D-1DC53A5E147A}" destId="{640CB968-63ED-D149-A73D-877120D90999}" srcOrd="0" destOrd="0" presId="urn:microsoft.com/office/officeart/2005/8/layout/orgChart1"/>
    <dgm:cxn modelId="{B15242B8-6CFB-9E4B-ADEA-8B206EB9A14D}" type="presParOf" srcId="{640CB968-63ED-D149-A73D-877120D90999}" destId="{83BC1263-9C4A-E841-ACBB-840C47D84A91}" srcOrd="0" destOrd="0" presId="urn:microsoft.com/office/officeart/2005/8/layout/orgChart1"/>
    <dgm:cxn modelId="{064A3C8F-F2FE-0E4E-851B-C96398F57A3B}" type="presParOf" srcId="{640CB968-63ED-D149-A73D-877120D90999}" destId="{D2CEC290-F9E2-0447-8D53-88CB6104ED09}" srcOrd="1" destOrd="0" presId="urn:microsoft.com/office/officeart/2005/8/layout/orgChart1"/>
    <dgm:cxn modelId="{C8127414-D997-B441-9A8E-2B0220A0EDF5}" type="presParOf" srcId="{DFEF0FFF-521C-7F43-905D-1DC53A5E147A}" destId="{7D746B6A-3401-D645-A403-E48AEA484B6A}" srcOrd="1" destOrd="0" presId="urn:microsoft.com/office/officeart/2005/8/layout/orgChart1"/>
    <dgm:cxn modelId="{14B8AFE9-F512-3F49-AE9E-8D9DC3BCCE93}" type="presParOf" srcId="{7D746B6A-3401-D645-A403-E48AEA484B6A}" destId="{77CEF13C-27D1-4447-9553-66A0AE294683}" srcOrd="0" destOrd="0" presId="urn:microsoft.com/office/officeart/2005/8/layout/orgChart1"/>
    <dgm:cxn modelId="{84BF0D7B-AA4D-9C49-BFBB-1C369D3683CC}" type="presParOf" srcId="{7D746B6A-3401-D645-A403-E48AEA484B6A}" destId="{D9034362-2E1D-AA40-9485-FFB4719A2BBE}" srcOrd="1" destOrd="0" presId="urn:microsoft.com/office/officeart/2005/8/layout/orgChart1"/>
    <dgm:cxn modelId="{01FB857E-9645-C149-92E2-EC020E34F270}" type="presParOf" srcId="{D9034362-2E1D-AA40-9485-FFB4719A2BBE}" destId="{5072B053-F67C-644F-B5BE-12879B677CBE}" srcOrd="0" destOrd="0" presId="urn:microsoft.com/office/officeart/2005/8/layout/orgChart1"/>
    <dgm:cxn modelId="{6CB2111E-DB00-E541-AE0F-BBB5C5FD9B66}" type="presParOf" srcId="{5072B053-F67C-644F-B5BE-12879B677CBE}" destId="{9C2CD2CD-2819-3D45-97CF-1A92A95AA5DF}" srcOrd="0" destOrd="0" presId="urn:microsoft.com/office/officeart/2005/8/layout/orgChart1"/>
    <dgm:cxn modelId="{75FEB21E-5F37-6940-8E69-604A07E695BC}" type="presParOf" srcId="{5072B053-F67C-644F-B5BE-12879B677CBE}" destId="{98339FD4-2BBE-8D4A-B288-2163A93715FA}" srcOrd="1" destOrd="0" presId="urn:microsoft.com/office/officeart/2005/8/layout/orgChart1"/>
    <dgm:cxn modelId="{6187A40C-88B6-DD4F-91B5-A1FD3C8C9C55}" type="presParOf" srcId="{D9034362-2E1D-AA40-9485-FFB4719A2BBE}" destId="{4C0945B9-2714-DA49-AB51-F0F5FD32AFA5}" srcOrd="1" destOrd="0" presId="urn:microsoft.com/office/officeart/2005/8/layout/orgChart1"/>
    <dgm:cxn modelId="{A8E59EF1-7223-424F-8950-A77221CD5CF2}" type="presParOf" srcId="{4C0945B9-2714-DA49-AB51-F0F5FD32AFA5}" destId="{A1885D50-0226-CC46-87D0-318FD05FEC76}" srcOrd="0" destOrd="0" presId="urn:microsoft.com/office/officeart/2005/8/layout/orgChart1"/>
    <dgm:cxn modelId="{E669A945-898C-8841-AB78-877AF19B4DB9}" type="presParOf" srcId="{4C0945B9-2714-DA49-AB51-F0F5FD32AFA5}" destId="{996D6E03-7D1D-4745-B9E8-5ECF31077C08}" srcOrd="1" destOrd="0" presId="urn:microsoft.com/office/officeart/2005/8/layout/orgChart1"/>
    <dgm:cxn modelId="{97569416-5D5D-4445-B8C4-18E0E17B56EB}" type="presParOf" srcId="{996D6E03-7D1D-4745-B9E8-5ECF31077C08}" destId="{CC112801-D8DB-1449-A3AB-1D2211D4AD8D}" srcOrd="0" destOrd="0" presId="urn:microsoft.com/office/officeart/2005/8/layout/orgChart1"/>
    <dgm:cxn modelId="{69C47AA8-104B-0F42-A611-01AC87E0387D}" type="presParOf" srcId="{CC112801-D8DB-1449-A3AB-1D2211D4AD8D}" destId="{574D496A-BCA9-C547-A321-2E743994070A}" srcOrd="0" destOrd="0" presId="urn:microsoft.com/office/officeart/2005/8/layout/orgChart1"/>
    <dgm:cxn modelId="{21360FDD-F0E7-824B-9EE9-0456522C25C7}" type="presParOf" srcId="{CC112801-D8DB-1449-A3AB-1D2211D4AD8D}" destId="{A6E38DCD-E10F-564E-8A7C-5FF773F9A237}" srcOrd="1" destOrd="0" presId="urn:microsoft.com/office/officeart/2005/8/layout/orgChart1"/>
    <dgm:cxn modelId="{E912B0A4-93E8-DE44-8377-86B98D15962F}" type="presParOf" srcId="{996D6E03-7D1D-4745-B9E8-5ECF31077C08}" destId="{8FF5E464-6B87-B649-A72F-06012DD3D9B5}" srcOrd="1" destOrd="0" presId="urn:microsoft.com/office/officeart/2005/8/layout/orgChart1"/>
    <dgm:cxn modelId="{A95C5F56-EBFC-FC43-865D-A0F9C1B19267}" type="presParOf" srcId="{996D6E03-7D1D-4745-B9E8-5ECF31077C08}" destId="{4711AF72-9CBA-954D-9FCA-6BE535524BBF}" srcOrd="2" destOrd="0" presId="urn:microsoft.com/office/officeart/2005/8/layout/orgChart1"/>
    <dgm:cxn modelId="{31E11C24-F350-1749-B16E-50EED51BECBC}" type="presParOf" srcId="{4C0945B9-2714-DA49-AB51-F0F5FD32AFA5}" destId="{40750965-B832-9C43-B678-576AD9988127}" srcOrd="2" destOrd="0" presId="urn:microsoft.com/office/officeart/2005/8/layout/orgChart1"/>
    <dgm:cxn modelId="{C4898457-6E89-3949-A10D-30236D43B4A3}" type="presParOf" srcId="{4C0945B9-2714-DA49-AB51-F0F5FD32AFA5}" destId="{DB24D7C0-E862-2E41-B5C1-4F25BFD56B62}" srcOrd="3" destOrd="0" presId="urn:microsoft.com/office/officeart/2005/8/layout/orgChart1"/>
    <dgm:cxn modelId="{42922543-E46B-6945-8D09-D4DA7C934EBF}" type="presParOf" srcId="{DB24D7C0-E862-2E41-B5C1-4F25BFD56B62}" destId="{D1D9A257-BB83-804D-AAD7-10DC5AFF9F87}" srcOrd="0" destOrd="0" presId="urn:microsoft.com/office/officeart/2005/8/layout/orgChart1"/>
    <dgm:cxn modelId="{57FE7C1B-4D4A-194E-AB24-33B07D7916F6}" type="presParOf" srcId="{D1D9A257-BB83-804D-AAD7-10DC5AFF9F87}" destId="{12F1E42E-4C2E-2849-8173-E4FD6E392474}" srcOrd="0" destOrd="0" presId="urn:microsoft.com/office/officeart/2005/8/layout/orgChart1"/>
    <dgm:cxn modelId="{8B2E2FB0-7513-BD4C-B0E0-3ED4F5C519A4}" type="presParOf" srcId="{D1D9A257-BB83-804D-AAD7-10DC5AFF9F87}" destId="{4DDB62C6-A9EA-994B-9811-DFDA8EC88DBB}" srcOrd="1" destOrd="0" presId="urn:microsoft.com/office/officeart/2005/8/layout/orgChart1"/>
    <dgm:cxn modelId="{1A3BA94D-4F0F-7B42-82AC-3BACEC2A06B6}" type="presParOf" srcId="{DB24D7C0-E862-2E41-B5C1-4F25BFD56B62}" destId="{87BBE205-A5AA-4841-BEAB-2176FB7DFAA7}" srcOrd="1" destOrd="0" presId="urn:microsoft.com/office/officeart/2005/8/layout/orgChart1"/>
    <dgm:cxn modelId="{020618A6-DCDE-734A-B347-8607BAB0991A}" type="presParOf" srcId="{DB24D7C0-E862-2E41-B5C1-4F25BFD56B62}" destId="{89491A1A-13AD-B14F-90D9-E5719E6430A0}" srcOrd="2" destOrd="0" presId="urn:microsoft.com/office/officeart/2005/8/layout/orgChart1"/>
    <dgm:cxn modelId="{8E2ADD37-380F-C24B-B32C-19AFD9987FEE}" type="presParOf" srcId="{D9034362-2E1D-AA40-9485-FFB4719A2BBE}" destId="{5E786050-A1E5-AD41-A4CA-8358BFA45040}" srcOrd="2" destOrd="0" presId="urn:microsoft.com/office/officeart/2005/8/layout/orgChart1"/>
    <dgm:cxn modelId="{5F378511-2AD5-5A43-8391-C2EB79964E13}" type="presParOf" srcId="{7D746B6A-3401-D645-A403-E48AEA484B6A}" destId="{11DE2F6E-127B-4141-B2AB-4B3502E98353}" srcOrd="2" destOrd="0" presId="urn:microsoft.com/office/officeart/2005/8/layout/orgChart1"/>
    <dgm:cxn modelId="{1AC14A2E-C0D9-214C-885A-33C2F768828D}" type="presParOf" srcId="{7D746B6A-3401-D645-A403-E48AEA484B6A}" destId="{BEBB8626-83C7-7B47-8D2E-9271B79F1804}" srcOrd="3" destOrd="0" presId="urn:microsoft.com/office/officeart/2005/8/layout/orgChart1"/>
    <dgm:cxn modelId="{C2D32797-4D24-174D-9384-7B30CE87C77F}" type="presParOf" srcId="{BEBB8626-83C7-7B47-8D2E-9271B79F1804}" destId="{2031FC57-7FE8-8044-A6AD-6292F2895779}" srcOrd="0" destOrd="0" presId="urn:microsoft.com/office/officeart/2005/8/layout/orgChart1"/>
    <dgm:cxn modelId="{C89D693C-9095-0E4A-9ADB-666D1455D2D1}" type="presParOf" srcId="{2031FC57-7FE8-8044-A6AD-6292F2895779}" destId="{9F341DE1-3B1A-3F4A-BE92-BF52C03152B8}" srcOrd="0" destOrd="0" presId="urn:microsoft.com/office/officeart/2005/8/layout/orgChart1"/>
    <dgm:cxn modelId="{37A43FCD-919B-074E-9A59-45FE007B24C1}" type="presParOf" srcId="{2031FC57-7FE8-8044-A6AD-6292F2895779}" destId="{1C083491-D9E5-5B40-8AFC-C8D11F18D341}" srcOrd="1" destOrd="0" presId="urn:microsoft.com/office/officeart/2005/8/layout/orgChart1"/>
    <dgm:cxn modelId="{97C10DED-CDE0-5541-9C86-F6C5A5B87B36}" type="presParOf" srcId="{BEBB8626-83C7-7B47-8D2E-9271B79F1804}" destId="{0371440D-1E8E-5B49-8E18-7ED21386AD4C}" srcOrd="1" destOrd="0" presId="urn:microsoft.com/office/officeart/2005/8/layout/orgChart1"/>
    <dgm:cxn modelId="{83944737-4A40-874B-9FCA-E30999FECB06}" type="presParOf" srcId="{BEBB8626-83C7-7B47-8D2E-9271B79F1804}" destId="{3AC24CA0-65E0-684F-9DB5-B5900F20E549}" srcOrd="2" destOrd="0" presId="urn:microsoft.com/office/officeart/2005/8/layout/orgChart1"/>
    <dgm:cxn modelId="{9C8423B1-ACAF-DD4F-A88F-EB4268D79FAA}" type="presParOf" srcId="{DFEF0FFF-521C-7F43-905D-1DC53A5E147A}" destId="{F0C9B2C3-CA6B-5B47-B550-15E18C915FA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DE2F6E-127B-4141-B2AB-4B3502E98353}">
      <dsp:nvSpPr>
        <dsp:cNvPr id="0" name=""/>
        <dsp:cNvSpPr/>
      </dsp:nvSpPr>
      <dsp:spPr>
        <a:xfrm>
          <a:off x="4114800" y="860888"/>
          <a:ext cx="1040817" cy="361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637"/>
              </a:lnTo>
              <a:lnTo>
                <a:pt x="1040817" y="180637"/>
              </a:lnTo>
              <a:lnTo>
                <a:pt x="1040817" y="3612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750965-B832-9C43-B678-576AD9988127}">
      <dsp:nvSpPr>
        <dsp:cNvPr id="0" name=""/>
        <dsp:cNvSpPr/>
      </dsp:nvSpPr>
      <dsp:spPr>
        <a:xfrm>
          <a:off x="2145426" y="2082343"/>
          <a:ext cx="258054" cy="20128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2821"/>
              </a:lnTo>
              <a:lnTo>
                <a:pt x="258054" y="20128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885D50-0226-CC46-87D0-318FD05FEC76}">
      <dsp:nvSpPr>
        <dsp:cNvPr id="0" name=""/>
        <dsp:cNvSpPr/>
      </dsp:nvSpPr>
      <dsp:spPr>
        <a:xfrm>
          <a:off x="2145426" y="2082343"/>
          <a:ext cx="258054" cy="791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1365"/>
              </a:lnTo>
              <a:lnTo>
                <a:pt x="258054" y="7913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CEF13C-27D1-4447-9553-66A0AE294683}">
      <dsp:nvSpPr>
        <dsp:cNvPr id="0" name=""/>
        <dsp:cNvSpPr/>
      </dsp:nvSpPr>
      <dsp:spPr>
        <a:xfrm>
          <a:off x="2833570" y="860888"/>
          <a:ext cx="1281229" cy="361275"/>
        </a:xfrm>
        <a:custGeom>
          <a:avLst/>
          <a:gdLst/>
          <a:ahLst/>
          <a:cxnLst/>
          <a:rect l="0" t="0" r="0" b="0"/>
          <a:pathLst>
            <a:path>
              <a:moveTo>
                <a:pt x="1281229" y="0"/>
              </a:moveTo>
              <a:lnTo>
                <a:pt x="1281229" y="180637"/>
              </a:lnTo>
              <a:lnTo>
                <a:pt x="0" y="180637"/>
              </a:lnTo>
              <a:lnTo>
                <a:pt x="0" y="3612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BC1263-9C4A-E841-ACBB-840C47D84A91}">
      <dsp:nvSpPr>
        <dsp:cNvPr id="0" name=""/>
        <dsp:cNvSpPr/>
      </dsp:nvSpPr>
      <dsp:spPr>
        <a:xfrm>
          <a:off x="3254619" y="707"/>
          <a:ext cx="1720360" cy="860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Endoplasmic reticulum</a:t>
          </a:r>
        </a:p>
      </dsp:txBody>
      <dsp:txXfrm>
        <a:off x="3254619" y="707"/>
        <a:ext cx="1720360" cy="860180"/>
      </dsp:txXfrm>
    </dsp:sp>
    <dsp:sp modelId="{9C2CD2CD-2819-3D45-97CF-1A92A95AA5DF}">
      <dsp:nvSpPr>
        <dsp:cNvPr id="0" name=""/>
        <dsp:cNvSpPr/>
      </dsp:nvSpPr>
      <dsp:spPr>
        <a:xfrm>
          <a:off x="1973390" y="1222163"/>
          <a:ext cx="1720360" cy="860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Rough ER</a:t>
          </a:r>
        </a:p>
      </dsp:txBody>
      <dsp:txXfrm>
        <a:off x="1973390" y="1222163"/>
        <a:ext cx="1720360" cy="860180"/>
      </dsp:txXfrm>
    </dsp:sp>
    <dsp:sp modelId="{574D496A-BCA9-C547-A321-2E743994070A}">
      <dsp:nvSpPr>
        <dsp:cNvPr id="0" name=""/>
        <dsp:cNvSpPr/>
      </dsp:nvSpPr>
      <dsp:spPr>
        <a:xfrm>
          <a:off x="2403480" y="2443619"/>
          <a:ext cx="1720360" cy="860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Ribosome</a:t>
          </a:r>
        </a:p>
      </dsp:txBody>
      <dsp:txXfrm>
        <a:off x="2403480" y="2443619"/>
        <a:ext cx="1720360" cy="860180"/>
      </dsp:txXfrm>
    </dsp:sp>
    <dsp:sp modelId="{12F1E42E-4C2E-2849-8173-E4FD6E392474}">
      <dsp:nvSpPr>
        <dsp:cNvPr id="0" name=""/>
        <dsp:cNvSpPr/>
      </dsp:nvSpPr>
      <dsp:spPr>
        <a:xfrm>
          <a:off x="2403480" y="3665074"/>
          <a:ext cx="1720360" cy="860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Protein synthesis</a:t>
          </a:r>
        </a:p>
      </dsp:txBody>
      <dsp:txXfrm>
        <a:off x="2403480" y="3665074"/>
        <a:ext cx="1720360" cy="860180"/>
      </dsp:txXfrm>
    </dsp:sp>
    <dsp:sp modelId="{9F341DE1-3B1A-3F4A-BE92-BF52C03152B8}">
      <dsp:nvSpPr>
        <dsp:cNvPr id="0" name=""/>
        <dsp:cNvSpPr/>
      </dsp:nvSpPr>
      <dsp:spPr>
        <a:xfrm>
          <a:off x="4055026" y="1222163"/>
          <a:ext cx="2201183" cy="860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Smooth ER</a:t>
          </a:r>
        </a:p>
      </dsp:txBody>
      <dsp:txXfrm>
        <a:off x="4055026" y="1222163"/>
        <a:ext cx="2201183" cy="8601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26BCAB-EF51-7748-BB3A-34AB67312487}" type="datetimeFigureOut">
              <a:rPr lang="en-US" smtClean="0"/>
              <a:pPr/>
              <a:t>11/30/18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7AF379-51D1-594F-B3F8-779E90DA8B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635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7AF379-51D1-594F-B3F8-779E90DA8B2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108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75BA2-D1C2-4E63-BDC9-E73DC08D7AAB}" type="slidenum">
              <a:rPr lang="tr-TR" smtClean="0"/>
              <a:pPr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352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11/30/18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11/30/18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11/30/18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11/30/18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11/30/18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11/30/18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err="1"/>
              <a:t>Click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edit</a:t>
            </a:r>
            <a:r>
              <a:rPr lang="tr-TR" dirty="0"/>
              <a:t> Master </a:t>
            </a:r>
            <a:r>
              <a:rPr lang="tr-TR" dirty="0" err="1"/>
              <a:t>title</a:t>
            </a:r>
            <a:r>
              <a:rPr lang="tr-TR" dirty="0"/>
              <a:t> </a:t>
            </a:r>
            <a:r>
              <a:rPr lang="tr-TR" dirty="0" err="1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err="1"/>
              <a:t>Click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edit</a:t>
            </a:r>
            <a:r>
              <a:rPr lang="tr-TR" dirty="0"/>
              <a:t> Master </a:t>
            </a:r>
            <a:r>
              <a:rPr lang="tr-TR" dirty="0" err="1"/>
              <a:t>text</a:t>
            </a:r>
            <a:r>
              <a:rPr lang="tr-TR" dirty="0"/>
              <a:t> </a:t>
            </a:r>
            <a:r>
              <a:rPr lang="tr-TR" dirty="0" err="1"/>
              <a:t>styles</a:t>
            </a:r>
            <a:endParaRPr lang="tr-TR" dirty="0"/>
          </a:p>
          <a:p>
            <a:pPr lvl="1"/>
            <a:r>
              <a:rPr lang="tr-TR" dirty="0"/>
              <a:t>Second </a:t>
            </a:r>
            <a:r>
              <a:rPr lang="tr-TR" dirty="0" err="1"/>
              <a:t>level</a:t>
            </a:r>
            <a:endParaRPr lang="tr-TR" dirty="0"/>
          </a:p>
          <a:p>
            <a:pPr lvl="2"/>
            <a:r>
              <a:rPr lang="tr-TR" dirty="0"/>
              <a:t>Third </a:t>
            </a:r>
            <a:r>
              <a:rPr lang="tr-TR" dirty="0" err="1"/>
              <a:t>level</a:t>
            </a:r>
            <a:endParaRPr lang="tr-TR" dirty="0"/>
          </a:p>
          <a:p>
            <a:pPr lvl="3"/>
            <a:r>
              <a:rPr lang="tr-TR" dirty="0" err="1"/>
              <a:t>Fourth</a:t>
            </a:r>
            <a:r>
              <a:rPr lang="tr-TR" dirty="0"/>
              <a:t> </a:t>
            </a:r>
            <a:r>
              <a:rPr lang="tr-TR" dirty="0" err="1"/>
              <a:t>level</a:t>
            </a:r>
            <a:endParaRPr lang="tr-TR" dirty="0"/>
          </a:p>
          <a:p>
            <a:pPr lvl="4"/>
            <a:r>
              <a:rPr lang="tr-TR" dirty="0" err="1"/>
              <a:t>Fifth</a:t>
            </a:r>
            <a:r>
              <a:rPr lang="tr-TR" dirty="0"/>
              <a:t> </a:t>
            </a:r>
            <a:r>
              <a:rPr lang="tr-TR" dirty="0" err="1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pPr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Myriad Pro"/>
          <a:ea typeface="+mj-ea"/>
          <a:cs typeface="Myriad Pro"/>
        </a:defRPr>
      </a:lvl1pPr>
    </p:titleStyle>
    <p:bodyStyle>
      <a:lvl1pPr marL="342900" indent="-342900" algn="l" defTabSz="914400" rtl="0" eaLnBrk="1" latinLnBrk="0" hangingPunct="1">
        <a:lnSpc>
          <a:spcPct val="130000"/>
        </a:lnSpc>
        <a:spcBef>
          <a:spcPct val="20000"/>
        </a:spcBef>
        <a:buFont typeface="Arial" pitchFamily="34" charset="0"/>
        <a:buChar char="•"/>
        <a:defRPr sz="2800" kern="1200">
          <a:solidFill>
            <a:srgbClr val="FFFF00"/>
          </a:solidFill>
          <a:latin typeface="Myriad Pro"/>
          <a:ea typeface="+mn-ea"/>
          <a:cs typeface="Myriad Pro"/>
        </a:defRPr>
      </a:lvl1pPr>
      <a:lvl2pPr marL="742950" indent="-285750" algn="l" defTabSz="914400" rtl="0" eaLnBrk="1" latinLnBrk="0" hangingPunct="1">
        <a:lnSpc>
          <a:spcPct val="130000"/>
        </a:lnSpc>
        <a:spcBef>
          <a:spcPct val="20000"/>
        </a:spcBef>
        <a:buFont typeface="Arial" pitchFamily="34" charset="0"/>
        <a:buChar char="–"/>
        <a:defRPr sz="2400" kern="1200">
          <a:solidFill>
            <a:srgbClr val="FFFF00"/>
          </a:solidFill>
          <a:latin typeface="Myriad Pro"/>
          <a:ea typeface="+mn-ea"/>
          <a:cs typeface="Myriad Pro"/>
        </a:defRPr>
      </a:lvl2pPr>
      <a:lvl3pPr marL="1143000" indent="-228600" algn="l" defTabSz="914400" rtl="0" eaLnBrk="1" latinLnBrk="0" hangingPunct="1">
        <a:lnSpc>
          <a:spcPct val="130000"/>
        </a:lnSpc>
        <a:spcBef>
          <a:spcPct val="20000"/>
        </a:spcBef>
        <a:buFont typeface="Arial" pitchFamily="34" charset="0"/>
        <a:buChar char="•"/>
        <a:defRPr sz="2400" kern="1200">
          <a:solidFill>
            <a:srgbClr val="FFFF00"/>
          </a:solidFill>
          <a:latin typeface="Myriad Pro"/>
          <a:ea typeface="+mn-ea"/>
          <a:cs typeface="Myriad Pro"/>
        </a:defRPr>
      </a:lvl3pPr>
      <a:lvl4pPr marL="1600200" indent="-228600" algn="l" defTabSz="914400" rtl="0" eaLnBrk="1" latinLnBrk="0" hangingPunct="1">
        <a:lnSpc>
          <a:spcPct val="130000"/>
        </a:lnSpc>
        <a:spcBef>
          <a:spcPct val="20000"/>
        </a:spcBef>
        <a:buFont typeface="Arial" pitchFamily="34" charset="0"/>
        <a:buChar char="–"/>
        <a:defRPr sz="2000" kern="1200">
          <a:solidFill>
            <a:srgbClr val="FFFF00"/>
          </a:solidFill>
          <a:latin typeface="Myriad Pro"/>
          <a:ea typeface="+mn-ea"/>
          <a:cs typeface="Myriad Pro"/>
        </a:defRPr>
      </a:lvl4pPr>
      <a:lvl5pPr marL="2057400" indent="-228600" algn="l" defTabSz="914400" rtl="0" eaLnBrk="1" latinLnBrk="0" hangingPunct="1">
        <a:lnSpc>
          <a:spcPct val="130000"/>
        </a:lnSpc>
        <a:spcBef>
          <a:spcPct val="20000"/>
        </a:spcBef>
        <a:buFont typeface="Arial" pitchFamily="34" charset="0"/>
        <a:buChar char="»"/>
        <a:defRPr sz="2000" kern="1200">
          <a:solidFill>
            <a:srgbClr val="FFFF00"/>
          </a:solidFill>
          <a:latin typeface="Myriad Pro"/>
          <a:ea typeface="+mn-ea"/>
          <a:cs typeface="Myriad Pro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au_tip_logo"/>
          <p:cNvPicPr>
            <a:picLocks noChangeAspect="1" noChangeArrowheads="1"/>
          </p:cNvPicPr>
          <p:nvPr/>
        </p:nvPicPr>
        <p:blipFill>
          <a:blip r:embed="rId2" cstate="email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39" y="234395"/>
            <a:ext cx="1619725" cy="1617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0350" y="2967329"/>
            <a:ext cx="7772400" cy="1617851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The Cell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Cytoplasmic compartments and organelles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581" y="4976641"/>
            <a:ext cx="6400800" cy="86763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Prof. Dr. </a:t>
            </a:r>
            <a:r>
              <a:rPr lang="en-US" dirty="0" err="1">
                <a:solidFill>
                  <a:srgbClr val="FFFF00"/>
                </a:solidFill>
              </a:rPr>
              <a:t>Özgür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Çınar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344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Membranous Organelles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9560" y="1417638"/>
            <a:ext cx="5852656" cy="4924547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Myriad Pro"/>
                <a:cs typeface="Myriad Pro"/>
              </a:rPr>
              <a:t>Nucleus</a:t>
            </a:r>
          </a:p>
          <a:p>
            <a:r>
              <a:rPr lang="en-US" dirty="0"/>
              <a:t>Rough endoplasmic reticulum</a:t>
            </a:r>
          </a:p>
          <a:p>
            <a:r>
              <a:rPr lang="en-US" dirty="0"/>
              <a:t>Smooth endoplasmic reticulum</a:t>
            </a:r>
          </a:p>
          <a:p>
            <a:r>
              <a:rPr lang="en-US" dirty="0">
                <a:latin typeface="Myriad Pro"/>
                <a:cs typeface="Myriad Pro"/>
              </a:rPr>
              <a:t>Golgi apparatus</a:t>
            </a:r>
          </a:p>
          <a:p>
            <a:r>
              <a:rPr lang="en-US" dirty="0"/>
              <a:t>Mitochondrion</a:t>
            </a:r>
          </a:p>
          <a:p>
            <a:r>
              <a:rPr lang="tr-TR" dirty="0" err="1"/>
              <a:t>Peroxisomes</a:t>
            </a:r>
            <a:r>
              <a:rPr lang="tr-TR" dirty="0"/>
              <a:t> </a:t>
            </a:r>
            <a:endParaRPr lang="en-US" dirty="0"/>
          </a:p>
          <a:p>
            <a:r>
              <a:rPr lang="en-US" dirty="0"/>
              <a:t>Lysosomes</a:t>
            </a:r>
          </a:p>
          <a:p>
            <a:r>
              <a:rPr lang="en-US" dirty="0"/>
              <a:t>Endosomes</a:t>
            </a:r>
          </a:p>
          <a:p>
            <a:r>
              <a:rPr lang="en-US" dirty="0"/>
              <a:t>Secretory vesicles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453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Nonmembranous</a:t>
            </a:r>
            <a:r>
              <a:rPr lang="en-US" dirty="0"/>
              <a:t> Organelles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9560" y="1417639"/>
            <a:ext cx="5852656" cy="3658454"/>
          </a:xfrm>
        </p:spPr>
        <p:txBody>
          <a:bodyPr>
            <a:normAutofit/>
          </a:bodyPr>
          <a:lstStyle/>
          <a:p>
            <a:r>
              <a:rPr lang="tr-TR" dirty="0" err="1">
                <a:latin typeface="Myriad Pro"/>
                <a:cs typeface="Myriad Pro"/>
              </a:rPr>
              <a:t>Proteasome</a:t>
            </a:r>
            <a:endParaRPr lang="tr-TR" dirty="0">
              <a:latin typeface="Myriad Pro"/>
              <a:cs typeface="Myriad Pro"/>
            </a:endParaRPr>
          </a:p>
          <a:p>
            <a:r>
              <a:rPr lang="tr-TR" dirty="0" err="1"/>
              <a:t>Ribosome</a:t>
            </a:r>
            <a:endParaRPr lang="tr-TR" dirty="0"/>
          </a:p>
          <a:p>
            <a:r>
              <a:rPr lang="tr-TR" dirty="0" err="1"/>
              <a:t>Centrosome</a:t>
            </a:r>
            <a:endParaRPr lang="tr-TR" dirty="0"/>
          </a:p>
          <a:p>
            <a:r>
              <a:rPr lang="tr-TR" dirty="0" err="1"/>
              <a:t>Inclusions</a:t>
            </a:r>
            <a:endParaRPr lang="tr-TR" dirty="0"/>
          </a:p>
          <a:p>
            <a:r>
              <a:rPr lang="tr-TR" dirty="0" err="1"/>
              <a:t>Cytoskeleton</a:t>
            </a:r>
            <a:r>
              <a:rPr lang="tr-TR" dirty="0"/>
              <a:t> </a:t>
            </a:r>
            <a:r>
              <a:rPr lang="tr-TR" dirty="0" err="1"/>
              <a:t>components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33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2500"/>
          </a:xfrm>
        </p:spPr>
        <p:txBody>
          <a:bodyPr/>
          <a:lstStyle/>
          <a:p>
            <a:r>
              <a:rPr lang="en-US" dirty="0"/>
              <a:t>Nucleus (</a:t>
            </a:r>
            <a:r>
              <a:rPr lang="en-US" dirty="0" err="1"/>
              <a:t>karyon</a:t>
            </a:r>
            <a:r>
              <a:rPr lang="en-US" dirty="0"/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0A2D26-7F48-CE49-AFC8-B8A7C609F9FC}"/>
              </a:ext>
            </a:extLst>
          </p:cNvPr>
          <p:cNvSpPr txBox="1"/>
          <p:nvPr/>
        </p:nvSpPr>
        <p:spPr>
          <a:xfrm>
            <a:off x="457201" y="1038263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2400" dirty="0"/>
              <a:t>The nucleus is a membrane-limited compartment that contains the genome in eukaryotic cells. </a:t>
            </a:r>
          </a:p>
        </p:txBody>
      </p:sp>
    </p:spTree>
    <p:extLst>
      <p:ext uri="{BB962C8B-B14F-4D97-AF65-F5344CB8AC3E}">
        <p14:creationId xmlns:p14="http://schemas.microsoft.com/office/powerpoint/2010/main" val="3167847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Nucleus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3458957" cy="4525963"/>
          </a:xfrm>
        </p:spPr>
        <p:txBody>
          <a:bodyPr/>
          <a:lstStyle/>
          <a:p>
            <a:r>
              <a:rPr lang="en-US" dirty="0"/>
              <a:t>Nuclear envelope</a:t>
            </a:r>
          </a:p>
          <a:p>
            <a:r>
              <a:rPr lang="en-US" dirty="0"/>
              <a:t>Nucleoplasm</a:t>
            </a:r>
          </a:p>
          <a:p>
            <a:r>
              <a:rPr lang="en-US" dirty="0"/>
              <a:t>Nucleolus</a:t>
            </a:r>
          </a:p>
          <a:p>
            <a:r>
              <a:rPr lang="en-US" dirty="0"/>
              <a:t>Chromatin</a:t>
            </a:r>
          </a:p>
          <a:p>
            <a:pPr lvl="1"/>
            <a:r>
              <a:rPr lang="en-US" dirty="0"/>
              <a:t>Euchromatin</a:t>
            </a:r>
          </a:p>
          <a:p>
            <a:pPr lvl="1"/>
            <a:r>
              <a:rPr lang="en-US" dirty="0"/>
              <a:t>Heterochromatin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4474" y="1600200"/>
            <a:ext cx="5337926" cy="3975051"/>
          </a:xfrm>
          <a:prstGeom prst="rect">
            <a:avLst/>
          </a:prstGeom>
        </p:spPr>
      </p:pic>
      <p:cxnSp>
        <p:nvCxnSpPr>
          <p:cNvPr id="10" name="Straight Arrow Connector 9"/>
          <p:cNvCxnSpPr>
            <a:cxnSpLocks/>
          </p:cNvCxnSpPr>
          <p:nvPr/>
        </p:nvCxnSpPr>
        <p:spPr>
          <a:xfrm>
            <a:off x="3587262" y="1967226"/>
            <a:ext cx="161412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161339" y="2707378"/>
            <a:ext cx="2040043" cy="3023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827495" y="3327225"/>
            <a:ext cx="3054301" cy="7395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cxnSpLocks/>
          </p:cNvCxnSpPr>
          <p:nvPr/>
        </p:nvCxnSpPr>
        <p:spPr>
          <a:xfrm flipV="1">
            <a:off x="3587262" y="4521495"/>
            <a:ext cx="1138429" cy="49598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cxnSpLocks/>
          </p:cNvCxnSpPr>
          <p:nvPr/>
        </p:nvCxnSpPr>
        <p:spPr>
          <a:xfrm flipV="1">
            <a:off x="2989385" y="4219200"/>
            <a:ext cx="1924712" cy="2590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50898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401"/>
            <a:ext cx="8229600" cy="2595414"/>
          </a:xfrm>
        </p:spPr>
        <p:txBody>
          <a:bodyPr>
            <a:normAutofit fontScale="85000" lnSpcReduction="20000"/>
          </a:bodyPr>
          <a:lstStyle/>
          <a:p>
            <a:r>
              <a:rPr lang="en" dirty="0"/>
              <a:t>The nuclear lamina, a thin, electron-dense intermediate filament network like layer, resides underneath the nuclear membrane.</a:t>
            </a:r>
          </a:p>
          <a:p>
            <a:r>
              <a:rPr lang="en" dirty="0"/>
              <a:t>If the membranous component of the nuclear envelope is disrupted by exposure to detergent, the nuclear lamina remains, and the nucleus retains its shape. </a:t>
            </a:r>
          </a:p>
        </p:txBody>
      </p:sp>
    </p:spTree>
    <p:extLst>
      <p:ext uri="{BB962C8B-B14F-4D97-AF65-F5344CB8AC3E}">
        <p14:creationId xmlns:p14="http://schemas.microsoft.com/office/powerpoint/2010/main" val="956119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" dirty="0"/>
              <a:t>Nuclear lamina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4435"/>
            <a:ext cx="8461312" cy="5020149"/>
          </a:xfrm>
        </p:spPr>
        <p:txBody>
          <a:bodyPr>
            <a:normAutofit fontScale="92500"/>
          </a:bodyPr>
          <a:lstStyle/>
          <a:p>
            <a:r>
              <a:rPr lang="en-US" dirty="0"/>
              <a:t>Composed of “</a:t>
            </a:r>
            <a:r>
              <a:rPr lang="en-US" dirty="0" err="1"/>
              <a:t>Lamin</a:t>
            </a:r>
            <a:r>
              <a:rPr lang="en-US" dirty="0"/>
              <a:t>” proteins. </a:t>
            </a:r>
          </a:p>
          <a:p>
            <a:r>
              <a:rPr lang="en-US" dirty="0" err="1"/>
              <a:t>Lamin</a:t>
            </a:r>
            <a:r>
              <a:rPr lang="en-US" dirty="0"/>
              <a:t> a and c are structural, </a:t>
            </a:r>
            <a:r>
              <a:rPr lang="en-US" dirty="0" err="1"/>
              <a:t>lamin</a:t>
            </a:r>
            <a:r>
              <a:rPr lang="en-US" dirty="0"/>
              <a:t> b is binding proteins.</a:t>
            </a:r>
          </a:p>
          <a:p>
            <a:r>
              <a:rPr lang="en-US" dirty="0" err="1"/>
              <a:t>Lamin</a:t>
            </a:r>
            <a:r>
              <a:rPr lang="en-US" dirty="0"/>
              <a:t> receptors</a:t>
            </a:r>
          </a:p>
          <a:p>
            <a:pPr lvl="1"/>
            <a:r>
              <a:rPr lang="en-US" dirty="0" err="1"/>
              <a:t>Emerin</a:t>
            </a:r>
            <a:r>
              <a:rPr lang="en-US" dirty="0"/>
              <a:t>: </a:t>
            </a:r>
            <a:r>
              <a:rPr lang="en" dirty="0"/>
              <a:t>binds both </a:t>
            </a:r>
            <a:r>
              <a:rPr lang="en" dirty="0" err="1"/>
              <a:t>lamin</a:t>
            </a:r>
            <a:r>
              <a:rPr lang="en" dirty="0"/>
              <a:t> A and </a:t>
            </a:r>
            <a:r>
              <a:rPr lang="en" dirty="0" err="1"/>
              <a:t>lamin</a:t>
            </a:r>
            <a:r>
              <a:rPr lang="en" dirty="0"/>
              <a:t> B </a:t>
            </a:r>
            <a:endParaRPr lang="en-US" dirty="0"/>
          </a:p>
          <a:p>
            <a:pPr lvl="1"/>
            <a:r>
              <a:rPr lang="en-US" dirty="0" err="1"/>
              <a:t>Nurim</a:t>
            </a:r>
            <a:r>
              <a:rPr lang="en-US" dirty="0"/>
              <a:t>: binds </a:t>
            </a:r>
            <a:r>
              <a:rPr lang="en-US" dirty="0" err="1"/>
              <a:t>lamin</a:t>
            </a:r>
            <a:r>
              <a:rPr lang="en-US" dirty="0"/>
              <a:t> A</a:t>
            </a:r>
          </a:p>
          <a:p>
            <a:pPr lvl="1"/>
            <a:r>
              <a:rPr lang="en-US" dirty="0" err="1"/>
              <a:t>Lamin</a:t>
            </a:r>
            <a:r>
              <a:rPr lang="en-US" dirty="0"/>
              <a:t> B receptor (LBR)</a:t>
            </a:r>
          </a:p>
          <a:p>
            <a:r>
              <a:rPr lang="en" dirty="0"/>
              <a:t>Impairment in nuclear lamina architecture or function is associated with certain genetic diseases (laminopathies) and apoptosis.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3629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Nuclear Pore Complexes</a:t>
            </a:r>
          </a:p>
        </p:txBody>
      </p:sp>
    </p:spTree>
    <p:extLst>
      <p:ext uri="{BB962C8B-B14F-4D97-AF65-F5344CB8AC3E}">
        <p14:creationId xmlns:p14="http://schemas.microsoft.com/office/powerpoint/2010/main" val="41175588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and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898" y="1832648"/>
            <a:ext cx="8087964" cy="3687442"/>
          </a:xfrm>
        </p:spPr>
        <p:txBody>
          <a:bodyPr/>
          <a:lstStyle/>
          <a:p>
            <a:r>
              <a:rPr lang="en-US" dirty="0"/>
              <a:t>Formed by 50 type of nucleoporin (</a:t>
            </a:r>
            <a:r>
              <a:rPr lang="en-US" dirty="0" err="1"/>
              <a:t>Nup</a:t>
            </a:r>
            <a:r>
              <a:rPr lang="en-US" dirty="0"/>
              <a:t>) proteins</a:t>
            </a:r>
          </a:p>
          <a:p>
            <a:r>
              <a:rPr lang="en-US" dirty="0"/>
              <a:t>&lt; 40 </a:t>
            </a:r>
            <a:r>
              <a:rPr lang="en-US" dirty="0" err="1"/>
              <a:t>kDa</a:t>
            </a:r>
            <a:r>
              <a:rPr lang="en-US" dirty="0"/>
              <a:t> (9 nm) passes through</a:t>
            </a:r>
          </a:p>
          <a:p>
            <a:r>
              <a:rPr lang="en-US" dirty="0"/>
              <a:t>How about the bigger ones!</a:t>
            </a:r>
          </a:p>
        </p:txBody>
      </p:sp>
    </p:spTree>
    <p:extLst>
      <p:ext uri="{BB962C8B-B14F-4D97-AF65-F5344CB8AC3E}">
        <p14:creationId xmlns:p14="http://schemas.microsoft.com/office/powerpoint/2010/main" val="270327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Karyopherin family members proteins</a:t>
            </a:r>
          </a:p>
        </p:txBody>
      </p:sp>
      <p:sp>
        <p:nvSpPr>
          <p:cNvPr id="6" name="Oval 5"/>
          <p:cNvSpPr/>
          <p:nvPr/>
        </p:nvSpPr>
        <p:spPr>
          <a:xfrm>
            <a:off x="3668479" y="1417638"/>
            <a:ext cx="3906790" cy="4887356"/>
          </a:xfrm>
          <a:prstGeom prst="ellipse">
            <a:avLst/>
          </a:prstGeom>
          <a:solidFill>
            <a:srgbClr val="FF6666"/>
          </a:solidFill>
          <a:ln w="57150" cmpd="sng">
            <a:solidFill>
              <a:schemeClr val="tx1">
                <a:lumMod val="65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4599763" y="2857344"/>
            <a:ext cx="1970196" cy="2118466"/>
          </a:xfrm>
          <a:prstGeom prst="ellipse">
            <a:avLst/>
          </a:prstGeom>
          <a:solidFill>
            <a:srgbClr val="3366FF"/>
          </a:solidFill>
          <a:ln w="127000" cap="sq" cmpd="dbl">
            <a:solidFill>
              <a:srgbClr val="FFFF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Freeform 79"/>
          <p:cNvSpPr/>
          <p:nvPr/>
        </p:nvSpPr>
        <p:spPr>
          <a:xfrm>
            <a:off x="4883856" y="3386479"/>
            <a:ext cx="1037172" cy="1065179"/>
          </a:xfrm>
          <a:custGeom>
            <a:avLst/>
            <a:gdLst>
              <a:gd name="connsiteX0" fmla="*/ 515359 w 1235005"/>
              <a:gd name="connsiteY0" fmla="*/ 564899 h 1524250"/>
              <a:gd name="connsiteX1" fmla="*/ 182713 w 1235005"/>
              <a:gd name="connsiteY1" fmla="*/ 1063800 h 1524250"/>
              <a:gd name="connsiteX2" fmla="*/ 379277 w 1235005"/>
              <a:gd name="connsiteY2" fmla="*/ 1169627 h 1524250"/>
              <a:gd name="connsiteX3" fmla="*/ 727043 w 1235005"/>
              <a:gd name="connsiteY3" fmla="*/ 897499 h 1524250"/>
              <a:gd name="connsiteX4" fmla="*/ 606081 w 1235005"/>
              <a:gd name="connsiteY4" fmla="*/ 353244 h 1524250"/>
              <a:gd name="connsiteX5" fmla="*/ 137352 w 1235005"/>
              <a:gd name="connsiteY5" fmla="*/ 5525 h 1524250"/>
              <a:gd name="connsiteX6" fmla="*/ 394397 w 1235005"/>
              <a:gd name="connsiteY6" fmla="*/ 625371 h 1524250"/>
              <a:gd name="connsiteX7" fmla="*/ 76871 w 1235005"/>
              <a:gd name="connsiteY7" fmla="*/ 942854 h 1524250"/>
              <a:gd name="connsiteX8" fmla="*/ 288555 w 1235005"/>
              <a:gd name="connsiteY8" fmla="*/ 1335927 h 1524250"/>
              <a:gd name="connsiteX9" fmla="*/ 530480 w 1235005"/>
              <a:gd name="connsiteY9" fmla="*/ 1335927 h 1524250"/>
              <a:gd name="connsiteX10" fmla="*/ 606081 w 1235005"/>
              <a:gd name="connsiteY10" fmla="*/ 1094036 h 1524250"/>
              <a:gd name="connsiteX11" fmla="*/ 303675 w 1235005"/>
              <a:gd name="connsiteY11" fmla="*/ 549780 h 1524250"/>
              <a:gd name="connsiteX12" fmla="*/ 46630 w 1235005"/>
              <a:gd name="connsiteY12" fmla="*/ 1094036 h 1524250"/>
              <a:gd name="connsiteX13" fmla="*/ 636322 w 1235005"/>
              <a:gd name="connsiteY13" fmla="*/ 897499 h 1524250"/>
              <a:gd name="connsiteX14" fmla="*/ 1089931 w 1235005"/>
              <a:gd name="connsiteY14" fmla="*/ 1169627 h 1524250"/>
              <a:gd name="connsiteX15" fmla="*/ 772404 w 1235005"/>
              <a:gd name="connsiteY15" fmla="*/ 1502228 h 1524250"/>
              <a:gd name="connsiteX16" fmla="*/ 590961 w 1235005"/>
              <a:gd name="connsiteY16" fmla="*/ 1366164 h 1524250"/>
              <a:gd name="connsiteX17" fmla="*/ 666562 w 1235005"/>
              <a:gd name="connsiteY17" fmla="*/ 610253 h 1524250"/>
              <a:gd name="connsiteX18" fmla="*/ 1105051 w 1235005"/>
              <a:gd name="connsiteY18" fmla="*/ 640490 h 1524250"/>
              <a:gd name="connsiteX19" fmla="*/ 1226013 w 1235005"/>
              <a:gd name="connsiteY19" fmla="*/ 1078918 h 1524250"/>
              <a:gd name="connsiteX20" fmla="*/ 908487 w 1235005"/>
              <a:gd name="connsiteY20" fmla="*/ 1275455 h 1524250"/>
              <a:gd name="connsiteX21" fmla="*/ 681683 w 1235005"/>
              <a:gd name="connsiteY21" fmla="*/ 1063800 h 1524250"/>
              <a:gd name="connsiteX22" fmla="*/ 696803 w 1235005"/>
              <a:gd name="connsiteY22" fmla="*/ 413716 h 1524250"/>
              <a:gd name="connsiteX23" fmla="*/ 908487 w 1235005"/>
              <a:gd name="connsiteY23" fmla="*/ 564899 h 1524250"/>
              <a:gd name="connsiteX24" fmla="*/ 515359 w 1235005"/>
              <a:gd name="connsiteY24" fmla="*/ 1063800 h 1524250"/>
              <a:gd name="connsiteX25" fmla="*/ 1269 w 1235005"/>
              <a:gd name="connsiteY25" fmla="*/ 1275455 h 1524250"/>
              <a:gd name="connsiteX26" fmla="*/ 379277 w 1235005"/>
              <a:gd name="connsiteY26" fmla="*/ 1517346 h 1524250"/>
              <a:gd name="connsiteX27" fmla="*/ 681683 w 1235005"/>
              <a:gd name="connsiteY27" fmla="*/ 1456873 h 1524250"/>
              <a:gd name="connsiteX28" fmla="*/ 893367 w 1235005"/>
              <a:gd name="connsiteY28" fmla="*/ 1441755 h 1524250"/>
              <a:gd name="connsiteX29" fmla="*/ 1180652 w 1235005"/>
              <a:gd name="connsiteY29" fmla="*/ 1199864 h 1524250"/>
              <a:gd name="connsiteX30" fmla="*/ 545600 w 1235005"/>
              <a:gd name="connsiteY30" fmla="*/ 1290573 h 1524250"/>
              <a:gd name="connsiteX31" fmla="*/ 379277 w 1235005"/>
              <a:gd name="connsiteY31" fmla="*/ 1018445 h 1524250"/>
              <a:gd name="connsiteX32" fmla="*/ 953848 w 1235005"/>
              <a:gd name="connsiteY32" fmla="*/ 957972 h 1524250"/>
              <a:gd name="connsiteX33" fmla="*/ 1135292 w 1235005"/>
              <a:gd name="connsiteY33" fmla="*/ 716081 h 1524250"/>
              <a:gd name="connsiteX34" fmla="*/ 938728 w 1235005"/>
              <a:gd name="connsiteY34" fmla="*/ 1426637 h 1524250"/>
              <a:gd name="connsiteX35" fmla="*/ 938728 w 1235005"/>
              <a:gd name="connsiteY35" fmla="*/ 1426637 h 1524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235005" h="1524250">
                <a:moveTo>
                  <a:pt x="515359" y="564899"/>
                </a:moveTo>
                <a:cubicBezTo>
                  <a:pt x="360376" y="763955"/>
                  <a:pt x="205393" y="963012"/>
                  <a:pt x="182713" y="1063800"/>
                </a:cubicBezTo>
                <a:cubicBezTo>
                  <a:pt x="160033" y="1164588"/>
                  <a:pt x="288555" y="1197344"/>
                  <a:pt x="379277" y="1169627"/>
                </a:cubicBezTo>
                <a:cubicBezTo>
                  <a:pt x="469999" y="1141910"/>
                  <a:pt x="689242" y="1033563"/>
                  <a:pt x="727043" y="897499"/>
                </a:cubicBezTo>
                <a:cubicBezTo>
                  <a:pt x="764844" y="761435"/>
                  <a:pt x="704363" y="501906"/>
                  <a:pt x="606081" y="353244"/>
                </a:cubicBezTo>
                <a:cubicBezTo>
                  <a:pt x="507799" y="204582"/>
                  <a:pt x="172633" y="-39829"/>
                  <a:pt x="137352" y="5525"/>
                </a:cubicBezTo>
                <a:cubicBezTo>
                  <a:pt x="102071" y="50879"/>
                  <a:pt x="404477" y="469150"/>
                  <a:pt x="394397" y="625371"/>
                </a:cubicBezTo>
                <a:cubicBezTo>
                  <a:pt x="384317" y="781592"/>
                  <a:pt x="94511" y="824428"/>
                  <a:pt x="76871" y="942854"/>
                </a:cubicBezTo>
                <a:cubicBezTo>
                  <a:pt x="59231" y="1061280"/>
                  <a:pt x="212953" y="1270415"/>
                  <a:pt x="288555" y="1335927"/>
                </a:cubicBezTo>
                <a:cubicBezTo>
                  <a:pt x="364157" y="1401439"/>
                  <a:pt x="477559" y="1376242"/>
                  <a:pt x="530480" y="1335927"/>
                </a:cubicBezTo>
                <a:cubicBezTo>
                  <a:pt x="583401" y="1295612"/>
                  <a:pt x="643882" y="1225060"/>
                  <a:pt x="606081" y="1094036"/>
                </a:cubicBezTo>
                <a:cubicBezTo>
                  <a:pt x="568280" y="963012"/>
                  <a:pt x="396917" y="549780"/>
                  <a:pt x="303675" y="549780"/>
                </a:cubicBezTo>
                <a:cubicBezTo>
                  <a:pt x="210433" y="549780"/>
                  <a:pt x="-8811" y="1036083"/>
                  <a:pt x="46630" y="1094036"/>
                </a:cubicBezTo>
                <a:cubicBezTo>
                  <a:pt x="102071" y="1151989"/>
                  <a:pt x="462438" y="884901"/>
                  <a:pt x="636322" y="897499"/>
                </a:cubicBezTo>
                <a:cubicBezTo>
                  <a:pt x="810206" y="910098"/>
                  <a:pt x="1067251" y="1068839"/>
                  <a:pt x="1089931" y="1169627"/>
                </a:cubicBezTo>
                <a:cubicBezTo>
                  <a:pt x="1112611" y="1270415"/>
                  <a:pt x="855566" y="1469472"/>
                  <a:pt x="772404" y="1502228"/>
                </a:cubicBezTo>
                <a:cubicBezTo>
                  <a:pt x="689242" y="1534984"/>
                  <a:pt x="608601" y="1514826"/>
                  <a:pt x="590961" y="1366164"/>
                </a:cubicBezTo>
                <a:cubicBezTo>
                  <a:pt x="573321" y="1217502"/>
                  <a:pt x="580880" y="731199"/>
                  <a:pt x="666562" y="610253"/>
                </a:cubicBezTo>
                <a:cubicBezTo>
                  <a:pt x="752244" y="489307"/>
                  <a:pt x="1011809" y="562379"/>
                  <a:pt x="1105051" y="640490"/>
                </a:cubicBezTo>
                <a:cubicBezTo>
                  <a:pt x="1198293" y="718601"/>
                  <a:pt x="1258774" y="973091"/>
                  <a:pt x="1226013" y="1078918"/>
                </a:cubicBezTo>
                <a:cubicBezTo>
                  <a:pt x="1193252" y="1184745"/>
                  <a:pt x="999209" y="1277975"/>
                  <a:pt x="908487" y="1275455"/>
                </a:cubicBezTo>
                <a:cubicBezTo>
                  <a:pt x="817765" y="1272935"/>
                  <a:pt x="716964" y="1207423"/>
                  <a:pt x="681683" y="1063800"/>
                </a:cubicBezTo>
                <a:cubicBezTo>
                  <a:pt x="646402" y="920177"/>
                  <a:pt x="659002" y="496866"/>
                  <a:pt x="696803" y="413716"/>
                </a:cubicBezTo>
                <a:cubicBezTo>
                  <a:pt x="734604" y="330566"/>
                  <a:pt x="938728" y="456552"/>
                  <a:pt x="908487" y="564899"/>
                </a:cubicBezTo>
                <a:cubicBezTo>
                  <a:pt x="878246" y="673246"/>
                  <a:pt x="666562" y="945374"/>
                  <a:pt x="515359" y="1063800"/>
                </a:cubicBezTo>
                <a:cubicBezTo>
                  <a:pt x="364156" y="1182226"/>
                  <a:pt x="23949" y="1199864"/>
                  <a:pt x="1269" y="1275455"/>
                </a:cubicBezTo>
                <a:cubicBezTo>
                  <a:pt x="-21411" y="1351046"/>
                  <a:pt x="265875" y="1487110"/>
                  <a:pt x="379277" y="1517346"/>
                </a:cubicBezTo>
                <a:cubicBezTo>
                  <a:pt x="492679" y="1547582"/>
                  <a:pt x="596001" y="1469471"/>
                  <a:pt x="681683" y="1456873"/>
                </a:cubicBezTo>
                <a:cubicBezTo>
                  <a:pt x="767365" y="1444275"/>
                  <a:pt x="810206" y="1484590"/>
                  <a:pt x="893367" y="1441755"/>
                </a:cubicBezTo>
                <a:cubicBezTo>
                  <a:pt x="976529" y="1398920"/>
                  <a:pt x="1238613" y="1225061"/>
                  <a:pt x="1180652" y="1199864"/>
                </a:cubicBezTo>
                <a:cubicBezTo>
                  <a:pt x="1122691" y="1174667"/>
                  <a:pt x="679162" y="1320809"/>
                  <a:pt x="545600" y="1290573"/>
                </a:cubicBezTo>
                <a:cubicBezTo>
                  <a:pt x="412038" y="1260337"/>
                  <a:pt x="311236" y="1073879"/>
                  <a:pt x="379277" y="1018445"/>
                </a:cubicBezTo>
                <a:cubicBezTo>
                  <a:pt x="447318" y="963012"/>
                  <a:pt x="827846" y="1008366"/>
                  <a:pt x="953848" y="957972"/>
                </a:cubicBezTo>
                <a:cubicBezTo>
                  <a:pt x="1079851" y="907578"/>
                  <a:pt x="1137812" y="637970"/>
                  <a:pt x="1135292" y="716081"/>
                </a:cubicBezTo>
                <a:cubicBezTo>
                  <a:pt x="1132772" y="794192"/>
                  <a:pt x="938728" y="1426637"/>
                  <a:pt x="938728" y="1426637"/>
                </a:cubicBezTo>
                <a:lnTo>
                  <a:pt x="938728" y="1426637"/>
                </a:lnTo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1" name="Oval 80"/>
          <p:cNvSpPr/>
          <p:nvPr/>
        </p:nvSpPr>
        <p:spPr>
          <a:xfrm>
            <a:off x="5503789" y="4436540"/>
            <a:ext cx="417239" cy="416407"/>
          </a:xfrm>
          <a:prstGeom prst="ellipse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83" name="Straight Arrow Connector 82"/>
          <p:cNvCxnSpPr/>
          <p:nvPr/>
        </p:nvCxnSpPr>
        <p:spPr>
          <a:xfrm>
            <a:off x="4929222" y="2313091"/>
            <a:ext cx="574571" cy="665202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flipH="1">
            <a:off x="4399996" y="3493527"/>
            <a:ext cx="997940" cy="0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725774" y="2313091"/>
            <a:ext cx="2586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importin x exportin</a:t>
            </a:r>
          </a:p>
        </p:txBody>
      </p:sp>
    </p:spTree>
    <p:extLst>
      <p:ext uri="{BB962C8B-B14F-4D97-AF65-F5344CB8AC3E}">
        <p14:creationId xmlns:p14="http://schemas.microsoft.com/office/powerpoint/2010/main" val="1967235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2687E-6 -5.52266E-6 L 0.06439 0.1036 " pathEditMode="relative" ptsTypes="AA">
                                      <p:cBhvr>
                                        <p:cTn id="10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94967E-6 4.51434E-6 L -0.07427 4.51434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1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Nucleolus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510" y="1285632"/>
            <a:ext cx="9237782" cy="4421807"/>
          </a:xfrm>
        </p:spPr>
        <p:txBody>
          <a:bodyPr>
            <a:normAutofit/>
          </a:bodyPr>
          <a:lstStyle/>
          <a:p>
            <a:r>
              <a:rPr lang="en-US" dirty="0" err="1"/>
              <a:t>Nonmembranous</a:t>
            </a:r>
            <a:r>
              <a:rPr lang="en-US" dirty="0"/>
              <a:t> part of the nucleus</a:t>
            </a:r>
          </a:p>
          <a:p>
            <a:r>
              <a:rPr lang="en" dirty="0"/>
              <a:t>The site of rRNA synthesis and initial ribosomal assembly. </a:t>
            </a:r>
          </a:p>
          <a:p>
            <a:r>
              <a:rPr lang="en-US" dirty="0"/>
              <a:t>Can be more than one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969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3007"/>
          </a:xfrm>
        </p:spPr>
        <p:txBody>
          <a:bodyPr/>
          <a:lstStyle/>
          <a:p>
            <a:r>
              <a:rPr lang="en-US" dirty="0" err="1"/>
              <a:t>Histo</a:t>
            </a:r>
            <a:r>
              <a:rPr lang="en-US" dirty="0"/>
              <a:t>- (tissue) + -ology (logos, branch of science)</a:t>
            </a:r>
          </a:p>
          <a:p>
            <a:endParaRPr lang="en-US" dirty="0"/>
          </a:p>
          <a:p>
            <a:r>
              <a:rPr lang="en-US" dirty="0"/>
              <a:t>Marcello Malpighi (10 March 1628 – 29 November 1694) was an Italian biologist and physician, who is referred to as the "Father of microscopical anatomy, histology, physiology and embryology". (</a:t>
            </a:r>
            <a:r>
              <a:rPr lang="en-US" dirty="0" err="1"/>
              <a:t>wikipedia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76606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" dirty="0"/>
              <a:t>The nucleolus has three morphologically distinct regions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9892"/>
            <a:ext cx="8449695" cy="5393470"/>
          </a:xfrm>
        </p:spPr>
        <p:txBody>
          <a:bodyPr>
            <a:normAutofit/>
          </a:bodyPr>
          <a:lstStyle/>
          <a:p>
            <a:r>
              <a:rPr lang="en-US" dirty="0"/>
              <a:t>Fibrillar Center</a:t>
            </a:r>
          </a:p>
          <a:p>
            <a:pPr lvl="1"/>
            <a:r>
              <a:rPr lang="en-US" dirty="0"/>
              <a:t>rRNA genes (chromosomes– 13, 14, 15, 21, 22 )</a:t>
            </a:r>
          </a:p>
          <a:p>
            <a:pPr lvl="1"/>
            <a:r>
              <a:rPr lang="en-US" dirty="0"/>
              <a:t>RNA polymerase I</a:t>
            </a:r>
          </a:p>
          <a:p>
            <a:pPr lvl="1"/>
            <a:r>
              <a:rPr lang="en-US" dirty="0"/>
              <a:t>Transcription factors</a:t>
            </a:r>
          </a:p>
          <a:p>
            <a:r>
              <a:rPr lang="en-US" dirty="0"/>
              <a:t>Fibrillar Material (Pars fibrosa)</a:t>
            </a:r>
          </a:p>
          <a:p>
            <a:pPr lvl="1"/>
            <a:r>
              <a:rPr lang="en-US" dirty="0"/>
              <a:t>Synthesized rRNA</a:t>
            </a:r>
          </a:p>
          <a:p>
            <a:r>
              <a:rPr lang="en-US" dirty="0"/>
              <a:t>Granular Material (Pars granulosa)</a:t>
            </a:r>
          </a:p>
          <a:p>
            <a:pPr lvl="1"/>
            <a:r>
              <a:rPr lang="en-US" dirty="0"/>
              <a:t>initial ribosomal assembly </a:t>
            </a:r>
          </a:p>
          <a:p>
            <a:pPr lvl="1"/>
            <a:r>
              <a:rPr lang="tr-TR" dirty="0" err="1"/>
              <a:t>preribosomal</a:t>
            </a:r>
            <a:r>
              <a:rPr lang="tr-TR" dirty="0"/>
              <a:t> </a:t>
            </a:r>
            <a:r>
              <a:rPr lang="tr-TR" dirty="0" err="1"/>
              <a:t>particles</a:t>
            </a:r>
            <a:r>
              <a:rPr lang="tr-TR" dirty="0"/>
              <a:t>. </a:t>
            </a:r>
            <a:endParaRPr lang="en-US" dirty="0"/>
          </a:p>
          <a:p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5917075" y="3681047"/>
            <a:ext cx="379368" cy="2731476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6245" y="4785175"/>
            <a:ext cx="22605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nucleolonema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69633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" dirty="0"/>
              <a:t>The nucleolus is involved in regulation of the cell cycle.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198" y="1601032"/>
            <a:ext cx="8141604" cy="4525963"/>
          </a:xfrm>
        </p:spPr>
        <p:txBody>
          <a:bodyPr/>
          <a:lstStyle/>
          <a:p>
            <a:r>
              <a:rPr lang="en-US" dirty="0"/>
              <a:t>Nucleostemin </a:t>
            </a:r>
          </a:p>
          <a:p>
            <a:pPr lvl="1"/>
            <a:r>
              <a:rPr lang="en-US" dirty="0"/>
              <a:t>p53-binding protein and regulates cell cycle</a:t>
            </a:r>
          </a:p>
          <a:p>
            <a:pPr lvl="1"/>
            <a:r>
              <a:rPr lang="en-US" dirty="0"/>
              <a:t>high in malignant cells</a:t>
            </a:r>
          </a:p>
          <a:p>
            <a:pPr lvl="1"/>
            <a:r>
              <a:rPr lang="en-US" dirty="0"/>
              <a:t>low in differentiated cells</a:t>
            </a:r>
          </a:p>
          <a:p>
            <a:r>
              <a:rPr lang="en" dirty="0"/>
              <a:t>The nucleolus stains intensely with hematoxylin and basic dyes and metachromatically with </a:t>
            </a:r>
            <a:r>
              <a:rPr lang="en" dirty="0" err="1"/>
              <a:t>thionine</a:t>
            </a:r>
            <a:r>
              <a:rPr lang="en" dirty="0"/>
              <a:t> dyes. </a:t>
            </a:r>
          </a:p>
        </p:txBody>
      </p:sp>
    </p:spTree>
    <p:extLst>
      <p:ext uri="{BB962C8B-B14F-4D97-AF65-F5344CB8AC3E}">
        <p14:creationId xmlns:p14="http://schemas.microsoft.com/office/powerpoint/2010/main" val="1134844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0381259"/>
              </p:ext>
            </p:extLst>
          </p:nvPr>
        </p:nvGraphicFramePr>
        <p:xfrm>
          <a:off x="457200" y="677989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92221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Rough endoplasmic reticulum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EF90BCC-B997-2648-B6B0-7D3730227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12" y="1364883"/>
            <a:ext cx="8827477" cy="184675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" dirty="0"/>
              <a:t>With the TEM, the </a:t>
            </a:r>
            <a:r>
              <a:rPr lang="en" dirty="0" err="1"/>
              <a:t>rER</a:t>
            </a:r>
            <a:r>
              <a:rPr lang="en" dirty="0"/>
              <a:t> appears as a series of interconnected, membrane-limited, flattened sacs called cisternae, with particles located at the exterior surface of the membrane.</a:t>
            </a:r>
          </a:p>
        </p:txBody>
      </p:sp>
    </p:spTree>
    <p:extLst>
      <p:ext uri="{BB962C8B-B14F-4D97-AF65-F5344CB8AC3E}">
        <p14:creationId xmlns:p14="http://schemas.microsoft.com/office/powerpoint/2010/main" val="41932969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Rough endoplasmic reticulum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846753"/>
          </a:xfrm>
        </p:spPr>
        <p:txBody>
          <a:bodyPr>
            <a:normAutofit/>
          </a:bodyPr>
          <a:lstStyle/>
          <a:p>
            <a:r>
              <a:rPr lang="en-US" dirty="0"/>
              <a:t>Basophilic staining (</a:t>
            </a:r>
            <a:r>
              <a:rPr lang="tr-TR" dirty="0" err="1"/>
              <a:t>ergastoplasm</a:t>
            </a:r>
            <a:r>
              <a:rPr lang="en-US" dirty="0"/>
              <a:t>)</a:t>
            </a:r>
          </a:p>
          <a:p>
            <a:r>
              <a:rPr lang="en-US" dirty="0"/>
              <a:t>Nissl bodies</a:t>
            </a:r>
          </a:p>
        </p:txBody>
      </p:sp>
    </p:spTree>
    <p:extLst>
      <p:ext uri="{BB962C8B-B14F-4D97-AF65-F5344CB8AC3E}">
        <p14:creationId xmlns:p14="http://schemas.microsoft.com/office/powerpoint/2010/main" val="12854473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Smooth endoplasmic reticulum</a:t>
            </a:r>
            <a:endParaRPr lang="en-US" dirty="0">
              <a:latin typeface="Corbel"/>
              <a:cs typeface="Corbel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C523294-770A-C241-86BD-7462E6EFFBE4}"/>
              </a:ext>
            </a:extLst>
          </p:cNvPr>
          <p:cNvSpPr txBox="1">
            <a:spLocks/>
          </p:cNvSpPr>
          <p:nvPr/>
        </p:nvSpPr>
        <p:spPr>
          <a:xfrm>
            <a:off x="457200" y="1351085"/>
            <a:ext cx="8229600" cy="1544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30000"/>
              </a:lnSpc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rgbClr val="FFFF00"/>
                </a:solidFill>
                <a:latin typeface="Myriad Pro"/>
                <a:ea typeface="+mn-ea"/>
                <a:cs typeface="Myriad Pro"/>
              </a:defRPr>
            </a:lvl1pPr>
            <a:lvl2pPr marL="742950" indent="-285750" algn="l" defTabSz="914400" rtl="0" eaLnBrk="1" latinLnBrk="0" hangingPunct="1">
              <a:lnSpc>
                <a:spcPct val="130000"/>
              </a:lnSpc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rgbClr val="FFFF00"/>
                </a:solidFill>
                <a:latin typeface="Myriad Pro"/>
                <a:ea typeface="+mn-ea"/>
                <a:cs typeface="Myriad Pro"/>
              </a:defRPr>
            </a:lvl2pPr>
            <a:lvl3pPr marL="1143000" indent="-228600" algn="l" defTabSz="914400" rtl="0" eaLnBrk="1" latinLnBrk="0" hangingPunct="1">
              <a:lnSpc>
                <a:spcPct val="13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FFFF00"/>
                </a:solidFill>
                <a:latin typeface="Myriad Pro"/>
                <a:ea typeface="+mn-ea"/>
                <a:cs typeface="Myriad Pro"/>
              </a:defRPr>
            </a:lvl3pPr>
            <a:lvl4pPr marL="1600200" indent="-228600" algn="l" defTabSz="914400" rtl="0" eaLnBrk="1" latinLnBrk="0" hangingPunct="1">
              <a:lnSpc>
                <a:spcPct val="13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FFFF00"/>
                </a:solidFill>
                <a:latin typeface="Myriad Pro"/>
                <a:ea typeface="+mn-ea"/>
                <a:cs typeface="Myriad Pro"/>
              </a:defRPr>
            </a:lvl4pPr>
            <a:lvl5pPr marL="2057400" indent="-228600" algn="l" defTabSz="914400" rtl="0" eaLnBrk="1" latinLnBrk="0" hangingPunct="1">
              <a:lnSpc>
                <a:spcPct val="13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FFFF00"/>
                </a:solidFill>
                <a:latin typeface="Myriad Pro"/>
                <a:ea typeface="+mn-ea"/>
                <a:cs typeface="Myriad Pro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" dirty="0"/>
              <a:t>The </a:t>
            </a:r>
            <a:r>
              <a:rPr lang="en" dirty="0" err="1"/>
              <a:t>sER</a:t>
            </a:r>
            <a:r>
              <a:rPr lang="en" dirty="0"/>
              <a:t> consists of short anastomosing tubules that are not associated with ribosomes.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C15B0AA-0043-BD4D-AA42-E4067C8DC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10087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Smooth endoplasmic reticulum involved in:</a:t>
            </a:r>
            <a:endParaRPr lang="en-US" dirty="0">
              <a:latin typeface="Corbel"/>
              <a:cs typeface="Corbe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2280" y="1417638"/>
            <a:ext cx="7579440" cy="5165724"/>
          </a:xfrm>
        </p:spPr>
        <p:txBody>
          <a:bodyPr>
            <a:normAutofit/>
          </a:bodyPr>
          <a:lstStyle/>
          <a:p>
            <a:r>
              <a:rPr lang="en-US" dirty="0"/>
              <a:t>lipid and steroid metabolism,</a:t>
            </a:r>
          </a:p>
          <a:p>
            <a:r>
              <a:rPr lang="en-US" dirty="0"/>
              <a:t>glycogen metabolism and gluconeogenesis</a:t>
            </a:r>
          </a:p>
          <a:p>
            <a:r>
              <a:rPr lang="en-US" dirty="0"/>
              <a:t>membrane formation and recycling </a:t>
            </a:r>
          </a:p>
          <a:p>
            <a:r>
              <a:rPr lang="en-US" dirty="0"/>
              <a:t>detoxification</a:t>
            </a:r>
          </a:p>
          <a:p>
            <a:r>
              <a:rPr lang="en-US" dirty="0"/>
              <a:t>lipoprotein synthesis</a:t>
            </a:r>
          </a:p>
          <a:p>
            <a:r>
              <a:rPr lang="en-US" dirty="0"/>
              <a:t>storage of calcium – sarcoplasmic reticulum</a:t>
            </a:r>
          </a:p>
          <a:p>
            <a:r>
              <a:rPr lang="en-US" dirty="0"/>
              <a:t>division of mitochondrion</a:t>
            </a:r>
          </a:p>
          <a:p>
            <a:r>
              <a:rPr lang="en-US" dirty="0"/>
              <a:t>removing of nonfunctional organelles</a:t>
            </a:r>
          </a:p>
        </p:txBody>
      </p:sp>
    </p:spTree>
    <p:extLst>
      <p:ext uri="{BB962C8B-B14F-4D97-AF65-F5344CB8AC3E}">
        <p14:creationId xmlns:p14="http://schemas.microsoft.com/office/powerpoint/2010/main" val="39418875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Golgi Complex (Apparatus, Body)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Camillo</a:t>
            </a:r>
            <a:r>
              <a:rPr lang="en-US" dirty="0"/>
              <a:t> Golgi</a:t>
            </a:r>
          </a:p>
          <a:p>
            <a:pPr lvl="1"/>
            <a:r>
              <a:rPr lang="en-US" dirty="0"/>
              <a:t>osmium-impregnation around nucleus of a nerve cell </a:t>
            </a:r>
          </a:p>
          <a:p>
            <a:r>
              <a:rPr lang="en-US" dirty="0"/>
              <a:t>Golgi complexes are NOT stained with H&amp;E</a:t>
            </a:r>
          </a:p>
          <a:p>
            <a:r>
              <a:rPr lang="en-US" dirty="0"/>
              <a:t>Heavy metal impregnation (like. silver, osmium)</a:t>
            </a:r>
          </a:p>
        </p:txBody>
      </p:sp>
    </p:spTree>
    <p:extLst>
      <p:ext uri="{BB962C8B-B14F-4D97-AF65-F5344CB8AC3E}">
        <p14:creationId xmlns:p14="http://schemas.microsoft.com/office/powerpoint/2010/main" val="22629832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Golgi Complex (Apparatus, Body)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" dirty="0"/>
              <a:t>In the light microscope, secretory cells that have a large Golgi apparatus typically exhibit a clear area partially surrounded by </a:t>
            </a:r>
            <a:r>
              <a:rPr lang="en" dirty="0" err="1"/>
              <a:t>ergastoplasm</a:t>
            </a:r>
            <a:r>
              <a:rPr lang="en" dirty="0"/>
              <a:t>. </a:t>
            </a:r>
          </a:p>
          <a:p>
            <a:r>
              <a:rPr lang="en" dirty="0"/>
              <a:t>In EM, it appears as a series of stacked, flattened, membrane-limited sacs or cisternae and tubular extensions embedded in a network of microtubules near the microtubule organizing centers. </a:t>
            </a:r>
          </a:p>
        </p:txBody>
      </p:sp>
    </p:spTree>
    <p:extLst>
      <p:ext uri="{BB962C8B-B14F-4D97-AF65-F5344CB8AC3E}">
        <p14:creationId xmlns:p14="http://schemas.microsoft.com/office/powerpoint/2010/main" val="15118901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Golgi Complex (Apparatus, Body)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97696"/>
          </a:xfrm>
        </p:spPr>
        <p:txBody>
          <a:bodyPr/>
          <a:lstStyle/>
          <a:p>
            <a:r>
              <a:rPr lang="en-US" dirty="0"/>
              <a:t>It exhibits polarization as cis and trans face.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72260" y="3694989"/>
            <a:ext cx="89351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Cis face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31741" y="4280458"/>
            <a:ext cx="1122936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Trans face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3312608" y="4280458"/>
            <a:ext cx="2677549" cy="611858"/>
          </a:xfrm>
          <a:prstGeom prst="straightConnector1">
            <a:avLst/>
          </a:prstGeom>
          <a:ln w="44450"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608893" y="5491549"/>
            <a:ext cx="3381264" cy="479866"/>
          </a:xfrm>
          <a:prstGeom prst="straightConnector1">
            <a:avLst/>
          </a:prstGeom>
          <a:ln w="44450"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2671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3007"/>
          </a:xfrm>
        </p:spPr>
        <p:txBody>
          <a:bodyPr>
            <a:normAutofit fontScale="85000" lnSpcReduction="10000"/>
          </a:bodyPr>
          <a:lstStyle/>
          <a:p>
            <a:r>
              <a:rPr lang="en" dirty="0"/>
              <a:t>Histology,  also microanatomy, is the branch of biology which studies the tissues of animals and plants using microscopy. </a:t>
            </a:r>
          </a:p>
          <a:p>
            <a:r>
              <a:rPr lang="en" dirty="0"/>
              <a:t>It is commonly studied using a light microscope or electron microscope, the specimen having been sectioned, stained, and mounted on a microscope slide. </a:t>
            </a:r>
          </a:p>
          <a:p>
            <a:r>
              <a:rPr lang="en" dirty="0"/>
              <a:t>Histopathology, the microscopic study of diseased tissue, is an important tool in anatomical pathology, since accurate diagnosis of cancer and other diseases usually requires histopathological examination of samples.</a:t>
            </a:r>
          </a:p>
        </p:txBody>
      </p:sp>
    </p:spTree>
    <p:extLst>
      <p:ext uri="{BB962C8B-B14F-4D97-AF65-F5344CB8AC3E}">
        <p14:creationId xmlns:p14="http://schemas.microsoft.com/office/powerpoint/2010/main" val="9569426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Golgi Complex (Apparatus, Body)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359355"/>
          </a:xfrm>
        </p:spPr>
        <p:txBody>
          <a:bodyPr/>
          <a:lstStyle/>
          <a:p>
            <a:r>
              <a:rPr lang="en-US" dirty="0"/>
              <a:t>Post-translational modification, </a:t>
            </a:r>
          </a:p>
          <a:p>
            <a:r>
              <a:rPr lang="en-US" dirty="0"/>
              <a:t>Sorting and packaging of proteins </a:t>
            </a:r>
          </a:p>
          <a:p>
            <a:r>
              <a:rPr lang="en-US" dirty="0"/>
              <a:t>M-6-P is added to lysosomal proteins. </a:t>
            </a:r>
          </a:p>
          <a:p>
            <a:r>
              <a:rPr lang="en-US" dirty="0"/>
              <a:t>Synthesis of sphingomyelin and glycosphingolipid</a:t>
            </a:r>
          </a:p>
        </p:txBody>
      </p:sp>
    </p:spTree>
    <p:extLst>
      <p:ext uri="{BB962C8B-B14F-4D97-AF65-F5344CB8AC3E}">
        <p14:creationId xmlns:p14="http://schemas.microsoft.com/office/powerpoint/2010/main" val="38868991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48EBD-DFA2-3246-84D2-AE34A6ADA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Cell </a:t>
            </a:r>
            <a:r>
              <a:rPr lang="tr-TR" dirty="0" err="1"/>
              <a:t>Secretion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Vesicular</a:t>
            </a:r>
            <a:r>
              <a:rPr lang="tr-TR" dirty="0"/>
              <a:t> </a:t>
            </a:r>
            <a:r>
              <a:rPr lang="tr-TR" dirty="0" err="1"/>
              <a:t>Trafficking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02B10-4122-4C42-B23F-794C9DB50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00200"/>
            <a:ext cx="8435947" cy="4525963"/>
          </a:xfrm>
        </p:spPr>
        <p:txBody>
          <a:bodyPr/>
          <a:lstStyle/>
          <a:p>
            <a:r>
              <a:rPr lang="en" dirty="0"/>
              <a:t>Endocytosis is the general term for processes of vesicular transport in which </a:t>
            </a:r>
            <a:r>
              <a:rPr lang="en" i="1" u="sng" dirty="0"/>
              <a:t>substances enter the cell</a:t>
            </a:r>
            <a:r>
              <a:rPr lang="en" dirty="0"/>
              <a:t>.</a:t>
            </a:r>
          </a:p>
          <a:p>
            <a:pPr marL="0" indent="0">
              <a:buNone/>
            </a:pPr>
            <a:r>
              <a:rPr lang="en" dirty="0"/>
              <a:t> </a:t>
            </a:r>
          </a:p>
          <a:p>
            <a:r>
              <a:rPr lang="en" dirty="0"/>
              <a:t>Exocytosis is the general term for processes of vesicular transport in which </a:t>
            </a:r>
            <a:r>
              <a:rPr lang="en" i="1" u="sng" dirty="0"/>
              <a:t>substances leave the cell</a:t>
            </a:r>
            <a:r>
              <a:rPr lang="en" dirty="0"/>
              <a:t>. </a:t>
            </a:r>
          </a:p>
          <a:p>
            <a:pPr marL="0" indent="0">
              <a:buNone/>
            </a:pP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31812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14995" y="156966"/>
            <a:ext cx="7622697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" dirty="0">
                <a:latin typeface="Myriad Pro" pitchFamily="34" charset="0"/>
              </a:rPr>
              <a:t>Coatomers mediate bidirectional traffic between the </a:t>
            </a:r>
            <a:r>
              <a:rPr lang="en" dirty="0" err="1">
                <a:latin typeface="Myriad Pro" pitchFamily="34" charset="0"/>
              </a:rPr>
              <a:t>rER</a:t>
            </a:r>
            <a:r>
              <a:rPr lang="en" dirty="0">
                <a:latin typeface="Myriad Pro" pitchFamily="34" charset="0"/>
              </a:rPr>
              <a:t> and Golgi apparatus.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822819-83E4-9B46-9A1D-56116B9F95E0}"/>
              </a:ext>
            </a:extLst>
          </p:cNvPr>
          <p:cNvSpPr/>
          <p:nvPr/>
        </p:nvSpPr>
        <p:spPr>
          <a:xfrm>
            <a:off x="614995" y="4833679"/>
            <a:ext cx="987229" cy="37103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/>
              <a:t>rER</a:t>
            </a:r>
            <a:endParaRPr lang="tr-T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8AF2C28-89BE-0F46-8C78-27A5B74909E6}"/>
              </a:ext>
            </a:extLst>
          </p:cNvPr>
          <p:cNvSpPr/>
          <p:nvPr/>
        </p:nvSpPr>
        <p:spPr>
          <a:xfrm>
            <a:off x="3809999" y="4609711"/>
            <a:ext cx="987229" cy="37103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/>
              <a:t>Golgi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36972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Mitochondrion (</a:t>
            </a:r>
            <a:r>
              <a:rPr lang="en-US" dirty="0" err="1"/>
              <a:t>mitos</a:t>
            </a:r>
            <a:r>
              <a:rPr lang="en-US" dirty="0"/>
              <a:t> + </a:t>
            </a:r>
            <a:r>
              <a:rPr lang="en-US" dirty="0" err="1"/>
              <a:t>chondros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3677"/>
            <a:ext cx="8387862" cy="545123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1840, Richard Altman, </a:t>
            </a:r>
            <a:r>
              <a:rPr lang="en-US" dirty="0" err="1"/>
              <a:t>Bioblast</a:t>
            </a:r>
            <a:endParaRPr lang="en-US" dirty="0"/>
          </a:p>
          <a:p>
            <a:r>
              <a:rPr lang="en-US" dirty="0"/>
              <a:t>1898, Carl Benda, thread (</a:t>
            </a:r>
            <a:r>
              <a:rPr lang="en-US" dirty="0" err="1"/>
              <a:t>fibre</a:t>
            </a:r>
            <a:r>
              <a:rPr lang="en-US" dirty="0"/>
              <a:t>) + granules</a:t>
            </a:r>
          </a:p>
          <a:p>
            <a:r>
              <a:rPr lang="en-US" dirty="0"/>
              <a:t>0,4 – 0,8 x 4 – 8 um</a:t>
            </a:r>
          </a:p>
          <a:p>
            <a:r>
              <a:rPr lang="en-US" dirty="0"/>
              <a:t>Circular DNA, </a:t>
            </a:r>
          </a:p>
          <a:p>
            <a:r>
              <a:rPr lang="en-US" dirty="0"/>
              <a:t>Ability of self-division and protein synthesis</a:t>
            </a:r>
          </a:p>
          <a:p>
            <a:r>
              <a:rPr lang="en-US" dirty="0"/>
              <a:t>Double membrane</a:t>
            </a:r>
          </a:p>
          <a:p>
            <a:pPr marL="0" indent="0">
              <a:buNone/>
            </a:pPr>
            <a:r>
              <a:rPr lang="en-US" dirty="0"/>
              <a:t>Mitochondria are believed to have evolved from an aerobic prokaryote (</a:t>
            </a:r>
            <a:r>
              <a:rPr lang="en-US" dirty="0" err="1"/>
              <a:t>Eubacterium</a:t>
            </a:r>
            <a:r>
              <a:rPr lang="en-US" dirty="0"/>
              <a:t>) that lived symbiotically within primitive eukaryotic cells.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03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Mitochondria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6092"/>
            <a:ext cx="8229600" cy="5282618"/>
          </a:xfrm>
        </p:spPr>
        <p:txBody>
          <a:bodyPr>
            <a:normAutofit fontScale="92500"/>
          </a:bodyPr>
          <a:lstStyle/>
          <a:p>
            <a:r>
              <a:rPr lang="en-US" dirty="0"/>
              <a:t>Present in all cells except red blood cells and terminal keratinocytes. </a:t>
            </a:r>
          </a:p>
          <a:p>
            <a:r>
              <a:rPr lang="en-US" dirty="0"/>
              <a:t>Abundant in cells that generate and expend large amounts of energy. </a:t>
            </a:r>
          </a:p>
          <a:p>
            <a:r>
              <a:rPr lang="en-US" dirty="0"/>
              <a:t>Fixed by potassium bichromate or osmium tetroxide  </a:t>
            </a:r>
          </a:p>
          <a:p>
            <a:r>
              <a:rPr lang="en-US" dirty="0"/>
              <a:t>Staining: </a:t>
            </a:r>
          </a:p>
          <a:p>
            <a:pPr lvl="1"/>
            <a:r>
              <a:rPr lang="en-US" dirty="0"/>
              <a:t>Vital: Janus green B</a:t>
            </a:r>
          </a:p>
          <a:p>
            <a:pPr lvl="1"/>
            <a:r>
              <a:rPr lang="en-US" dirty="0"/>
              <a:t>Iron hematoxylin</a:t>
            </a:r>
          </a:p>
          <a:p>
            <a:pPr lvl="1"/>
            <a:r>
              <a:rPr lang="en-US" dirty="0"/>
              <a:t>Acidophilic staining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935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418279" y="227472"/>
            <a:ext cx="4687292" cy="6077522"/>
          </a:xfrm>
          <a:prstGeom prst="ellipse">
            <a:avLst/>
          </a:prstGeom>
          <a:ln w="57150" cmpd="sng">
            <a:solidFill>
              <a:srgbClr val="00FF00"/>
            </a:solidFill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73084" y="756610"/>
            <a:ext cx="3825396" cy="4959991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 w="38100" cmpd="sng">
            <a:solidFill>
              <a:srgbClr val="FFFF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3095768" y="2059908"/>
            <a:ext cx="1818847" cy="1461460"/>
            <a:chOff x="4611690" y="1937045"/>
            <a:chExt cx="1818847" cy="1461460"/>
          </a:xfrm>
        </p:grpSpPr>
        <p:grpSp>
          <p:nvGrpSpPr>
            <p:cNvPr id="36" name="Group 35"/>
            <p:cNvGrpSpPr/>
            <p:nvPr/>
          </p:nvGrpSpPr>
          <p:grpSpPr>
            <a:xfrm>
              <a:off x="4762894" y="1937045"/>
              <a:ext cx="1333372" cy="136583"/>
              <a:chOff x="4762894" y="1937045"/>
              <a:chExt cx="1333372" cy="136583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oup 36"/>
            <p:cNvGrpSpPr/>
            <p:nvPr/>
          </p:nvGrpSpPr>
          <p:grpSpPr>
            <a:xfrm>
              <a:off x="4611690" y="2338822"/>
              <a:ext cx="1639941" cy="136583"/>
              <a:chOff x="4762894" y="1937045"/>
              <a:chExt cx="1333372" cy="136583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Group 37"/>
            <p:cNvGrpSpPr/>
            <p:nvPr/>
          </p:nvGrpSpPr>
          <p:grpSpPr>
            <a:xfrm>
              <a:off x="4732654" y="2792038"/>
              <a:ext cx="1639941" cy="136583"/>
              <a:chOff x="4762894" y="1937045"/>
              <a:chExt cx="1333372" cy="136583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/>
            <p:cNvGrpSpPr/>
            <p:nvPr/>
          </p:nvGrpSpPr>
          <p:grpSpPr>
            <a:xfrm>
              <a:off x="4790596" y="3261922"/>
              <a:ext cx="1639941" cy="136583"/>
              <a:chOff x="4762894" y="1937045"/>
              <a:chExt cx="1333372" cy="136583"/>
            </a:xfrm>
          </p:grpSpPr>
          <p:cxnSp>
            <p:nvCxnSpPr>
              <p:cNvPr id="40" name="Straight Connector 39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9" name="Group 88"/>
          <p:cNvGrpSpPr/>
          <p:nvPr/>
        </p:nvGrpSpPr>
        <p:grpSpPr>
          <a:xfrm>
            <a:off x="784800" y="1329405"/>
            <a:ext cx="3795543" cy="3779419"/>
            <a:chOff x="2453122" y="1358942"/>
            <a:chExt cx="3795543" cy="3779419"/>
          </a:xfrm>
        </p:grpSpPr>
        <p:grpSp>
          <p:nvGrpSpPr>
            <p:cNvPr id="34" name="Group 33"/>
            <p:cNvGrpSpPr/>
            <p:nvPr/>
          </p:nvGrpSpPr>
          <p:grpSpPr>
            <a:xfrm flipH="1">
              <a:off x="2453122" y="1940177"/>
              <a:ext cx="1884036" cy="1461460"/>
              <a:chOff x="4611690" y="1937045"/>
              <a:chExt cx="1818847" cy="1461460"/>
            </a:xfrm>
          </p:grpSpPr>
          <p:grpSp>
            <p:nvGrpSpPr>
              <p:cNvPr id="21" name="Group 20"/>
              <p:cNvGrpSpPr/>
              <p:nvPr/>
            </p:nvGrpSpPr>
            <p:grpSpPr>
              <a:xfrm>
                <a:off x="4762894" y="1937045"/>
                <a:ext cx="1333372" cy="136583"/>
                <a:chOff x="4762894" y="1937045"/>
                <a:chExt cx="1333372" cy="136583"/>
              </a:xfrm>
            </p:grpSpPr>
            <p:cxnSp>
              <p:nvCxnSpPr>
                <p:cNvPr id="11" name="Straight Connector 10"/>
                <p:cNvCxnSpPr/>
                <p:nvPr/>
              </p:nvCxnSpPr>
              <p:spPr>
                <a:xfrm flipH="1">
                  <a:off x="4762894" y="1937045"/>
                  <a:ext cx="1256572" cy="29537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 flipH="1">
                  <a:off x="4762894" y="2059209"/>
                  <a:ext cx="1333372" cy="0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>
                  <a:off x="4762894" y="1966582"/>
                  <a:ext cx="0" cy="107046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" name="Group 21"/>
              <p:cNvGrpSpPr/>
              <p:nvPr/>
            </p:nvGrpSpPr>
            <p:grpSpPr>
              <a:xfrm>
                <a:off x="4611690" y="2338822"/>
                <a:ext cx="1639941" cy="136583"/>
                <a:chOff x="4762894" y="1937045"/>
                <a:chExt cx="1333372" cy="136583"/>
              </a:xfrm>
            </p:grpSpPr>
            <p:cxnSp>
              <p:nvCxnSpPr>
                <p:cNvPr id="23" name="Straight Connector 22"/>
                <p:cNvCxnSpPr/>
                <p:nvPr/>
              </p:nvCxnSpPr>
              <p:spPr>
                <a:xfrm flipH="1">
                  <a:off x="4762894" y="1937045"/>
                  <a:ext cx="1256572" cy="29537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 flipH="1">
                  <a:off x="4762894" y="2059209"/>
                  <a:ext cx="1333372" cy="0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>
                  <a:off x="4762894" y="1966582"/>
                  <a:ext cx="0" cy="107046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" name="Group 25"/>
              <p:cNvGrpSpPr/>
              <p:nvPr/>
            </p:nvGrpSpPr>
            <p:grpSpPr>
              <a:xfrm>
                <a:off x="4732654" y="2792038"/>
                <a:ext cx="1639941" cy="136583"/>
                <a:chOff x="4762894" y="1937045"/>
                <a:chExt cx="1333372" cy="136583"/>
              </a:xfrm>
            </p:grpSpPr>
            <p:cxnSp>
              <p:nvCxnSpPr>
                <p:cNvPr id="27" name="Straight Connector 26"/>
                <p:cNvCxnSpPr/>
                <p:nvPr/>
              </p:nvCxnSpPr>
              <p:spPr>
                <a:xfrm flipH="1">
                  <a:off x="4762894" y="1937045"/>
                  <a:ext cx="1256572" cy="29537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 flipH="1">
                  <a:off x="4762894" y="2059209"/>
                  <a:ext cx="1333372" cy="0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>
                  <a:off x="4762894" y="1966582"/>
                  <a:ext cx="0" cy="107046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" name="Group 29"/>
              <p:cNvGrpSpPr/>
              <p:nvPr/>
            </p:nvGrpSpPr>
            <p:grpSpPr>
              <a:xfrm>
                <a:off x="4790596" y="3261922"/>
                <a:ext cx="1639941" cy="136583"/>
                <a:chOff x="4762894" y="1937045"/>
                <a:chExt cx="1333372" cy="136583"/>
              </a:xfrm>
            </p:grpSpPr>
            <p:cxnSp>
              <p:nvCxnSpPr>
                <p:cNvPr id="31" name="Straight Connector 30"/>
                <p:cNvCxnSpPr/>
                <p:nvPr/>
              </p:nvCxnSpPr>
              <p:spPr>
                <a:xfrm flipH="1">
                  <a:off x="4762894" y="1937045"/>
                  <a:ext cx="1256572" cy="29537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 flipH="1">
                  <a:off x="4762894" y="2059209"/>
                  <a:ext cx="1333372" cy="0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>
                  <a:off x="4762894" y="1966582"/>
                  <a:ext cx="0" cy="107046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3" name="Group 52"/>
            <p:cNvGrpSpPr/>
            <p:nvPr/>
          </p:nvGrpSpPr>
          <p:grpSpPr>
            <a:xfrm>
              <a:off x="4363062" y="3904849"/>
              <a:ext cx="1885603" cy="136583"/>
              <a:chOff x="4762894" y="1937045"/>
              <a:chExt cx="1333372" cy="136583"/>
            </a:xfrm>
          </p:grpSpPr>
          <p:cxnSp>
            <p:nvCxnSpPr>
              <p:cNvPr id="66" name="Straight Connector 65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oup 53"/>
            <p:cNvGrpSpPr/>
            <p:nvPr/>
          </p:nvGrpSpPr>
          <p:grpSpPr>
            <a:xfrm>
              <a:off x="4257219" y="4306626"/>
              <a:ext cx="1928198" cy="52757"/>
              <a:chOff x="4762894" y="1937045"/>
              <a:chExt cx="1333372" cy="136583"/>
            </a:xfrm>
          </p:grpSpPr>
          <p:cxnSp>
            <p:nvCxnSpPr>
              <p:cNvPr id="63" name="Straight Connector 62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/>
            <p:cNvGrpSpPr/>
            <p:nvPr/>
          </p:nvGrpSpPr>
          <p:grpSpPr>
            <a:xfrm>
              <a:off x="4332823" y="4759842"/>
              <a:ext cx="1639941" cy="136583"/>
              <a:chOff x="4762894" y="1937045"/>
              <a:chExt cx="1333372" cy="136583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" name="Group 55"/>
            <p:cNvGrpSpPr/>
            <p:nvPr/>
          </p:nvGrpSpPr>
          <p:grpSpPr>
            <a:xfrm rot="10800000">
              <a:off x="3124149" y="5001778"/>
              <a:ext cx="1639941" cy="136583"/>
              <a:chOff x="4762894" y="1937045"/>
              <a:chExt cx="1333372" cy="136583"/>
            </a:xfrm>
          </p:grpSpPr>
          <p:cxnSp>
            <p:nvCxnSpPr>
              <p:cNvPr id="57" name="Straight Connector 56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Group 68"/>
            <p:cNvGrpSpPr/>
            <p:nvPr/>
          </p:nvGrpSpPr>
          <p:grpSpPr>
            <a:xfrm rot="10800000">
              <a:off x="2799374" y="4623259"/>
              <a:ext cx="1639941" cy="136583"/>
              <a:chOff x="4762894" y="1937045"/>
              <a:chExt cx="1333372" cy="136583"/>
            </a:xfrm>
          </p:grpSpPr>
          <p:cxnSp>
            <p:nvCxnSpPr>
              <p:cNvPr id="70" name="Straight Connector 69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/>
            <p:cNvGrpSpPr/>
            <p:nvPr/>
          </p:nvGrpSpPr>
          <p:grpSpPr>
            <a:xfrm rot="10800000">
              <a:off x="2610984" y="4041432"/>
              <a:ext cx="1639941" cy="136583"/>
              <a:chOff x="4762894" y="1937045"/>
              <a:chExt cx="1333372" cy="136583"/>
            </a:xfrm>
          </p:grpSpPr>
          <p:cxnSp>
            <p:nvCxnSpPr>
              <p:cNvPr id="74" name="Straight Connector 73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4283725" y="1586233"/>
              <a:ext cx="1639941" cy="136583"/>
              <a:chOff x="4762894" y="1937045"/>
              <a:chExt cx="1333372" cy="136583"/>
            </a:xfrm>
          </p:grpSpPr>
          <p:cxnSp>
            <p:nvCxnSpPr>
              <p:cNvPr id="78" name="Straight Connector 77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80"/>
            <p:cNvGrpSpPr/>
            <p:nvPr/>
          </p:nvGrpSpPr>
          <p:grpSpPr>
            <a:xfrm rot="10800000">
              <a:off x="3211902" y="1358942"/>
              <a:ext cx="1639941" cy="136583"/>
              <a:chOff x="4762894" y="1937045"/>
              <a:chExt cx="1333372" cy="136583"/>
            </a:xfrm>
          </p:grpSpPr>
          <p:cxnSp>
            <p:nvCxnSpPr>
              <p:cNvPr id="82" name="Straight Connector 81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Group 84"/>
            <p:cNvGrpSpPr/>
            <p:nvPr/>
          </p:nvGrpSpPr>
          <p:grpSpPr>
            <a:xfrm rot="10800000">
              <a:off x="2580985" y="3550990"/>
              <a:ext cx="1639941" cy="136583"/>
              <a:chOff x="4762894" y="1937045"/>
              <a:chExt cx="1333372" cy="136583"/>
            </a:xfrm>
          </p:grpSpPr>
          <p:cxnSp>
            <p:nvCxnSpPr>
              <p:cNvPr id="86" name="Straight Connector 85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6" name="Group 95"/>
          <p:cNvGrpSpPr/>
          <p:nvPr/>
        </p:nvGrpSpPr>
        <p:grpSpPr>
          <a:xfrm>
            <a:off x="4052904" y="435557"/>
            <a:ext cx="4779953" cy="1754326"/>
            <a:chOff x="4263924" y="435557"/>
            <a:chExt cx="4779953" cy="1754326"/>
          </a:xfrm>
        </p:grpSpPr>
        <p:sp>
          <p:nvSpPr>
            <p:cNvPr id="92" name="TextBox 91"/>
            <p:cNvSpPr txBox="1"/>
            <p:nvPr/>
          </p:nvSpPr>
          <p:spPr>
            <a:xfrm>
              <a:off x="5413625" y="435557"/>
              <a:ext cx="3630252" cy="1754326"/>
            </a:xfrm>
            <a:prstGeom prst="rect">
              <a:avLst/>
            </a:prstGeom>
            <a:noFill/>
            <a:ln w="19050" cmpd="sng">
              <a:solidFill>
                <a:srgbClr val="00FF00"/>
              </a:solidFill>
            </a:ln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rgbClr val="00FF00"/>
                  </a:solidFill>
                </a:rPr>
                <a:t>Voltage dependent anion channels (Porins)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rgbClr val="00FF00"/>
                  </a:solidFill>
                </a:rPr>
                <a:t>Several enzymes including  phospholipase A2, monoamine oxidase, and acetyl coenzyme A (CoA) synthase. </a:t>
              </a:r>
              <a:endParaRPr lang="en-US" dirty="0"/>
            </a:p>
          </p:txBody>
        </p:sp>
        <p:cxnSp>
          <p:nvCxnSpPr>
            <p:cNvPr id="94" name="Straight Connector 93"/>
            <p:cNvCxnSpPr>
              <a:cxnSpLocks/>
              <a:endCxn id="92" idx="1"/>
            </p:cNvCxnSpPr>
            <p:nvPr/>
          </p:nvCxnSpPr>
          <p:spPr>
            <a:xfrm>
              <a:off x="4263924" y="756610"/>
              <a:ext cx="1149701" cy="556110"/>
            </a:xfrm>
            <a:prstGeom prst="line">
              <a:avLst/>
            </a:prstGeom>
            <a:ln w="19050" cmpd="sng">
              <a:solidFill>
                <a:srgbClr val="00FF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Group 100"/>
          <p:cNvGrpSpPr/>
          <p:nvPr/>
        </p:nvGrpSpPr>
        <p:grpSpPr>
          <a:xfrm>
            <a:off x="4774080" y="2420420"/>
            <a:ext cx="4058777" cy="1566420"/>
            <a:chOff x="4985100" y="2420420"/>
            <a:chExt cx="4058777" cy="1566420"/>
          </a:xfrm>
        </p:grpSpPr>
        <p:sp>
          <p:nvSpPr>
            <p:cNvPr id="98" name="TextBox 97"/>
            <p:cNvSpPr txBox="1"/>
            <p:nvPr/>
          </p:nvSpPr>
          <p:spPr>
            <a:xfrm>
              <a:off x="6010572" y="3063510"/>
              <a:ext cx="3033305" cy="923330"/>
            </a:xfrm>
            <a:prstGeom prst="rect">
              <a:avLst/>
            </a:prstGeom>
            <a:noFill/>
            <a:ln w="28575" cmpd="sng">
              <a:solidFill>
                <a:srgbClr val="3366FF"/>
              </a:solidFill>
            </a:ln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rgbClr val="3366FF"/>
                  </a:solidFill>
                </a:rPr>
                <a:t>Similar to cytoplasm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rgbClr val="3366FF"/>
                  </a:solidFill>
                </a:rPr>
                <a:t>Cytochrome C (apoptosis)</a:t>
              </a:r>
            </a:p>
            <a:p>
              <a:endParaRPr lang="en-US" dirty="0"/>
            </a:p>
          </p:txBody>
        </p:sp>
        <p:cxnSp>
          <p:nvCxnSpPr>
            <p:cNvPr id="99" name="Straight Connector 98"/>
            <p:cNvCxnSpPr>
              <a:cxnSpLocks/>
            </p:cNvCxnSpPr>
            <p:nvPr/>
          </p:nvCxnSpPr>
          <p:spPr>
            <a:xfrm>
              <a:off x="4985100" y="2420420"/>
              <a:ext cx="1025472" cy="643090"/>
            </a:xfrm>
            <a:prstGeom prst="line">
              <a:avLst/>
            </a:prstGeom>
            <a:ln w="28575" cmpd="sng">
              <a:solidFill>
                <a:srgbClr val="3366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46648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418279" y="227472"/>
            <a:ext cx="4687292" cy="6077522"/>
          </a:xfrm>
          <a:prstGeom prst="ellipse">
            <a:avLst/>
          </a:prstGeom>
          <a:ln w="57150" cmpd="sng">
            <a:solidFill>
              <a:srgbClr val="00FF00"/>
            </a:solidFill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73084" y="756610"/>
            <a:ext cx="3825396" cy="4959991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 w="38100" cmpd="sng">
            <a:solidFill>
              <a:srgbClr val="FFFF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3095768" y="2059908"/>
            <a:ext cx="1818847" cy="1461460"/>
            <a:chOff x="4611690" y="1937045"/>
            <a:chExt cx="1818847" cy="1461460"/>
          </a:xfrm>
        </p:grpSpPr>
        <p:grpSp>
          <p:nvGrpSpPr>
            <p:cNvPr id="36" name="Group 35"/>
            <p:cNvGrpSpPr/>
            <p:nvPr/>
          </p:nvGrpSpPr>
          <p:grpSpPr>
            <a:xfrm>
              <a:off x="4762894" y="1937045"/>
              <a:ext cx="1333372" cy="136583"/>
              <a:chOff x="4762894" y="1937045"/>
              <a:chExt cx="1333372" cy="136583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oup 36"/>
            <p:cNvGrpSpPr/>
            <p:nvPr/>
          </p:nvGrpSpPr>
          <p:grpSpPr>
            <a:xfrm>
              <a:off x="4611690" y="2338822"/>
              <a:ext cx="1639941" cy="136583"/>
              <a:chOff x="4762894" y="1937045"/>
              <a:chExt cx="1333372" cy="136583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Group 37"/>
            <p:cNvGrpSpPr/>
            <p:nvPr/>
          </p:nvGrpSpPr>
          <p:grpSpPr>
            <a:xfrm>
              <a:off x="4732654" y="2792038"/>
              <a:ext cx="1639941" cy="136583"/>
              <a:chOff x="4762894" y="1937045"/>
              <a:chExt cx="1333372" cy="136583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/>
            <p:cNvGrpSpPr/>
            <p:nvPr/>
          </p:nvGrpSpPr>
          <p:grpSpPr>
            <a:xfrm>
              <a:off x="4790596" y="3261922"/>
              <a:ext cx="1639941" cy="136583"/>
              <a:chOff x="4762894" y="1937045"/>
              <a:chExt cx="1333372" cy="136583"/>
            </a:xfrm>
          </p:grpSpPr>
          <p:cxnSp>
            <p:nvCxnSpPr>
              <p:cNvPr id="40" name="Straight Connector 39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9" name="Group 88"/>
          <p:cNvGrpSpPr/>
          <p:nvPr/>
        </p:nvGrpSpPr>
        <p:grpSpPr>
          <a:xfrm>
            <a:off x="784800" y="1329405"/>
            <a:ext cx="3795543" cy="3779419"/>
            <a:chOff x="2453122" y="1358942"/>
            <a:chExt cx="3795543" cy="3779419"/>
          </a:xfrm>
        </p:grpSpPr>
        <p:grpSp>
          <p:nvGrpSpPr>
            <p:cNvPr id="34" name="Group 33"/>
            <p:cNvGrpSpPr/>
            <p:nvPr/>
          </p:nvGrpSpPr>
          <p:grpSpPr>
            <a:xfrm flipH="1">
              <a:off x="2453122" y="1940177"/>
              <a:ext cx="1884036" cy="1461460"/>
              <a:chOff x="4611690" y="1937045"/>
              <a:chExt cx="1818847" cy="1461460"/>
            </a:xfrm>
          </p:grpSpPr>
          <p:grpSp>
            <p:nvGrpSpPr>
              <p:cNvPr id="21" name="Group 20"/>
              <p:cNvGrpSpPr/>
              <p:nvPr/>
            </p:nvGrpSpPr>
            <p:grpSpPr>
              <a:xfrm>
                <a:off x="4762894" y="1937045"/>
                <a:ext cx="1333372" cy="136583"/>
                <a:chOff x="4762894" y="1937045"/>
                <a:chExt cx="1333372" cy="136583"/>
              </a:xfrm>
            </p:grpSpPr>
            <p:cxnSp>
              <p:nvCxnSpPr>
                <p:cNvPr id="11" name="Straight Connector 10"/>
                <p:cNvCxnSpPr/>
                <p:nvPr/>
              </p:nvCxnSpPr>
              <p:spPr>
                <a:xfrm flipH="1">
                  <a:off x="4762894" y="1937045"/>
                  <a:ext cx="1256572" cy="29537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 flipH="1">
                  <a:off x="4762894" y="2059209"/>
                  <a:ext cx="1333372" cy="0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>
                  <a:off x="4762894" y="1966582"/>
                  <a:ext cx="0" cy="107046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" name="Group 21"/>
              <p:cNvGrpSpPr/>
              <p:nvPr/>
            </p:nvGrpSpPr>
            <p:grpSpPr>
              <a:xfrm>
                <a:off x="4611690" y="2338822"/>
                <a:ext cx="1639941" cy="136583"/>
                <a:chOff x="4762894" y="1937045"/>
                <a:chExt cx="1333372" cy="136583"/>
              </a:xfrm>
            </p:grpSpPr>
            <p:cxnSp>
              <p:nvCxnSpPr>
                <p:cNvPr id="23" name="Straight Connector 22"/>
                <p:cNvCxnSpPr/>
                <p:nvPr/>
              </p:nvCxnSpPr>
              <p:spPr>
                <a:xfrm flipH="1">
                  <a:off x="4762894" y="1937045"/>
                  <a:ext cx="1256572" cy="29537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 flipH="1">
                  <a:off x="4762894" y="2059209"/>
                  <a:ext cx="1333372" cy="0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>
                  <a:off x="4762894" y="1966582"/>
                  <a:ext cx="0" cy="107046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" name="Group 25"/>
              <p:cNvGrpSpPr/>
              <p:nvPr/>
            </p:nvGrpSpPr>
            <p:grpSpPr>
              <a:xfrm>
                <a:off x="4732654" y="2792038"/>
                <a:ext cx="1639941" cy="136583"/>
                <a:chOff x="4762894" y="1937045"/>
                <a:chExt cx="1333372" cy="136583"/>
              </a:xfrm>
            </p:grpSpPr>
            <p:cxnSp>
              <p:nvCxnSpPr>
                <p:cNvPr id="27" name="Straight Connector 26"/>
                <p:cNvCxnSpPr/>
                <p:nvPr/>
              </p:nvCxnSpPr>
              <p:spPr>
                <a:xfrm flipH="1">
                  <a:off x="4762894" y="1937045"/>
                  <a:ext cx="1256572" cy="29537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 flipH="1">
                  <a:off x="4762894" y="2059209"/>
                  <a:ext cx="1333372" cy="0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>
                  <a:off x="4762894" y="1966582"/>
                  <a:ext cx="0" cy="107046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" name="Group 29"/>
              <p:cNvGrpSpPr/>
              <p:nvPr/>
            </p:nvGrpSpPr>
            <p:grpSpPr>
              <a:xfrm>
                <a:off x="4790596" y="3261922"/>
                <a:ext cx="1639941" cy="136583"/>
                <a:chOff x="4762894" y="1937045"/>
                <a:chExt cx="1333372" cy="136583"/>
              </a:xfrm>
            </p:grpSpPr>
            <p:cxnSp>
              <p:nvCxnSpPr>
                <p:cNvPr id="31" name="Straight Connector 30"/>
                <p:cNvCxnSpPr/>
                <p:nvPr/>
              </p:nvCxnSpPr>
              <p:spPr>
                <a:xfrm flipH="1">
                  <a:off x="4762894" y="1937045"/>
                  <a:ext cx="1256572" cy="29537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 flipH="1">
                  <a:off x="4762894" y="2059209"/>
                  <a:ext cx="1333372" cy="0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>
                  <a:off x="4762894" y="1966582"/>
                  <a:ext cx="0" cy="107046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3" name="Group 52"/>
            <p:cNvGrpSpPr/>
            <p:nvPr/>
          </p:nvGrpSpPr>
          <p:grpSpPr>
            <a:xfrm>
              <a:off x="4363062" y="3904849"/>
              <a:ext cx="1885603" cy="136583"/>
              <a:chOff x="4762894" y="1937045"/>
              <a:chExt cx="1333372" cy="136583"/>
            </a:xfrm>
          </p:grpSpPr>
          <p:cxnSp>
            <p:nvCxnSpPr>
              <p:cNvPr id="66" name="Straight Connector 65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oup 53"/>
            <p:cNvGrpSpPr/>
            <p:nvPr/>
          </p:nvGrpSpPr>
          <p:grpSpPr>
            <a:xfrm>
              <a:off x="4257219" y="4306626"/>
              <a:ext cx="1928198" cy="52757"/>
              <a:chOff x="4762894" y="1937045"/>
              <a:chExt cx="1333372" cy="136583"/>
            </a:xfrm>
          </p:grpSpPr>
          <p:cxnSp>
            <p:nvCxnSpPr>
              <p:cNvPr id="63" name="Straight Connector 62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/>
            <p:cNvGrpSpPr/>
            <p:nvPr/>
          </p:nvGrpSpPr>
          <p:grpSpPr>
            <a:xfrm>
              <a:off x="4332823" y="4759842"/>
              <a:ext cx="1639941" cy="136583"/>
              <a:chOff x="4762894" y="1937045"/>
              <a:chExt cx="1333372" cy="136583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" name="Group 55"/>
            <p:cNvGrpSpPr/>
            <p:nvPr/>
          </p:nvGrpSpPr>
          <p:grpSpPr>
            <a:xfrm rot="10800000">
              <a:off x="3124149" y="5001778"/>
              <a:ext cx="1639941" cy="136583"/>
              <a:chOff x="4762894" y="1937045"/>
              <a:chExt cx="1333372" cy="136583"/>
            </a:xfrm>
          </p:grpSpPr>
          <p:cxnSp>
            <p:nvCxnSpPr>
              <p:cNvPr id="57" name="Straight Connector 56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Group 68"/>
            <p:cNvGrpSpPr/>
            <p:nvPr/>
          </p:nvGrpSpPr>
          <p:grpSpPr>
            <a:xfrm rot="10800000">
              <a:off x="2799374" y="4623259"/>
              <a:ext cx="1639941" cy="136583"/>
              <a:chOff x="4762894" y="1937045"/>
              <a:chExt cx="1333372" cy="136583"/>
            </a:xfrm>
          </p:grpSpPr>
          <p:cxnSp>
            <p:nvCxnSpPr>
              <p:cNvPr id="70" name="Straight Connector 69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/>
            <p:cNvGrpSpPr/>
            <p:nvPr/>
          </p:nvGrpSpPr>
          <p:grpSpPr>
            <a:xfrm rot="10800000">
              <a:off x="2610984" y="4041432"/>
              <a:ext cx="1639941" cy="136583"/>
              <a:chOff x="4762894" y="1937045"/>
              <a:chExt cx="1333372" cy="136583"/>
            </a:xfrm>
          </p:grpSpPr>
          <p:cxnSp>
            <p:nvCxnSpPr>
              <p:cNvPr id="74" name="Straight Connector 73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4283725" y="1586233"/>
              <a:ext cx="1639941" cy="136583"/>
              <a:chOff x="4762894" y="1937045"/>
              <a:chExt cx="1333372" cy="136583"/>
            </a:xfrm>
          </p:grpSpPr>
          <p:cxnSp>
            <p:nvCxnSpPr>
              <p:cNvPr id="78" name="Straight Connector 77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80"/>
            <p:cNvGrpSpPr/>
            <p:nvPr/>
          </p:nvGrpSpPr>
          <p:grpSpPr>
            <a:xfrm rot="10800000">
              <a:off x="3211902" y="1358942"/>
              <a:ext cx="1639941" cy="136583"/>
              <a:chOff x="4762894" y="1937045"/>
              <a:chExt cx="1333372" cy="136583"/>
            </a:xfrm>
          </p:grpSpPr>
          <p:cxnSp>
            <p:nvCxnSpPr>
              <p:cNvPr id="82" name="Straight Connector 81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Group 84"/>
            <p:cNvGrpSpPr/>
            <p:nvPr/>
          </p:nvGrpSpPr>
          <p:grpSpPr>
            <a:xfrm rot="10800000">
              <a:off x="2580985" y="3550990"/>
              <a:ext cx="1639941" cy="136583"/>
              <a:chOff x="4762894" y="1937045"/>
              <a:chExt cx="1333372" cy="136583"/>
            </a:xfrm>
          </p:grpSpPr>
          <p:cxnSp>
            <p:nvCxnSpPr>
              <p:cNvPr id="86" name="Straight Connector 85"/>
              <p:cNvCxnSpPr/>
              <p:nvPr/>
            </p:nvCxnSpPr>
            <p:spPr>
              <a:xfrm flipH="1">
                <a:off x="4762894" y="1937045"/>
                <a:ext cx="1256572" cy="29537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flipH="1">
                <a:off x="4762894" y="2059209"/>
                <a:ext cx="1333372" cy="0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4762894" y="1966582"/>
                <a:ext cx="0" cy="107046"/>
              </a:xfrm>
              <a:prstGeom prst="line">
                <a:avLst/>
              </a:prstGeom>
              <a:ln>
                <a:solidFill>
                  <a:srgbClr val="FFFF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2" name="TextBox 91"/>
          <p:cNvSpPr txBox="1"/>
          <p:nvPr/>
        </p:nvSpPr>
        <p:spPr>
          <a:xfrm>
            <a:off x="4698479" y="876242"/>
            <a:ext cx="4322427" cy="1477328"/>
          </a:xfrm>
          <a:prstGeom prst="rect">
            <a:avLst/>
          </a:prstGeom>
          <a:noFill/>
          <a:ln w="19050" cmpd="sng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00"/>
                </a:solidFill>
              </a:rPr>
              <a:t>Crista (folds)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00"/>
                </a:solidFill>
              </a:rPr>
              <a:t>Thinner than outer membrane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00"/>
                </a:solidFill>
              </a:rPr>
              <a:t>Impermeable to ions -&gt; Cardiolipin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00"/>
                </a:solidFill>
              </a:rPr>
              <a:t>Oxidation reactions of the respiratory ETC, ATP synthase (elementary particle),</a:t>
            </a:r>
          </a:p>
        </p:txBody>
      </p:sp>
      <p:cxnSp>
        <p:nvCxnSpPr>
          <p:cNvPr id="94" name="Straight Connector 93"/>
          <p:cNvCxnSpPr>
            <a:cxnSpLocks/>
          </p:cNvCxnSpPr>
          <p:nvPr/>
        </p:nvCxnSpPr>
        <p:spPr>
          <a:xfrm flipV="1">
            <a:off x="3425998" y="890610"/>
            <a:ext cx="1300747" cy="14437"/>
          </a:xfrm>
          <a:prstGeom prst="line">
            <a:avLst/>
          </a:prstGeom>
          <a:ln w="19050" cmpd="sng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1" name="Group 100"/>
          <p:cNvGrpSpPr/>
          <p:nvPr/>
        </p:nvGrpSpPr>
        <p:grpSpPr>
          <a:xfrm>
            <a:off x="4209983" y="4324276"/>
            <a:ext cx="4337443" cy="1754326"/>
            <a:chOff x="4985100" y="2169967"/>
            <a:chExt cx="3935876" cy="1754326"/>
          </a:xfrm>
        </p:grpSpPr>
        <p:sp>
          <p:nvSpPr>
            <p:cNvPr id="98" name="TextBox 97"/>
            <p:cNvSpPr txBox="1"/>
            <p:nvPr/>
          </p:nvSpPr>
          <p:spPr>
            <a:xfrm>
              <a:off x="5887671" y="2169967"/>
              <a:ext cx="3033305" cy="1754326"/>
            </a:xfrm>
            <a:prstGeom prst="rect">
              <a:avLst/>
            </a:prstGeom>
            <a:noFill/>
            <a:ln w="28575" cmpd="sng">
              <a:solidFill>
                <a:schemeClr val="bg2">
                  <a:lumMod val="40000"/>
                  <a:lumOff val="6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DNA, RNA, ribosome,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Calcium and other divalent, trivalent cations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TCA cycle enzymes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Fatty acid beta oxidation enzymes</a:t>
              </a:r>
              <a:endParaRPr lang="en-US" dirty="0"/>
            </a:p>
          </p:txBody>
        </p:sp>
        <p:cxnSp>
          <p:nvCxnSpPr>
            <p:cNvPr id="99" name="Straight Connector 98"/>
            <p:cNvCxnSpPr/>
            <p:nvPr/>
          </p:nvCxnSpPr>
          <p:spPr>
            <a:xfrm flipV="1">
              <a:off x="4985100" y="2182072"/>
              <a:ext cx="902571" cy="238348"/>
            </a:xfrm>
            <a:prstGeom prst="line">
              <a:avLst/>
            </a:prstGeom>
            <a:ln w="28575" cmpd="sng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31053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Peroxisomes (Microbodies)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54" y="1600200"/>
            <a:ext cx="8809892" cy="4853353"/>
          </a:xfrm>
        </p:spPr>
        <p:txBody>
          <a:bodyPr>
            <a:normAutofit/>
          </a:bodyPr>
          <a:lstStyle/>
          <a:p>
            <a:r>
              <a:rPr lang="en-US" dirty="0"/>
              <a:t>Single membrane-bounded organelles containing oxidative enzymes like catalase and other peroxidases.</a:t>
            </a:r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Almost all oxidative enzymes produce hydrogen peroxide as a product of the oxidation reaction.</a:t>
            </a:r>
          </a:p>
          <a:p>
            <a:r>
              <a:rPr lang="en-US" dirty="0"/>
              <a:t>Beta oxidation of fatty acids.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C72A236-F88E-E446-85F5-3BA601D45B41}"/>
              </a:ext>
            </a:extLst>
          </p:cNvPr>
          <p:cNvGrpSpPr/>
          <p:nvPr/>
        </p:nvGrpSpPr>
        <p:grpSpPr>
          <a:xfrm>
            <a:off x="2162908" y="3009654"/>
            <a:ext cx="4321866" cy="838692"/>
            <a:chOff x="1125416" y="4499429"/>
            <a:chExt cx="4321866" cy="83869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A05FC74-B6EB-2945-9737-DCC4660DB81A}"/>
                </a:ext>
              </a:extLst>
            </p:cNvPr>
            <p:cNvSpPr txBox="1"/>
            <p:nvPr/>
          </p:nvSpPr>
          <p:spPr>
            <a:xfrm>
              <a:off x="1125416" y="4499430"/>
              <a:ext cx="10823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2 H</a:t>
              </a:r>
              <a:r>
                <a:rPr lang="en-US" sz="2400" baseline="-25000" dirty="0"/>
                <a:t>2</a:t>
              </a:r>
              <a:r>
                <a:rPr lang="en-US" sz="2400" dirty="0"/>
                <a:t>O</a:t>
              </a:r>
              <a:r>
                <a:rPr lang="en-US" sz="2400" baseline="-25000" dirty="0"/>
                <a:t>2</a:t>
              </a:r>
              <a:r>
                <a:rPr lang="en-US" sz="2400" dirty="0"/>
                <a:t> 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A876885-8393-2748-84C0-5D6807663575}"/>
                </a:ext>
              </a:extLst>
            </p:cNvPr>
            <p:cNvSpPr txBox="1"/>
            <p:nvPr/>
          </p:nvSpPr>
          <p:spPr>
            <a:xfrm>
              <a:off x="3731748" y="4499429"/>
              <a:ext cx="17155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2 H</a:t>
              </a:r>
              <a:r>
                <a:rPr lang="en-US" sz="2400" baseline="-25000" dirty="0"/>
                <a:t>2</a:t>
              </a:r>
              <a:r>
                <a:rPr lang="en-US" sz="2400" dirty="0"/>
                <a:t>O  +  O</a:t>
              </a:r>
              <a:r>
                <a:rPr lang="en-US" sz="2400" baseline="-25000" dirty="0"/>
                <a:t>2</a:t>
              </a:r>
              <a:r>
                <a:rPr lang="en-US" sz="2400" dirty="0"/>
                <a:t> 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2659136-9118-B14F-8763-69E1EF40F2DD}"/>
                </a:ext>
              </a:extLst>
            </p:cNvPr>
            <p:cNvSpPr txBox="1"/>
            <p:nvPr/>
          </p:nvSpPr>
          <p:spPr>
            <a:xfrm>
              <a:off x="2207764" y="4814901"/>
              <a:ext cx="140326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Catalase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C73A181E-1207-A546-B400-05842D7D170F}"/>
                </a:ext>
              </a:extLst>
            </p:cNvPr>
            <p:cNvCxnSpPr>
              <a:stCxn id="4" idx="3"/>
              <a:endCxn id="8" idx="1"/>
            </p:cNvCxnSpPr>
            <p:nvPr/>
          </p:nvCxnSpPr>
          <p:spPr>
            <a:xfrm flipV="1">
              <a:off x="2207764" y="4730262"/>
              <a:ext cx="1523984" cy="1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074203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Peroxisomes (Microbodies)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262" y="1851570"/>
            <a:ext cx="8809892" cy="4525963"/>
          </a:xfrm>
        </p:spPr>
        <p:txBody>
          <a:bodyPr/>
          <a:lstStyle/>
          <a:p>
            <a:r>
              <a:rPr lang="en-US" dirty="0">
                <a:latin typeface="+mn-lt"/>
              </a:rPr>
              <a:t>Detoxify alcohol to acetaldehyde in hepatocyte.</a:t>
            </a:r>
          </a:p>
          <a:p>
            <a:r>
              <a:rPr lang="en-US" dirty="0">
                <a:latin typeface="+mn-lt"/>
                <a:cs typeface="Corbel"/>
              </a:rPr>
              <a:t>Catalyze the first reactions in the formation of </a:t>
            </a:r>
            <a:r>
              <a:rPr lang="en-US" dirty="0" err="1">
                <a:latin typeface="+mn-lt"/>
                <a:cs typeface="Corbel"/>
              </a:rPr>
              <a:t>plasmalogens</a:t>
            </a:r>
            <a:r>
              <a:rPr lang="en-US" dirty="0">
                <a:latin typeface="+mn-lt"/>
                <a:cs typeface="Corbel"/>
              </a:rPr>
              <a:t>, which are the most abundant class of phospholipids in myelin.</a:t>
            </a:r>
          </a:p>
        </p:txBody>
      </p:sp>
    </p:spTree>
    <p:extLst>
      <p:ext uri="{BB962C8B-B14F-4D97-AF65-F5344CB8AC3E}">
        <p14:creationId xmlns:p14="http://schemas.microsoft.com/office/powerpoint/2010/main" val="317003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Peroxisomes (Microbodies)</a:t>
            </a:r>
          </a:p>
        </p:txBody>
      </p:sp>
    </p:spTree>
    <p:extLst>
      <p:ext uri="{BB962C8B-B14F-4D97-AF65-F5344CB8AC3E}">
        <p14:creationId xmlns:p14="http://schemas.microsoft.com/office/powerpoint/2010/main" val="253286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Recommended 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226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Histology: A Text and Atlas, Ross and </a:t>
            </a:r>
            <a:r>
              <a:rPr lang="en-US" sz="2400" dirty="0" err="1"/>
              <a:t>Pawlina</a:t>
            </a:r>
            <a:endParaRPr lang="en-US" sz="2400" dirty="0"/>
          </a:p>
          <a:p>
            <a:r>
              <a:rPr lang="en-US" sz="2400" dirty="0"/>
              <a:t>Histology and Cell Biology: An Introduction to Pathology, </a:t>
            </a:r>
            <a:r>
              <a:rPr lang="en-US" sz="2400" dirty="0" err="1"/>
              <a:t>Kierszenbaum</a:t>
            </a:r>
            <a:r>
              <a:rPr lang="en-US" sz="2400" dirty="0"/>
              <a:t> A.L</a:t>
            </a:r>
          </a:p>
          <a:p>
            <a:r>
              <a:rPr lang="en-US" sz="2400" dirty="0"/>
              <a:t>Color Atlas and Text of Histology, Gartner LP</a:t>
            </a:r>
          </a:p>
          <a:p>
            <a:r>
              <a:rPr lang="en-US" sz="2400" dirty="0" err="1"/>
              <a:t>Junqueira's</a:t>
            </a:r>
            <a:r>
              <a:rPr lang="en-US" sz="2400" dirty="0"/>
              <a:t> Basic Histology: Text and Atlas, </a:t>
            </a:r>
            <a:r>
              <a:rPr lang="en-US" sz="2400" dirty="0" err="1"/>
              <a:t>Mescher</a:t>
            </a:r>
            <a:r>
              <a:rPr lang="en-US" sz="2400" dirty="0"/>
              <a:t> A</a:t>
            </a:r>
          </a:p>
          <a:p>
            <a:r>
              <a:rPr lang="en-US" sz="2000" dirty="0"/>
              <a:t>Molecular Biology of the Cell, </a:t>
            </a:r>
            <a:r>
              <a:rPr lang="en-US" sz="2000" dirty="0" err="1"/>
              <a:t>Alberts</a:t>
            </a:r>
            <a:r>
              <a:rPr lang="en-US" sz="2000" dirty="0"/>
              <a:t> B</a:t>
            </a:r>
          </a:p>
          <a:p>
            <a:r>
              <a:rPr lang="en-US" sz="2000" dirty="0"/>
              <a:t>The Cell: A Molecular Approach, Cooper GM</a:t>
            </a:r>
          </a:p>
          <a:p>
            <a:r>
              <a:rPr lang="en-US" sz="2000" i="1" dirty="0"/>
              <a:t>Anatomy &amp; Physiology: The Unity of Form and Function, Saladin KS</a:t>
            </a:r>
          </a:p>
        </p:txBody>
      </p:sp>
    </p:spTree>
    <p:extLst>
      <p:ext uri="{BB962C8B-B14F-4D97-AF65-F5344CB8AC3E}">
        <p14:creationId xmlns:p14="http://schemas.microsoft.com/office/powerpoint/2010/main" val="63454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3D4D2-C18E-D443-BE4D-2B6621D368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Zellweger syndrome</a:t>
            </a:r>
          </a:p>
          <a:p>
            <a:r>
              <a:rPr lang="en-US" dirty="0"/>
              <a:t>Adrenoleukodystrophy</a:t>
            </a:r>
          </a:p>
        </p:txBody>
      </p:sp>
    </p:spTree>
    <p:extLst>
      <p:ext uri="{BB962C8B-B14F-4D97-AF65-F5344CB8AC3E}">
        <p14:creationId xmlns:p14="http://schemas.microsoft.com/office/powerpoint/2010/main" val="3820790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Proteasome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are large cytoplasmic or nuclear protein complexes. </a:t>
            </a:r>
          </a:p>
          <a:p>
            <a:r>
              <a:rPr lang="en-US" dirty="0"/>
              <a:t>destroys abnormal proteins (proteolysis)</a:t>
            </a:r>
          </a:p>
          <a:p>
            <a:pPr lvl="1"/>
            <a:r>
              <a:rPr lang="en-US" sz="2800" dirty="0"/>
              <a:t>nonfunctional </a:t>
            </a:r>
          </a:p>
          <a:p>
            <a:pPr lvl="1"/>
            <a:r>
              <a:rPr lang="en-US" sz="2800" dirty="0"/>
              <a:t>misfolded, </a:t>
            </a:r>
            <a:r>
              <a:rPr lang="en-US" sz="2800" dirty="0" err="1"/>
              <a:t>denaturated</a:t>
            </a:r>
            <a:r>
              <a:rPr lang="en-US" sz="2800" dirty="0"/>
              <a:t>, or contain abnormal amino acids</a:t>
            </a:r>
          </a:p>
        </p:txBody>
      </p:sp>
    </p:spTree>
    <p:extLst>
      <p:ext uri="{BB962C8B-B14F-4D97-AF65-F5344CB8AC3E}">
        <p14:creationId xmlns:p14="http://schemas.microsoft.com/office/powerpoint/2010/main" val="428166523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641" y="1600201"/>
            <a:ext cx="6015222" cy="3857474"/>
          </a:xfrm>
        </p:spPr>
        <p:txBody>
          <a:bodyPr numCol="2">
            <a:normAutofit/>
          </a:bodyPr>
          <a:lstStyle/>
          <a:p>
            <a:r>
              <a:rPr lang="en-US" dirty="0"/>
              <a:t>Endogenous</a:t>
            </a:r>
          </a:p>
          <a:p>
            <a:pPr lvl="1"/>
            <a:r>
              <a:rPr lang="en-US" dirty="0"/>
              <a:t>Melanin</a:t>
            </a:r>
          </a:p>
          <a:p>
            <a:pPr lvl="1"/>
            <a:r>
              <a:rPr lang="en-US" dirty="0"/>
              <a:t>Lipid</a:t>
            </a:r>
          </a:p>
          <a:p>
            <a:pPr lvl="1"/>
            <a:r>
              <a:rPr lang="en-US" dirty="0"/>
              <a:t>Glycogen</a:t>
            </a:r>
          </a:p>
          <a:p>
            <a:pPr lvl="1"/>
            <a:r>
              <a:rPr lang="en-US" dirty="0"/>
              <a:t>Hemoglobin</a:t>
            </a:r>
          </a:p>
          <a:p>
            <a:pPr lvl="1"/>
            <a:r>
              <a:rPr lang="en-US" dirty="0"/>
              <a:t>Lipofuscin</a:t>
            </a:r>
          </a:p>
          <a:p>
            <a:r>
              <a:rPr lang="en-US" dirty="0"/>
              <a:t>Exogenous</a:t>
            </a:r>
          </a:p>
          <a:p>
            <a:pPr lvl="1"/>
            <a:r>
              <a:rPr lang="en-US" dirty="0"/>
              <a:t>Carbon</a:t>
            </a:r>
          </a:p>
          <a:p>
            <a:pPr lvl="1"/>
            <a:r>
              <a:rPr lang="en-US" dirty="0"/>
              <a:t>Carotene</a:t>
            </a:r>
          </a:p>
          <a:p>
            <a:pPr lvl="1"/>
            <a:r>
              <a:rPr lang="en-US" dirty="0"/>
              <a:t>Tattoo</a:t>
            </a:r>
          </a:p>
          <a:p>
            <a:pPr lvl="1"/>
            <a:r>
              <a:rPr lang="en-US" dirty="0"/>
              <a:t>Gun powder</a:t>
            </a:r>
          </a:p>
        </p:txBody>
      </p:sp>
    </p:spTree>
    <p:extLst>
      <p:ext uri="{BB962C8B-B14F-4D97-AF65-F5344CB8AC3E}">
        <p14:creationId xmlns:p14="http://schemas.microsoft.com/office/powerpoint/2010/main" val="2603660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Robert Hooke, </a:t>
            </a:r>
            <a:r>
              <a:rPr lang="en-US" sz="2800" dirty="0" err="1"/>
              <a:t>cella</a:t>
            </a:r>
            <a:r>
              <a:rPr lang="en-US" sz="2800" dirty="0"/>
              <a:t> (</a:t>
            </a:r>
            <a:r>
              <a:rPr lang="en-US" sz="2800" dirty="0" err="1"/>
              <a:t>latin</a:t>
            </a:r>
            <a:r>
              <a:rPr lang="en-US" sz="2800" dirty="0"/>
              <a:t>) = small room</a:t>
            </a:r>
          </a:p>
        </p:txBody>
      </p:sp>
    </p:spTree>
    <p:extLst>
      <p:ext uri="{BB962C8B-B14F-4D97-AF65-F5344CB8AC3E}">
        <p14:creationId xmlns:p14="http://schemas.microsoft.com/office/powerpoint/2010/main" val="2679681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Cytoplasm, Protoplasm, Cytoplasmic matrix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919" y="1880623"/>
            <a:ext cx="8564439" cy="4668087"/>
          </a:xfrm>
        </p:spPr>
        <p:txBody>
          <a:bodyPr>
            <a:normAutofit/>
          </a:bodyPr>
          <a:lstStyle/>
          <a:p>
            <a:r>
              <a:rPr lang="en-US" dirty="0"/>
              <a:t>The liquid plasm of the cell</a:t>
            </a:r>
          </a:p>
          <a:p>
            <a:r>
              <a:rPr lang="en-US" dirty="0"/>
              <a:t>Contains water, ions, proteins etc. </a:t>
            </a:r>
          </a:p>
          <a:p>
            <a:endParaRPr lang="en-US" dirty="0"/>
          </a:p>
          <a:p>
            <a:r>
              <a:rPr lang="en-US" dirty="0"/>
              <a:t>Protoplasm = Cytoplasm + Nucleoplasm</a:t>
            </a:r>
          </a:p>
          <a:p>
            <a:r>
              <a:rPr lang="en-US" dirty="0"/>
              <a:t>Cytosol = Ground substance = water of the cell</a:t>
            </a:r>
          </a:p>
        </p:txBody>
      </p:sp>
    </p:spTree>
    <p:extLst>
      <p:ext uri="{BB962C8B-B14F-4D97-AF65-F5344CB8AC3E}">
        <p14:creationId xmlns:p14="http://schemas.microsoft.com/office/powerpoint/2010/main" val="3564392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Can cell membrane be seen by a light microscope?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B6A29FD-E408-C74A-B0E7-CE0375248952}"/>
              </a:ext>
            </a:extLst>
          </p:cNvPr>
          <p:cNvCxnSpPr>
            <a:cxnSpLocks/>
          </p:cNvCxnSpPr>
          <p:nvPr/>
        </p:nvCxnSpPr>
        <p:spPr>
          <a:xfrm flipV="1">
            <a:off x="3622431" y="4237892"/>
            <a:ext cx="2497015" cy="1283678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626EC9E-A611-D64F-9473-DBCBAB5873CE}"/>
              </a:ext>
            </a:extLst>
          </p:cNvPr>
          <p:cNvCxnSpPr>
            <a:cxnSpLocks/>
          </p:cNvCxnSpPr>
          <p:nvPr/>
        </p:nvCxnSpPr>
        <p:spPr>
          <a:xfrm flipV="1">
            <a:off x="4202723" y="5868958"/>
            <a:ext cx="2684786" cy="714404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7938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Electron microscope</a:t>
            </a:r>
          </a:p>
        </p:txBody>
      </p:sp>
    </p:spTree>
    <p:extLst>
      <p:ext uri="{BB962C8B-B14F-4D97-AF65-F5344CB8AC3E}">
        <p14:creationId xmlns:p14="http://schemas.microsoft.com/office/powerpoint/2010/main" val="75265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Modified fluid-mosaic model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6672ADC-8925-D241-935F-482E9FA97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4007019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7263</TotalTime>
  <Words>1121</Words>
  <Application>Microsoft Macintosh PowerPoint</Application>
  <PresentationFormat>On-screen Show (4:3)</PresentationFormat>
  <Paragraphs>198</Paragraphs>
  <Slides>42</Slides>
  <Notes>2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Arial</vt:lpstr>
      <vt:lpstr>Calibri</vt:lpstr>
      <vt:lpstr>Corbel</vt:lpstr>
      <vt:lpstr>Myriad Pro</vt:lpstr>
      <vt:lpstr> Black </vt:lpstr>
      <vt:lpstr>The Cell Cytoplasmic compartments and organelles</vt:lpstr>
      <vt:lpstr>Histology</vt:lpstr>
      <vt:lpstr>Histology</vt:lpstr>
      <vt:lpstr>Recommended references</vt:lpstr>
      <vt:lpstr>Robert Hooke, cella (latin) = small room</vt:lpstr>
      <vt:lpstr>Cytoplasm, Protoplasm, Cytoplasmic matrix </vt:lpstr>
      <vt:lpstr>Can cell membrane be seen by a light microscope?</vt:lpstr>
      <vt:lpstr>Electron microscope</vt:lpstr>
      <vt:lpstr>Modified fluid-mosaic model</vt:lpstr>
      <vt:lpstr>Membranous Organelles</vt:lpstr>
      <vt:lpstr>Nonmembranous Organelles</vt:lpstr>
      <vt:lpstr>Nucleus (karyon)</vt:lpstr>
      <vt:lpstr>Nucleus</vt:lpstr>
      <vt:lpstr>PowerPoint Presentation</vt:lpstr>
      <vt:lpstr>Nuclear lamina</vt:lpstr>
      <vt:lpstr>Nuclear Pore Complexes</vt:lpstr>
      <vt:lpstr>Structure and function</vt:lpstr>
      <vt:lpstr>Karyopherin family members proteins</vt:lpstr>
      <vt:lpstr>Nucleolus</vt:lpstr>
      <vt:lpstr>The nucleolus has three morphologically distinct regions</vt:lpstr>
      <vt:lpstr>The nucleolus is involved in regulation of the cell cycle. </vt:lpstr>
      <vt:lpstr>PowerPoint Presentation</vt:lpstr>
      <vt:lpstr>Rough endoplasmic reticulum</vt:lpstr>
      <vt:lpstr>Rough endoplasmic reticulum</vt:lpstr>
      <vt:lpstr>Smooth endoplasmic reticulum</vt:lpstr>
      <vt:lpstr>Smooth endoplasmic reticulum involved in:</vt:lpstr>
      <vt:lpstr>Golgi Complex (Apparatus, Body)</vt:lpstr>
      <vt:lpstr>Golgi Complex (Apparatus, Body)</vt:lpstr>
      <vt:lpstr>Golgi Complex (Apparatus, Body)</vt:lpstr>
      <vt:lpstr>Golgi Complex (Apparatus, Body)</vt:lpstr>
      <vt:lpstr>Cell Secretion and Vesicular Trafficking</vt:lpstr>
      <vt:lpstr>Coatomers mediate bidirectional traffic between the rER and Golgi apparatus. </vt:lpstr>
      <vt:lpstr>Mitochondrion (mitos + chondros)</vt:lpstr>
      <vt:lpstr>Mitochondria</vt:lpstr>
      <vt:lpstr>PowerPoint Presentation</vt:lpstr>
      <vt:lpstr>PowerPoint Presentation</vt:lpstr>
      <vt:lpstr>Peroxisomes (Microbodies)</vt:lpstr>
      <vt:lpstr>Peroxisomes (Microbodies)</vt:lpstr>
      <vt:lpstr>Peroxisomes (Microbodies)</vt:lpstr>
      <vt:lpstr>PowerPoint Presentation</vt:lpstr>
      <vt:lpstr>Proteasome</vt:lpstr>
      <vt:lpstr>Inclusions</vt:lpstr>
    </vt:vector>
  </TitlesOfParts>
  <Company>drocinar@gmail.com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Ozgur Cinar</dc:creator>
  <cp:lastModifiedBy>Ozgur.Cinar</cp:lastModifiedBy>
  <cp:revision>258</cp:revision>
  <dcterms:created xsi:type="dcterms:W3CDTF">2014-09-03T12:46:01Z</dcterms:created>
  <dcterms:modified xsi:type="dcterms:W3CDTF">2018-11-30T11:22:06Z</dcterms:modified>
</cp:coreProperties>
</file>