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68" r:id="rId4"/>
    <p:sldId id="607" r:id="rId5"/>
    <p:sldId id="609" r:id="rId6"/>
    <p:sldId id="684" r:id="rId7"/>
    <p:sldId id="685" r:id="rId8"/>
    <p:sldId id="686" r:id="rId9"/>
    <p:sldId id="688" r:id="rId10"/>
    <p:sldId id="687" r:id="rId11"/>
    <p:sldId id="689" r:id="rId12"/>
    <p:sldId id="690" r:id="rId13"/>
    <p:sldId id="683"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0" d="100"/>
          <a:sy n="80" d="100"/>
        </p:scale>
        <p:origin x="96" y="648"/>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18.02.2020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2/18/2020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2/18/2020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2/18/2020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2/18/2020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2/18/2020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2/18/2020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428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TESİS İŞLEMLERİ VE BAKIM</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r>
              <a:rPr lang="tr-TR" b="1" dirty="0"/>
              <a:t>Bakım Hizmetlerinin Yürütülmesi</a:t>
            </a:r>
          </a:p>
          <a:p>
            <a:pPr marL="0" indent="0">
              <a:buNone/>
            </a:pPr>
            <a:r>
              <a:rPr lang="tr-TR" i="1" dirty="0" smtClean="0"/>
              <a:t>Bakım </a:t>
            </a:r>
            <a:r>
              <a:rPr lang="tr-TR" i="1" dirty="0"/>
              <a:t>hizmetlerinin yürütülmesinde uyulacak kurallar:</a:t>
            </a:r>
          </a:p>
          <a:p>
            <a:pPr marL="0" indent="0">
              <a:buNone/>
            </a:pPr>
            <a:r>
              <a:rPr lang="tr-TR" dirty="0"/>
              <a:t>1) Bütün bakım talepleri yazılı olarak tek ve merkezi bir kontrol birimine iletilmelidir.</a:t>
            </a:r>
          </a:p>
          <a:p>
            <a:pPr marL="0" indent="0">
              <a:buNone/>
            </a:pPr>
            <a:r>
              <a:rPr lang="tr-TR" dirty="0"/>
              <a:t>2) Çok acil durumlar dışında üretimde çalışanlar hiç bir bakım işinde görevlendirilmemelidirler. Ancak, bakım ustalarının gözetiminde bakım işinde çalıştırılabilirler.</a:t>
            </a:r>
          </a:p>
          <a:p>
            <a:pPr marL="0" indent="0">
              <a:buNone/>
            </a:pPr>
            <a:r>
              <a:rPr lang="tr-TR" dirty="0"/>
              <a:t>3) Bakım malzeme raporları, diğer depolar gibi özenle kontrol edilmeli, malzeme stokları, miktar ve nitelik yönünden eksiksiz bulundurulmalıdır.</a:t>
            </a:r>
          </a:p>
          <a:p>
            <a:pPr marL="0" indent="0">
              <a:buNone/>
            </a:pPr>
            <a:r>
              <a:rPr lang="tr-TR" dirty="0"/>
              <a:t>4) Yapılan bütün işlerin kayıtları tutulmalıdır.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39712377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355271"/>
            <a:ext cx="8517836" cy="4281345"/>
          </a:xfrm>
        </p:spPr>
        <p:txBody>
          <a:bodyPr anchor="t">
            <a:noAutofit/>
          </a:bodyPr>
          <a:lstStyle/>
          <a:p>
            <a:pPr marL="0" indent="0" algn="ctr">
              <a:lnSpc>
                <a:spcPct val="150000"/>
              </a:lnSpc>
              <a:spcBef>
                <a:spcPts val="450"/>
              </a:spcBef>
              <a:spcAft>
                <a:spcPts val="450"/>
              </a:spcAft>
              <a:buNone/>
            </a:pPr>
            <a:r>
              <a:rPr lang="tr-TR" b="1" dirty="0" smtClean="0"/>
              <a:t>Kaynaklar:</a:t>
            </a:r>
            <a:endParaRPr lang="tr-TR" b="1" dirty="0"/>
          </a:p>
          <a:p>
            <a:pPr algn="just"/>
            <a:r>
              <a:rPr lang="tr-TR" dirty="0" err="1"/>
              <a:t>Association</a:t>
            </a:r>
            <a:r>
              <a:rPr lang="tr-TR" dirty="0"/>
              <a:t> </a:t>
            </a:r>
            <a:r>
              <a:rPr lang="tr-TR" dirty="0" err="1"/>
              <a:t>for</a:t>
            </a:r>
            <a:r>
              <a:rPr lang="tr-TR" dirty="0"/>
              <a:t> </a:t>
            </a:r>
            <a:r>
              <a:rPr lang="tr-TR" dirty="0" err="1"/>
              <a:t>Facilities</a:t>
            </a:r>
            <a:r>
              <a:rPr lang="tr-TR" dirty="0"/>
              <a:t> </a:t>
            </a:r>
            <a:r>
              <a:rPr lang="tr-TR" dirty="0" err="1"/>
              <a:t>Engineering</a:t>
            </a:r>
            <a:r>
              <a:rPr lang="tr-TR" dirty="0"/>
              <a:t>, 1999. </a:t>
            </a:r>
            <a:r>
              <a:rPr lang="tr-TR" dirty="0" err="1"/>
              <a:t>Facilities</a:t>
            </a:r>
            <a:r>
              <a:rPr lang="tr-TR" dirty="0"/>
              <a:t> Operations &amp; </a:t>
            </a:r>
            <a:r>
              <a:rPr lang="tr-TR" dirty="0" err="1"/>
              <a:t>Engineering</a:t>
            </a:r>
            <a:r>
              <a:rPr lang="tr-TR" dirty="0"/>
              <a:t> Reference: A Technical &amp; Management </a:t>
            </a:r>
            <a:r>
              <a:rPr lang="tr-TR" dirty="0" err="1"/>
              <a:t>Handbook</a:t>
            </a:r>
            <a:r>
              <a:rPr lang="tr-TR" dirty="0"/>
              <a:t> </a:t>
            </a:r>
            <a:r>
              <a:rPr lang="tr-TR" dirty="0" err="1"/>
              <a:t>for</a:t>
            </a:r>
            <a:r>
              <a:rPr lang="tr-TR" dirty="0"/>
              <a:t> Planning &amp; </a:t>
            </a:r>
            <a:r>
              <a:rPr lang="tr-TR" dirty="0" err="1"/>
              <a:t>Analyzing</a:t>
            </a:r>
            <a:r>
              <a:rPr lang="tr-TR" dirty="0"/>
              <a:t> </a:t>
            </a:r>
            <a:r>
              <a:rPr lang="tr-TR" dirty="0" err="1"/>
              <a:t>Projects</a:t>
            </a:r>
            <a:r>
              <a:rPr lang="tr-TR" dirty="0"/>
              <a:t>, </a:t>
            </a:r>
            <a:r>
              <a:rPr lang="tr-TR" dirty="0" err="1"/>
              <a:t>Complying</a:t>
            </a:r>
            <a:r>
              <a:rPr lang="tr-TR" dirty="0"/>
              <a:t> </a:t>
            </a:r>
            <a:r>
              <a:rPr lang="tr-TR" dirty="0" err="1"/>
              <a:t>With</a:t>
            </a:r>
            <a:r>
              <a:rPr lang="tr-TR" dirty="0"/>
              <a:t> </a:t>
            </a:r>
            <a:r>
              <a:rPr lang="tr-TR" dirty="0" err="1"/>
              <a:t>Codes</a:t>
            </a:r>
            <a:r>
              <a:rPr lang="tr-TR" dirty="0"/>
              <a:t> &amp; </a:t>
            </a:r>
            <a:r>
              <a:rPr lang="tr-TR" dirty="0" err="1"/>
              <a:t>Standards</a:t>
            </a:r>
            <a:r>
              <a:rPr lang="tr-TR" dirty="0"/>
              <a:t>. RS </a:t>
            </a:r>
            <a:r>
              <a:rPr lang="tr-TR" dirty="0" err="1"/>
              <a:t>Means</a:t>
            </a:r>
            <a:r>
              <a:rPr lang="tr-TR" dirty="0"/>
              <a:t>. </a:t>
            </a:r>
            <a:r>
              <a:rPr lang="tr-TR"/>
              <a:t>USA</a:t>
            </a:r>
          </a:p>
          <a:p>
            <a:pPr marL="0" indent="0" algn="just">
              <a:buNone/>
            </a:pPr>
            <a:r>
              <a:rPr lang="tr-TR" smtClean="0"/>
              <a:t> </a:t>
            </a:r>
          </a:p>
          <a:p>
            <a:pPr algn="just"/>
            <a:r>
              <a:rPr lang="tr-TR" dirty="0" err="1" smtClean="0"/>
              <a:t>Jensen</a:t>
            </a:r>
            <a:r>
              <a:rPr lang="tr-TR" dirty="0" smtClean="0"/>
              <a:t> </a:t>
            </a:r>
            <a:r>
              <a:rPr lang="tr-TR" dirty="0"/>
              <a:t>P. A., </a:t>
            </a:r>
            <a:r>
              <a:rPr lang="tr-TR" dirty="0" err="1"/>
              <a:t>Sarasoja</a:t>
            </a:r>
            <a:r>
              <a:rPr lang="tr-TR" dirty="0"/>
              <a:t> A., </a:t>
            </a:r>
            <a:r>
              <a:rPr lang="tr-TR" dirty="0" err="1"/>
              <a:t>van</a:t>
            </a:r>
            <a:r>
              <a:rPr lang="tr-TR" dirty="0"/>
              <a:t> der </a:t>
            </a:r>
            <a:r>
              <a:rPr lang="tr-TR" dirty="0" err="1"/>
              <a:t>Voordt</a:t>
            </a:r>
            <a:r>
              <a:rPr lang="tr-TR" dirty="0"/>
              <a:t> T., </a:t>
            </a:r>
            <a:r>
              <a:rPr lang="tr-TR" dirty="0" err="1"/>
              <a:t>Coenen</a:t>
            </a:r>
            <a:r>
              <a:rPr lang="tr-TR" dirty="0"/>
              <a:t> C. 2013. How can </a:t>
            </a:r>
            <a:r>
              <a:rPr lang="tr-TR" dirty="0" err="1"/>
              <a:t>Facilities</a:t>
            </a:r>
            <a:r>
              <a:rPr lang="tr-TR" dirty="0"/>
              <a:t> Management </a:t>
            </a:r>
            <a:r>
              <a:rPr lang="tr-TR" dirty="0" err="1"/>
              <a:t>add</a:t>
            </a:r>
            <a:r>
              <a:rPr lang="tr-TR" dirty="0"/>
              <a:t> </a:t>
            </a:r>
            <a:r>
              <a:rPr lang="tr-TR" dirty="0" err="1"/>
              <a:t>value</a:t>
            </a:r>
            <a:r>
              <a:rPr lang="tr-TR" dirty="0"/>
              <a:t> </a:t>
            </a:r>
            <a:r>
              <a:rPr lang="tr-TR" dirty="0" err="1"/>
              <a:t>to</a:t>
            </a:r>
            <a:r>
              <a:rPr lang="tr-TR" dirty="0"/>
              <a:t> </a:t>
            </a:r>
            <a:r>
              <a:rPr lang="tr-TR" dirty="0" err="1"/>
              <a:t>organisations</a:t>
            </a:r>
            <a:r>
              <a:rPr lang="tr-TR" dirty="0"/>
              <a:t> as </a:t>
            </a:r>
            <a:r>
              <a:rPr lang="tr-TR" dirty="0" err="1"/>
              <a:t>well</a:t>
            </a:r>
            <a:r>
              <a:rPr lang="tr-TR" dirty="0"/>
              <a:t> as </a:t>
            </a:r>
            <a:r>
              <a:rPr lang="tr-TR" dirty="0" err="1"/>
              <a:t>to</a:t>
            </a:r>
            <a:r>
              <a:rPr lang="tr-TR" dirty="0"/>
              <a:t> </a:t>
            </a:r>
            <a:r>
              <a:rPr lang="tr-TR" dirty="0" err="1"/>
              <a:t>society</a:t>
            </a:r>
            <a:r>
              <a:rPr lang="tr-TR" dirty="0"/>
              <a:t>? Conference </a:t>
            </a:r>
            <a:r>
              <a:rPr lang="tr-TR" dirty="0" err="1"/>
              <a:t>paper</a:t>
            </a:r>
            <a:r>
              <a:rPr lang="tr-TR" dirty="0"/>
              <a:t>. </a:t>
            </a:r>
            <a:r>
              <a:rPr lang="tr-TR" dirty="0" err="1"/>
              <a:t>Brisbane</a:t>
            </a:r>
            <a:r>
              <a:rPr lang="tr-TR" dirty="0"/>
              <a:t>, </a:t>
            </a:r>
            <a:r>
              <a:rPr lang="tr-TR" dirty="0" err="1"/>
              <a:t>Australia</a:t>
            </a:r>
            <a:r>
              <a:rPr lang="tr-TR" dirty="0"/>
              <a:t>: CIB World </a:t>
            </a:r>
            <a:r>
              <a:rPr lang="tr-TR" dirty="0" err="1"/>
              <a:t>Building</a:t>
            </a:r>
            <a:r>
              <a:rPr lang="tr-TR" dirty="0"/>
              <a:t> </a:t>
            </a:r>
            <a:r>
              <a:rPr lang="tr-TR" dirty="0" err="1"/>
              <a:t>Congress</a:t>
            </a:r>
            <a:r>
              <a:rPr lang="tr-TR" dirty="0"/>
              <a:t>, 5-9 May 2013.</a:t>
            </a:r>
          </a:p>
        </p:txBody>
      </p:sp>
      <p:sp>
        <p:nvSpPr>
          <p:cNvPr id="6" name="Dikdörtgen 5"/>
          <p:cNvSpPr/>
          <p:nvPr/>
        </p:nvSpPr>
        <p:spPr>
          <a:xfrm>
            <a:off x="313080" y="653143"/>
            <a:ext cx="8517837" cy="171730"/>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Geliştirme Analizi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66106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799098" y="1228397"/>
            <a:ext cx="7545804" cy="3625608"/>
          </a:xfrm>
          <a:prstGeom prst="rect">
            <a:avLst/>
          </a:prstGeom>
        </p:spPr>
        <p:txBody>
          <a:bodyPr wrap="square">
            <a:spAutoFit/>
          </a:bodyPr>
          <a:lstStyle/>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smtClean="0">
                <a:latin typeface="Arial" panose="020B0604020202020204" pitchFamily="34" charset="0"/>
                <a:cs typeface="Arial" panose="020B0604020202020204" pitchFamily="34" charset="0"/>
              </a:rPr>
              <a:t>13. HAFTA</a:t>
            </a:r>
          </a:p>
          <a:p>
            <a:pPr marL="514350" lvl="1" indent="-514350" algn="ctr">
              <a:spcBef>
                <a:spcPct val="20000"/>
              </a:spcBef>
              <a:buClr>
                <a:schemeClr val="accent1"/>
              </a:buClr>
              <a:buAutoNum type="arabicPeriod"/>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Tesis Bakım Planlaması</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r>
              <a:rPr lang="tr-TR" b="1" dirty="0"/>
              <a:t>Bakım Planlaması ve Programlaması</a:t>
            </a:r>
          </a:p>
          <a:p>
            <a:pPr marL="0" indent="0">
              <a:buNone/>
            </a:pPr>
            <a:r>
              <a:rPr lang="tr-TR" dirty="0"/>
              <a:t>Etkin bir bakım faaliyetinin sağlanabilmesi planlama, programlama ve kontrol sisteminin iyi işleyebilmesine bağlıdır.</a:t>
            </a:r>
          </a:p>
          <a:p>
            <a:pPr marL="0" indent="0">
              <a:buNone/>
            </a:pPr>
            <a:r>
              <a:rPr lang="tr-TR" b="1" dirty="0"/>
              <a:t>1.</a:t>
            </a:r>
            <a:r>
              <a:rPr lang="tr-TR" dirty="0"/>
              <a:t> </a:t>
            </a:r>
            <a:r>
              <a:rPr lang="tr-TR" b="1" i="1" dirty="0"/>
              <a:t>Ana Bakım ve Muayene Planı: </a:t>
            </a:r>
            <a:r>
              <a:rPr lang="tr-TR" dirty="0"/>
              <a:t>Uzun dönemli koruyucu bakım planlarıdır. Hangi makina ve tesislerin periyodik olarak servisten çıkarılacağı, revizyona alınacağı veya muayene edileceği zamanlarıyla bu plan üzerinde gösterilir.</a:t>
            </a:r>
          </a:p>
          <a:p>
            <a:pPr marL="0" indent="0">
              <a:buNone/>
            </a:pPr>
            <a:r>
              <a:rPr lang="tr-TR" b="1" dirty="0"/>
              <a:t>2. </a:t>
            </a:r>
            <a:r>
              <a:rPr lang="tr-TR" b="1" i="1" dirty="0"/>
              <a:t>Haftalık Bakım Planları: </a:t>
            </a:r>
            <a:r>
              <a:rPr lang="tr-TR" dirty="0"/>
              <a:t>Ana plan daha genişletilerek haftalık bakım planları hazırlanır. Bu plan, her bakım işçisinin ve bakım bölümü makinalarının bir sonraki hafta içindeki günlerde hangi işleri yapacakları açık bir şekilde gösterilir</a:t>
            </a:r>
            <a:r>
              <a:rPr lang="tr-TR" dirty="0" smtClean="0"/>
              <a:t>.</a:t>
            </a: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r>
              <a:rPr lang="tr-TR" b="1" dirty="0"/>
              <a:t>Bakım Planlaması ve Programlaması</a:t>
            </a:r>
          </a:p>
          <a:p>
            <a:pPr marL="0" indent="0">
              <a:buNone/>
            </a:pPr>
            <a:r>
              <a:rPr lang="tr-TR" dirty="0"/>
              <a:t>Etkin bir bakım faaliyetinin sağlanabilmesi planlama, programlama ve kontrol sisteminin iyi işleyebilmesine bağlıdır.</a:t>
            </a:r>
          </a:p>
          <a:p>
            <a:pPr marL="0" indent="0">
              <a:buNone/>
            </a:pPr>
            <a:r>
              <a:rPr lang="tr-TR" b="1" dirty="0" smtClean="0"/>
              <a:t>3</a:t>
            </a:r>
            <a:r>
              <a:rPr lang="tr-TR" b="1" dirty="0"/>
              <a:t>. </a:t>
            </a:r>
            <a:r>
              <a:rPr lang="tr-TR" b="1" i="1" dirty="0"/>
              <a:t>Günlük Bakım Programları: </a:t>
            </a:r>
            <a:r>
              <a:rPr lang="tr-TR" dirty="0"/>
              <a:t>Bakım bölümü haftalık bakım programlarına paralel olarak bakım personelinin ertesi gün yapacağı işleri bir program halinde belirler. Günlük iş emirlerinde işin başlama ve bitiş saatleri, işi yapacak kişi, kullanacağı alet ve makinalar açıkça gösterilir.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1694784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r>
              <a:rPr lang="tr-TR" b="1" dirty="0"/>
              <a:t>Bakım Planlaması ve Programlaması</a:t>
            </a:r>
          </a:p>
          <a:p>
            <a:pPr>
              <a:buFont typeface="Wingdings" panose="05000000000000000000" pitchFamily="2" charset="2"/>
              <a:buChar char="§"/>
            </a:pPr>
            <a:r>
              <a:rPr lang="tr-TR" dirty="0"/>
              <a:t>Bakım bölümü plan ve programların etkin bir şekilde yürütülmesi için formları kullanır ve gerekli kayıtları tutar; makina sicil kartı, iş dağıtım kartı, arıza bildirim kartı, periyodik bakım–onarım teknik güvenlik raporları, arıza  grafikleri, teknik güvenlik grafikleri.</a:t>
            </a:r>
          </a:p>
          <a:p>
            <a:pPr>
              <a:buFont typeface="Wingdings" panose="05000000000000000000" pitchFamily="2" charset="2"/>
              <a:buChar char="§"/>
            </a:pPr>
            <a:r>
              <a:rPr lang="tr-TR" dirty="0"/>
              <a:t>Periyodik bakım–onarım ve teknik güvenlikle ilgili hususlar periyodik olarak üç ayda bir genel raporlar halinde düzenlenir; üretim planlama, üretim ve muhasebe bölümlerine gönderilir</a:t>
            </a:r>
            <a:r>
              <a:rPr lang="tr-TR" dirty="0" smtClean="0"/>
              <a:t>.</a:t>
            </a: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24149971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r>
              <a:rPr lang="tr-TR" b="1" dirty="0"/>
              <a:t>Bakım Planlaması ve Programlaması</a:t>
            </a:r>
          </a:p>
          <a:p>
            <a:pPr>
              <a:buFont typeface="Wingdings" panose="05000000000000000000" pitchFamily="2" charset="2"/>
              <a:buChar char="§"/>
            </a:pPr>
            <a:r>
              <a:rPr lang="tr-TR" dirty="0" smtClean="0"/>
              <a:t>Arızalanan </a:t>
            </a:r>
            <a:r>
              <a:rPr lang="tr-TR" dirty="0"/>
              <a:t>makinalara ait bilgiler bir grafik halinde gösterilir. Bir makinanın arıza özelliğini tanımlayan arıza dağılım eğrisi, belirli çalışma saatleri içerisindeki arızasız çalışma yüzdesini veren bir grafiktir. Dağılım eğrisinin şekli makinanın cinsine, çalışma koşullarına, parça sayısına vb. faktörlere bağlıdır.</a:t>
            </a:r>
            <a:endParaRPr lang="tr-TR" b="1"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16467409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r>
              <a:rPr lang="tr-TR" b="1" dirty="0"/>
              <a:t>Bakım Politikaları</a:t>
            </a:r>
          </a:p>
          <a:p>
            <a:pPr marL="0" indent="0">
              <a:buNone/>
            </a:pPr>
            <a:r>
              <a:rPr lang="tr-TR" dirty="0"/>
              <a:t>Bakım politikaları, üretimi bütünüyle aksatmadan sürdürmek, beklenmedik arızaları en alt düzeyde tutmak, kısaca tesisin güvenilirliğini artırmak amacıyla izlenecek yollardır.</a:t>
            </a:r>
          </a:p>
          <a:p>
            <a:pPr>
              <a:buFont typeface="Wingdings" panose="05000000000000000000" pitchFamily="2" charset="2"/>
              <a:buChar char="§"/>
            </a:pPr>
            <a:r>
              <a:rPr lang="tr-TR" i="1" dirty="0"/>
              <a:t>1- Geniş bir bakım ekibi kurmak ve çok sayıda araç – gereç bulundurmak: </a:t>
            </a:r>
            <a:r>
              <a:rPr lang="tr-TR" dirty="0"/>
              <a:t>Yüksek bakım ekibi ve araç – gereç masraflarına karşılık, hızlı müdahale ile makinaların durma süresi kısaltılır.</a:t>
            </a:r>
          </a:p>
          <a:p>
            <a:pPr>
              <a:buFont typeface="Wingdings" panose="05000000000000000000" pitchFamily="2" charset="2"/>
              <a:buChar char="§"/>
            </a:pPr>
            <a:r>
              <a:rPr lang="tr-TR" i="1" dirty="0"/>
              <a:t>2- Koruyucu bakıma ağırlık vermek: Yüksek maliyetine karşılık, </a:t>
            </a:r>
            <a:r>
              <a:rPr lang="tr-TR" dirty="0"/>
              <a:t>üretimin aksama ihtimalini en aza indirir.</a:t>
            </a:r>
          </a:p>
          <a:p>
            <a:pPr>
              <a:buFont typeface="Wingdings" panose="05000000000000000000" pitchFamily="2" charset="2"/>
              <a:buChar char="§"/>
            </a:pPr>
            <a:r>
              <a:rPr lang="tr-TR" i="1" dirty="0"/>
              <a:t>3- Yedek üretim kapasitesi (makina) bulundurmak: </a:t>
            </a:r>
            <a:r>
              <a:rPr lang="tr-TR" dirty="0"/>
              <a:t>Durma anındaki kayıplar ile yedek makina maliyeti göz önüne alınmalıdır</a:t>
            </a:r>
            <a:r>
              <a:rPr lang="tr-TR" dirty="0" smtClean="0"/>
              <a:t>.</a:t>
            </a: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2715810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r>
              <a:rPr lang="tr-TR" b="1" dirty="0"/>
              <a:t>Bakım Politikaları</a:t>
            </a:r>
          </a:p>
          <a:p>
            <a:pPr marL="0" indent="0">
              <a:buNone/>
            </a:pPr>
            <a:r>
              <a:rPr lang="tr-TR" dirty="0"/>
              <a:t>Bakım politikaları, üretimi bütünüyle aksatmadan sürdürmek, beklenmedik arızaları en alt düzeyde tutmak, kısaca tesisin güvenilirliğini artırmak amacıyla izlenecek yollardır.</a:t>
            </a:r>
          </a:p>
          <a:p>
            <a:pPr>
              <a:buFont typeface="Wingdings" panose="05000000000000000000" pitchFamily="2" charset="2"/>
              <a:buChar char="§"/>
            </a:pPr>
            <a:r>
              <a:rPr lang="tr-TR" i="1" dirty="0" smtClean="0"/>
              <a:t>4- </a:t>
            </a:r>
            <a:r>
              <a:rPr lang="tr-TR" i="1" dirty="0"/>
              <a:t>Makinaların güvenilirlik derecesini artırmak: </a:t>
            </a:r>
            <a:r>
              <a:rPr lang="tr-TR" dirty="0"/>
              <a:t>Yüksek kaliteli, uzun ömürlü, fazla bakım gerektirmeyen ve güvenilir makine-teçhizat seçilerek arıza masrafları azaltır.</a:t>
            </a:r>
          </a:p>
          <a:p>
            <a:pPr>
              <a:buFont typeface="Wingdings" panose="05000000000000000000" pitchFamily="2" charset="2"/>
              <a:buChar char="§"/>
            </a:pPr>
            <a:r>
              <a:rPr lang="tr-TR" i="1" dirty="0"/>
              <a:t>5- İş istasyonları arasında yarı ürün stokları bulundurmak: </a:t>
            </a:r>
            <a:r>
              <a:rPr lang="tr-TR" dirty="0"/>
              <a:t>Ortaya çıkabilecek makine arızalarının üretim sisteminin tamamını etkilememesi ve belirli bir süre iş akışının kesilmemesi için yarı ürün stokları bulundurulur.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15664981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r>
              <a:rPr lang="tr-TR" b="1" dirty="0"/>
              <a:t>Bakım Hizmetlerinin Yürütülmesi</a:t>
            </a:r>
          </a:p>
          <a:p>
            <a:pPr marL="240030" lvl="1" indent="0">
              <a:buNone/>
            </a:pPr>
            <a:r>
              <a:rPr lang="tr-TR" dirty="0"/>
              <a:t>Bakım hizmetlerinin üst yönetim tarafından belirlenen ilke ve politikalara uygun biçimde hazırlanacak plan ve programlara bağlı kalınarak yürütülmesi esastır. Yapılan hizmetlerin teknik sonuçlarının ve maliyet bilgilerinin raporlanması bilgi akışını ve denetimi kolaylaştırır</a:t>
            </a:r>
            <a:r>
              <a:rPr lang="tr-TR" dirty="0" smtClean="0"/>
              <a:t>.</a:t>
            </a: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19567167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25756</TotalTime>
  <Words>717</Words>
  <Application>Microsoft Office PowerPoint</Application>
  <PresentationFormat>Ekran Gösterisi (4:3)</PresentationFormat>
  <Paragraphs>62</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11</vt:i4>
      </vt:variant>
    </vt:vector>
  </HeadingPairs>
  <TitlesOfParts>
    <vt:vector size="19" baseType="lpstr">
      <vt:lpstr>ＭＳ Ｐゴシック</vt:lpstr>
      <vt:lpstr>Arial</vt:lpstr>
      <vt:lpstr>Calibri</vt:lpstr>
      <vt:lpstr>Times New Roman</vt:lpstr>
      <vt:lpstr>Wingdings</vt:lpstr>
      <vt:lpstr>ekonomi</vt:lpstr>
      <vt:lpstr>1_Rics</vt:lpstr>
      <vt:lpstr>h.t.</vt:lpstr>
      <vt:lpstr>PowerPoint Sunusu</vt:lpstr>
      <vt:lpstr>PowerPoint Sunusu</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944</cp:revision>
  <cp:lastPrinted>2016-10-24T07:53:35Z</cp:lastPrinted>
  <dcterms:created xsi:type="dcterms:W3CDTF">2016-09-18T09:35:24Z</dcterms:created>
  <dcterms:modified xsi:type="dcterms:W3CDTF">2020-02-18T13:01:35Z</dcterms:modified>
</cp:coreProperties>
</file>