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53"/>
  </p:normalViewPr>
  <p:slideViewPr>
    <p:cSldViewPr snapToGrid="0" snapToObjects="1">
      <p:cViewPr varScale="1">
        <p:scale>
          <a:sx n="113" d="100"/>
          <a:sy n="113" d="100"/>
        </p:scale>
        <p:origin x="52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6/27/20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6/27/20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6/27/20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6/27/20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6/27/20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48A87A34-81AB-432B-8DAE-1953F412C126}" type="datetimeFigureOut">
              <a:rPr lang="en-US" dirty="0"/>
              <a:t>6/27/20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48A87A34-81AB-432B-8DAE-1953F412C126}" type="datetimeFigureOut">
              <a:rPr lang="en-US" dirty="0"/>
              <a:t>6/27/20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6/27/20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6/27/20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6/27/20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6/27/20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6/27/20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5800" y="3132666"/>
            <a:ext cx="5311775" cy="308601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3132666"/>
            <a:ext cx="5334000" cy="308601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6/27/20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6/27/20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6/27/20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6/27/20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6/27/20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6/27/20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B369A6-5956-5848-B962-2E120A625B70}"/>
              </a:ext>
            </a:extLst>
          </p:cNvPr>
          <p:cNvSpPr>
            <a:spLocks noGrp="1"/>
          </p:cNvSpPr>
          <p:nvPr>
            <p:ph type="ctrTitle"/>
          </p:nvPr>
        </p:nvSpPr>
        <p:spPr/>
        <p:txBody>
          <a:bodyPr>
            <a:normAutofit/>
          </a:bodyPr>
          <a:lstStyle/>
          <a:p>
            <a:r>
              <a:rPr lang="tr-TR" sz="4000" b="1" i="1" dirty="0"/>
              <a:t>Sanayi öncesi siyasal sistemler</a:t>
            </a:r>
          </a:p>
        </p:txBody>
      </p:sp>
      <p:sp>
        <p:nvSpPr>
          <p:cNvPr id="3" name="Alt Başlık 2">
            <a:extLst>
              <a:ext uri="{FF2B5EF4-FFF2-40B4-BE49-F238E27FC236}">
                <a16:creationId xmlns:a16="http://schemas.microsoft.com/office/drawing/2014/main" id="{EDDE219C-EE4D-1041-903D-FA5183B181DE}"/>
              </a:ext>
            </a:extLst>
          </p:cNvPr>
          <p:cNvSpPr>
            <a:spLocks noGrp="1"/>
          </p:cNvSpPr>
          <p:nvPr>
            <p:ph type="subTitle" idx="1"/>
          </p:nvPr>
        </p:nvSpPr>
        <p:spPr/>
        <p:txBody>
          <a:bodyPr/>
          <a:lstStyle/>
          <a:p>
            <a:r>
              <a:rPr lang="tr-TR" sz="3200" b="1" dirty="0"/>
              <a:t>BOY/TAKIM (BANDS)</a:t>
            </a:r>
            <a:endParaRPr lang="tr-TR" dirty="0"/>
          </a:p>
        </p:txBody>
      </p:sp>
    </p:spTree>
    <p:extLst>
      <p:ext uri="{BB962C8B-B14F-4D97-AF65-F5344CB8AC3E}">
        <p14:creationId xmlns:p14="http://schemas.microsoft.com/office/powerpoint/2010/main" val="2985062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0419C0-0E9F-B341-A66B-9713FA6D808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79905B6-647A-6A49-9DFB-F19311A69E45}"/>
              </a:ext>
            </a:extLst>
          </p:cNvPr>
          <p:cNvSpPr>
            <a:spLocks noGrp="1"/>
          </p:cNvSpPr>
          <p:nvPr>
            <p:ph idx="1"/>
          </p:nvPr>
        </p:nvSpPr>
        <p:spPr/>
        <p:txBody>
          <a:bodyPr/>
          <a:lstStyle/>
          <a:p>
            <a:r>
              <a:rPr lang="tr-TR" dirty="0"/>
              <a:t>Takım örgütlenmesine sahip gruplar</a:t>
            </a:r>
          </a:p>
          <a:p>
            <a:r>
              <a:rPr lang="tr-TR" dirty="0"/>
              <a:t>!Kung</a:t>
            </a:r>
          </a:p>
          <a:p>
            <a:r>
              <a:rPr lang="tr-TR" dirty="0"/>
              <a:t>Pigmeler, </a:t>
            </a:r>
          </a:p>
          <a:p>
            <a:r>
              <a:rPr lang="tr-TR" dirty="0" err="1"/>
              <a:t>İnuitler</a:t>
            </a:r>
            <a:endParaRPr lang="tr-TR" dirty="0"/>
          </a:p>
          <a:p>
            <a:r>
              <a:rPr lang="tr-TR" dirty="0" err="1"/>
              <a:t>Shoshoneler</a:t>
            </a:r>
            <a:endParaRPr lang="tr-TR" dirty="0"/>
          </a:p>
        </p:txBody>
      </p:sp>
    </p:spTree>
    <p:extLst>
      <p:ext uri="{BB962C8B-B14F-4D97-AF65-F5344CB8AC3E}">
        <p14:creationId xmlns:p14="http://schemas.microsoft.com/office/powerpoint/2010/main" val="2998391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46DBF3-B938-0E4F-AD9F-B1BFA1618D2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471FB66-32D9-E942-8B9B-6E003F15ED16}"/>
              </a:ext>
            </a:extLst>
          </p:cNvPr>
          <p:cNvSpPr>
            <a:spLocks noGrp="1"/>
          </p:cNvSpPr>
          <p:nvPr>
            <p:ph idx="1"/>
          </p:nvPr>
        </p:nvSpPr>
        <p:spPr/>
        <p:txBody>
          <a:bodyPr/>
          <a:lstStyle/>
          <a:p>
            <a:r>
              <a:rPr lang="tr-TR" dirty="0"/>
              <a:t>Kaynak: </a:t>
            </a:r>
            <a:r>
              <a:rPr lang="tr-TR" dirty="0" err="1"/>
              <a:t>Ted</a:t>
            </a:r>
            <a:r>
              <a:rPr lang="tr-TR" dirty="0"/>
              <a:t> </a:t>
            </a:r>
            <a:r>
              <a:rPr lang="tr-TR" dirty="0" err="1"/>
              <a:t>Lewellen</a:t>
            </a:r>
            <a:r>
              <a:rPr lang="tr-TR" dirty="0"/>
              <a:t>, Siyasal Antropoloji, </a:t>
            </a:r>
            <a:r>
              <a:rPr lang="tr-TR"/>
              <a:t>Birleşik Yayınları</a:t>
            </a:r>
          </a:p>
        </p:txBody>
      </p:sp>
    </p:spTree>
    <p:extLst>
      <p:ext uri="{BB962C8B-B14F-4D97-AF65-F5344CB8AC3E}">
        <p14:creationId xmlns:p14="http://schemas.microsoft.com/office/powerpoint/2010/main" val="1462767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265D86-7CC9-504D-9CDE-BC70737AECD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713FF3A-192E-C746-BE04-AE26EA5FF180}"/>
              </a:ext>
            </a:extLst>
          </p:cNvPr>
          <p:cNvSpPr>
            <a:spLocks noGrp="1"/>
          </p:cNvSpPr>
          <p:nvPr>
            <p:ph idx="1"/>
          </p:nvPr>
        </p:nvSpPr>
        <p:spPr/>
        <p:txBody>
          <a:bodyPr/>
          <a:lstStyle/>
          <a:p>
            <a:r>
              <a:rPr lang="tr-TR" dirty="0"/>
              <a:t>Kültürel antropoloji alanındaki giriş kitaplarında toplumlar takım, kabile, şeflik ve devlet şeklinde tasnif edilmektedir. Bu klasikleşmiş </a:t>
            </a:r>
            <a:r>
              <a:rPr lang="tr-TR" dirty="0" err="1"/>
              <a:t>sınıflandıma</a:t>
            </a:r>
            <a:r>
              <a:rPr lang="tr-TR" dirty="0"/>
              <a:t> pek çok araştırmacıyı memnun etmemektedir. </a:t>
            </a:r>
          </a:p>
          <a:p>
            <a:endParaRPr lang="tr-TR" dirty="0"/>
          </a:p>
          <a:p>
            <a:r>
              <a:rPr lang="tr-TR" dirty="0"/>
              <a:t>Bu bakımdan uygulanan tasnif sistemi mutlak bir doğru olarak kabul edilmemeli, toplumları ve siyasal yapılarını anlamayı kolaylaştırıcı bir anahtar olarak görülmelidirler.</a:t>
            </a:r>
          </a:p>
        </p:txBody>
      </p:sp>
    </p:spTree>
    <p:extLst>
      <p:ext uri="{BB962C8B-B14F-4D97-AF65-F5344CB8AC3E}">
        <p14:creationId xmlns:p14="http://schemas.microsoft.com/office/powerpoint/2010/main" val="3859769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6EC07D-E43C-8E43-B369-C71E89DE22B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DFEBABE-9A79-914A-BC45-2C18D172E141}"/>
              </a:ext>
            </a:extLst>
          </p:cNvPr>
          <p:cNvSpPr>
            <a:spLocks noGrp="1"/>
          </p:cNvSpPr>
          <p:nvPr>
            <p:ph idx="1"/>
          </p:nvPr>
        </p:nvSpPr>
        <p:spPr/>
        <p:txBody>
          <a:bodyPr/>
          <a:lstStyle/>
          <a:p>
            <a:r>
              <a:rPr lang="tr-TR" dirty="0"/>
              <a:t>1965 yılında yapılan, Grup Örgütlenmeleri Konferansında takımlar ile ilgili olarak nüfuslarının 25 ile 400 kişi arasında olabileceği kabul edilmiştir. </a:t>
            </a:r>
          </a:p>
        </p:txBody>
      </p:sp>
    </p:spTree>
    <p:extLst>
      <p:ext uri="{BB962C8B-B14F-4D97-AF65-F5344CB8AC3E}">
        <p14:creationId xmlns:p14="http://schemas.microsoft.com/office/powerpoint/2010/main" val="1389191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04F23A-0118-6340-9AEC-CE0C5BE1527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8839071-369B-7D4D-8008-D2557DA53E3F}"/>
              </a:ext>
            </a:extLst>
          </p:cNvPr>
          <p:cNvSpPr>
            <a:spLocks noGrp="1"/>
          </p:cNvSpPr>
          <p:nvPr>
            <p:ph idx="1"/>
          </p:nvPr>
        </p:nvSpPr>
        <p:spPr/>
        <p:txBody>
          <a:bodyPr/>
          <a:lstStyle/>
          <a:p>
            <a:r>
              <a:rPr lang="tr-TR" dirty="0"/>
              <a:t>Geçim biçimleri avcı-toplayıcılıktır ve evcilleştirme yok denilecek kadar azdır. </a:t>
            </a:r>
          </a:p>
          <a:p>
            <a:r>
              <a:rPr lang="tr-TR" dirty="0"/>
              <a:t>Bu ekonomik biçim artı-değer üretmediği için grup içerisinde bir eşitsizliğin ortaya çıkmasını da engellemektedir.</a:t>
            </a:r>
          </a:p>
          <a:p>
            <a:r>
              <a:rPr lang="tr-TR" dirty="0"/>
              <a:t>Ayrıca özel mülkiyet durumu </a:t>
            </a:r>
            <a:r>
              <a:rPr lang="tr-TR" dirty="0" err="1"/>
              <a:t>yokturç</a:t>
            </a:r>
            <a:endParaRPr lang="tr-TR" dirty="0"/>
          </a:p>
        </p:txBody>
      </p:sp>
    </p:spTree>
    <p:extLst>
      <p:ext uri="{BB962C8B-B14F-4D97-AF65-F5344CB8AC3E}">
        <p14:creationId xmlns:p14="http://schemas.microsoft.com/office/powerpoint/2010/main" val="352636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72AE7E-C61A-3044-8533-01BB7CFBC06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CF74754-E566-5042-B63E-DE586A7872B0}"/>
              </a:ext>
            </a:extLst>
          </p:cNvPr>
          <p:cNvSpPr>
            <a:spLocks noGrp="1"/>
          </p:cNvSpPr>
          <p:nvPr>
            <p:ph idx="1"/>
          </p:nvPr>
        </p:nvSpPr>
        <p:spPr/>
        <p:txBody>
          <a:bodyPr/>
          <a:lstStyle/>
          <a:p>
            <a:r>
              <a:rPr lang="tr-TR" dirty="0"/>
              <a:t>Siyasal olarak bir reis olmakla birlikte güce bütünüyle hakim değildir. Bilgi ve beceri önemlidir.</a:t>
            </a:r>
          </a:p>
        </p:txBody>
      </p:sp>
    </p:spTree>
    <p:extLst>
      <p:ext uri="{BB962C8B-B14F-4D97-AF65-F5344CB8AC3E}">
        <p14:creationId xmlns:p14="http://schemas.microsoft.com/office/powerpoint/2010/main" val="2396669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AED2FE-F631-3B47-8F43-1869FE045AB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1A47786-2F5C-8343-BBB3-8A464920A766}"/>
              </a:ext>
            </a:extLst>
          </p:cNvPr>
          <p:cNvSpPr>
            <a:spLocks noGrp="1"/>
          </p:cNvSpPr>
          <p:nvPr>
            <p:ph idx="1"/>
          </p:nvPr>
        </p:nvSpPr>
        <p:spPr/>
        <p:txBody>
          <a:bodyPr/>
          <a:lstStyle/>
          <a:p>
            <a:r>
              <a:rPr lang="tr-TR" dirty="0"/>
              <a:t>Takas başlıca ekonomi değişim biçimidir. </a:t>
            </a:r>
          </a:p>
          <a:p>
            <a:r>
              <a:rPr lang="tr-TR" dirty="0"/>
              <a:t>Merkezileşmemiş ve küçük bir sistem olması sebebiyle ihtiyaçlar ekseninde bir değiş-tokuş olduğu söylenebilir.</a:t>
            </a:r>
          </a:p>
        </p:txBody>
      </p:sp>
    </p:spTree>
    <p:extLst>
      <p:ext uri="{BB962C8B-B14F-4D97-AF65-F5344CB8AC3E}">
        <p14:creationId xmlns:p14="http://schemas.microsoft.com/office/powerpoint/2010/main" val="1850484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57E40A-0F72-FE4F-980A-C6E61C85F0F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BB6BBF9-9619-B74C-962B-2629596441C6}"/>
              </a:ext>
            </a:extLst>
          </p:cNvPr>
          <p:cNvSpPr>
            <a:spLocks noGrp="1"/>
          </p:cNvSpPr>
          <p:nvPr>
            <p:ph idx="1"/>
          </p:nvPr>
        </p:nvSpPr>
        <p:spPr/>
        <p:txBody>
          <a:bodyPr/>
          <a:lstStyle/>
          <a:p>
            <a:r>
              <a:rPr lang="tr-TR" dirty="0"/>
              <a:t>Din de merkezileşmemiş, </a:t>
            </a:r>
            <a:r>
              <a:rPr lang="tr-TR" dirty="0" err="1"/>
              <a:t>ortodoks</a:t>
            </a:r>
            <a:r>
              <a:rPr lang="tr-TR" dirty="0"/>
              <a:t> olmayan ve tam zamanlı bir ruhban sınıfı barındırmayan özelliğe sahiptir. </a:t>
            </a:r>
          </a:p>
          <a:p>
            <a:r>
              <a:rPr lang="tr-TR" dirty="0"/>
              <a:t>Bu bakımdan pek çok takımın dini biriciktir. Şamanizm, totemizm inanç tipleri görülür.</a:t>
            </a:r>
          </a:p>
          <a:p>
            <a:endParaRPr lang="tr-TR" dirty="0"/>
          </a:p>
          <a:p>
            <a:r>
              <a:rPr lang="tr-TR" dirty="0"/>
              <a:t>Sosyolog Emile </a:t>
            </a:r>
            <a:r>
              <a:rPr lang="tr-TR" dirty="0" err="1"/>
              <a:t>Durkheim’ın</a:t>
            </a:r>
            <a:r>
              <a:rPr lang="tr-TR" dirty="0"/>
              <a:t> totemizmi ilk din olarak görmesi toplumsal örgütlenmenin en küçük birimi olan takımlardan ötürüdür.</a:t>
            </a:r>
          </a:p>
        </p:txBody>
      </p:sp>
    </p:spTree>
    <p:extLst>
      <p:ext uri="{BB962C8B-B14F-4D97-AF65-F5344CB8AC3E}">
        <p14:creationId xmlns:p14="http://schemas.microsoft.com/office/powerpoint/2010/main" val="3119918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02D6A5-C4DE-4448-8D14-8B7919BC2A6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00E7F32-1A47-6C46-91CA-53F2DBD43A96}"/>
              </a:ext>
            </a:extLst>
          </p:cNvPr>
          <p:cNvSpPr>
            <a:spLocks noGrp="1"/>
          </p:cNvSpPr>
          <p:nvPr>
            <p:ph idx="1"/>
          </p:nvPr>
        </p:nvSpPr>
        <p:spPr/>
        <p:txBody>
          <a:bodyPr/>
          <a:lstStyle/>
          <a:p>
            <a:r>
              <a:rPr lang="tr-TR" dirty="0"/>
              <a:t>Toplum içerisinde resmi yasa ve ceza yoktur. Toplumsal kurallar kültürlenme sürecinde bireyler tarafından kabul edilir. Bu bakımdan suç karşısında uygulanan ceza tüm toplum tarafından uygulanır. Bu güç kullanımı olmakla birlikte bireyin toplumdan dışlanması şeklinde de gerçekleşebilir. </a:t>
            </a:r>
          </a:p>
        </p:txBody>
      </p:sp>
    </p:spTree>
    <p:extLst>
      <p:ext uri="{BB962C8B-B14F-4D97-AF65-F5344CB8AC3E}">
        <p14:creationId xmlns:p14="http://schemas.microsoft.com/office/powerpoint/2010/main" val="1888656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500630-3A39-1C44-91DA-0360058FA6E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E2F1908-E0BC-7749-9DA7-079504B2DEC3}"/>
              </a:ext>
            </a:extLst>
          </p:cNvPr>
          <p:cNvSpPr>
            <a:spLocks noGrp="1"/>
          </p:cNvSpPr>
          <p:nvPr>
            <p:ph idx="1"/>
          </p:nvPr>
        </p:nvSpPr>
        <p:spPr/>
        <p:txBody>
          <a:bodyPr/>
          <a:lstStyle/>
          <a:p>
            <a:r>
              <a:rPr lang="tr-TR" dirty="0"/>
              <a:t>Takım örgütlenmeleri </a:t>
            </a:r>
            <a:r>
              <a:rPr lang="tr-TR" dirty="0" err="1"/>
              <a:t>paleolitik</a:t>
            </a:r>
            <a:r>
              <a:rPr lang="tr-TR" dirty="0"/>
              <a:t> dönem toplumlarında yaygın şekilde karşımıza çıkmaktadır.</a:t>
            </a:r>
          </a:p>
          <a:p>
            <a:r>
              <a:rPr lang="tr-TR" dirty="0"/>
              <a:t>Tarımsal üretimin olmadığı ve evcilleştirmenin sınırlığı olduğu yaşam tarzı grupların sayısal olarak büyümesine </a:t>
            </a:r>
            <a:r>
              <a:rPr lang="tr-TR" dirty="0" err="1"/>
              <a:t>müseade</a:t>
            </a:r>
            <a:r>
              <a:rPr lang="tr-TR" dirty="0"/>
              <a:t> etmemektedir. </a:t>
            </a:r>
          </a:p>
        </p:txBody>
      </p:sp>
    </p:spTree>
    <p:extLst>
      <p:ext uri="{BB962C8B-B14F-4D97-AF65-F5344CB8AC3E}">
        <p14:creationId xmlns:p14="http://schemas.microsoft.com/office/powerpoint/2010/main" val="3667578117"/>
      </p:ext>
    </p:extLst>
  </p:cSld>
  <p:clrMapOvr>
    <a:masterClrMapping/>
  </p:clrMapOvr>
</p:sld>
</file>

<file path=ppt/theme/theme1.xml><?xml version="1.0" encoding="utf-8"?>
<a:theme xmlns:a="http://schemas.openxmlformats.org/drawingml/2006/main" name="Uçak İzi">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Uçak İzi</Template>
  <TotalTime>839</TotalTime>
  <Words>280</Words>
  <Application>Microsoft Macintosh PowerPoint</Application>
  <PresentationFormat>Geniş ekran</PresentationFormat>
  <Paragraphs>25</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Century Gothic</vt:lpstr>
      <vt:lpstr>Uçak İzi</vt:lpstr>
      <vt:lpstr>Sanayi öncesi siyasal sistemler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Sanayi öncesi siyasal sistemler</dc:title>
  <dc:creator>Zehra Münüsoğlu</dc:creator>
  <cp:lastModifiedBy>Zehra Münüsoğlu</cp:lastModifiedBy>
  <cp:revision>7</cp:revision>
  <dcterms:created xsi:type="dcterms:W3CDTF">2020-06-27T15:15:09Z</dcterms:created>
  <dcterms:modified xsi:type="dcterms:W3CDTF">2020-06-28T05:15:06Z</dcterms:modified>
</cp:coreProperties>
</file>