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05" r:id="rId4"/>
    <p:sldId id="259" r:id="rId5"/>
    <p:sldId id="304" r:id="rId6"/>
    <p:sldId id="306" r:id="rId7"/>
    <p:sldId id="307" r:id="rId8"/>
    <p:sldId id="308" r:id="rId9"/>
    <p:sldId id="309" r:id="rId10"/>
    <p:sldId id="258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52" r:id="rId21"/>
    <p:sldId id="351" r:id="rId22"/>
    <p:sldId id="356" r:id="rId23"/>
    <p:sldId id="269" r:id="rId24"/>
    <p:sldId id="270" r:id="rId25"/>
    <p:sldId id="353" r:id="rId26"/>
    <p:sldId id="271" r:id="rId27"/>
    <p:sldId id="354" r:id="rId28"/>
    <p:sldId id="272" r:id="rId29"/>
    <p:sldId id="355" r:id="rId30"/>
    <p:sldId id="273" r:id="rId31"/>
    <p:sldId id="274" r:id="rId32"/>
    <p:sldId id="310" r:id="rId33"/>
    <p:sldId id="275" r:id="rId34"/>
    <p:sldId id="276" r:id="rId35"/>
    <p:sldId id="312" r:id="rId36"/>
    <p:sldId id="311" r:id="rId37"/>
    <p:sldId id="313" r:id="rId38"/>
    <p:sldId id="277" r:id="rId39"/>
    <p:sldId id="278" r:id="rId40"/>
    <p:sldId id="314" r:id="rId41"/>
    <p:sldId id="279" r:id="rId42"/>
    <p:sldId id="315" r:id="rId43"/>
    <p:sldId id="316" r:id="rId44"/>
    <p:sldId id="280" r:id="rId45"/>
    <p:sldId id="317" r:id="rId46"/>
    <p:sldId id="281" r:id="rId47"/>
    <p:sldId id="318" r:id="rId48"/>
    <p:sldId id="319" r:id="rId49"/>
    <p:sldId id="320" r:id="rId50"/>
    <p:sldId id="282" r:id="rId51"/>
    <p:sldId id="283" r:id="rId52"/>
    <p:sldId id="321" r:id="rId53"/>
    <p:sldId id="284" r:id="rId54"/>
    <p:sldId id="322" r:id="rId55"/>
    <p:sldId id="285" r:id="rId56"/>
    <p:sldId id="323" r:id="rId57"/>
    <p:sldId id="286" r:id="rId58"/>
    <p:sldId id="324" r:id="rId59"/>
    <p:sldId id="287" r:id="rId60"/>
    <p:sldId id="326" r:id="rId61"/>
    <p:sldId id="325" r:id="rId62"/>
    <p:sldId id="288" r:id="rId63"/>
    <p:sldId id="327" r:id="rId64"/>
    <p:sldId id="289" r:id="rId65"/>
    <p:sldId id="328" r:id="rId66"/>
    <p:sldId id="290" r:id="rId67"/>
    <p:sldId id="329" r:id="rId68"/>
    <p:sldId id="291" r:id="rId69"/>
    <p:sldId id="330" r:id="rId70"/>
    <p:sldId id="292" r:id="rId71"/>
    <p:sldId id="331" r:id="rId72"/>
    <p:sldId id="293" r:id="rId73"/>
    <p:sldId id="294" r:id="rId74"/>
    <p:sldId id="332" r:id="rId75"/>
    <p:sldId id="333" r:id="rId76"/>
    <p:sldId id="295" r:id="rId77"/>
    <p:sldId id="296" r:id="rId78"/>
    <p:sldId id="334" r:id="rId79"/>
    <p:sldId id="335" r:id="rId80"/>
    <p:sldId id="336" r:id="rId81"/>
    <p:sldId id="297" r:id="rId82"/>
    <p:sldId id="337" r:id="rId83"/>
    <p:sldId id="298" r:id="rId84"/>
    <p:sldId id="338" r:id="rId85"/>
    <p:sldId id="339" r:id="rId86"/>
    <p:sldId id="340" r:id="rId87"/>
    <p:sldId id="299" r:id="rId88"/>
    <p:sldId id="341" r:id="rId89"/>
    <p:sldId id="300" r:id="rId90"/>
    <p:sldId id="342" r:id="rId91"/>
    <p:sldId id="343" r:id="rId92"/>
    <p:sldId id="301" r:id="rId93"/>
    <p:sldId id="302" r:id="rId94"/>
    <p:sldId id="344" r:id="rId95"/>
    <p:sldId id="303" r:id="rId96"/>
    <p:sldId id="346" r:id="rId97"/>
    <p:sldId id="345" r:id="rId98"/>
    <p:sldId id="348" r:id="rId99"/>
    <p:sldId id="349" r:id="rId100"/>
    <p:sldId id="350" r:id="rId10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78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8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= Cinsel olgunluk, bireyin dölleyebilir veya döllenebilir nitelikte gamet hücreleri üretebilme ve cinsiyetine özgü tam bir cinsel davranış sergileyebilme durumudur.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 esasında artan </a:t>
            </a:r>
            <a:r>
              <a:rPr lang="tr-TR" dirty="0" err="1"/>
              <a:t>gonadotrofik</a:t>
            </a:r>
            <a:r>
              <a:rPr lang="tr-TR" dirty="0"/>
              <a:t> aktivite ile gamet üretimi ve </a:t>
            </a:r>
            <a:r>
              <a:rPr lang="tr-TR" dirty="0" err="1"/>
              <a:t>steroid</a:t>
            </a:r>
            <a:r>
              <a:rPr lang="tr-TR" dirty="0"/>
              <a:t> üretiminin eş zamanlı olarak meydana geldiğinin varsayıldığı </a:t>
            </a:r>
            <a:r>
              <a:rPr lang="tr-TR" dirty="0" err="1"/>
              <a:t>gonadların</a:t>
            </a:r>
            <a:r>
              <a:rPr lang="tr-TR" dirty="0"/>
              <a:t> kabiliyeti arasındaki zamana bağlı gelişimin bir sonucudur.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Embriyonun erken dönemlerinde dişi ve erkek </a:t>
            </a:r>
            <a:r>
              <a:rPr lang="tr-TR" dirty="0" err="1"/>
              <a:t>gonadlarında</a:t>
            </a:r>
            <a:r>
              <a:rPr lang="tr-TR" dirty="0"/>
              <a:t> farklılık yoktur.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Gonad</a:t>
            </a:r>
            <a:r>
              <a:rPr lang="tr-TR" dirty="0"/>
              <a:t> farklılığı dişi-erkek cinsiyet farklılaşması başladığında ortaya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543849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1- İlk kızgınlık yaşı: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dişinin ilk kızgınlığı gösterdiği ve erkeği kabul ettiği yaş olarak kabul edilmektedir.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İlk kızgınlık yaşının belirlenmesi  özellikle dişinin erkekle birlikte bulunduğu durumlarda dişinin davranış belirtileri ve erkeği kabul etmesinin belirgin olarak gözlemlenmesi dolayısı ile kolaydır.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Fakat genellikle et sığırlarında ve koyunlarda ilk </a:t>
            </a:r>
            <a:r>
              <a:rPr lang="tr-TR" dirty="0" err="1"/>
              <a:t>ovulasyon</a:t>
            </a:r>
            <a:r>
              <a:rPr lang="tr-TR" dirty="0"/>
              <a:t> kızgınlık davranışları ile eş zamanlı değildir. Yani sakin kızgınlık gerçekleşmektedir. Bu nedenle ilk kızgınlık yaşı gerçek </a:t>
            </a:r>
            <a:r>
              <a:rPr lang="tr-TR" dirty="0" err="1"/>
              <a:t>pubertası</a:t>
            </a:r>
            <a:r>
              <a:rPr lang="tr-TR" dirty="0"/>
              <a:t> yansıtmamaktadır.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87150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 -Aygırlar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Epifiz</a:t>
            </a:r>
            <a:r>
              <a:rPr lang="tr-TR" dirty="0"/>
              <a:t> bezesi, </a:t>
            </a:r>
            <a:r>
              <a:rPr lang="tr-TR" dirty="0" err="1"/>
              <a:t>fotoperiyodun</a:t>
            </a:r>
            <a:r>
              <a:rPr lang="tr-TR" dirty="0"/>
              <a:t> değişmesiyle uyarılan sinirsel uyarımlar ile üremeyi denetleyen endokrin sistem arasında, melatoninin sentezlenmesi ve salıverilmesi suretiyle, bir ortam sağlar.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Hipotalamus</a:t>
            </a:r>
            <a:r>
              <a:rPr lang="tr-TR" dirty="0"/>
              <a:t> üzerine direk veya dolaylı etkileriyle, melatonin mevsime bağlı kızgınlık gösteren hayvanlarda üreme fonksiyonlarını düzenlemektedir.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668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9"/>
            <a:ext cx="11222182" cy="939008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2830" y="1433015"/>
            <a:ext cx="11778225" cy="5272585"/>
          </a:xfrm>
        </p:spPr>
        <p:txBody>
          <a:bodyPr anchor="t" anchorCtr="0">
            <a:normAutofit fontScale="92500" lnSpcReduction="2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2- İlk </a:t>
            </a:r>
            <a:r>
              <a:rPr lang="tr-TR" dirty="0" err="1"/>
              <a:t>ovulasyondaki</a:t>
            </a:r>
            <a:r>
              <a:rPr lang="tr-TR" dirty="0"/>
              <a:t> yaş: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değerlendirmeye göre </a:t>
            </a:r>
            <a:r>
              <a:rPr lang="tr-TR" dirty="0" err="1"/>
              <a:t>pubertanın</a:t>
            </a:r>
            <a:r>
              <a:rPr lang="tr-TR" dirty="0"/>
              <a:t> başlangıcı ilk </a:t>
            </a:r>
            <a:r>
              <a:rPr lang="tr-TR" dirty="0" err="1"/>
              <a:t>ovulasyonun</a:t>
            </a:r>
            <a:r>
              <a:rPr lang="tr-TR" dirty="0"/>
              <a:t> gerçekleştiği yaştır.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özelliği belirlemek için, el veya görsel olarak değerlendirme yapmayı gerektirmektedir. Bazı hayvanlar özellikle elle değerlendirme yapmak için anatomik olarak uygun iken (sığır, </a:t>
            </a:r>
            <a:r>
              <a:rPr lang="tr-TR" dirty="0" err="1"/>
              <a:t>devegiller</a:t>
            </a:r>
            <a:r>
              <a:rPr lang="tr-TR" dirty="0"/>
              <a:t>),  bazıları (koyun, keçi, domuz, tavşan, kedi, köpek) değillerdir.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Ultrasonik</a:t>
            </a:r>
            <a:r>
              <a:rPr lang="tr-TR" dirty="0"/>
              <a:t> görüntü kısraklarda </a:t>
            </a:r>
            <a:r>
              <a:rPr lang="tr-TR" dirty="0" err="1"/>
              <a:t>ovaryum</a:t>
            </a:r>
            <a:r>
              <a:rPr lang="tr-TR" dirty="0"/>
              <a:t> faaliyetlerini belirlemede önemli bir avantaj sağlamaktadır. </a:t>
            </a:r>
            <a:r>
              <a:rPr lang="tr-TR" dirty="0" err="1"/>
              <a:t>Ultrasonik</a:t>
            </a:r>
            <a:r>
              <a:rPr lang="tr-TR" dirty="0"/>
              <a:t> değerlendirme diğer hayvanlarda da kullanılabilir.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Laparoskopik</a:t>
            </a:r>
            <a:r>
              <a:rPr lang="tr-TR" dirty="0"/>
              <a:t> değerlendirmeler de yapılabilir. Ancak bu uygulamaların sık aralıklarla yapılması gerekir. İlk </a:t>
            </a:r>
            <a:r>
              <a:rPr lang="tr-TR" dirty="0" err="1"/>
              <a:t>ovulasyon</a:t>
            </a:r>
            <a:r>
              <a:rPr lang="tr-TR" dirty="0"/>
              <a:t> yaşı </a:t>
            </a:r>
            <a:r>
              <a:rPr lang="tr-TR" dirty="0" err="1"/>
              <a:t>pubertanın</a:t>
            </a:r>
            <a:r>
              <a:rPr lang="tr-TR" dirty="0"/>
              <a:t> başlama yaşı olarak gerçek bir değerlendirme olmasına karşın </a:t>
            </a:r>
            <a:r>
              <a:rPr lang="tr-TR" dirty="0" err="1"/>
              <a:t>ovulasyonun</a:t>
            </a:r>
            <a:r>
              <a:rPr lang="tr-TR" dirty="0"/>
              <a:t> belirlenmesinde zorluklar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1797292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0"/>
            <a:ext cx="11222182" cy="99628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5533" y="1233055"/>
            <a:ext cx="11982735" cy="5472545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3- Dişinin Zararlı etkiler olmaksızın gebeliği desteklediği yaş: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değerlendirme </a:t>
            </a:r>
            <a:r>
              <a:rPr lang="tr-TR" dirty="0" err="1"/>
              <a:t>pubertanın</a:t>
            </a:r>
            <a:r>
              <a:rPr lang="tr-TR" dirty="0"/>
              <a:t> başlangıcı olarak tüm evcil hayvanlarda ve insanda pratik açıdan en akla yatkın tanımdır.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Üretim amaçlı tüm çiftlik hayvanlarında dişinin sağlığını riske atmadan en kısa zaman aralıklarında en yüksek sayıda döl veriminin elde edilmesi amaçlanmaktadır.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Cinsel olgunluğun başlangıcını kontrol etmede belirgin bir vücut ağırlığının kazanılması önemlidir.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Folikül</a:t>
            </a:r>
            <a:r>
              <a:rPr lang="tr-TR" dirty="0"/>
              <a:t> gelişiminin, </a:t>
            </a:r>
            <a:r>
              <a:rPr lang="tr-TR" dirty="0" err="1"/>
              <a:t>ovulasyonun</a:t>
            </a:r>
            <a:r>
              <a:rPr lang="tr-TR" dirty="0"/>
              <a:t> ve yumurta/embriyo taşınmasının enerji gereksinimleri düşüktür. Bununla birlikte gebeliğin ve </a:t>
            </a:r>
            <a:r>
              <a:rPr lang="tr-TR" dirty="0" err="1"/>
              <a:t>laktasyonun</a:t>
            </a:r>
            <a:r>
              <a:rPr lang="tr-TR" dirty="0"/>
              <a:t> </a:t>
            </a:r>
            <a:r>
              <a:rPr lang="tr-TR" dirty="0" err="1"/>
              <a:t>metabolik</a:t>
            </a:r>
            <a:r>
              <a:rPr lang="tr-TR" dirty="0"/>
              <a:t> harcamaları yüksektir. Bundan dolayı dişi </a:t>
            </a:r>
            <a:r>
              <a:rPr lang="tr-TR" dirty="0" err="1"/>
              <a:t>puberta</a:t>
            </a:r>
            <a:r>
              <a:rPr lang="tr-TR" dirty="0"/>
              <a:t> öncesi bir </a:t>
            </a:r>
            <a:r>
              <a:rPr lang="tr-TR" dirty="0" err="1"/>
              <a:t>metabolik</a:t>
            </a:r>
            <a:r>
              <a:rPr lang="tr-TR" dirty="0"/>
              <a:t> eşiği geçmelidir.  </a:t>
            </a:r>
          </a:p>
        </p:txBody>
      </p:sp>
    </p:spTree>
    <p:extLst>
      <p:ext uri="{BB962C8B-B14F-4D97-AF65-F5344CB8AC3E}">
        <p14:creationId xmlns:p14="http://schemas.microsoft.com/office/powerpoint/2010/main" val="3539793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Dişilerde olduğu gibi erkeklerde de </a:t>
            </a:r>
            <a:r>
              <a:rPr lang="tr-TR" dirty="0" err="1"/>
              <a:t>pubertanın</a:t>
            </a:r>
            <a:r>
              <a:rPr lang="tr-TR" dirty="0"/>
              <a:t> başlangıcı birkaç şekilde belirlenmektedir. Bunlar;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1- Davranış özellikleri görüldüğünde,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Genellikler tüm türlerin erkekleri </a:t>
            </a:r>
            <a:r>
              <a:rPr lang="tr-TR" dirty="0" err="1"/>
              <a:t>ejekulasyon</a:t>
            </a:r>
            <a:r>
              <a:rPr lang="tr-TR" dirty="0"/>
              <a:t> ve sperm üretim kabiliyeti kazanmadan önce üreme davranış özellikleri (atlama ve </a:t>
            </a:r>
            <a:r>
              <a:rPr lang="tr-TR" dirty="0" err="1"/>
              <a:t>ereksiyon</a:t>
            </a:r>
            <a:r>
              <a:rPr lang="tr-TR" dirty="0"/>
              <a:t>) kazanırlar.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davranışsal özellikleri belirlemek nispeten atlama davranışı ve penisin </a:t>
            </a:r>
            <a:r>
              <a:rPr lang="tr-TR" dirty="0" err="1"/>
              <a:t>ereksiyonu</a:t>
            </a:r>
            <a:r>
              <a:rPr lang="tr-TR" dirty="0"/>
              <a:t> kolaylıkla gözlemlenebildiği için oldukça kolaydır. </a:t>
            </a:r>
          </a:p>
        </p:txBody>
      </p:sp>
    </p:spTree>
    <p:extLst>
      <p:ext uri="{BB962C8B-B14F-4D97-AF65-F5344CB8AC3E}">
        <p14:creationId xmlns:p14="http://schemas.microsoft.com/office/powerpoint/2010/main" val="2380338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2- </a:t>
            </a:r>
            <a:r>
              <a:rPr lang="tr-TR" dirty="0" err="1"/>
              <a:t>Ejekülasyondaki</a:t>
            </a:r>
            <a:r>
              <a:rPr lang="tr-TR" dirty="0"/>
              <a:t> yaş: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Ejekülasyon</a:t>
            </a:r>
            <a:r>
              <a:rPr lang="tr-TR" dirty="0"/>
              <a:t> olayı oldukça komplekstir ve ek üreme bezelerinden </a:t>
            </a:r>
            <a:r>
              <a:rPr lang="tr-TR" dirty="0" err="1"/>
              <a:t>seminal</a:t>
            </a:r>
            <a:r>
              <a:rPr lang="tr-TR" dirty="0"/>
              <a:t> sıvının salgılanmasını, sinirlerin ve özel kasların birbiri ile yakın koordineli olarak gelişimini gerektirmektedir. Tüm bu bileşenlerdeki gelişmeler tamamlandığında </a:t>
            </a:r>
            <a:r>
              <a:rPr lang="tr-TR" dirty="0" err="1"/>
              <a:t>ejekülasyon</a:t>
            </a:r>
            <a:r>
              <a:rPr lang="tr-TR" dirty="0"/>
              <a:t> gerçekleşmektedir.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Ejekülasyon</a:t>
            </a:r>
            <a:r>
              <a:rPr lang="tr-TR" dirty="0"/>
              <a:t> kabiliyeti esasen </a:t>
            </a:r>
            <a:r>
              <a:rPr lang="tr-TR" dirty="0" err="1"/>
              <a:t>fertilizasyonu</a:t>
            </a:r>
            <a:r>
              <a:rPr lang="tr-TR" dirty="0"/>
              <a:t> gerçekleştirecek yeterli sperm hücresi üretme kabiliyetini takip etmektedir.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328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3- </a:t>
            </a:r>
            <a:r>
              <a:rPr lang="tr-TR" dirty="0" err="1"/>
              <a:t>Ejekülatta</a:t>
            </a:r>
            <a:r>
              <a:rPr lang="tr-TR" dirty="0"/>
              <a:t> ilk sperm hücresinin görüldüğü yaş;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Erkeler sperm hücrelerinin </a:t>
            </a:r>
            <a:r>
              <a:rPr lang="tr-TR" dirty="0" err="1"/>
              <a:t>ejeküle</a:t>
            </a:r>
            <a:r>
              <a:rPr lang="tr-TR" dirty="0"/>
              <a:t> edilebilmesinden önce </a:t>
            </a:r>
            <a:r>
              <a:rPr lang="tr-TR" dirty="0" err="1"/>
              <a:t>seminal</a:t>
            </a:r>
            <a:r>
              <a:rPr lang="tr-TR" dirty="0"/>
              <a:t> sıvı üretme ve </a:t>
            </a:r>
            <a:r>
              <a:rPr lang="tr-TR" dirty="0" err="1"/>
              <a:t>ejekülasyon</a:t>
            </a:r>
            <a:r>
              <a:rPr lang="tr-TR" dirty="0"/>
              <a:t> yapma yeteneği kazanmaktadırlar.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ilk sperm hücrelerinin tam ne zaman var olduğunu belirlemek için haftada en az bir kez </a:t>
            </a:r>
            <a:r>
              <a:rPr lang="tr-TR" dirty="0" err="1"/>
              <a:t>ejekülat</a:t>
            </a:r>
            <a:r>
              <a:rPr lang="tr-TR" dirty="0"/>
              <a:t> toplanmalıdır. Bu boğa, koç, teke, aygır, köpek ve domuzdan suni </a:t>
            </a:r>
            <a:r>
              <a:rPr lang="tr-TR" dirty="0" err="1"/>
              <a:t>vajen</a:t>
            </a:r>
            <a:r>
              <a:rPr lang="tr-TR" dirty="0"/>
              <a:t> yolu ile toplanabildiğinden nispeten kolaydır.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Davranışsal özellikleri ve erkeğin kızgın olan (veya aday) dişiye atlama isteği geliştikten sonra  sık semen toplama yapılabilir. Bu </a:t>
            </a:r>
            <a:r>
              <a:rPr lang="tr-TR" dirty="0" err="1"/>
              <a:t>ejekülatta</a:t>
            </a:r>
            <a:r>
              <a:rPr lang="tr-TR" dirty="0"/>
              <a:t> ilk spermin görüldüğü yaşın belirlenmesini sağlamaktadır.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6859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4- Spermanın idrarda ilk görüldüğü yaş: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Testislerde üretilen sperm hücrelerinin çoğu cinsel dinlenme dönemlerinde idrarla atılmaktadır.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İdrarda sperm hücrelerinin varlığı sperm üretiminin gerçekleştiğinin bir göstergesidir.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Büyükbaş hayvanlarda sık idrar toplanması zordur ve özel ekipmanlar gerektirmektedir.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İdrar toplama yöntemi ile </a:t>
            </a:r>
            <a:r>
              <a:rPr lang="tr-TR" dirty="0" err="1"/>
              <a:t>pubertanın</a:t>
            </a:r>
            <a:r>
              <a:rPr lang="tr-TR" dirty="0"/>
              <a:t> başlangıcının belirlenmesi sınırlıdır.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5019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5- </a:t>
            </a:r>
            <a:r>
              <a:rPr lang="tr-TR" dirty="0" err="1"/>
              <a:t>Ejekülasyonun</a:t>
            </a:r>
            <a:r>
              <a:rPr lang="tr-TR" dirty="0"/>
              <a:t> belli bir düzeyde sperm hücresi içerdiği yaş: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Ejekülasyonda</a:t>
            </a:r>
            <a:r>
              <a:rPr lang="tr-TR" dirty="0"/>
              <a:t> sperm hücreleri bulunmasına rağmen sayı optimum döllenmeyi gerçekleştirecek yeterli sayıda olmayabilir.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 Döllenmeyi gerçekleştirebilecek minimum düzeyde sperm varlığı gerekmektedir.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düzey genellikle çiftleşmeden sonra döllenmeyi gerçekleştirecek en az semen özelliklerini yansıtmaktadır.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Pratik açıdan bu erkekte </a:t>
            </a:r>
            <a:r>
              <a:rPr lang="tr-TR" dirty="0" err="1"/>
              <a:t>puberta</a:t>
            </a:r>
            <a:r>
              <a:rPr lang="tr-TR" dirty="0"/>
              <a:t> için en gerçekçi kriterdir. Çünkü erkeğin başarılı dölleme için yeterli </a:t>
            </a:r>
            <a:r>
              <a:rPr lang="tr-TR" dirty="0" err="1"/>
              <a:t>spermatozoa</a:t>
            </a:r>
            <a:r>
              <a:rPr lang="tr-TR" dirty="0"/>
              <a:t> sağlama yeteneğini tanımlamaktadır.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756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206" y="1364776"/>
            <a:ext cx="11283727" cy="544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72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öncesi dişide ve erkekte hem </a:t>
            </a:r>
            <a:r>
              <a:rPr lang="tr-TR" dirty="0" err="1"/>
              <a:t>hipotalamusun</a:t>
            </a:r>
            <a:r>
              <a:rPr lang="tr-TR" dirty="0"/>
              <a:t> tonik ve hem de </a:t>
            </a:r>
            <a:r>
              <a:rPr lang="tr-TR" dirty="0" err="1"/>
              <a:t>sörj</a:t>
            </a:r>
            <a:r>
              <a:rPr lang="tr-TR" dirty="0"/>
              <a:t> merkezindeki </a:t>
            </a:r>
            <a:r>
              <a:rPr lang="tr-TR" dirty="0" err="1"/>
              <a:t>GnRH</a:t>
            </a:r>
            <a:r>
              <a:rPr lang="tr-TR" dirty="0"/>
              <a:t> sinirleri düşük bollukta ve düşük frekansta salıverilmektedir.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Dişide </a:t>
            </a:r>
            <a:r>
              <a:rPr lang="tr-TR" dirty="0" err="1"/>
              <a:t>puberta</a:t>
            </a:r>
            <a:r>
              <a:rPr lang="tr-TR" dirty="0"/>
              <a:t> sonrası tonik merkez </a:t>
            </a:r>
            <a:r>
              <a:rPr lang="tr-TR" dirty="0" err="1"/>
              <a:t>GnRH’ı</a:t>
            </a:r>
            <a:r>
              <a:rPr lang="tr-TR" dirty="0"/>
              <a:t> bazal düzeylerde kontrol ederler, fakat </a:t>
            </a:r>
            <a:r>
              <a:rPr lang="tr-TR" dirty="0" err="1"/>
              <a:t>pulsatil</a:t>
            </a:r>
            <a:r>
              <a:rPr lang="tr-TR" dirty="0"/>
              <a:t> frekans arttığı için </a:t>
            </a:r>
            <a:r>
              <a:rPr lang="tr-TR" dirty="0" err="1"/>
              <a:t>pubertas</a:t>
            </a:r>
            <a:r>
              <a:rPr lang="tr-TR" dirty="0"/>
              <a:t> öncesi dişilerden daha yüksektir.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Sörj</a:t>
            </a:r>
            <a:r>
              <a:rPr lang="tr-TR" dirty="0"/>
              <a:t> merkezi </a:t>
            </a:r>
            <a:r>
              <a:rPr lang="tr-TR" dirty="0" err="1"/>
              <a:t>ovulasyon</a:t>
            </a:r>
            <a:r>
              <a:rPr lang="tr-TR" dirty="0"/>
              <a:t> öncesi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sörjünü</a:t>
            </a:r>
            <a:r>
              <a:rPr lang="tr-TR" dirty="0"/>
              <a:t> kontrol etmektedir.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Erkelerde </a:t>
            </a:r>
            <a:r>
              <a:rPr lang="tr-TR" dirty="0" err="1"/>
              <a:t>sörj</a:t>
            </a:r>
            <a:r>
              <a:rPr lang="tr-TR" dirty="0"/>
              <a:t> merkezi gelişmemiştir.</a:t>
            </a:r>
          </a:p>
        </p:txBody>
      </p:sp>
    </p:spTree>
    <p:extLst>
      <p:ext uri="{BB962C8B-B14F-4D97-AF65-F5344CB8AC3E}">
        <p14:creationId xmlns:p14="http://schemas.microsoft.com/office/powerpoint/2010/main" val="46834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Embriyonun ilk gelişim aşamalarında somatik ve cinsiyet hücreleri tarafından meydana getirilen cinsiyet </a:t>
            </a:r>
            <a:r>
              <a:rPr lang="tr-TR" dirty="0" err="1"/>
              <a:t>iplikçikleri</a:t>
            </a:r>
            <a:r>
              <a:rPr lang="tr-TR" dirty="0"/>
              <a:t>  her iki cinsiyette de bulunmaktadır.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Cinsiyetin belirmesiyle birlikte erkekte bu cinsiyet </a:t>
            </a:r>
            <a:r>
              <a:rPr lang="tr-TR" dirty="0" err="1"/>
              <a:t>iplikçikleri</a:t>
            </a:r>
            <a:r>
              <a:rPr lang="tr-TR" dirty="0"/>
              <a:t>  (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cords</a:t>
            </a:r>
            <a:r>
              <a:rPr lang="tr-TR" dirty="0"/>
              <a:t>) testislerde </a:t>
            </a:r>
            <a:r>
              <a:rPr lang="tr-TR" dirty="0" err="1"/>
              <a:t>seminifer</a:t>
            </a:r>
            <a:r>
              <a:rPr lang="tr-TR" dirty="0"/>
              <a:t> </a:t>
            </a:r>
            <a:r>
              <a:rPr lang="tr-TR" dirty="0" err="1"/>
              <a:t>iplikcikler</a:t>
            </a:r>
            <a:r>
              <a:rPr lang="tr-TR" dirty="0"/>
              <a:t> veya </a:t>
            </a:r>
            <a:r>
              <a:rPr lang="tr-TR" dirty="0" err="1"/>
              <a:t>seminifer</a:t>
            </a:r>
            <a:r>
              <a:rPr lang="tr-TR" dirty="0"/>
              <a:t> </a:t>
            </a:r>
            <a:r>
              <a:rPr lang="tr-TR" dirty="0" err="1"/>
              <a:t>tübüller</a:t>
            </a:r>
            <a:r>
              <a:rPr lang="tr-TR" dirty="0"/>
              <a:t> olarak değişmeden kalmaktadır. </a:t>
            </a:r>
          </a:p>
        </p:txBody>
      </p:sp>
    </p:spTree>
    <p:extLst>
      <p:ext uri="{BB962C8B-B14F-4D97-AF65-F5344CB8AC3E}">
        <p14:creationId xmlns:p14="http://schemas.microsoft.com/office/powerpoint/2010/main" val="563401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Pubertaya</a:t>
            </a:r>
            <a:r>
              <a:rPr lang="tr-TR" dirty="0"/>
              <a:t> erişilen yaş türler içinde ve türler arasında değişmektedir.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Dişide </a:t>
            </a:r>
            <a:r>
              <a:rPr lang="tr-TR" dirty="0" err="1"/>
              <a:t>hipotalamustaki</a:t>
            </a:r>
            <a:r>
              <a:rPr lang="tr-TR" dirty="0"/>
              <a:t> </a:t>
            </a:r>
            <a:r>
              <a:rPr lang="tr-TR" dirty="0" err="1"/>
              <a:t>GnRH</a:t>
            </a:r>
            <a:r>
              <a:rPr lang="tr-TR" dirty="0"/>
              <a:t> sinirlerinin gelişmesine etki eden en azından iki genel </a:t>
            </a:r>
            <a:r>
              <a:rPr lang="tr-TR" dirty="0" err="1"/>
              <a:t>factör</a:t>
            </a:r>
            <a:r>
              <a:rPr lang="tr-TR" dirty="0"/>
              <a:t> vardır. Bunlar;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600" dirty="0"/>
              <a:t> 1- Belli bir düzeyde vücut büyüklüğü veya kondisyon,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600" dirty="0"/>
              <a:t> 2-Birtakım çevresel ve sosyal etkilere maruz kalmadır. </a:t>
            </a:r>
          </a:p>
        </p:txBody>
      </p:sp>
    </p:spTree>
    <p:extLst>
      <p:ext uri="{BB962C8B-B14F-4D97-AF65-F5344CB8AC3E}">
        <p14:creationId xmlns:p14="http://schemas.microsoft.com/office/powerpoint/2010/main" val="1813378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Bazı dış ve sosyal faktörler dişilerde </a:t>
            </a:r>
            <a:r>
              <a:rPr lang="tr-TR" dirty="0" err="1"/>
              <a:t>pubertanın</a:t>
            </a:r>
            <a:r>
              <a:rPr lang="tr-TR" dirty="0"/>
              <a:t> başlangıcını etkilemektedir.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Dişilerde </a:t>
            </a:r>
            <a:r>
              <a:rPr lang="tr-TR" dirty="0" err="1"/>
              <a:t>pubertanın</a:t>
            </a:r>
            <a:r>
              <a:rPr lang="tr-TR" dirty="0"/>
              <a:t> başlamasından önce belli bir canlı ağırlığa ulaşmaları gerekmektedir.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Yeni bir hipoteze göre dişiler </a:t>
            </a:r>
            <a:r>
              <a:rPr lang="tr-TR" dirty="0" err="1"/>
              <a:t>pubertasa</a:t>
            </a:r>
            <a:r>
              <a:rPr lang="tr-TR" dirty="0"/>
              <a:t> ulaşmadan önce belli bir yağlanma düzeyine ulaşmaları gerekmektedir.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yağ dokulardan salgılanan ve </a:t>
            </a:r>
            <a:r>
              <a:rPr lang="tr-TR" dirty="0" err="1"/>
              <a:t>leptin</a:t>
            </a:r>
            <a:r>
              <a:rPr lang="tr-TR" dirty="0"/>
              <a:t> olarak isimlendirilen protein yapısındaki bir hormon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merkezindeki sinirleri uyararak </a:t>
            </a:r>
            <a:r>
              <a:rPr lang="tr-TR" dirty="0" err="1"/>
              <a:t>gonadotropinlerin</a:t>
            </a:r>
            <a:r>
              <a:rPr lang="tr-TR" dirty="0"/>
              <a:t> salgılanmasını ve gametlerin gelişmesini sağlamaktadır.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Metabolik</a:t>
            </a:r>
            <a:r>
              <a:rPr lang="tr-TR" dirty="0"/>
              <a:t> durum ve </a:t>
            </a:r>
            <a:r>
              <a:rPr lang="tr-TR" dirty="0" err="1"/>
              <a:t>GnRH</a:t>
            </a:r>
            <a:r>
              <a:rPr lang="tr-TR" dirty="0"/>
              <a:t> sinirlerin görevleri arasındaki ilişki </a:t>
            </a:r>
            <a:r>
              <a:rPr lang="tr-TR" dirty="0" err="1"/>
              <a:t>GnRH</a:t>
            </a:r>
            <a:r>
              <a:rPr lang="tr-TR" dirty="0"/>
              <a:t> üretimini etkileyen </a:t>
            </a:r>
            <a:r>
              <a:rPr lang="tr-TR" dirty="0" err="1"/>
              <a:t>metabolik</a:t>
            </a:r>
            <a:r>
              <a:rPr lang="tr-TR" dirty="0"/>
              <a:t> bir işaret olduğu varsayılmaktadır.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172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Bazı dış faktörler </a:t>
            </a:r>
            <a:r>
              <a:rPr lang="tr-TR" dirty="0" err="1"/>
              <a:t>pubertanın</a:t>
            </a:r>
            <a:r>
              <a:rPr lang="tr-TR" dirty="0"/>
              <a:t> başlangıcını düzenlemektedir ve bu faktörler türler arasında değişmektedir. Bunlar ;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200" dirty="0"/>
              <a:t>1- hayvanın doğduğundaki mevsim, 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200" dirty="0"/>
              <a:t>2- </a:t>
            </a:r>
            <a:r>
              <a:rPr lang="tr-TR" sz="3200" dirty="0" err="1"/>
              <a:t>pubertanın</a:t>
            </a:r>
            <a:r>
              <a:rPr lang="tr-TR" sz="3200" dirty="0"/>
              <a:t> başlangıcı sırasında hayvanın maruz kaldığı ışıklanma süresi, 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200" dirty="0"/>
              <a:t>3- domuz ve sığırlarda </a:t>
            </a:r>
            <a:r>
              <a:rPr lang="tr-TR" sz="3200" dirty="0" err="1"/>
              <a:t>puberta</a:t>
            </a:r>
            <a:r>
              <a:rPr lang="tr-TR" sz="3200" dirty="0"/>
              <a:t> sırasında karşıt cinsin varlığı veya yokluğu, 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200" dirty="0"/>
              <a:t>4- hayvanların barındırıldığı grup içerisinde aynı cinsiyetin yoğunluğu (domuzlarda). </a:t>
            </a:r>
          </a:p>
        </p:txBody>
      </p:sp>
    </p:spTree>
    <p:extLst>
      <p:ext uri="{BB962C8B-B14F-4D97-AF65-F5344CB8AC3E}">
        <p14:creationId xmlns:p14="http://schemas.microsoft.com/office/powerpoint/2010/main" val="1964024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Irk</a:t>
            </a:r>
          </a:p>
          <a:p>
            <a:pPr marL="914400" lvl="1" indent="-457200" algn="just">
              <a:buFont typeface="Wingdings 2" panose="05020102010507070707" pitchFamily="18" charset="2"/>
              <a:buChar char=""/>
            </a:pPr>
            <a:r>
              <a:rPr lang="tr-TR" sz="3200" dirty="0"/>
              <a:t>Hayvanın ırkı cinsel olgunluğa ulaşma yaşını etkileyen önemli faktörlerden biridir.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Pubertanın</a:t>
            </a:r>
            <a:r>
              <a:rPr lang="tr-TR" dirty="0"/>
              <a:t> ortaya çıkışında, hipofiz ön lobunun veya </a:t>
            </a:r>
            <a:r>
              <a:rPr lang="tr-TR" dirty="0" err="1"/>
              <a:t>gonadların</a:t>
            </a:r>
            <a:r>
              <a:rPr lang="tr-TR" dirty="0"/>
              <a:t> mevcut potansiyeli tarafından sınırlanmadığı ortaya konulmuştur. </a:t>
            </a:r>
          </a:p>
        </p:txBody>
      </p:sp>
    </p:spTree>
    <p:extLst>
      <p:ext uri="{BB962C8B-B14F-4D97-AF65-F5344CB8AC3E}">
        <p14:creationId xmlns:p14="http://schemas.microsoft.com/office/powerpoint/2010/main" val="42865501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Örneğin </a:t>
            </a:r>
            <a:r>
              <a:rPr lang="tr-TR" dirty="0" err="1"/>
              <a:t>puberta</a:t>
            </a:r>
            <a:r>
              <a:rPr lang="tr-TR" dirty="0"/>
              <a:t> öncesi hayvanların hipofiz ön lobları dışarıdan </a:t>
            </a:r>
            <a:r>
              <a:rPr lang="tr-TR" dirty="0" err="1"/>
              <a:t>GnRH</a:t>
            </a:r>
            <a:r>
              <a:rPr lang="tr-TR" dirty="0"/>
              <a:t> ile uyarıldıklarında FSH ve LH üreteceklerdir.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Hatta </a:t>
            </a:r>
            <a:r>
              <a:rPr lang="tr-TR" dirty="0" err="1"/>
              <a:t>puberta</a:t>
            </a:r>
            <a:r>
              <a:rPr lang="tr-TR" dirty="0"/>
              <a:t> öncesi hayvanların </a:t>
            </a:r>
            <a:r>
              <a:rPr lang="tr-TR" dirty="0" err="1"/>
              <a:t>ovaryumları</a:t>
            </a:r>
            <a:r>
              <a:rPr lang="tr-TR" dirty="0"/>
              <a:t> da FSH ve LH ile uyarıldıklarında </a:t>
            </a:r>
            <a:r>
              <a:rPr lang="tr-TR" dirty="0" err="1"/>
              <a:t>folikül</a:t>
            </a:r>
            <a:r>
              <a:rPr lang="tr-TR" dirty="0"/>
              <a:t> ve </a:t>
            </a:r>
            <a:r>
              <a:rPr lang="tr-TR" dirty="0" err="1"/>
              <a:t>esradiol</a:t>
            </a:r>
            <a:r>
              <a:rPr lang="tr-TR" dirty="0"/>
              <a:t> üreterek cevap vereceklerdir.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nedenle </a:t>
            </a:r>
            <a:r>
              <a:rPr lang="tr-TR" dirty="0" err="1"/>
              <a:t>pubertanın</a:t>
            </a:r>
            <a:r>
              <a:rPr lang="tr-TR" dirty="0"/>
              <a:t> ortaya çıkışı (başlangıcı) hipofiz ön lobunun </a:t>
            </a:r>
            <a:r>
              <a:rPr lang="tr-TR" dirty="0" err="1"/>
              <a:t>gonadotropin</a:t>
            </a:r>
            <a:r>
              <a:rPr lang="tr-TR" dirty="0"/>
              <a:t> üretme yeteneği ve </a:t>
            </a:r>
            <a:r>
              <a:rPr lang="tr-TR" dirty="0" err="1"/>
              <a:t>ovaryumların</a:t>
            </a:r>
            <a:r>
              <a:rPr lang="tr-TR" dirty="0"/>
              <a:t> </a:t>
            </a:r>
            <a:r>
              <a:rPr lang="tr-TR" dirty="0" err="1"/>
              <a:t>gonadotropinlere</a:t>
            </a:r>
            <a:r>
              <a:rPr lang="tr-TR" dirty="0"/>
              <a:t> tepki verme yeteneği ile sınırlandırılmış değildir.</a:t>
            </a:r>
          </a:p>
        </p:txBody>
      </p:sp>
    </p:spTree>
    <p:extLst>
      <p:ext uri="{BB962C8B-B14F-4D97-AF65-F5344CB8AC3E}">
        <p14:creationId xmlns:p14="http://schemas.microsoft.com/office/powerpoint/2010/main" val="2999999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gonadotropin</a:t>
            </a:r>
            <a:r>
              <a:rPr lang="tr-TR" dirty="0"/>
              <a:t> salıverilmesine neden olan yeterli miktarlarda </a:t>
            </a:r>
            <a:r>
              <a:rPr lang="tr-TR" dirty="0" err="1"/>
              <a:t>GnRH</a:t>
            </a:r>
            <a:r>
              <a:rPr lang="tr-TR" dirty="0"/>
              <a:t> üretememesi </a:t>
            </a:r>
            <a:r>
              <a:rPr lang="tr-TR" dirty="0" err="1"/>
              <a:t>pubertanın</a:t>
            </a:r>
            <a:r>
              <a:rPr lang="tr-TR" dirty="0"/>
              <a:t> başlamasını sınırlayan ana faktör olduğu bilinmektedir.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Gelişmekte olan </a:t>
            </a:r>
            <a:r>
              <a:rPr lang="tr-TR" dirty="0" err="1"/>
              <a:t>hipotalamus</a:t>
            </a:r>
            <a:r>
              <a:rPr lang="tr-TR" dirty="0"/>
              <a:t> aydınlatma sistemini </a:t>
            </a:r>
            <a:r>
              <a:rPr lang="tr-TR" dirty="0" err="1"/>
              <a:t>reostatik</a:t>
            </a:r>
            <a:r>
              <a:rPr lang="tr-TR" dirty="0"/>
              <a:t> olarak kontrol eden bir anahtara benzetilebilir.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Reostatik</a:t>
            </a:r>
            <a:r>
              <a:rPr lang="tr-TR" dirty="0"/>
              <a:t> olarak kontrol edilen anahtar giderek açılırken aydınlatma sistemindeki ışık yoğunluğu da artmakta ve zirveye ulaşmaktadır.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Hipotalamusun</a:t>
            </a:r>
            <a:r>
              <a:rPr lang="tr-TR" dirty="0"/>
              <a:t> gelişimi de hayvanın gelişimine bağlı olarak artmakta ve aniden meydana gelmekten ziyade gelişime bağlı olarak ortaya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1110154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Hipotalamus</a:t>
            </a:r>
            <a:r>
              <a:rPr lang="tr-TR" dirty="0"/>
              <a:t> üreme ile ilgili olarak bir tonik bir de </a:t>
            </a:r>
            <a:r>
              <a:rPr lang="tr-TR" dirty="0" err="1"/>
              <a:t>ovulasyon</a:t>
            </a:r>
            <a:r>
              <a:rPr lang="tr-TR" dirty="0"/>
              <a:t> öncesi </a:t>
            </a:r>
            <a:r>
              <a:rPr lang="tr-TR" dirty="0" err="1"/>
              <a:t>GnRH</a:t>
            </a:r>
            <a:r>
              <a:rPr lang="tr-TR" dirty="0"/>
              <a:t> (</a:t>
            </a:r>
            <a:r>
              <a:rPr lang="tr-TR" dirty="0" err="1"/>
              <a:t>sörj</a:t>
            </a:r>
            <a:r>
              <a:rPr lang="tr-TR" dirty="0"/>
              <a:t>) merkezi olmak üzere iki kısımdan meydana gelmektedir.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meydana gelmeden önce </a:t>
            </a:r>
            <a:r>
              <a:rPr lang="tr-TR" dirty="0" err="1"/>
              <a:t>sörj</a:t>
            </a:r>
            <a:r>
              <a:rPr lang="tr-TR" dirty="0"/>
              <a:t> merkezinin tüm sinir aktiviteleri gerçekleşmelidir.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Böyle bir aktivite </a:t>
            </a:r>
            <a:r>
              <a:rPr lang="tr-TR" dirty="0" err="1"/>
              <a:t>ovulasyon</a:t>
            </a:r>
            <a:r>
              <a:rPr lang="tr-TR" dirty="0"/>
              <a:t> öncesi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sörjü</a:t>
            </a:r>
            <a:r>
              <a:rPr lang="tr-TR" dirty="0"/>
              <a:t> olarak bilinen </a:t>
            </a:r>
            <a:r>
              <a:rPr lang="tr-TR" dirty="0" err="1"/>
              <a:t>GnRH</a:t>
            </a:r>
            <a:r>
              <a:rPr lang="tr-TR" dirty="0"/>
              <a:t> patlamasına neden olmaktadır.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Başka bir ifade ile </a:t>
            </a:r>
            <a:r>
              <a:rPr lang="tr-TR" dirty="0" err="1"/>
              <a:t>GnRH</a:t>
            </a:r>
            <a:r>
              <a:rPr lang="tr-TR" dirty="0"/>
              <a:t> sinirleri sıklıkla ateşlenmeli ve </a:t>
            </a:r>
            <a:r>
              <a:rPr lang="tr-TR" dirty="0" err="1"/>
              <a:t>ovulasyon</a:t>
            </a:r>
            <a:r>
              <a:rPr lang="tr-TR" dirty="0"/>
              <a:t> öncesi LH </a:t>
            </a:r>
            <a:r>
              <a:rPr lang="tr-TR" dirty="0" err="1"/>
              <a:t>sörjü</a:t>
            </a:r>
            <a:r>
              <a:rPr lang="tr-TR" dirty="0"/>
              <a:t> için büyük miktarlarda </a:t>
            </a:r>
            <a:r>
              <a:rPr lang="tr-TR" dirty="0" err="1"/>
              <a:t>GnRH</a:t>
            </a:r>
            <a:r>
              <a:rPr lang="tr-TR" dirty="0"/>
              <a:t> salınmalıdır.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3992434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GnRH</a:t>
            </a:r>
            <a:r>
              <a:rPr lang="tr-TR" dirty="0"/>
              <a:t> salınımında yüksek artışlar gerçekleşmez ise yani </a:t>
            </a:r>
            <a:r>
              <a:rPr lang="tr-TR" dirty="0" err="1"/>
              <a:t>sörj</a:t>
            </a:r>
            <a:r>
              <a:rPr lang="tr-TR" dirty="0"/>
              <a:t> merkezinin fonksiyon yetersizliği </a:t>
            </a:r>
            <a:r>
              <a:rPr lang="tr-TR" dirty="0" err="1"/>
              <a:t>ovulasyonu</a:t>
            </a:r>
            <a:r>
              <a:rPr lang="tr-TR" dirty="0"/>
              <a:t> başarısızlığa uğramaktadır.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Fonksiyonel bir </a:t>
            </a:r>
            <a:r>
              <a:rPr lang="tr-TR" dirty="0" err="1"/>
              <a:t>sörj</a:t>
            </a:r>
            <a:r>
              <a:rPr lang="tr-TR" dirty="0"/>
              <a:t> merkezine sahip olma gereğine ilave olarak tonik merkezde belli bir </a:t>
            </a:r>
            <a:r>
              <a:rPr lang="tr-TR" dirty="0" err="1"/>
              <a:t>fonksionel</a:t>
            </a:r>
            <a:r>
              <a:rPr lang="tr-TR" dirty="0"/>
              <a:t> duruma ulaşmalıdır.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Tonik </a:t>
            </a:r>
            <a:r>
              <a:rPr lang="tr-TR" dirty="0" err="1"/>
              <a:t>GnRH</a:t>
            </a:r>
            <a:r>
              <a:rPr lang="tr-TR" dirty="0"/>
              <a:t> merkezi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pulslarının</a:t>
            </a:r>
            <a:r>
              <a:rPr lang="tr-TR" dirty="0"/>
              <a:t> frekansını düzenlemektedir. </a:t>
            </a:r>
          </a:p>
        </p:txBody>
      </p:sp>
    </p:spTree>
    <p:extLst>
      <p:ext uri="{BB962C8B-B14F-4D97-AF65-F5344CB8AC3E}">
        <p14:creationId xmlns:p14="http://schemas.microsoft.com/office/powerpoint/2010/main" val="17440616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öncesi dişilerde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merkezindeki sinir hücreleri östrojene duyarlı olmalarına rağmen, östrojen çok düşük olduğu için fazla </a:t>
            </a:r>
            <a:r>
              <a:rPr lang="tr-TR" dirty="0" err="1"/>
              <a:t>GnRH</a:t>
            </a:r>
            <a:r>
              <a:rPr lang="tr-TR" dirty="0"/>
              <a:t> salgılayamazlar.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öncesi dişiler </a:t>
            </a:r>
            <a:r>
              <a:rPr lang="tr-TR" dirty="0" err="1"/>
              <a:t>sörj</a:t>
            </a:r>
            <a:r>
              <a:rPr lang="tr-TR" dirty="0"/>
              <a:t> merkezini uyaracak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östradiol</a:t>
            </a:r>
            <a:r>
              <a:rPr lang="tr-TR" dirty="0"/>
              <a:t> azlığına sahip olmakla karakterize edilirler.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Sörj</a:t>
            </a:r>
            <a:r>
              <a:rPr lang="tr-TR" dirty="0"/>
              <a:t> merkezi deneysel olarak uyarıldığında çok erken yaşlarda fonksiyonel olma yeteneğindedir. Fakat normal koşullarda </a:t>
            </a:r>
            <a:r>
              <a:rPr lang="tr-TR" dirty="0" err="1"/>
              <a:t>puberta</a:t>
            </a:r>
            <a:r>
              <a:rPr lang="tr-TR" dirty="0"/>
              <a:t> çağına kadar sakin kalmaktadır.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Örneğin </a:t>
            </a:r>
            <a:r>
              <a:rPr lang="tr-TR" dirty="0" err="1"/>
              <a:t>puberta</a:t>
            </a:r>
            <a:r>
              <a:rPr lang="tr-TR" dirty="0"/>
              <a:t> öncesi dişilerde tonik merkez hipofiz ön lobundan LH </a:t>
            </a:r>
            <a:r>
              <a:rPr lang="tr-TR" dirty="0" err="1"/>
              <a:t>puls</a:t>
            </a:r>
            <a:r>
              <a:rPr lang="tr-TR" dirty="0"/>
              <a:t> salınımını uyarmaktadır.</a:t>
            </a:r>
          </a:p>
        </p:txBody>
      </p:sp>
    </p:spTree>
    <p:extLst>
      <p:ext uri="{BB962C8B-B14F-4D97-AF65-F5344CB8AC3E}">
        <p14:creationId xmlns:p14="http://schemas.microsoft.com/office/powerpoint/2010/main" val="1653797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LH </a:t>
            </a:r>
            <a:r>
              <a:rPr lang="tr-TR" dirty="0" err="1"/>
              <a:t>pulslarının</a:t>
            </a:r>
            <a:r>
              <a:rPr lang="tr-TR" dirty="0"/>
              <a:t> bolluğu doğum sonrası dişilerin frekansı kadar olabilir.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Puberta</a:t>
            </a:r>
            <a:r>
              <a:rPr lang="tr-TR" dirty="0"/>
              <a:t> öncesi dişilerde </a:t>
            </a:r>
            <a:r>
              <a:rPr lang="tr-TR" dirty="0" err="1"/>
              <a:t>GnRH</a:t>
            </a:r>
            <a:r>
              <a:rPr lang="tr-TR" dirty="0"/>
              <a:t> pulsunun frekansı </a:t>
            </a:r>
            <a:r>
              <a:rPr lang="tr-TR" dirty="0" err="1"/>
              <a:t>puberta</a:t>
            </a:r>
            <a:r>
              <a:rPr lang="tr-TR" dirty="0"/>
              <a:t> sonrası dişilerin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puls</a:t>
            </a:r>
            <a:r>
              <a:rPr lang="tr-TR" dirty="0"/>
              <a:t> frekansından çok daha düşüktür.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öncesi düşük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puls</a:t>
            </a:r>
            <a:r>
              <a:rPr lang="tr-TR" dirty="0"/>
              <a:t> frekansı hipofiz ön lobunun yüksek düzeylerde FSH ve LH salınımına neden olacak yetersiz uyarımlar sağlamaktadır.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Bundan dolayı </a:t>
            </a:r>
            <a:r>
              <a:rPr lang="tr-TR" dirty="0" err="1"/>
              <a:t>foliküler</a:t>
            </a:r>
            <a:r>
              <a:rPr lang="tr-TR" dirty="0"/>
              <a:t> gelişme (</a:t>
            </a:r>
            <a:r>
              <a:rPr lang="tr-TR" dirty="0" err="1"/>
              <a:t>pubertadan</a:t>
            </a:r>
            <a:r>
              <a:rPr lang="tr-TR" dirty="0"/>
              <a:t> önce meydana gelmiş olsa bile), dolaşımda yüksek </a:t>
            </a:r>
            <a:r>
              <a:rPr lang="tr-TR" dirty="0" err="1"/>
              <a:t>ostradiyol</a:t>
            </a:r>
            <a:r>
              <a:rPr lang="tr-TR" dirty="0"/>
              <a:t> konsantrasyonlarına yol açamamaktadır.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Bundan dolayı </a:t>
            </a:r>
            <a:r>
              <a:rPr lang="tr-TR" dirty="0" err="1"/>
              <a:t>estradiyol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merkezinde </a:t>
            </a:r>
            <a:r>
              <a:rPr lang="tr-TR" dirty="0" err="1"/>
              <a:t>GnRH</a:t>
            </a:r>
            <a:r>
              <a:rPr lang="tr-TR" dirty="0"/>
              <a:t> sinirlerinin ateşlenmesini başlatacak minimum düzeyin altında kalmaktadır. </a:t>
            </a:r>
          </a:p>
        </p:txBody>
      </p:sp>
    </p:spTree>
    <p:extLst>
      <p:ext uri="{BB962C8B-B14F-4D97-AF65-F5344CB8AC3E}">
        <p14:creationId xmlns:p14="http://schemas.microsoft.com/office/powerpoint/2010/main" val="388608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Ovaryumlarda</a:t>
            </a:r>
            <a:r>
              <a:rPr lang="tr-TR" dirty="0"/>
              <a:t> cinsiyetin belirmesiyle birlikte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cinsiyet hücreleri aktif olarak bölünür,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cinisyet</a:t>
            </a:r>
            <a:r>
              <a:rPr lang="tr-TR" dirty="0"/>
              <a:t> </a:t>
            </a:r>
            <a:r>
              <a:rPr lang="tr-TR" dirty="0" err="1"/>
              <a:t>iplikcikleri</a:t>
            </a:r>
            <a:r>
              <a:rPr lang="tr-TR" dirty="0"/>
              <a:t> kaybolur ve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sonunda </a:t>
            </a:r>
            <a:r>
              <a:rPr lang="tr-TR" dirty="0" err="1"/>
              <a:t>primordial</a:t>
            </a:r>
            <a:r>
              <a:rPr lang="tr-TR" dirty="0"/>
              <a:t> </a:t>
            </a:r>
            <a:r>
              <a:rPr lang="tr-TR" dirty="0" err="1"/>
              <a:t>folikülleri</a:t>
            </a:r>
            <a:r>
              <a:rPr lang="tr-TR" dirty="0"/>
              <a:t> oluşturmak için her bir yumurta hücresi birkaç somatik hücre tarafından çevrelenir.</a:t>
            </a:r>
          </a:p>
        </p:txBody>
      </p:sp>
    </p:spTree>
    <p:extLst>
      <p:ext uri="{BB962C8B-B14F-4D97-AF65-F5344CB8AC3E}">
        <p14:creationId xmlns:p14="http://schemas.microsoft.com/office/powerpoint/2010/main" val="1986085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Erkekte </a:t>
            </a:r>
            <a:r>
              <a:rPr lang="tr-TR" dirty="0" err="1"/>
              <a:t>pubertanın</a:t>
            </a:r>
            <a:r>
              <a:rPr lang="tr-TR" dirty="0"/>
              <a:t> başlaması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tetosteron</a:t>
            </a:r>
            <a:r>
              <a:rPr lang="tr-TR" dirty="0"/>
              <a:t>/östrojenin negatif geribildirimine duyarlılığının azalmasından dolayı meydana gelmektedir.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ve tonik merkezlerindeki sinirler tarafından salgılanan </a:t>
            </a:r>
            <a:r>
              <a:rPr lang="tr-TR" dirty="0" err="1"/>
              <a:t>GnRH</a:t>
            </a:r>
            <a:r>
              <a:rPr lang="tr-TR" dirty="0"/>
              <a:t> salgısı pozitif ve negatif geri bildirimler tarafından kontrol edilmektedir.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</a:t>
            </a:r>
            <a:r>
              <a:rPr lang="tr-TR" dirty="0"/>
              <a:t> </a:t>
            </a:r>
            <a:r>
              <a:rPr lang="tr-TR" dirty="0" err="1"/>
              <a:t>GnRH</a:t>
            </a:r>
            <a:r>
              <a:rPr lang="tr-TR" dirty="0"/>
              <a:t> sinirleri pozitif ve negatif geri bildirimlere tam olarak cevap verebildiğinde başlatılacaktır.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 ve erkeğin </a:t>
            </a:r>
            <a:r>
              <a:rPr lang="tr-TR" dirty="0" err="1"/>
              <a:t>hipotalamusunda</a:t>
            </a:r>
            <a:r>
              <a:rPr lang="tr-TR" dirty="0"/>
              <a:t> </a:t>
            </a:r>
            <a:r>
              <a:rPr lang="tr-TR" dirty="0" err="1"/>
              <a:t>GnRH</a:t>
            </a:r>
            <a:r>
              <a:rPr lang="tr-TR" dirty="0"/>
              <a:t> sinirleri sayı, fonksiyon ve dağılım bakımından benzerdir.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Ancak </a:t>
            </a:r>
            <a:r>
              <a:rPr lang="tr-TR" dirty="0" err="1"/>
              <a:t>pubertaya</a:t>
            </a:r>
            <a:r>
              <a:rPr lang="tr-TR" dirty="0"/>
              <a:t> ulaştıktan sonra erkek ve dişinin salgı (endokrin) yapıları bakımından oldukça farklıdırlar.</a:t>
            </a:r>
          </a:p>
        </p:txBody>
      </p:sp>
    </p:spTree>
    <p:extLst>
      <p:ext uri="{BB962C8B-B14F-4D97-AF65-F5344CB8AC3E}">
        <p14:creationId xmlns:p14="http://schemas.microsoft.com/office/powerpoint/2010/main" val="1279334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Erkekte doğumdan hemen önce veya doğumdan sonra </a:t>
            </a:r>
            <a:r>
              <a:rPr lang="tr-TR" dirty="0" err="1"/>
              <a:t>hipotalamus</a:t>
            </a:r>
            <a:r>
              <a:rPr lang="tr-TR" dirty="0"/>
              <a:t> tamamen dişiliği yönündeki özellikleri yok olduğu için </a:t>
            </a:r>
            <a:r>
              <a:rPr lang="tr-TR" dirty="0" err="1"/>
              <a:t>sörj</a:t>
            </a:r>
            <a:r>
              <a:rPr lang="tr-TR" dirty="0"/>
              <a:t> merkezi gelişmemektedir.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Bundan dolayı erkek, </a:t>
            </a:r>
            <a:r>
              <a:rPr lang="tr-TR" dirty="0" err="1"/>
              <a:t>pubertadan</a:t>
            </a:r>
            <a:r>
              <a:rPr lang="tr-TR" dirty="0"/>
              <a:t> sonra çok basit bir geribildirim sistemine, negatif geribildirim sitemi içermektedir.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Erkekte negatif geribildirim beyinde testosteron </a:t>
            </a:r>
            <a:r>
              <a:rPr lang="tr-TR" dirty="0" err="1"/>
              <a:t>arimatizasyon</a:t>
            </a:r>
            <a:r>
              <a:rPr lang="tr-TR" dirty="0"/>
              <a:t> ile </a:t>
            </a:r>
            <a:r>
              <a:rPr lang="tr-TR" dirty="0" err="1"/>
              <a:t>östradiole</a:t>
            </a:r>
            <a:r>
              <a:rPr lang="tr-TR" dirty="0"/>
              <a:t> dönüştürüldüğü için kısmen testosteron ve çoğunlukla </a:t>
            </a:r>
            <a:r>
              <a:rPr lang="tr-TR" dirty="0" err="1"/>
              <a:t>östradiole</a:t>
            </a:r>
            <a:r>
              <a:rPr lang="tr-TR" dirty="0"/>
              <a:t> dayanmaktadır.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078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Erkekte </a:t>
            </a:r>
            <a:r>
              <a:rPr lang="tr-TR" dirty="0" err="1"/>
              <a:t>GnRH</a:t>
            </a:r>
            <a:r>
              <a:rPr lang="tr-TR" dirty="0"/>
              <a:t> sinirler </a:t>
            </a:r>
            <a:r>
              <a:rPr lang="tr-TR" dirty="0" err="1"/>
              <a:t>puberta</a:t>
            </a:r>
            <a:r>
              <a:rPr lang="tr-TR" dirty="0"/>
              <a:t> yaklaşırken testosteron ve </a:t>
            </a:r>
            <a:r>
              <a:rPr lang="tr-TR" dirty="0" err="1"/>
              <a:t>östradiol</a:t>
            </a:r>
            <a:r>
              <a:rPr lang="tr-TR" dirty="0"/>
              <a:t> negatif geri bildirimlerine duyarsızlaşmaktadır.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</a:t>
            </a:r>
            <a:r>
              <a:rPr lang="tr-TR" dirty="0" err="1"/>
              <a:t>GnRH</a:t>
            </a:r>
            <a:r>
              <a:rPr lang="tr-TR" dirty="0"/>
              <a:t> sinirleri engellemek için gittikçe artan testosteron ve </a:t>
            </a:r>
            <a:r>
              <a:rPr lang="tr-TR" dirty="0" err="1"/>
              <a:t>estradiol</a:t>
            </a:r>
            <a:r>
              <a:rPr lang="tr-TR" dirty="0"/>
              <a:t> miktarlarına gerek duyulacağını ifade etmektedir.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Testosteron/östrojen negatif geri bildirimine azalan duyarlılık nedeniyle </a:t>
            </a:r>
            <a:r>
              <a:rPr lang="tr-TR" dirty="0" err="1"/>
              <a:t>hipotalamus</a:t>
            </a:r>
            <a:r>
              <a:rPr lang="tr-TR" dirty="0"/>
              <a:t> gittikçe artan </a:t>
            </a:r>
            <a:r>
              <a:rPr lang="tr-TR" dirty="0" err="1"/>
              <a:t>GnRH</a:t>
            </a:r>
            <a:r>
              <a:rPr lang="tr-TR" dirty="0"/>
              <a:t> salgılayabilmektedir.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Artan </a:t>
            </a:r>
            <a:r>
              <a:rPr lang="tr-TR" dirty="0" err="1"/>
              <a:t>GnRH</a:t>
            </a:r>
            <a:r>
              <a:rPr lang="tr-TR" dirty="0"/>
              <a:t> salgısına bağlı olarak daha fazla FSH/LH salınımına neden olacak ve erkek </a:t>
            </a:r>
            <a:r>
              <a:rPr lang="tr-TR" dirty="0" err="1"/>
              <a:t>pubertaya</a:t>
            </a:r>
            <a:r>
              <a:rPr lang="tr-TR" dirty="0"/>
              <a:t> ulaşacaktır.</a:t>
            </a:r>
          </a:p>
        </p:txBody>
      </p:sp>
    </p:spTree>
    <p:extLst>
      <p:ext uri="{BB962C8B-B14F-4D97-AF65-F5344CB8AC3E}">
        <p14:creationId xmlns:p14="http://schemas.microsoft.com/office/powerpoint/2010/main" val="22741949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Puberta</a:t>
            </a:r>
            <a:r>
              <a:rPr lang="tr-TR" dirty="0"/>
              <a:t> öncesi dişideki </a:t>
            </a:r>
            <a:r>
              <a:rPr lang="tr-TR" dirty="0" err="1"/>
              <a:t>sörj</a:t>
            </a:r>
            <a:r>
              <a:rPr lang="tr-TR" dirty="0"/>
              <a:t> merkezi </a:t>
            </a:r>
            <a:r>
              <a:rPr lang="tr-TR" dirty="0" err="1"/>
              <a:t>östradiyolun</a:t>
            </a:r>
            <a:r>
              <a:rPr lang="tr-TR" dirty="0"/>
              <a:t> pozitif geri bildirimine oldukça hassastır.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Fakat </a:t>
            </a:r>
            <a:r>
              <a:rPr lang="tr-TR" dirty="0" err="1"/>
              <a:t>sörj</a:t>
            </a:r>
            <a:r>
              <a:rPr lang="tr-TR" dirty="0"/>
              <a:t> merkezi </a:t>
            </a:r>
            <a:r>
              <a:rPr lang="tr-TR" dirty="0" err="1"/>
              <a:t>ovaryumlar</a:t>
            </a:r>
            <a:r>
              <a:rPr lang="tr-TR" dirty="0"/>
              <a:t> yüksek düzeyde </a:t>
            </a:r>
            <a:r>
              <a:rPr lang="tr-TR" dirty="0" err="1"/>
              <a:t>östradiyol</a:t>
            </a:r>
            <a:r>
              <a:rPr lang="tr-TR" dirty="0"/>
              <a:t> üretemediği için </a:t>
            </a:r>
            <a:r>
              <a:rPr lang="tr-TR" dirty="0" err="1"/>
              <a:t>ovulasyon</a:t>
            </a:r>
            <a:r>
              <a:rPr lang="tr-TR" dirty="0"/>
              <a:t> yapacak düzeyde </a:t>
            </a:r>
            <a:r>
              <a:rPr lang="tr-TR" dirty="0" err="1"/>
              <a:t>GnRH</a:t>
            </a:r>
            <a:r>
              <a:rPr lang="tr-TR" dirty="0"/>
              <a:t> salgılayamaz.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Dişide </a:t>
            </a:r>
            <a:r>
              <a:rPr lang="tr-TR" dirty="0" err="1"/>
              <a:t>sörj</a:t>
            </a:r>
            <a:r>
              <a:rPr lang="tr-TR" dirty="0"/>
              <a:t> sistemi olağan olarak bulunur ve tonik merkezden ayrıdır.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Fonksiyonel açıdan </a:t>
            </a:r>
            <a:r>
              <a:rPr lang="tr-TR" dirty="0" err="1"/>
              <a:t>sörj</a:t>
            </a:r>
            <a:r>
              <a:rPr lang="tr-TR" dirty="0"/>
              <a:t> merkezi öncelikli olarak pozitif geri uyarılarına tepki vermektedir.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Örneğin </a:t>
            </a:r>
            <a:r>
              <a:rPr lang="tr-TR" dirty="0" err="1"/>
              <a:t>puberta</a:t>
            </a:r>
            <a:r>
              <a:rPr lang="tr-TR" dirty="0"/>
              <a:t> öncesi dişiler </a:t>
            </a:r>
            <a:r>
              <a:rPr lang="tr-TR" dirty="0" err="1"/>
              <a:t>sörj</a:t>
            </a:r>
            <a:r>
              <a:rPr lang="tr-TR" dirty="0"/>
              <a:t> merkezinin östrojenin pozitif geri bildirimine duyarlılığı oldukça yüksek olmasına rağmen </a:t>
            </a:r>
            <a:r>
              <a:rPr lang="tr-TR" dirty="0" err="1"/>
              <a:t>ovulasyon</a:t>
            </a:r>
            <a:r>
              <a:rPr lang="tr-TR" dirty="0"/>
              <a:t> yapmamaktadır. </a:t>
            </a:r>
          </a:p>
        </p:txBody>
      </p:sp>
    </p:spTree>
    <p:extLst>
      <p:ext uri="{BB962C8B-B14F-4D97-AF65-F5344CB8AC3E}">
        <p14:creationId xmlns:p14="http://schemas.microsoft.com/office/powerpoint/2010/main" val="32718169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çağı, dişilerde </a:t>
            </a:r>
            <a:r>
              <a:rPr lang="tr-TR" dirty="0" err="1"/>
              <a:t>ovulasyonla</a:t>
            </a:r>
            <a:r>
              <a:rPr lang="tr-TR" dirty="0"/>
              <a:t> sonuçlanan ilk kızgınlığın görüldüğü yaş olarak tanımlanmaktadır.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 damızlıkta kullanma çağı olarak kabul edilmemelidir.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Eğer hayvanlar </a:t>
            </a:r>
            <a:r>
              <a:rPr lang="tr-TR" dirty="0" err="1"/>
              <a:t>pubertas</a:t>
            </a:r>
            <a:r>
              <a:rPr lang="tr-TR" dirty="0"/>
              <a:t> çağında çiftleştirilirse, hayvanların büyük bir kısmı doğum güçlüğü ile karşılaşır.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Çoğu koyun ırkları </a:t>
            </a:r>
            <a:r>
              <a:rPr lang="tr-TR" dirty="0" err="1"/>
              <a:t>pubertas</a:t>
            </a:r>
            <a:r>
              <a:rPr lang="tr-TR" dirty="0"/>
              <a:t> çağına ergin canlı ağırlıklarının %40-50'sini kazandıkları zaman erişirler.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3205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Ancak ergin canlı ağırlıklarının %65'ine sahip olmadan çiftleştirilmeleri önerilmemektedir.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Süt sığırları ergin canlı ağırlıklarının %35-45'ine ulaştıklarında </a:t>
            </a:r>
            <a:r>
              <a:rPr lang="tr-TR" dirty="0" err="1"/>
              <a:t>puberta</a:t>
            </a:r>
            <a:r>
              <a:rPr lang="tr-TR" dirty="0"/>
              <a:t> çağına gelmiş olurlar ve ergin canlı ağırlıklarının %55'ine ulaştıklarında çiftleştirilmeleri tavsiye edilmektedir.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çağına ulaşma </a:t>
            </a:r>
            <a:r>
              <a:rPr lang="tr-TR" dirty="0" err="1"/>
              <a:t>follikül</a:t>
            </a:r>
            <a:r>
              <a:rPr lang="tr-TR" dirty="0"/>
              <a:t> gelişimi, oosit (yumurta) olgunlaşması ve </a:t>
            </a:r>
            <a:r>
              <a:rPr lang="tr-TR" dirty="0" err="1"/>
              <a:t>ovulasyonu</a:t>
            </a:r>
            <a:r>
              <a:rPr lang="tr-TR" dirty="0"/>
              <a:t> gerçekleştirmeye yeterli seviyelerde </a:t>
            </a:r>
            <a:r>
              <a:rPr lang="tr-TR" dirty="0" err="1"/>
              <a:t>gonadotropinlerin</a:t>
            </a:r>
            <a:r>
              <a:rPr lang="tr-TR" dirty="0"/>
              <a:t> (FSH ve LH) üretilmeye başlanmasıyla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8286212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Folliküllerin</a:t>
            </a:r>
            <a:r>
              <a:rPr lang="tr-TR" dirty="0"/>
              <a:t> büyümeleri </a:t>
            </a:r>
            <a:r>
              <a:rPr lang="tr-TR" dirty="0" err="1"/>
              <a:t>pubertas</a:t>
            </a:r>
            <a:r>
              <a:rPr lang="tr-TR" dirty="0"/>
              <a:t> çağına ulaşmadan haftalar önce görülebilir.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 yaklaştıkça, </a:t>
            </a:r>
            <a:r>
              <a:rPr lang="tr-TR" dirty="0" err="1"/>
              <a:t>GnRH'nın</a:t>
            </a:r>
            <a:r>
              <a:rPr lang="tr-TR" dirty="0"/>
              <a:t> nabız (</a:t>
            </a:r>
            <a:r>
              <a:rPr lang="tr-TR" dirty="0" err="1"/>
              <a:t>puls</a:t>
            </a:r>
            <a:r>
              <a:rPr lang="tr-TR" dirty="0"/>
              <a:t>) şeklindeki salıverilme sıklığı artar ve buda </a:t>
            </a:r>
            <a:r>
              <a:rPr lang="tr-TR" dirty="0" err="1"/>
              <a:t>ovaryumların</a:t>
            </a:r>
            <a:r>
              <a:rPr lang="tr-TR" dirty="0"/>
              <a:t> giderek daha çok uyarılmasına neden olan </a:t>
            </a:r>
            <a:r>
              <a:rPr lang="tr-TR" dirty="0" err="1"/>
              <a:t>gonadotropinlerin</a:t>
            </a:r>
            <a:r>
              <a:rPr lang="tr-TR" dirty="0"/>
              <a:t> nabız şeklindeki salıverilme sıklığının artması ile sonuçlanır.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Başlangıçtaki </a:t>
            </a:r>
            <a:r>
              <a:rPr lang="tr-TR" dirty="0" err="1"/>
              <a:t>follikül</a:t>
            </a:r>
            <a:r>
              <a:rPr lang="tr-TR" dirty="0"/>
              <a:t> büyüme dalgaları </a:t>
            </a:r>
            <a:r>
              <a:rPr lang="tr-TR" dirty="0" err="1"/>
              <a:t>atresia</a:t>
            </a:r>
            <a:r>
              <a:rPr lang="tr-TR" dirty="0"/>
              <a:t> ile sonuçlanır.</a:t>
            </a:r>
          </a:p>
        </p:txBody>
      </p:sp>
    </p:spTree>
    <p:extLst>
      <p:ext uri="{BB962C8B-B14F-4D97-AF65-F5344CB8AC3E}">
        <p14:creationId xmlns:p14="http://schemas.microsoft.com/office/powerpoint/2010/main" val="42436924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Gonadotropinlerin</a:t>
            </a:r>
            <a:r>
              <a:rPr lang="tr-TR" dirty="0"/>
              <a:t> nabız şeklindeki salıverilme sıklığı ve bu nabızların yüksekliği erginlerdeki salıverilme seviyelerine ulaştığı zaman oositlerin olgunlaşması ve </a:t>
            </a:r>
            <a:r>
              <a:rPr lang="tr-TR" dirty="0" err="1"/>
              <a:t>ovulasyon</a:t>
            </a:r>
            <a:r>
              <a:rPr lang="tr-TR" dirty="0"/>
              <a:t> gerçekleşmektedir.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çağının başlangıcında </a:t>
            </a:r>
            <a:r>
              <a:rPr lang="tr-TR" dirty="0" err="1"/>
              <a:t>GnRH</a:t>
            </a:r>
            <a:r>
              <a:rPr lang="tr-TR" dirty="0"/>
              <a:t> nabız sıklığı şeklindeki salıverilmesinin çok sık olması, </a:t>
            </a:r>
            <a:r>
              <a:rPr lang="tr-TR" dirty="0" err="1"/>
              <a:t>steroid</a:t>
            </a:r>
            <a:r>
              <a:rPr lang="tr-TR" dirty="0"/>
              <a:t> hormonların ve/veya bu hormonlarla birlikte daha başka faktörlerin negatif </a:t>
            </a:r>
            <a:r>
              <a:rPr lang="tr-TR" dirty="0" err="1"/>
              <a:t>feedback</a:t>
            </a:r>
            <a:r>
              <a:rPr lang="tr-TR" dirty="0"/>
              <a:t> etkilerine </a:t>
            </a:r>
            <a:r>
              <a:rPr lang="tr-TR" dirty="0" err="1"/>
              <a:t>hipotalamus</a:t>
            </a:r>
            <a:r>
              <a:rPr lang="tr-TR" dirty="0"/>
              <a:t> duyarlılığının azalması nedeniyledir.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Endojen</a:t>
            </a:r>
            <a:r>
              <a:rPr lang="tr-TR" dirty="0"/>
              <a:t> </a:t>
            </a:r>
            <a:r>
              <a:rPr lang="tr-TR" dirty="0" err="1"/>
              <a:t>opioidler</a:t>
            </a:r>
            <a:r>
              <a:rPr lang="tr-TR" dirty="0"/>
              <a:t> ve/veya melatonin de hormonların salıverilmelerindeki bu değişmenin gerçekleştirilmesinde rol oynayabilir.</a:t>
            </a:r>
          </a:p>
        </p:txBody>
      </p:sp>
    </p:spTree>
    <p:extLst>
      <p:ext uri="{BB962C8B-B14F-4D97-AF65-F5344CB8AC3E}">
        <p14:creationId xmlns:p14="http://schemas.microsoft.com/office/powerpoint/2010/main" val="9780519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6478" y="1446663"/>
            <a:ext cx="11900847" cy="5231229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çağındaki yaş, genetik ve çevresel faktörlerden etkilenmektedir. </a:t>
            </a:r>
            <a:r>
              <a:rPr lang="tr-TR" dirty="0" err="1"/>
              <a:t>Pubertas</a:t>
            </a:r>
            <a:r>
              <a:rPr lang="tr-TR" dirty="0"/>
              <a:t> çağındaki canlı ağırlık, yaşa göre genetik faktörlerden çok daha fazla etkilenmektedir. Genetik faktörler türlerin veya bir tür içerisindeki ırkların karşılaştırılmasıyla anlaşılabilir.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Ortalama </a:t>
            </a:r>
            <a:r>
              <a:rPr lang="tr-TR" dirty="0" err="1"/>
              <a:t>pubertas</a:t>
            </a:r>
            <a:r>
              <a:rPr lang="tr-TR" dirty="0"/>
              <a:t> çağı keçi ve domuzda 5-7, koyunda 7-10, süt sığırlarında 8-13, et sığırlarında 10-15, mandalarda 15-36, ve atlarda 15-24 ay kadardır.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Pubertas</a:t>
            </a:r>
            <a:r>
              <a:rPr lang="tr-TR" dirty="0"/>
              <a:t> çağındaki canlı ağırlık, belirli bir türdeki ırkın ergin canlı ağırlığına bağlıdır.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Jerseyler </a:t>
            </a:r>
            <a:r>
              <a:rPr lang="tr-TR" dirty="0" err="1"/>
              <a:t>pubertas</a:t>
            </a:r>
            <a:r>
              <a:rPr lang="tr-TR" dirty="0"/>
              <a:t> çağına 8 aylık yaşta ve 160 kg canlı ağırlıkta ulaşırken Siyah-Alaca ırkı düveler 11 aylık yaşta ve 270 kg canlı ağırlıkta ulaşırlar.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23917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Bazı çevre faktörleri </a:t>
            </a:r>
            <a:r>
              <a:rPr lang="tr-TR" dirty="0" err="1"/>
              <a:t>pubertas</a:t>
            </a:r>
            <a:r>
              <a:rPr lang="tr-TR" dirty="0"/>
              <a:t> çağındaki yaş üzerine önemli derecede etkilidir.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Genel olarak, büyüme oranını yavaşlatan faktörler genetik kapasiteye ulaşmayı engelleyerek </a:t>
            </a:r>
            <a:r>
              <a:rPr lang="tr-TR" dirty="0" err="1"/>
              <a:t>pubertas</a:t>
            </a:r>
            <a:r>
              <a:rPr lang="tr-TR" dirty="0"/>
              <a:t> çağına ulaşmayı geciktirmektedir.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Standart besleme düzeyinde yemlenen Siyah-Alaca ırkı düveler </a:t>
            </a:r>
            <a:r>
              <a:rPr lang="tr-TR" dirty="0" err="1"/>
              <a:t>pubertas</a:t>
            </a:r>
            <a:r>
              <a:rPr lang="tr-TR" dirty="0"/>
              <a:t> çağına 11 aylık yaşta ulaşırlar.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Ancak doğumdan itibaren standart enerji düzeyinin %62'si ile yemlenirse </a:t>
            </a:r>
            <a:r>
              <a:rPr lang="tr-TR" dirty="0" err="1"/>
              <a:t>pubertas</a:t>
            </a:r>
            <a:r>
              <a:rPr lang="tr-TR" dirty="0"/>
              <a:t> çağına 20 aylık yaştan sonra ulaşabilir.</a:t>
            </a:r>
          </a:p>
        </p:txBody>
      </p:sp>
    </p:spTree>
    <p:extLst>
      <p:ext uri="{BB962C8B-B14F-4D97-AF65-F5344CB8AC3E}">
        <p14:creationId xmlns:p14="http://schemas.microsoft.com/office/powerpoint/2010/main" val="117305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Yumurta hücrelerinin oluşumu sonunda </a:t>
            </a:r>
            <a:r>
              <a:rPr lang="tr-TR" dirty="0" err="1"/>
              <a:t>ovaryumlar</a:t>
            </a:r>
            <a:r>
              <a:rPr lang="tr-TR" dirty="0"/>
              <a:t> bir </a:t>
            </a:r>
            <a:r>
              <a:rPr lang="tr-TR" dirty="0" err="1"/>
              <a:t>aradoku</a:t>
            </a:r>
            <a:r>
              <a:rPr lang="tr-TR" dirty="0"/>
              <a:t> çerçevesi içinde milyonlarca yumurta hücresi ile dolmuş hale gelirler.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Ovaryumlar</a:t>
            </a:r>
            <a:r>
              <a:rPr lang="tr-TR" dirty="0"/>
              <a:t> </a:t>
            </a:r>
            <a:r>
              <a:rPr lang="tr-TR" dirty="0" err="1"/>
              <a:t>germinal</a:t>
            </a:r>
            <a:r>
              <a:rPr lang="tr-TR" dirty="0"/>
              <a:t> (üretken) </a:t>
            </a:r>
            <a:r>
              <a:rPr lang="tr-TR" dirty="0" err="1"/>
              <a:t>epitel</a:t>
            </a:r>
            <a:r>
              <a:rPr lang="tr-TR" dirty="0"/>
              <a:t> tabaka olarak yanlış isimlendirilen bir tabaka tarafından çevrelenir.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Yumurta hücresi (</a:t>
            </a:r>
            <a:r>
              <a:rPr lang="tr-TR" dirty="0" err="1"/>
              <a:t>oogonium</a:t>
            </a:r>
            <a:r>
              <a:rPr lang="tr-TR" dirty="0"/>
              <a:t>, </a:t>
            </a:r>
            <a:r>
              <a:rPr lang="tr-TR" dirty="0" err="1"/>
              <a:t>oogonia</a:t>
            </a:r>
            <a:r>
              <a:rPr lang="tr-TR" dirty="0"/>
              <a:t>),  koyun ve sığırda </a:t>
            </a:r>
            <a:r>
              <a:rPr lang="tr-TR" dirty="0" err="1"/>
              <a:t>fötal</a:t>
            </a:r>
            <a:r>
              <a:rPr lang="tr-TR" dirty="0"/>
              <a:t> yaşamın ilk yarısında, </a:t>
            </a:r>
            <a:r>
              <a:rPr lang="tr-TR" dirty="0" err="1"/>
              <a:t>fötal</a:t>
            </a:r>
            <a:r>
              <a:rPr lang="tr-TR" dirty="0"/>
              <a:t> yaşamın başlarından başlayıp doğum sonrası ilk haftada tamamlanmaktadır.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>
                <a:solidFill>
                  <a:srgbClr val="FFFF00"/>
                </a:solidFill>
              </a:rPr>
              <a:t>Gonadotropinler</a:t>
            </a:r>
            <a:r>
              <a:rPr lang="tr-TR" dirty="0">
                <a:solidFill>
                  <a:srgbClr val="FFFF00"/>
                </a:solidFill>
              </a:rPr>
              <a:t> (FSH, LH), yumurta hücrelerinin çoğalmasında veya yumurta hücrelerinin </a:t>
            </a:r>
            <a:r>
              <a:rPr lang="tr-TR" dirty="0" err="1">
                <a:solidFill>
                  <a:srgbClr val="FFFF00"/>
                </a:solidFill>
              </a:rPr>
              <a:t>mayoz</a:t>
            </a:r>
            <a:r>
              <a:rPr lang="tr-TR" dirty="0">
                <a:solidFill>
                  <a:srgbClr val="FFFF00"/>
                </a:solidFill>
              </a:rPr>
              <a:t> bölünmenin </a:t>
            </a:r>
            <a:r>
              <a:rPr lang="tr-TR" dirty="0" err="1">
                <a:solidFill>
                  <a:srgbClr val="FFFF00"/>
                </a:solidFill>
              </a:rPr>
              <a:t>profaz</a:t>
            </a:r>
            <a:r>
              <a:rPr lang="tr-TR" dirty="0">
                <a:solidFill>
                  <a:srgbClr val="FFFF00"/>
                </a:solidFill>
              </a:rPr>
              <a:t> safhasına kadarki gelişim </a:t>
            </a:r>
            <a:r>
              <a:rPr lang="tr-TR" dirty="0" err="1">
                <a:solidFill>
                  <a:srgbClr val="FFFF00"/>
                </a:solidFill>
              </a:rPr>
              <a:t>aşamalrına</a:t>
            </a:r>
            <a:r>
              <a:rPr lang="tr-TR" dirty="0">
                <a:solidFill>
                  <a:srgbClr val="FFFF00"/>
                </a:solidFill>
              </a:rPr>
              <a:t> iştirak etmezler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58425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Yüksek çevre sıcaklığı da </a:t>
            </a:r>
            <a:r>
              <a:rPr lang="tr-TR" dirty="0" err="1"/>
              <a:t>pubertas</a:t>
            </a:r>
            <a:r>
              <a:rPr lang="tr-TR" dirty="0"/>
              <a:t> çağını geciktirmektedir.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10°C'de yetiştirilen et ırkı düveler </a:t>
            </a:r>
            <a:r>
              <a:rPr lang="tr-TR" dirty="0" err="1"/>
              <a:t>pubertas</a:t>
            </a:r>
            <a:r>
              <a:rPr lang="tr-TR" dirty="0"/>
              <a:t> çağma 10.5 aylık yaşta ulaşırken, 27°C'de yetiştirildiğinde 13 aylık yaşta </a:t>
            </a:r>
            <a:r>
              <a:rPr lang="tr-TR" dirty="0" err="1"/>
              <a:t>pubertas</a:t>
            </a:r>
            <a:r>
              <a:rPr lang="tr-TR" dirty="0"/>
              <a:t> çağına ulaşırlar.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Keçi ve koyunda </a:t>
            </a:r>
            <a:r>
              <a:rPr lang="tr-TR" dirty="0" err="1"/>
              <a:t>puberta</a:t>
            </a:r>
            <a:r>
              <a:rPr lang="tr-TR" dirty="0"/>
              <a:t> çağına ulaşma doğumun gerçekleştiği aydan etkilenmektedir.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Ocak ayında doğan kuzular Mart ayında doğanlardan </a:t>
            </a:r>
            <a:r>
              <a:rPr lang="tr-TR" dirty="0" err="1"/>
              <a:t>puberta</a:t>
            </a:r>
            <a:r>
              <a:rPr lang="tr-TR" dirty="0"/>
              <a:t> çağında daha yaşlı olurlar. </a:t>
            </a:r>
          </a:p>
        </p:txBody>
      </p:sp>
    </p:spTree>
    <p:extLst>
      <p:ext uri="{BB962C8B-B14F-4D97-AF65-F5344CB8AC3E}">
        <p14:creationId xmlns:p14="http://schemas.microsoft.com/office/powerpoint/2010/main" val="14371601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Pubertas</a:t>
            </a:r>
            <a:r>
              <a:rPr lang="tr-TR" dirty="0"/>
              <a:t> çağına ulaşmayı geciktiren diğer faktörler işletmelerdeki yetersiz sağlık ve temizlik koşulları olabilir.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Mandaların </a:t>
            </a:r>
            <a:r>
              <a:rPr lang="tr-TR" dirty="0" err="1"/>
              <a:t>pubertas</a:t>
            </a:r>
            <a:r>
              <a:rPr lang="tr-TR" dirty="0"/>
              <a:t> çağındaki </a:t>
            </a:r>
            <a:r>
              <a:rPr lang="tr-TR" dirty="0" err="1"/>
              <a:t>calı</a:t>
            </a:r>
            <a:r>
              <a:rPr lang="tr-TR" dirty="0"/>
              <a:t> ağırlık değişimi sınırlarının geniş olmasının nedeni yetiştirme şartlarındaki besleme ve iklim gibi çevresel faktörlerin farklılıklardır.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Kötü çevre şartları, </a:t>
            </a:r>
            <a:r>
              <a:rPr lang="tr-TR" dirty="0" err="1"/>
              <a:t>pubertas</a:t>
            </a:r>
            <a:r>
              <a:rPr lang="tr-TR" dirty="0"/>
              <a:t> çağını geciktirmesine ve hayvanın ergin canlı ağırlığını düşürmesine rağmen hayvanın </a:t>
            </a:r>
            <a:r>
              <a:rPr lang="tr-TR" dirty="0" err="1"/>
              <a:t>pubertas</a:t>
            </a:r>
            <a:r>
              <a:rPr lang="tr-TR" dirty="0"/>
              <a:t> çağındaki canlı ağırlığını büyük ölçüde etkilemez.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Yetersiz besleme düzeyinde yemlenen düveler besleme düzeyi iyi olan düvelerden </a:t>
            </a:r>
            <a:r>
              <a:rPr lang="tr-TR" dirty="0" err="1"/>
              <a:t>pubertas</a:t>
            </a:r>
            <a:r>
              <a:rPr lang="tr-TR" dirty="0"/>
              <a:t> çağında %84 daha yaşlı olmalarına rağmen canlı ağırlıkları sadece %7 daha düşüktür.</a:t>
            </a:r>
          </a:p>
        </p:txBody>
      </p:sp>
    </p:spTree>
    <p:extLst>
      <p:ext uri="{BB962C8B-B14F-4D97-AF65-F5344CB8AC3E}">
        <p14:creationId xmlns:p14="http://schemas.microsoft.com/office/powerpoint/2010/main" val="12240157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Standart besleme düzeylerinin üzerinde yemleme </a:t>
            </a:r>
            <a:r>
              <a:rPr lang="tr-TR" dirty="0" err="1"/>
              <a:t>pubertas</a:t>
            </a:r>
            <a:r>
              <a:rPr lang="tr-TR" dirty="0"/>
              <a:t> çağına daha erken ulaşmaya neden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Standart besleme seviyesinin %146'sı oranında yemlenen Siyah Alaca ırkı düveler ortalama olarak 9.2 aylık yaşta </a:t>
            </a:r>
            <a:r>
              <a:rPr lang="tr-TR" dirty="0" err="1"/>
              <a:t>puberta</a:t>
            </a:r>
            <a:r>
              <a:rPr lang="tr-TR" dirty="0"/>
              <a:t> çağına ulaşırken standart besleme düzeyinde yemlenenler 11 aylık yaşta </a:t>
            </a:r>
            <a:r>
              <a:rPr lang="tr-TR" dirty="0" err="1"/>
              <a:t>puberta</a:t>
            </a:r>
            <a:r>
              <a:rPr lang="tr-TR" dirty="0"/>
              <a:t> çağma ulaşmaktadır.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Hayvanın gereğinden fazla bir kondisyona sahip olması ile ilgili problemler ve yem maliyetlerinin yüksek olması bu tür yemleme stratejilerinin tavsiye edilmesini engellemektedir.</a:t>
            </a:r>
          </a:p>
        </p:txBody>
      </p:sp>
    </p:spTree>
    <p:extLst>
      <p:ext uri="{BB962C8B-B14F-4D97-AF65-F5344CB8AC3E}">
        <p14:creationId xmlns:p14="http://schemas.microsoft.com/office/powerpoint/2010/main" val="42697319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6478" y="1351129"/>
            <a:ext cx="11928143" cy="5354472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Puberta</a:t>
            </a:r>
            <a:r>
              <a:rPr lang="tr-TR" dirty="0"/>
              <a:t> çağındaki yaşı etkileyen diğer bir çevresel faktör, </a:t>
            </a:r>
            <a:r>
              <a:rPr lang="tr-TR" dirty="0" err="1"/>
              <a:t>puberta</a:t>
            </a:r>
            <a:r>
              <a:rPr lang="tr-TR" dirty="0"/>
              <a:t> öncesi döneminde bulunan dişi hayvan grubuna üreme bakımından aktif bir erkek hayvanın katılmasının etkisidir.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Bazı türlerde (koyun ve domuz gibi), böyle bir uygulama </a:t>
            </a:r>
            <a:r>
              <a:rPr lang="tr-TR" dirty="0" err="1"/>
              <a:t>puberta</a:t>
            </a:r>
            <a:r>
              <a:rPr lang="tr-TR" dirty="0"/>
              <a:t> çağına daha erken ulaşmaya neden olur ve eğer yaklaşık olarak tahmin edilen </a:t>
            </a:r>
            <a:r>
              <a:rPr lang="tr-TR" dirty="0" err="1"/>
              <a:t>puberta</a:t>
            </a:r>
            <a:r>
              <a:rPr lang="tr-TR" dirty="0"/>
              <a:t> çağına ulaşma döneminden birkaç hafta önce uygulama yapılırsa daha çok etki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Yapılan bir çalışmada, 150 günlük yaştaki dişi domuz sürüsüne ergin erkek domuzların katılmasından 32 gün sonra hayvanlar </a:t>
            </a:r>
            <a:r>
              <a:rPr lang="tr-TR" dirty="0" err="1"/>
              <a:t>puberta</a:t>
            </a:r>
            <a:r>
              <a:rPr lang="tr-TR" dirty="0"/>
              <a:t> çağına ulaşırken 165 günlük yaştayken erkek domuzun sürüye katılması durumunda 7 gün sonra dişiler </a:t>
            </a:r>
            <a:r>
              <a:rPr lang="tr-TR" dirty="0" err="1"/>
              <a:t>puberta</a:t>
            </a:r>
            <a:r>
              <a:rPr lang="tr-TR" dirty="0"/>
              <a:t> çağına ulaşmışlardır.</a:t>
            </a:r>
          </a:p>
        </p:txBody>
      </p:sp>
    </p:spTree>
    <p:extLst>
      <p:ext uri="{BB962C8B-B14F-4D97-AF65-F5344CB8AC3E}">
        <p14:creationId xmlns:p14="http://schemas.microsoft.com/office/powerpoint/2010/main" val="3378525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Cinsel olgunluk yaşına girdikten sonra dişi, bundan sonraki yaşamının büyük çoğunda üreme döngüsüne girmektedir.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döngüsü kızgınlıkla başlayıp bir sonraki kızgınlığa kadar süren bir dizi belirlenebilir üreme olaylarından meydana gelmektedir.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</a:t>
            </a:r>
            <a:r>
              <a:rPr lang="tr-TR" dirty="0" err="1"/>
              <a:t>periodları</a:t>
            </a:r>
            <a:r>
              <a:rPr lang="tr-TR" dirty="0"/>
              <a:t> arasındaki süreye kızgınlık döngüsü (</a:t>
            </a:r>
            <a:r>
              <a:rPr lang="tr-TR" dirty="0" err="1"/>
              <a:t>östrus</a:t>
            </a:r>
            <a:r>
              <a:rPr lang="tr-TR" dirty="0"/>
              <a:t> </a:t>
            </a:r>
            <a:r>
              <a:rPr lang="tr-TR" dirty="0" err="1"/>
              <a:t>siklusu</a:t>
            </a:r>
            <a:r>
              <a:rPr lang="tr-TR" dirty="0"/>
              <a:t>) adı verilir.</a:t>
            </a:r>
          </a:p>
        </p:txBody>
      </p:sp>
    </p:spTree>
    <p:extLst>
      <p:ext uri="{BB962C8B-B14F-4D97-AF65-F5344CB8AC3E}">
        <p14:creationId xmlns:p14="http://schemas.microsoft.com/office/powerpoint/2010/main" val="16838579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Kızgınlık döngüsünün ortalama uzunluğu, koyunlarda kısa olmakla birlikte bütün çiftlik hayvanları türlerinde birbirine benzerdir.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Ortalama olarak koyunlarda 17, keçi, sığır ve mandada 21, atlarda 22 ve domuzda 20 gündür.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Bireysel farklılıklar tüm türlerde görülmekte olup sığırlarda 17-24, mandada 17-26, atlarda 19-25 gün arasındaki kızgınlık döngüleri normal kabul edilmektedir.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Ancak, belirli bir türün bireyleri arasındaki varyasyon normal kabul edilirken belirli bir bireyin döngülerindeki varyasyon anormalliği ifade etmektedir.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63218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döngüsü periyodları,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östrus</a:t>
            </a:r>
            <a:r>
              <a:rPr lang="tr-TR" dirty="0"/>
              <a:t>,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metöstrus</a:t>
            </a:r>
            <a:r>
              <a:rPr lang="tr-TR" dirty="0"/>
              <a:t>,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diöstrus</a:t>
            </a:r>
            <a:r>
              <a:rPr lang="tr-TR" dirty="0"/>
              <a:t> ve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proöstrus'tur</a:t>
            </a:r>
            <a:r>
              <a:rPr lang="tr-TR" dirty="0"/>
              <a:t>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periyodlar, mevsime bağlı kızgınlık gösteren koyun, keçi ve atlardaki ve bütün türlerde gebelik esnasında ve doğum sonrası (post </a:t>
            </a:r>
            <a:r>
              <a:rPr lang="tr-TR" dirty="0" err="1"/>
              <a:t>partum</a:t>
            </a:r>
            <a:r>
              <a:rPr lang="tr-TR" dirty="0"/>
              <a:t>) erken dönemde </a:t>
            </a:r>
            <a:r>
              <a:rPr lang="tr-TR" dirty="0" err="1"/>
              <a:t>anöstrus</a:t>
            </a:r>
            <a:r>
              <a:rPr lang="tr-TR" dirty="0"/>
              <a:t> (döngünün olmaması) periyodu hariç döngüsel olarak ve birbiri ardına gerçekleşmektedir.</a:t>
            </a:r>
          </a:p>
        </p:txBody>
      </p:sp>
    </p:spTree>
    <p:extLst>
      <p:ext uri="{BB962C8B-B14F-4D97-AF65-F5344CB8AC3E}">
        <p14:creationId xmlns:p14="http://schemas.microsoft.com/office/powerpoint/2010/main" val="36628280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Östrus</a:t>
            </a:r>
            <a:r>
              <a:rPr lang="tr-TR" dirty="0"/>
              <a:t> (kızgınlık), dişinin erkeği kabul ettiği ve çiftleşmek için durduğu zaman periyodu olarak kabul edilir.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Östrus</a:t>
            </a:r>
            <a:r>
              <a:rPr lang="tr-TR" dirty="0"/>
              <a:t> periyodunun uzunluğu türler arasında farklılık göstermektedir.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İnekte </a:t>
            </a:r>
            <a:r>
              <a:rPr lang="tr-TR" dirty="0" err="1"/>
              <a:t>östrus</a:t>
            </a:r>
            <a:r>
              <a:rPr lang="tr-TR" dirty="0"/>
              <a:t> 12-18 saat sürmektedir.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döngüsünde olduğu gibi bireyler arasında farklılık görülebilir.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Sıcak iklimde inekler soğuktakilere göre (ortalama 18 saat) daha kısa </a:t>
            </a:r>
            <a:r>
              <a:rPr lang="tr-TR" dirty="0" err="1"/>
              <a:t>östrus</a:t>
            </a:r>
            <a:r>
              <a:rPr lang="tr-TR" dirty="0"/>
              <a:t> periyoduna sahiptir (10-12 saat).</a:t>
            </a:r>
          </a:p>
        </p:txBody>
      </p:sp>
    </p:spTree>
    <p:extLst>
      <p:ext uri="{BB962C8B-B14F-4D97-AF65-F5344CB8AC3E}">
        <p14:creationId xmlns:p14="http://schemas.microsoft.com/office/powerpoint/2010/main" val="21939687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Östrus</a:t>
            </a:r>
            <a:r>
              <a:rPr lang="tr-TR" dirty="0"/>
              <a:t>, mandada 5-27 saat (ortalama 20 saat), koyunda 24- 36 saat, keçide 30-40 saat, domuzda 40-72 saat ve atlarda 4-8 gün sürer.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Çiftlik hayvanlarında </a:t>
            </a:r>
            <a:r>
              <a:rPr lang="tr-TR" dirty="0" err="1"/>
              <a:t>östrus</a:t>
            </a:r>
            <a:r>
              <a:rPr lang="tr-TR" dirty="0"/>
              <a:t> uzunluğu bakımından en geniş varyasyon atlardadır (2-12 gün).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inekte, kızgınlığın bitiminden 10-12 saat sonra, mandalarda kızgınlığın bitiminden 14 saat sonra, keçide kızgınlığın bitiminden birkaç saat sonra, koyunda kızgınlığın ortalarından sonlarına doğru, domuzda kızgınlığın ortalarında ve atlarda kızgınlığın bitimine 1-2 gün kala gerçekleşmektedir. Kızgınlığın görüldüğü gün, kızgınlık döngüsünün 0. veya 1. günü olarak 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4850383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döngüsü iki aşamadan meydana gelmektedir. Bunlar;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Foliküler</a:t>
            </a:r>
            <a:r>
              <a:rPr lang="tr-TR" dirty="0"/>
              <a:t> faz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Foliküler</a:t>
            </a:r>
            <a:r>
              <a:rPr lang="tr-TR" dirty="0"/>
              <a:t> faz </a:t>
            </a:r>
            <a:r>
              <a:rPr lang="tr-TR" dirty="0" err="1"/>
              <a:t>progesteron</a:t>
            </a:r>
            <a:r>
              <a:rPr lang="tr-TR" dirty="0"/>
              <a:t> konsantrasyonundaki belirgin bir azalışa neden olan </a:t>
            </a:r>
            <a:r>
              <a:rPr lang="tr-TR" dirty="0" err="1"/>
              <a:t>lüteal</a:t>
            </a:r>
            <a:r>
              <a:rPr lang="tr-TR" dirty="0"/>
              <a:t> </a:t>
            </a:r>
            <a:r>
              <a:rPr lang="tr-TR" dirty="0" err="1"/>
              <a:t>hücrelern</a:t>
            </a:r>
            <a:r>
              <a:rPr lang="tr-TR" dirty="0"/>
              <a:t> yıkımından sonra başlamaktadır.</a:t>
            </a:r>
          </a:p>
        </p:txBody>
      </p:sp>
    </p:spTree>
    <p:extLst>
      <p:ext uri="{BB962C8B-B14F-4D97-AF65-F5344CB8AC3E}">
        <p14:creationId xmlns:p14="http://schemas.microsoft.com/office/powerpoint/2010/main" val="335902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>
                <a:solidFill>
                  <a:srgbClr val="FFFF00"/>
                </a:solidFill>
              </a:rPr>
              <a:t>Testis ve </a:t>
            </a:r>
            <a:r>
              <a:rPr lang="tr-TR" dirty="0" err="1">
                <a:solidFill>
                  <a:srgbClr val="FFFF00"/>
                </a:solidFill>
              </a:rPr>
              <a:t>ovaryumdaki</a:t>
            </a:r>
            <a:r>
              <a:rPr lang="tr-TR" dirty="0">
                <a:solidFill>
                  <a:srgbClr val="FFFF00"/>
                </a:solidFill>
              </a:rPr>
              <a:t> cinsiyet hücreleri arasındaki temel farklılıklardan biri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>
                <a:solidFill>
                  <a:srgbClr val="FFFF00"/>
                </a:solidFill>
              </a:rPr>
              <a:t> </a:t>
            </a:r>
            <a:r>
              <a:rPr lang="tr-TR" dirty="0" err="1">
                <a:solidFill>
                  <a:srgbClr val="FFFF00"/>
                </a:solidFill>
              </a:rPr>
              <a:t>Ovaryumdaki</a:t>
            </a:r>
            <a:r>
              <a:rPr lang="tr-TR" dirty="0">
                <a:solidFill>
                  <a:srgbClr val="FFFF00"/>
                </a:solidFill>
              </a:rPr>
              <a:t> yumurta hücrelerinde hayatın ilk evrelerinde </a:t>
            </a:r>
            <a:r>
              <a:rPr lang="tr-TR" dirty="0" err="1">
                <a:solidFill>
                  <a:srgbClr val="FFFF00"/>
                </a:solidFill>
              </a:rPr>
              <a:t>mayotik</a:t>
            </a:r>
            <a:r>
              <a:rPr lang="tr-TR" dirty="0">
                <a:solidFill>
                  <a:srgbClr val="FFFF00"/>
                </a:solidFill>
              </a:rPr>
              <a:t> </a:t>
            </a:r>
            <a:r>
              <a:rPr lang="tr-TR" dirty="0" err="1">
                <a:solidFill>
                  <a:srgbClr val="FFFF00"/>
                </a:solidFill>
              </a:rPr>
              <a:t>profaz</a:t>
            </a:r>
            <a:r>
              <a:rPr lang="tr-TR" dirty="0">
                <a:solidFill>
                  <a:srgbClr val="FFFF00"/>
                </a:solidFill>
              </a:rPr>
              <a:t> safhasının görülmesidir.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98197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nedenle </a:t>
            </a:r>
            <a:r>
              <a:rPr lang="tr-TR" dirty="0" err="1"/>
              <a:t>progesteronun</a:t>
            </a:r>
            <a:r>
              <a:rPr lang="tr-TR" dirty="0"/>
              <a:t> </a:t>
            </a:r>
            <a:r>
              <a:rPr lang="tr-TR" dirty="0" err="1"/>
              <a:t>hipotalamus</a:t>
            </a:r>
            <a:r>
              <a:rPr lang="tr-TR" dirty="0"/>
              <a:t> üzerindeki negatif geri bildirim baskısı ortadan kalkmakta ve daha yüksek miktarlarda ve frekanslarda </a:t>
            </a:r>
            <a:r>
              <a:rPr lang="tr-TR" dirty="0" err="1"/>
              <a:t>GnRH</a:t>
            </a:r>
            <a:r>
              <a:rPr lang="tr-TR" dirty="0"/>
              <a:t> salgılanmaktadır.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İlk önce bu yüksek </a:t>
            </a:r>
            <a:r>
              <a:rPr lang="tr-TR" dirty="0" err="1"/>
              <a:t>GnRH</a:t>
            </a:r>
            <a:r>
              <a:rPr lang="tr-TR" dirty="0"/>
              <a:t> salgısı FSH ve LH daha yüksek oranlarda salgılanmasına neden olmaktadır.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</a:t>
            </a:r>
            <a:r>
              <a:rPr lang="tr-TR" dirty="0" err="1"/>
              <a:t>folliküllerin</a:t>
            </a:r>
            <a:r>
              <a:rPr lang="tr-TR" dirty="0"/>
              <a:t> gelişmesini teşvik eder ve </a:t>
            </a:r>
            <a:r>
              <a:rPr lang="tr-TR" dirty="0" err="1"/>
              <a:t>foliküller</a:t>
            </a:r>
            <a:r>
              <a:rPr lang="tr-TR" dirty="0"/>
              <a:t> büyürken östrojen ve </a:t>
            </a:r>
            <a:r>
              <a:rPr lang="tr-TR" dirty="0" err="1"/>
              <a:t>inhibin</a:t>
            </a:r>
            <a:r>
              <a:rPr lang="tr-TR" dirty="0"/>
              <a:t> salgılanmaya başlar, artan östrojen salgısı LH salınımını </a:t>
            </a:r>
            <a:r>
              <a:rPr lang="tr-TR" dirty="0" err="1"/>
              <a:t>artırıken</a:t>
            </a:r>
            <a:r>
              <a:rPr lang="tr-TR" dirty="0"/>
              <a:t> </a:t>
            </a:r>
            <a:r>
              <a:rPr lang="tr-TR" dirty="0" err="1"/>
              <a:t>inhibin</a:t>
            </a:r>
            <a:r>
              <a:rPr lang="tr-TR" dirty="0"/>
              <a:t> FSH salınımının azalmasına neden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5319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Progesteronun</a:t>
            </a:r>
            <a:r>
              <a:rPr lang="tr-TR" dirty="0"/>
              <a:t> yokluğunda </a:t>
            </a:r>
            <a:r>
              <a:rPr lang="tr-TR" dirty="0" err="1"/>
              <a:t>foliküler</a:t>
            </a:r>
            <a:r>
              <a:rPr lang="tr-TR" dirty="0"/>
              <a:t> faz, </a:t>
            </a:r>
            <a:r>
              <a:rPr lang="tr-TR" dirty="0" err="1"/>
              <a:t>hipotalamus</a:t>
            </a:r>
            <a:r>
              <a:rPr lang="tr-TR" dirty="0"/>
              <a:t>; hipofiz </a:t>
            </a:r>
            <a:r>
              <a:rPr lang="tr-TR" dirty="0" err="1"/>
              <a:t>önlobu</a:t>
            </a:r>
            <a:r>
              <a:rPr lang="tr-TR" dirty="0"/>
              <a:t> ve yumurtalıklar tarafından kontrol edilmektedir.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Hipotalamus</a:t>
            </a:r>
            <a:r>
              <a:rPr lang="tr-TR" dirty="0"/>
              <a:t> </a:t>
            </a:r>
            <a:r>
              <a:rPr lang="tr-TR" dirty="0" err="1"/>
              <a:t>gonadotropinler</a:t>
            </a:r>
            <a:r>
              <a:rPr lang="tr-TR" dirty="0"/>
              <a:t> FSH ve </a:t>
            </a:r>
            <a:r>
              <a:rPr lang="tr-TR" dirty="0" err="1"/>
              <a:t>LH’ın</a:t>
            </a:r>
            <a:r>
              <a:rPr lang="tr-TR" dirty="0"/>
              <a:t> salınımını uyarmadan sorumlu olan </a:t>
            </a:r>
            <a:r>
              <a:rPr lang="tr-TR" dirty="0" err="1"/>
              <a:t>GnRH</a:t>
            </a:r>
            <a:r>
              <a:rPr lang="tr-TR" dirty="0"/>
              <a:t> ürettiği için kızgınlık döngüsünün düzenlenmesinde zorunlu görev oynamaktadır.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Dişilerde </a:t>
            </a:r>
            <a:r>
              <a:rPr lang="tr-TR" dirty="0" err="1"/>
              <a:t>GnRH</a:t>
            </a:r>
            <a:r>
              <a:rPr lang="tr-TR" dirty="0"/>
              <a:t> salgısı </a:t>
            </a:r>
            <a:r>
              <a:rPr lang="tr-TR" dirty="0" err="1"/>
              <a:t>hipotalamusta</a:t>
            </a:r>
            <a:r>
              <a:rPr lang="tr-TR" dirty="0"/>
              <a:t> iki farklı bölge tarafından kontrol edilmektedir.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bölgeler sinir hücre gövde salkımlarından meydana gelmektedir ve </a:t>
            </a:r>
            <a:r>
              <a:rPr lang="tr-TR" dirty="0" err="1"/>
              <a:t>hipotalamik</a:t>
            </a:r>
            <a:r>
              <a:rPr lang="tr-TR" dirty="0"/>
              <a:t> çekirdek olarak bilinin anatomik olarak farklı iki bölgeyi temsil etmektedirler.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En az iki </a:t>
            </a:r>
            <a:r>
              <a:rPr lang="tr-TR" dirty="0" err="1"/>
              <a:t>hipotalamik</a:t>
            </a:r>
            <a:r>
              <a:rPr lang="tr-TR" dirty="0"/>
              <a:t> çekirdek (</a:t>
            </a:r>
            <a:r>
              <a:rPr lang="tr-TR" dirty="0" err="1"/>
              <a:t>ventromedial</a:t>
            </a:r>
            <a:r>
              <a:rPr lang="tr-TR" dirty="0"/>
              <a:t> çekirdekler ve </a:t>
            </a:r>
            <a:r>
              <a:rPr lang="tr-TR" dirty="0" err="1"/>
              <a:t>arkuat</a:t>
            </a:r>
            <a:r>
              <a:rPr lang="tr-TR" dirty="0"/>
              <a:t> çekirdekler) </a:t>
            </a:r>
            <a:r>
              <a:rPr lang="tr-TR" dirty="0" err="1"/>
              <a:t>GnRH</a:t>
            </a:r>
            <a:r>
              <a:rPr lang="tr-TR" dirty="0"/>
              <a:t> tonik merkezini meydana getirmektedir.</a:t>
            </a:r>
          </a:p>
        </p:txBody>
      </p:sp>
    </p:spTree>
    <p:extLst>
      <p:ext uri="{BB962C8B-B14F-4D97-AF65-F5344CB8AC3E}">
        <p14:creationId xmlns:p14="http://schemas.microsoft.com/office/powerpoint/2010/main" val="11924973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2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Tonik merkez </a:t>
            </a:r>
            <a:r>
              <a:rPr lang="tr-TR" dirty="0" err="1"/>
              <a:t>GnRH’ın</a:t>
            </a:r>
            <a:r>
              <a:rPr lang="tr-TR" dirty="0"/>
              <a:t> bazal salınımından sorumlu olup az miktarlarda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puls</a:t>
            </a:r>
            <a:r>
              <a:rPr lang="tr-TR" dirty="0"/>
              <a:t> (</a:t>
            </a:r>
            <a:r>
              <a:rPr lang="tr-TR" dirty="0" err="1"/>
              <a:t>episodik</a:t>
            </a:r>
            <a:r>
              <a:rPr lang="tr-TR" dirty="0"/>
              <a:t> yapıda) salınımı sağlamaktadır.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Diğer bir </a:t>
            </a:r>
            <a:r>
              <a:rPr lang="tr-TR" dirty="0" err="1"/>
              <a:t>hipotalamik</a:t>
            </a:r>
            <a:r>
              <a:rPr lang="tr-TR" dirty="0"/>
              <a:t> merkez </a:t>
            </a:r>
            <a:r>
              <a:rPr lang="tr-TR" dirty="0" err="1"/>
              <a:t>sörj</a:t>
            </a:r>
            <a:r>
              <a:rPr lang="tr-TR" dirty="0"/>
              <a:t> merkezi veya </a:t>
            </a:r>
            <a:r>
              <a:rPr lang="tr-TR" dirty="0" err="1"/>
              <a:t>ovulasyona</a:t>
            </a:r>
            <a:r>
              <a:rPr lang="tr-TR" dirty="0"/>
              <a:t> neden olan öncül merkez (</a:t>
            </a:r>
            <a:r>
              <a:rPr lang="tr-TR" dirty="0" err="1"/>
              <a:t>preovulatory</a:t>
            </a:r>
            <a:r>
              <a:rPr lang="tr-TR" dirty="0"/>
              <a:t> </a:t>
            </a:r>
            <a:r>
              <a:rPr lang="tr-TR" dirty="0" err="1"/>
              <a:t>center</a:t>
            </a:r>
            <a:r>
              <a:rPr lang="tr-TR" dirty="0"/>
              <a:t>) olarak da bilinmektedir.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merkez </a:t>
            </a:r>
            <a:r>
              <a:rPr lang="tr-TR" dirty="0" err="1"/>
              <a:t>ovulasyon</a:t>
            </a:r>
            <a:r>
              <a:rPr lang="tr-TR" dirty="0"/>
              <a:t> öncesinde </a:t>
            </a:r>
            <a:r>
              <a:rPr lang="tr-TR" dirty="0" err="1"/>
              <a:t>ovulasyonun</a:t>
            </a:r>
            <a:r>
              <a:rPr lang="tr-TR" dirty="0"/>
              <a:t> gerçekleşmesine neden olan LH </a:t>
            </a:r>
            <a:r>
              <a:rPr lang="tr-TR" dirty="0" err="1"/>
              <a:t>sörjünü</a:t>
            </a:r>
            <a:r>
              <a:rPr lang="tr-TR" dirty="0"/>
              <a:t> uyaran </a:t>
            </a:r>
            <a:r>
              <a:rPr lang="tr-TR" dirty="0" err="1"/>
              <a:t>GnRH</a:t>
            </a:r>
            <a:r>
              <a:rPr lang="tr-TR" dirty="0"/>
              <a:t> salınımından sorumludur.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Anatomik olarak </a:t>
            </a:r>
            <a:r>
              <a:rPr lang="tr-TR" dirty="0" err="1"/>
              <a:t>sörj</a:t>
            </a:r>
            <a:r>
              <a:rPr lang="tr-TR" dirty="0"/>
              <a:t> merkezi </a:t>
            </a:r>
            <a:r>
              <a:rPr lang="tr-TR" dirty="0" err="1"/>
              <a:t>preoptik</a:t>
            </a:r>
            <a:r>
              <a:rPr lang="tr-TR" dirty="0"/>
              <a:t> çekirdek, </a:t>
            </a:r>
            <a:r>
              <a:rPr lang="tr-TR" dirty="0" err="1"/>
              <a:t>hipotalamus</a:t>
            </a:r>
            <a:r>
              <a:rPr lang="tr-TR" dirty="0"/>
              <a:t> alanı ve </a:t>
            </a:r>
            <a:r>
              <a:rPr lang="tr-TR" dirty="0" err="1"/>
              <a:t>süprakiazmatik</a:t>
            </a:r>
            <a:r>
              <a:rPr lang="tr-TR" dirty="0"/>
              <a:t> çekirdek olmak üzere üç farklı çekirdekten meydana gelmektedir. Bu merkez uygun pozitif uyarımlar alıncaya kadar bazal düzeyde </a:t>
            </a:r>
            <a:r>
              <a:rPr lang="tr-TR" dirty="0" err="1"/>
              <a:t>GnRH</a:t>
            </a:r>
            <a:r>
              <a:rPr lang="tr-TR" dirty="0"/>
              <a:t> salınımı yapmaktadır.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uyarımın </a:t>
            </a:r>
            <a:r>
              <a:rPr lang="tr-TR" dirty="0" err="1"/>
              <a:t>progesteronun</a:t>
            </a:r>
            <a:r>
              <a:rPr lang="tr-TR" dirty="0"/>
              <a:t> yokluğunda östrojenin eşik düzeyi olduğu bilinmektedir. Kanda östrojen belli bir düzeye ulaştığında bol miktarda </a:t>
            </a:r>
            <a:r>
              <a:rPr lang="tr-TR" dirty="0" err="1"/>
              <a:t>GnRH</a:t>
            </a:r>
            <a:r>
              <a:rPr lang="tr-TR" dirty="0"/>
              <a:t> salınımı başlamaktadır. </a:t>
            </a:r>
          </a:p>
        </p:txBody>
      </p:sp>
    </p:spTree>
    <p:extLst>
      <p:ext uri="{BB962C8B-B14F-4D97-AF65-F5344CB8AC3E}">
        <p14:creationId xmlns:p14="http://schemas.microsoft.com/office/powerpoint/2010/main" val="30866998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Foliküler</a:t>
            </a:r>
            <a:r>
              <a:rPr lang="tr-TR" dirty="0"/>
              <a:t> faz sırasında her 1.5-2.0 saatte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episodları</a:t>
            </a:r>
            <a:r>
              <a:rPr lang="tr-TR" dirty="0"/>
              <a:t> meydana gelmekte iken </a:t>
            </a:r>
            <a:r>
              <a:rPr lang="tr-TR" dirty="0" err="1"/>
              <a:t>lüteal</a:t>
            </a:r>
            <a:r>
              <a:rPr lang="tr-TR" dirty="0"/>
              <a:t> fazda her 4-8 saate bir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episodları</a:t>
            </a:r>
            <a:r>
              <a:rPr lang="tr-TR" dirty="0"/>
              <a:t> meydana gelmektedir.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öncesi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sörjü</a:t>
            </a:r>
            <a:r>
              <a:rPr lang="tr-TR" dirty="0"/>
              <a:t> düşük </a:t>
            </a:r>
            <a:r>
              <a:rPr lang="tr-TR" dirty="0" err="1"/>
              <a:t>progesteron</a:t>
            </a:r>
            <a:r>
              <a:rPr lang="tr-TR" dirty="0"/>
              <a:t> ve yüksek </a:t>
            </a:r>
            <a:r>
              <a:rPr lang="tr-TR" dirty="0" err="1"/>
              <a:t>östradiol</a:t>
            </a:r>
            <a:r>
              <a:rPr lang="tr-TR" dirty="0"/>
              <a:t> kombinasyonunun kontrolü altında gerçekleşmektedir.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Foliküler</a:t>
            </a:r>
            <a:r>
              <a:rPr lang="tr-TR" dirty="0"/>
              <a:t> faz kızgınlık döngüsünün yaklaşık %20’sini meydana getirmesine rağmen, </a:t>
            </a:r>
            <a:r>
              <a:rPr lang="tr-TR" dirty="0" err="1"/>
              <a:t>foliküler</a:t>
            </a:r>
            <a:r>
              <a:rPr lang="tr-TR" dirty="0"/>
              <a:t> dinamik olarak bilinen </a:t>
            </a:r>
            <a:r>
              <a:rPr lang="tr-TR" dirty="0" err="1"/>
              <a:t>folikül</a:t>
            </a:r>
            <a:r>
              <a:rPr lang="tr-TR" dirty="0"/>
              <a:t> büyümesi ve dejenerasyonu (yıkımı) tüm kızgınlık döngüsü boyunca sürekli olarak meydana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8355355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Tonik FSH ve LH düzeylerine tepki olarak değişik büyüklükte </a:t>
            </a:r>
            <a:r>
              <a:rPr lang="tr-TR" dirty="0" err="1"/>
              <a:t>antral</a:t>
            </a:r>
            <a:r>
              <a:rPr lang="tr-TR" dirty="0"/>
              <a:t> </a:t>
            </a:r>
            <a:r>
              <a:rPr lang="tr-TR" dirty="0" err="1"/>
              <a:t>foliküller</a:t>
            </a:r>
            <a:r>
              <a:rPr lang="tr-TR" dirty="0"/>
              <a:t> gelişmektedir ve </a:t>
            </a:r>
            <a:r>
              <a:rPr lang="tr-TR" dirty="0" err="1"/>
              <a:t>ovaryumlarda</a:t>
            </a:r>
            <a:r>
              <a:rPr lang="tr-TR" dirty="0"/>
              <a:t> her zaman mevcutturlar.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</a:t>
            </a:r>
            <a:r>
              <a:rPr lang="tr-TR" dirty="0" err="1"/>
              <a:t>antral</a:t>
            </a:r>
            <a:r>
              <a:rPr lang="tr-TR" dirty="0"/>
              <a:t> </a:t>
            </a:r>
            <a:r>
              <a:rPr lang="tr-TR" dirty="0" err="1"/>
              <a:t>foliküller</a:t>
            </a:r>
            <a:r>
              <a:rPr lang="tr-TR" dirty="0"/>
              <a:t> küçük (3 mm’den az), orta (4-6 mm)  ve büyük (6 mm den fazla) olarak gruplandırılmaktadır.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sınıflandırma türlere göre değişebilmektedir.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Örneğin atlarda küçük (10 mm’den az), orta (10-20 mm) ve büyük (20 mm’den fazla) olarak değerlendirilmektedir. Domuzlarda küçük </a:t>
            </a:r>
            <a:r>
              <a:rPr lang="tr-TR" dirty="0" err="1"/>
              <a:t>antral</a:t>
            </a:r>
            <a:r>
              <a:rPr lang="tr-TR" dirty="0"/>
              <a:t> </a:t>
            </a:r>
            <a:r>
              <a:rPr lang="tr-TR" dirty="0" err="1"/>
              <a:t>foliküllerin</a:t>
            </a:r>
            <a:r>
              <a:rPr lang="tr-TR" dirty="0"/>
              <a:t> sayısı 100 aşabilir. </a:t>
            </a:r>
          </a:p>
        </p:txBody>
      </p:sp>
    </p:spTree>
    <p:extLst>
      <p:ext uri="{BB962C8B-B14F-4D97-AF65-F5344CB8AC3E}">
        <p14:creationId xmlns:p14="http://schemas.microsoft.com/office/powerpoint/2010/main" val="31204783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Antral</a:t>
            </a:r>
            <a:r>
              <a:rPr lang="tr-TR" dirty="0"/>
              <a:t> </a:t>
            </a:r>
            <a:r>
              <a:rPr lang="tr-TR" dirty="0" err="1"/>
              <a:t>folikül</a:t>
            </a:r>
            <a:r>
              <a:rPr lang="tr-TR" dirty="0"/>
              <a:t> dinamiği yumurta havuzundan </a:t>
            </a:r>
            <a:r>
              <a:rPr lang="tr-TR" dirty="0" err="1"/>
              <a:t>foliküllerin</a:t>
            </a:r>
            <a:r>
              <a:rPr lang="tr-TR" dirty="0"/>
              <a:t> gelişme ve </a:t>
            </a:r>
            <a:r>
              <a:rPr lang="tr-TR" dirty="0" err="1"/>
              <a:t>östradiol</a:t>
            </a:r>
            <a:r>
              <a:rPr lang="tr-TR" dirty="0"/>
              <a:t> üretme dönemine girişleri (</a:t>
            </a:r>
            <a:r>
              <a:rPr lang="tr-TR" dirty="0" err="1"/>
              <a:t>recruitment</a:t>
            </a:r>
            <a:r>
              <a:rPr lang="tr-TR" dirty="0"/>
              <a:t>), seçim (</a:t>
            </a:r>
            <a:r>
              <a:rPr lang="tr-TR" dirty="0" err="1"/>
              <a:t>selction</a:t>
            </a:r>
            <a:r>
              <a:rPr lang="tr-TR" dirty="0"/>
              <a:t>), baskın hale gelme (</a:t>
            </a:r>
            <a:r>
              <a:rPr lang="tr-TR" dirty="0" err="1"/>
              <a:t>dominas</a:t>
            </a:r>
            <a:r>
              <a:rPr lang="tr-TR" dirty="0"/>
              <a:t>) ve yıkım (</a:t>
            </a:r>
            <a:r>
              <a:rPr lang="tr-TR" dirty="0" err="1"/>
              <a:t>atresia</a:t>
            </a:r>
            <a:r>
              <a:rPr lang="tr-TR" dirty="0"/>
              <a:t>) işlemlerini içermektedir.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Recruimente</a:t>
            </a:r>
            <a:r>
              <a:rPr lang="tr-TR" dirty="0"/>
              <a:t> giren bazı </a:t>
            </a:r>
            <a:r>
              <a:rPr lang="tr-TR" dirty="0" err="1"/>
              <a:t>foliküller</a:t>
            </a:r>
            <a:r>
              <a:rPr lang="tr-TR" dirty="0"/>
              <a:t> yıkıma uğramaktadır.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Çoklu </a:t>
            </a:r>
            <a:r>
              <a:rPr lang="tr-TR" dirty="0" err="1"/>
              <a:t>ovulasyon</a:t>
            </a:r>
            <a:r>
              <a:rPr lang="tr-TR" dirty="0"/>
              <a:t> yapan türlerde birden çok </a:t>
            </a:r>
            <a:r>
              <a:rPr lang="tr-TR" dirty="0" err="1"/>
              <a:t>folikül</a:t>
            </a:r>
            <a:r>
              <a:rPr lang="tr-TR" dirty="0"/>
              <a:t> seçilmekte ve </a:t>
            </a:r>
            <a:r>
              <a:rPr lang="tr-TR" dirty="0" err="1"/>
              <a:t>dominans</a:t>
            </a:r>
            <a:r>
              <a:rPr lang="tr-TR" dirty="0"/>
              <a:t> duruma gelmektedir.</a:t>
            </a:r>
          </a:p>
        </p:txBody>
      </p:sp>
    </p:spTree>
    <p:extLst>
      <p:ext uri="{BB962C8B-B14F-4D97-AF65-F5344CB8AC3E}">
        <p14:creationId xmlns:p14="http://schemas.microsoft.com/office/powerpoint/2010/main" val="16979609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Tek </a:t>
            </a:r>
            <a:r>
              <a:rPr lang="tr-TR" dirty="0" err="1"/>
              <a:t>ovulasyon</a:t>
            </a:r>
            <a:r>
              <a:rPr lang="tr-TR" dirty="0"/>
              <a:t> yapan sığır, at ve insan gibi türlerde genellikle sadece bir </a:t>
            </a:r>
            <a:r>
              <a:rPr lang="tr-TR" dirty="0" err="1"/>
              <a:t>folikül</a:t>
            </a:r>
            <a:r>
              <a:rPr lang="tr-TR" dirty="0"/>
              <a:t> seçilmekte ve dominant hale gelmektedir.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Seçilen </a:t>
            </a:r>
            <a:r>
              <a:rPr lang="tr-TR" dirty="0" err="1"/>
              <a:t>foliküller</a:t>
            </a:r>
            <a:r>
              <a:rPr lang="tr-TR" dirty="0"/>
              <a:t> daha fazla </a:t>
            </a:r>
            <a:r>
              <a:rPr lang="tr-TR" dirty="0" err="1"/>
              <a:t>östradiol</a:t>
            </a:r>
            <a:r>
              <a:rPr lang="tr-TR" dirty="0"/>
              <a:t> ve </a:t>
            </a:r>
            <a:r>
              <a:rPr lang="tr-TR" dirty="0" err="1"/>
              <a:t>inhibin</a:t>
            </a:r>
            <a:r>
              <a:rPr lang="tr-TR" dirty="0"/>
              <a:t> üretmektedirler.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Dominant hale gelen </a:t>
            </a:r>
            <a:r>
              <a:rPr lang="tr-TR" dirty="0" err="1"/>
              <a:t>folikül</a:t>
            </a:r>
            <a:r>
              <a:rPr lang="tr-TR" dirty="0"/>
              <a:t> veya </a:t>
            </a:r>
            <a:r>
              <a:rPr lang="tr-TR" dirty="0" err="1"/>
              <a:t>foliküller</a:t>
            </a:r>
            <a:r>
              <a:rPr lang="tr-TR" dirty="0"/>
              <a:t> büyümek için ayrılan ve seçilen </a:t>
            </a:r>
            <a:r>
              <a:rPr lang="tr-TR" dirty="0" err="1"/>
              <a:t>foliküller</a:t>
            </a:r>
            <a:r>
              <a:rPr lang="tr-TR" dirty="0"/>
              <a:t> üzerinde yıkıcı etki göstermektedir.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Ancak baskın hale gelen </a:t>
            </a:r>
            <a:r>
              <a:rPr lang="tr-TR" dirty="0" err="1"/>
              <a:t>foliküllerin</a:t>
            </a:r>
            <a:r>
              <a:rPr lang="tr-TR" dirty="0"/>
              <a:t>, diğer </a:t>
            </a:r>
            <a:r>
              <a:rPr lang="tr-TR" dirty="0" err="1"/>
              <a:t>foliküller</a:t>
            </a:r>
            <a:r>
              <a:rPr lang="tr-TR" dirty="0"/>
              <a:t> üzerindeki  yıkıcı etkisinin işleyiş biçimi anlaşılamamıştır.</a:t>
            </a:r>
          </a:p>
        </p:txBody>
      </p:sp>
    </p:spTree>
    <p:extLst>
      <p:ext uri="{BB962C8B-B14F-4D97-AF65-F5344CB8AC3E}">
        <p14:creationId xmlns:p14="http://schemas.microsoft.com/office/powerpoint/2010/main" val="38977094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 err="1"/>
              <a:t>Metöstrus</a:t>
            </a:r>
            <a:endParaRPr lang="tr-TR" b="1" dirty="0"/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Metöstrus</a:t>
            </a:r>
            <a:r>
              <a:rPr lang="tr-TR" dirty="0"/>
              <a:t> periyodu </a:t>
            </a:r>
            <a:r>
              <a:rPr lang="tr-TR" dirty="0" err="1"/>
              <a:t>östrus'un</a:t>
            </a:r>
            <a:r>
              <a:rPr lang="tr-TR" dirty="0"/>
              <a:t> bitmesiyle başlar ve yaklaşık 3 gün sürer.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Temel olarak bu periyodda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(çoğuz </a:t>
            </a:r>
            <a:r>
              <a:rPr lang="tr-TR" dirty="0" err="1"/>
              <a:t>ovulasyonlarda</a:t>
            </a:r>
            <a:r>
              <a:rPr lang="tr-TR" dirty="0"/>
              <a:t> </a:t>
            </a:r>
            <a:r>
              <a:rPr lang="tr-TR" dirty="0" err="1"/>
              <a:t>corpora</a:t>
            </a:r>
            <a:r>
              <a:rPr lang="tr-TR" dirty="0"/>
              <a:t> </a:t>
            </a:r>
            <a:r>
              <a:rPr lang="tr-TR" dirty="0" err="1"/>
              <a:t>lutea</a:t>
            </a:r>
            <a:r>
              <a:rPr lang="tr-TR" dirty="0"/>
              <a:t>) şekillenmesi gerçekleşir. İnek ve mandalarda </a:t>
            </a:r>
            <a:r>
              <a:rPr lang="tr-TR" dirty="0" err="1"/>
              <a:t>ovulasyon</a:t>
            </a:r>
            <a:r>
              <a:rPr lang="tr-TR" dirty="0"/>
              <a:t> bu periyodda gerçekleşmektedir.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Düvelerin %90'mda ve ergin ineklerin %45'inde görülen </a:t>
            </a:r>
            <a:r>
              <a:rPr lang="tr-TR" dirty="0" err="1"/>
              <a:t>metöstrus</a:t>
            </a:r>
            <a:r>
              <a:rPr lang="tr-TR" dirty="0"/>
              <a:t> kanaması da bu periyodda olmaktadır.</a:t>
            </a:r>
          </a:p>
        </p:txBody>
      </p:sp>
    </p:spTree>
    <p:extLst>
      <p:ext uri="{BB962C8B-B14F-4D97-AF65-F5344CB8AC3E}">
        <p14:creationId xmlns:p14="http://schemas.microsoft.com/office/powerpoint/2010/main" val="39807544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 err="1"/>
              <a:t>Metöstrus</a:t>
            </a:r>
            <a:endParaRPr lang="tr-TR" b="1" dirty="0"/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Proöstrusun</a:t>
            </a:r>
            <a:r>
              <a:rPr lang="tr-TR" dirty="0"/>
              <a:t> sonlarına doğru ve </a:t>
            </a:r>
            <a:r>
              <a:rPr lang="tr-TR" dirty="0" err="1"/>
              <a:t>östrus</a:t>
            </a:r>
            <a:r>
              <a:rPr lang="tr-TR" dirty="0"/>
              <a:t> </a:t>
            </a:r>
            <a:r>
              <a:rPr lang="tr-TR" dirty="0" err="1"/>
              <a:t>esnasmda</a:t>
            </a:r>
            <a:r>
              <a:rPr lang="tr-TR" dirty="0"/>
              <a:t> yüksek östrojen konsantrasyonu </a:t>
            </a:r>
            <a:r>
              <a:rPr lang="tr-TR" dirty="0" err="1"/>
              <a:t>endometriumun</a:t>
            </a:r>
            <a:r>
              <a:rPr lang="tr-TR" dirty="0"/>
              <a:t> kan damarları bakımından zenginleşmesini (</a:t>
            </a:r>
            <a:r>
              <a:rPr lang="tr-TR" dirty="0" err="1"/>
              <a:t>vaskülarizasyon</a:t>
            </a:r>
            <a:r>
              <a:rPr lang="tr-TR" dirty="0"/>
              <a:t>) artırmaktadır ve bu durum kızgınlığın bitiminden 1 saat sonra en yüksek noktasına ulaşmaktadır.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Östrojen konsantrasyonunun azalmasıyla bazı kılcal damarların patlaması nedeniyle bir miktar kan akmaktadır. Kızgınlığın bitmesinden 35-45 saat sonra kuyruğa yapışmış olarak görülen kan pıhtısı budur.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Döl tutmanın yada kısır kalmanın bir delili yada belirtisi değildir. Ayrıca insanlarda görülen </a:t>
            </a:r>
            <a:r>
              <a:rPr lang="tr-TR" dirty="0" err="1"/>
              <a:t>menstrual</a:t>
            </a:r>
            <a:r>
              <a:rPr lang="tr-TR" dirty="0"/>
              <a:t> kanama ile de ilgisi yoktur.</a:t>
            </a:r>
          </a:p>
        </p:txBody>
      </p:sp>
    </p:spTree>
    <p:extLst>
      <p:ext uri="{BB962C8B-B14F-4D97-AF65-F5344CB8AC3E}">
        <p14:creationId xmlns:p14="http://schemas.microsoft.com/office/powerpoint/2010/main" val="30759513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 err="1"/>
              <a:t>Diöstrus</a:t>
            </a:r>
            <a:endParaRPr lang="tr-TR" b="1" dirty="0"/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Diöstrus</a:t>
            </a:r>
            <a:r>
              <a:rPr lang="tr-TR" dirty="0"/>
              <a:t>, kızgınlık döngüsünde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tamamen fonksiyonel olduğu ve döngüye hakim olduğu periyoddur.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İnekte döngünün 5. gününde başlar ve bu dönemde kan </a:t>
            </a:r>
            <a:r>
              <a:rPr lang="tr-TR" dirty="0" err="1"/>
              <a:t>progesteron</a:t>
            </a:r>
            <a:r>
              <a:rPr lang="tr-TR" dirty="0"/>
              <a:t> düzeyinde artış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Döngünün 16-17. günlerinde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yıkıma uğramasıyla bu </a:t>
            </a:r>
            <a:r>
              <a:rPr lang="tr-TR" dirty="0" err="1"/>
              <a:t>period</a:t>
            </a:r>
            <a:r>
              <a:rPr lang="tr-TR" dirty="0"/>
              <a:t> sona erer.</a:t>
            </a:r>
          </a:p>
        </p:txBody>
      </p:sp>
    </p:spTree>
    <p:extLst>
      <p:ext uri="{BB962C8B-B14F-4D97-AF65-F5344CB8AC3E}">
        <p14:creationId xmlns:p14="http://schemas.microsoft.com/office/powerpoint/2010/main" val="276161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Erkeklerin doğum öncesi gelişmeleri esnasında </a:t>
            </a:r>
            <a:r>
              <a:rPr lang="tr-TR" dirty="0" err="1"/>
              <a:t>fötüs</a:t>
            </a:r>
            <a:r>
              <a:rPr lang="tr-TR" dirty="0"/>
              <a:t> testislerinden üretilen testosteron, beynin dişilik yönündeki gelişme özelliklerini engellemektedir.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 </a:t>
            </a:r>
            <a:r>
              <a:rPr lang="tr-TR" dirty="0" err="1"/>
              <a:t>fötüs</a:t>
            </a:r>
            <a:r>
              <a:rPr lang="tr-TR" dirty="0"/>
              <a:t> testosteron üretecek testise sahip değildir.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Dişide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 gelişmektedir.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Testosteronun </a:t>
            </a:r>
            <a:r>
              <a:rPr lang="tr-TR" dirty="0" err="1"/>
              <a:t>hipotalamusun</a:t>
            </a:r>
            <a:r>
              <a:rPr lang="tr-TR" dirty="0"/>
              <a:t> dişilik yönündeki gelişimini engellemesi için ilk önce </a:t>
            </a:r>
            <a:r>
              <a:rPr lang="tr-TR" dirty="0" err="1"/>
              <a:t>östradiole</a:t>
            </a:r>
            <a:r>
              <a:rPr lang="tr-TR" dirty="0"/>
              <a:t> dönüştürülmesi gerekir.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Fakat dişi yumurtalıkları </a:t>
            </a:r>
            <a:r>
              <a:rPr lang="tr-TR" dirty="0" err="1"/>
              <a:t>östradiol</a:t>
            </a:r>
            <a:r>
              <a:rPr lang="tr-TR" dirty="0"/>
              <a:t> ürettiği halde, dişilik gelişimi engellenmemektedir? </a:t>
            </a:r>
          </a:p>
        </p:txBody>
      </p:sp>
    </p:spTree>
    <p:extLst>
      <p:ext uri="{BB962C8B-B14F-4D97-AF65-F5344CB8AC3E}">
        <p14:creationId xmlns:p14="http://schemas.microsoft.com/office/powerpoint/2010/main" val="37182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 err="1"/>
              <a:t>Diöstrus</a:t>
            </a:r>
            <a:endParaRPr lang="tr-TR" b="1" dirty="0"/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Koyunlarda döngünün 4. gününde başlar ve 13-15. günlerinde sona erer.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Atlarda </a:t>
            </a:r>
            <a:r>
              <a:rPr lang="tr-TR" dirty="0" err="1"/>
              <a:t>östrus</a:t>
            </a:r>
            <a:r>
              <a:rPr lang="tr-TR" dirty="0"/>
              <a:t> uzunluğunun düzensiz olması nedeniyle daha büyük varyasyon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5. günde </a:t>
            </a:r>
            <a:r>
              <a:rPr lang="tr-TR" dirty="0" err="1"/>
              <a:t>ovulasyon</a:t>
            </a:r>
            <a:r>
              <a:rPr lang="tr-TR" dirty="0"/>
              <a:t> yapan kısraklarda, </a:t>
            </a:r>
            <a:r>
              <a:rPr lang="tr-TR" dirty="0" err="1"/>
              <a:t>diöstrus</a:t>
            </a:r>
            <a:r>
              <a:rPr lang="tr-TR" dirty="0"/>
              <a:t> yaklaşık olarak 8 ile 19-20. günler arasında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uterusun</a:t>
            </a:r>
            <a:r>
              <a:rPr lang="tr-TR" dirty="0"/>
              <a:t> gebelik için hazırlandığı dönemdir.</a:t>
            </a:r>
          </a:p>
        </p:txBody>
      </p:sp>
    </p:spTree>
    <p:extLst>
      <p:ext uri="{BB962C8B-B14F-4D97-AF65-F5344CB8AC3E}">
        <p14:creationId xmlns:p14="http://schemas.microsoft.com/office/powerpoint/2010/main" val="10434309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 err="1"/>
              <a:t>Proöstrus</a:t>
            </a:r>
            <a:endParaRPr lang="tr-TR" b="1" dirty="0"/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Proöstrus</a:t>
            </a:r>
            <a:r>
              <a:rPr lang="tr-TR" dirty="0"/>
              <a:t>,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yıkımı sonucu </a:t>
            </a:r>
            <a:r>
              <a:rPr lang="tr-TR" dirty="0" err="1"/>
              <a:t>progesteron</a:t>
            </a:r>
            <a:r>
              <a:rPr lang="tr-TR" dirty="0"/>
              <a:t> konsantrasyonundaki azalmayla başlar ve kızgınlığın (</a:t>
            </a:r>
            <a:r>
              <a:rPr lang="tr-TR" dirty="0" err="1"/>
              <a:t>östrusun</a:t>
            </a:r>
            <a:r>
              <a:rPr lang="tr-TR" dirty="0"/>
              <a:t>) başlaması ile sona erer.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periyodda çok hızlı </a:t>
            </a:r>
            <a:r>
              <a:rPr lang="tr-TR" dirty="0" err="1"/>
              <a:t>follikül</a:t>
            </a:r>
            <a:r>
              <a:rPr lang="tr-TR" dirty="0"/>
              <a:t> gelişimi gerçekleşmektedir.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periyodun sonlarına doğru, dişi kanal sistemi üzerine östrojenin etkisi ve yaklaşan kızgınlığın davranışsal belirtileri görülebilir.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49777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0"/>
            <a:ext cx="11222182" cy="107817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5660" y="1173707"/>
            <a:ext cx="11655395" cy="553189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b="1" dirty="0"/>
              <a:t>KIZGINLIK DÖNGÜSÜNÜN HORMONAL KONTROLÜ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Kızgınlık döngüsünün düzenlenmesinde </a:t>
            </a:r>
            <a:r>
              <a:rPr lang="tr-TR" dirty="0" err="1"/>
              <a:t>hipotalamus</a:t>
            </a:r>
            <a:r>
              <a:rPr lang="tr-TR" dirty="0"/>
              <a:t>, ön </a:t>
            </a:r>
            <a:r>
              <a:rPr lang="tr-TR" dirty="0" err="1"/>
              <a:t>hipofız</a:t>
            </a:r>
            <a:r>
              <a:rPr lang="tr-TR" dirty="0"/>
              <a:t> ve </a:t>
            </a:r>
            <a:r>
              <a:rPr lang="tr-TR" dirty="0" err="1"/>
              <a:t>ovaryumların</a:t>
            </a:r>
            <a:r>
              <a:rPr lang="tr-TR" dirty="0"/>
              <a:t> üreme hormonları arasındaki karşılıklı ilişkiler rol oynamaktadır.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yıkımına ve </a:t>
            </a:r>
            <a:r>
              <a:rPr lang="tr-TR" dirty="0" err="1"/>
              <a:t>progesteron</a:t>
            </a:r>
            <a:r>
              <a:rPr lang="tr-TR" dirty="0"/>
              <a:t> üretiminin durmasına neden olan </a:t>
            </a:r>
            <a:r>
              <a:rPr lang="tr-TR" dirty="0" err="1"/>
              <a:t>luteolisis'i</a:t>
            </a:r>
            <a:r>
              <a:rPr lang="tr-TR" dirty="0"/>
              <a:t> gerçekleştiren PGF2a'nın salgılanması nedeniyle </a:t>
            </a:r>
            <a:r>
              <a:rPr lang="tr-TR" dirty="0" err="1"/>
              <a:t>uterus</a:t>
            </a:r>
            <a:r>
              <a:rPr lang="tr-TR" dirty="0"/>
              <a:t> ve </a:t>
            </a:r>
            <a:r>
              <a:rPr lang="tr-TR" dirty="0" err="1"/>
              <a:t>ovaryumlar</a:t>
            </a:r>
            <a:r>
              <a:rPr lang="tr-TR" dirty="0"/>
              <a:t> arasındaki ilişki de önemlidir.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Diöstrus</a:t>
            </a:r>
            <a:r>
              <a:rPr lang="tr-TR" dirty="0"/>
              <a:t> esnasında </a:t>
            </a:r>
            <a:r>
              <a:rPr lang="tr-TR" dirty="0" err="1"/>
              <a:t>uterusun</a:t>
            </a:r>
            <a:r>
              <a:rPr lang="tr-TR" dirty="0"/>
              <a:t> uzaklaştırılması,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ömrünü ve kızgınlık döngüsünün uzunluğunu uzatmaktadır.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Gonadotropinlerin</a:t>
            </a:r>
            <a:r>
              <a:rPr lang="tr-TR" dirty="0"/>
              <a:t> ve </a:t>
            </a:r>
            <a:r>
              <a:rPr lang="tr-TR" dirty="0" err="1"/>
              <a:t>ovaryum</a:t>
            </a:r>
            <a:r>
              <a:rPr lang="tr-TR" dirty="0"/>
              <a:t> </a:t>
            </a:r>
            <a:r>
              <a:rPr lang="tr-TR" dirty="0" err="1"/>
              <a:t>steroidlerinin</a:t>
            </a:r>
            <a:r>
              <a:rPr lang="tr-TR" dirty="0"/>
              <a:t> konsantrasyonu bir çok türde kızgınlık boyunca izlenmiştir.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Türler arasındaki benzerlikler farklılıklardan daha belirgindir.</a:t>
            </a:r>
          </a:p>
        </p:txBody>
      </p:sp>
    </p:spTree>
    <p:extLst>
      <p:ext uri="{BB962C8B-B14F-4D97-AF65-F5344CB8AC3E}">
        <p14:creationId xmlns:p14="http://schemas.microsoft.com/office/powerpoint/2010/main" val="12893132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125" y="1405719"/>
            <a:ext cx="11928143" cy="5272173"/>
          </a:xfrm>
        </p:spPr>
        <p:txBody>
          <a:bodyPr anchor="t" anchorCtr="0">
            <a:normAutofit fontScale="92500" lnSpcReduction="2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KIZGINLIK DÖNGÜSÜNÜN HORMONAL KONTROLÜ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Progesteron</a:t>
            </a:r>
            <a:r>
              <a:rPr lang="tr-TR" dirty="0"/>
              <a:t> konsantrasyonu </a:t>
            </a:r>
            <a:r>
              <a:rPr lang="tr-TR" dirty="0" err="1"/>
              <a:t>diöstruste</a:t>
            </a:r>
            <a:r>
              <a:rPr lang="tr-TR" dirty="0"/>
              <a:t> yüksektir ve azalması </a:t>
            </a:r>
            <a:r>
              <a:rPr lang="tr-TR" dirty="0" err="1"/>
              <a:t>proöstrusun</a:t>
            </a:r>
            <a:r>
              <a:rPr lang="tr-TR" dirty="0"/>
              <a:t> başlamasını gösterir.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Proöstrus'ta</a:t>
            </a:r>
            <a:r>
              <a:rPr lang="tr-TR" dirty="0"/>
              <a:t> FSH, LH ve </a:t>
            </a:r>
            <a:r>
              <a:rPr lang="tr-TR" dirty="0" err="1"/>
              <a:t>östradiol'daki</a:t>
            </a:r>
            <a:r>
              <a:rPr lang="tr-TR" dirty="0"/>
              <a:t> az miktarda artışları takiben, </a:t>
            </a:r>
            <a:r>
              <a:rPr lang="tr-TR" dirty="0" err="1"/>
              <a:t>östrusun</a:t>
            </a:r>
            <a:r>
              <a:rPr lang="tr-TR" dirty="0"/>
              <a:t> başlamasına yakın bu hormonların çok hızlı bir </a:t>
            </a:r>
            <a:r>
              <a:rPr lang="tr-TR" dirty="0" err="1"/>
              <a:t>surge'ü</a:t>
            </a:r>
            <a:r>
              <a:rPr lang="tr-TR" dirty="0"/>
              <a:t> gerçekleşir. FSH ve </a:t>
            </a:r>
            <a:r>
              <a:rPr lang="tr-TR" dirty="0" err="1"/>
              <a:t>östradiol'ün</a:t>
            </a:r>
            <a:r>
              <a:rPr lang="tr-TR" dirty="0"/>
              <a:t> küçük bir </a:t>
            </a:r>
            <a:r>
              <a:rPr lang="tr-TR" dirty="0" err="1"/>
              <a:t>surge'ü</a:t>
            </a:r>
            <a:r>
              <a:rPr lang="tr-TR" dirty="0"/>
              <a:t> </a:t>
            </a:r>
            <a:r>
              <a:rPr lang="tr-TR" dirty="0" err="1"/>
              <a:t>metöstrus'de</a:t>
            </a:r>
            <a:r>
              <a:rPr lang="tr-TR" dirty="0"/>
              <a:t> ve </a:t>
            </a:r>
            <a:r>
              <a:rPr lang="tr-TR" dirty="0" err="1"/>
              <a:t>diöstrus</a:t>
            </a:r>
            <a:r>
              <a:rPr lang="tr-TR" dirty="0"/>
              <a:t> ortalarında da tekrar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Östrusun</a:t>
            </a:r>
            <a:r>
              <a:rPr lang="tr-TR" dirty="0"/>
              <a:t> sonlarına doğru </a:t>
            </a:r>
            <a:r>
              <a:rPr lang="tr-TR" dirty="0" err="1"/>
              <a:t>prolaktin</a:t>
            </a:r>
            <a:r>
              <a:rPr lang="tr-TR" dirty="0"/>
              <a:t> </a:t>
            </a:r>
            <a:r>
              <a:rPr lang="tr-TR" dirty="0" err="1"/>
              <a:t>surge'ü</a:t>
            </a:r>
            <a:r>
              <a:rPr lang="tr-TR" dirty="0"/>
              <a:t>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hormonların kızgınlık döngüsü boyunca dolaşım sistemindeki miktarları, salıverilme mekanizmalarının bilinmesi, bu hormonların reseptörlerinin nasıl düzenlendiği ve hormonların fizyolojik etkilerinin bilinmesi kızgınlık döngüsünün anlaşılmasına önemli derecede yardımcı olmaktadır.</a:t>
            </a:r>
          </a:p>
        </p:txBody>
      </p:sp>
    </p:spTree>
    <p:extLst>
      <p:ext uri="{BB962C8B-B14F-4D97-AF65-F5344CB8AC3E}">
        <p14:creationId xmlns:p14="http://schemas.microsoft.com/office/powerpoint/2010/main" val="26001916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 döngüsünün kontrolünde </a:t>
            </a:r>
            <a:r>
              <a:rPr lang="tr-TR" dirty="0" err="1"/>
              <a:t>progesteron</a:t>
            </a:r>
            <a:r>
              <a:rPr lang="tr-TR" dirty="0"/>
              <a:t> belirleyici bir role sahiptir.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fonksiyonel olduğu </a:t>
            </a:r>
            <a:r>
              <a:rPr lang="tr-TR" dirty="0" err="1"/>
              <a:t>diöstrus</a:t>
            </a:r>
            <a:r>
              <a:rPr lang="tr-TR" dirty="0"/>
              <a:t> esnasında yüksek konsantrasyonu, </a:t>
            </a:r>
            <a:r>
              <a:rPr lang="tr-TR" dirty="0" err="1"/>
              <a:t>progesteronun</a:t>
            </a:r>
            <a:r>
              <a:rPr lang="tr-TR" dirty="0"/>
              <a:t> </a:t>
            </a:r>
            <a:r>
              <a:rPr lang="tr-TR" dirty="0" err="1"/>
              <a:t>hipotalamus</a:t>
            </a:r>
            <a:r>
              <a:rPr lang="tr-TR" dirty="0"/>
              <a:t> ve ön </a:t>
            </a:r>
            <a:r>
              <a:rPr lang="tr-TR" dirty="0" err="1"/>
              <a:t>hipofız</a:t>
            </a:r>
            <a:r>
              <a:rPr lang="tr-TR" dirty="0"/>
              <a:t> üzerine olan negatif </a:t>
            </a:r>
            <a:r>
              <a:rPr lang="tr-TR" dirty="0" err="1"/>
              <a:t>feedback</a:t>
            </a:r>
            <a:r>
              <a:rPr lang="tr-TR" dirty="0"/>
              <a:t> kontrol sistemi sayesinde FSH ve </a:t>
            </a:r>
            <a:r>
              <a:rPr lang="tr-TR" dirty="0" err="1"/>
              <a:t>LH'nın</a:t>
            </a:r>
            <a:r>
              <a:rPr lang="tr-TR" dirty="0"/>
              <a:t> salıverilmesini engellemektedir.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Gebelik esnasında da yüksek </a:t>
            </a:r>
            <a:r>
              <a:rPr lang="tr-TR" dirty="0" err="1"/>
              <a:t>progesteron</a:t>
            </a:r>
            <a:r>
              <a:rPr lang="tr-TR" dirty="0"/>
              <a:t> konsantrasyonu </a:t>
            </a:r>
            <a:r>
              <a:rPr lang="tr-TR" dirty="0" err="1"/>
              <a:t>gonadotropik</a:t>
            </a:r>
            <a:r>
              <a:rPr lang="tr-TR" dirty="0"/>
              <a:t> hormonların salıverilmelerini ve davranışsal kızgınlığı aynı şekilde engellemektedir.</a:t>
            </a:r>
          </a:p>
        </p:txBody>
      </p:sp>
    </p:spTree>
    <p:extLst>
      <p:ext uri="{BB962C8B-B14F-4D97-AF65-F5344CB8AC3E}">
        <p14:creationId xmlns:p14="http://schemas.microsoft.com/office/powerpoint/2010/main" val="380925548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Diöstrus</a:t>
            </a:r>
            <a:r>
              <a:rPr lang="tr-TR" dirty="0"/>
              <a:t> periyodunda </a:t>
            </a:r>
            <a:r>
              <a:rPr lang="tr-TR" dirty="0" err="1"/>
              <a:t>LH'nın</a:t>
            </a:r>
            <a:r>
              <a:rPr lang="tr-TR" dirty="0"/>
              <a:t> salıverilmesindeki küçük </a:t>
            </a:r>
            <a:r>
              <a:rPr lang="tr-TR" dirty="0" err="1"/>
              <a:t>episodik</a:t>
            </a:r>
            <a:r>
              <a:rPr lang="tr-TR" dirty="0"/>
              <a:t> nabız şeklindeki artışlar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fonksiyonunu düzenlemektedir.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Eğer dişi gebe kalmazsa, PGF2a </a:t>
            </a:r>
            <a:r>
              <a:rPr lang="tr-TR" dirty="0" err="1"/>
              <a:t>uterustan</a:t>
            </a:r>
            <a:r>
              <a:rPr lang="tr-TR" dirty="0"/>
              <a:t> salgılanır ve karşıt akım yoluyla </a:t>
            </a:r>
            <a:r>
              <a:rPr lang="tr-TR" dirty="0" err="1"/>
              <a:t>uterus-ovaryum</a:t>
            </a:r>
            <a:r>
              <a:rPr lang="tr-TR" dirty="0"/>
              <a:t> toplar damarından </a:t>
            </a:r>
            <a:r>
              <a:rPr lang="tr-TR" dirty="0" err="1"/>
              <a:t>ovaryum</a:t>
            </a:r>
            <a:r>
              <a:rPr lang="tr-TR" dirty="0"/>
              <a:t> atar damarına </a:t>
            </a:r>
            <a:r>
              <a:rPr lang="tr-TR" dirty="0" err="1"/>
              <a:t>diffüzyonla</a:t>
            </a:r>
            <a:r>
              <a:rPr lang="tr-TR" dirty="0"/>
              <a:t> geçerek direk olarak </a:t>
            </a:r>
            <a:r>
              <a:rPr lang="tr-TR" dirty="0" err="1"/>
              <a:t>ovaryuma</a:t>
            </a:r>
            <a:r>
              <a:rPr lang="tr-TR" dirty="0"/>
              <a:t> taşınır. PGF2a,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şekillenmesinden 10-14 gün sonra yıkımına neden olmaktadır.</a:t>
            </a:r>
          </a:p>
        </p:txBody>
      </p:sp>
    </p:spTree>
    <p:extLst>
      <p:ext uri="{BB962C8B-B14F-4D97-AF65-F5344CB8AC3E}">
        <p14:creationId xmlns:p14="http://schemas.microsoft.com/office/powerpoint/2010/main" val="41302496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Progesterondaki</a:t>
            </a:r>
            <a:r>
              <a:rPr lang="tr-TR" dirty="0"/>
              <a:t> azalma, </a:t>
            </a:r>
            <a:r>
              <a:rPr lang="tr-TR" dirty="0" err="1"/>
              <a:t>hipotalamusu</a:t>
            </a:r>
            <a:r>
              <a:rPr lang="tr-TR" dirty="0"/>
              <a:t> negatif </a:t>
            </a:r>
            <a:r>
              <a:rPr lang="tr-TR" dirty="0" err="1"/>
              <a:t>feedback</a:t>
            </a:r>
            <a:r>
              <a:rPr lang="tr-TR" dirty="0"/>
              <a:t> kontrol sisteminin engellemesinden kurtarmaktadır.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engellemenin ortadan kalkmasıyla, </a:t>
            </a:r>
            <a:r>
              <a:rPr lang="tr-TR" dirty="0" err="1"/>
              <a:t>GnRH</a:t>
            </a:r>
            <a:r>
              <a:rPr lang="tr-TR" dirty="0"/>
              <a:t>, FSH ve LH nabız şeklinde salıverilmeye başlar ve bu nabız şeklinde salıverilmenin sıklığı ve nabız yüksekliği giderek artar.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Artan FSH salıverilmesi, </a:t>
            </a:r>
            <a:r>
              <a:rPr lang="tr-TR" dirty="0" err="1"/>
              <a:t>folliküler</a:t>
            </a:r>
            <a:r>
              <a:rPr lang="tr-TR" dirty="0"/>
              <a:t> gelişimi </a:t>
            </a:r>
            <a:r>
              <a:rPr lang="tr-TR" dirty="0" err="1"/>
              <a:t>stimüle</a:t>
            </a:r>
            <a:r>
              <a:rPr lang="tr-TR" dirty="0"/>
              <a:t> eder ve </a:t>
            </a:r>
            <a:r>
              <a:rPr lang="tr-TR" dirty="0" err="1"/>
              <a:t>östradiol</a:t>
            </a:r>
            <a:r>
              <a:rPr lang="tr-TR" dirty="0"/>
              <a:t> salgılanmasını artırır.</a:t>
            </a:r>
          </a:p>
        </p:txBody>
      </p:sp>
    </p:spTree>
    <p:extLst>
      <p:ext uri="{BB962C8B-B14F-4D97-AF65-F5344CB8AC3E}">
        <p14:creationId xmlns:p14="http://schemas.microsoft.com/office/powerpoint/2010/main" val="39685163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yıkımı esnasındaki dominant </a:t>
            </a:r>
            <a:r>
              <a:rPr lang="tr-TR" dirty="0" err="1"/>
              <a:t>follikül</a:t>
            </a: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giden </a:t>
            </a:r>
            <a:r>
              <a:rPr lang="tr-TR" dirty="0" err="1"/>
              <a:t>folliküldür</a:t>
            </a:r>
            <a:r>
              <a:rPr lang="tr-TR" dirty="0"/>
              <a:t>. On </a:t>
            </a:r>
            <a:r>
              <a:rPr lang="tr-TR" dirty="0" err="1"/>
              <a:t>hipofızin</a:t>
            </a:r>
            <a:r>
              <a:rPr lang="tr-TR" dirty="0"/>
              <a:t> </a:t>
            </a:r>
            <a:r>
              <a:rPr lang="tr-TR" dirty="0" err="1"/>
              <a:t>GnRH'ya</a:t>
            </a:r>
            <a:r>
              <a:rPr lang="tr-TR" dirty="0"/>
              <a:t> duyarlılığı, sıklaşan </a:t>
            </a:r>
            <a:r>
              <a:rPr lang="tr-TR" dirty="0" err="1"/>
              <a:t>GnRH</a:t>
            </a:r>
            <a:r>
              <a:rPr lang="tr-TR" dirty="0"/>
              <a:t> nabızları tarafından </a:t>
            </a:r>
            <a:r>
              <a:rPr lang="tr-TR" dirty="0" err="1"/>
              <a:t>up-regüle</a:t>
            </a:r>
            <a:r>
              <a:rPr lang="tr-TR" dirty="0"/>
              <a:t> edilen </a:t>
            </a:r>
            <a:r>
              <a:rPr lang="tr-TR" dirty="0" err="1"/>
              <a:t>GnRH</a:t>
            </a:r>
            <a:r>
              <a:rPr lang="tr-TR" dirty="0"/>
              <a:t> reseptörleri sayesinde artırılır.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Artan FSH ve </a:t>
            </a:r>
            <a:r>
              <a:rPr lang="tr-TR" dirty="0" err="1"/>
              <a:t>östradiol</a:t>
            </a:r>
            <a:r>
              <a:rPr lang="tr-TR" dirty="0"/>
              <a:t> konsantrasyonu </a:t>
            </a:r>
            <a:r>
              <a:rPr lang="tr-TR" dirty="0" err="1"/>
              <a:t>ovaryumdaki</a:t>
            </a:r>
            <a:r>
              <a:rPr lang="tr-TR" dirty="0"/>
              <a:t> FSH ve LH reseptörlerini </a:t>
            </a:r>
            <a:r>
              <a:rPr lang="tr-TR" dirty="0" err="1"/>
              <a:t>up-regüle</a:t>
            </a:r>
            <a:r>
              <a:rPr lang="tr-TR" dirty="0"/>
              <a:t> eder. FSH ve LH salıverilmesindeki artışın derecesi, </a:t>
            </a:r>
            <a:r>
              <a:rPr lang="tr-TR" dirty="0" err="1"/>
              <a:t>folliküllerdeki</a:t>
            </a:r>
            <a:r>
              <a:rPr lang="tr-TR" dirty="0"/>
              <a:t> </a:t>
            </a:r>
            <a:r>
              <a:rPr lang="tr-TR" dirty="0" err="1"/>
              <a:t>granulosa</a:t>
            </a:r>
            <a:r>
              <a:rPr lang="tr-TR" dirty="0"/>
              <a:t> ve </a:t>
            </a:r>
            <a:r>
              <a:rPr lang="tr-TR" dirty="0" err="1"/>
              <a:t>theca</a:t>
            </a:r>
            <a:r>
              <a:rPr lang="tr-TR" dirty="0"/>
              <a:t> hücrelerinin bu hormonlara ait reseptörlerine bağlanmasındaki artış nedeniyle, kanda görülmeyebilir.</a:t>
            </a:r>
          </a:p>
        </p:txBody>
      </p:sp>
    </p:spTree>
    <p:extLst>
      <p:ext uri="{BB962C8B-B14F-4D97-AF65-F5344CB8AC3E}">
        <p14:creationId xmlns:p14="http://schemas.microsoft.com/office/powerpoint/2010/main" val="9446119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Progesterondaki</a:t>
            </a:r>
            <a:r>
              <a:rPr lang="tr-TR" dirty="0"/>
              <a:t> azalmadan 2-3 gün sonra </a:t>
            </a:r>
            <a:r>
              <a:rPr lang="tr-TR" dirty="0" err="1"/>
              <a:t>östradiol</a:t>
            </a:r>
            <a:r>
              <a:rPr lang="tr-TR" dirty="0"/>
              <a:t>, </a:t>
            </a:r>
            <a:r>
              <a:rPr lang="tr-TR" dirty="0" err="1"/>
              <a:t>ovulasyon</a:t>
            </a:r>
            <a:r>
              <a:rPr lang="tr-TR" dirty="0"/>
              <a:t> öncesi </a:t>
            </a:r>
            <a:r>
              <a:rPr lang="tr-TR" dirty="0" err="1"/>
              <a:t>GnRH</a:t>
            </a:r>
            <a:r>
              <a:rPr lang="tr-TR" dirty="0"/>
              <a:t>, FSH ve LH </a:t>
            </a:r>
            <a:r>
              <a:rPr lang="tr-TR" dirty="0" err="1"/>
              <a:t>surge'ünü</a:t>
            </a:r>
            <a:r>
              <a:rPr lang="tr-TR" dirty="0"/>
              <a:t> (büyük dalgasını) </a:t>
            </a:r>
            <a:r>
              <a:rPr lang="tr-TR" dirty="0" err="1"/>
              <a:t>hipotalamus</a:t>
            </a:r>
            <a:r>
              <a:rPr lang="tr-TR" dirty="0"/>
              <a:t> üzerine pozitif </a:t>
            </a:r>
            <a:r>
              <a:rPr lang="tr-TR" dirty="0" err="1"/>
              <a:t>feedback</a:t>
            </a:r>
            <a:r>
              <a:rPr lang="tr-TR" dirty="0"/>
              <a:t> etki sayesinde </a:t>
            </a:r>
            <a:r>
              <a:rPr lang="tr-TR" dirty="0" err="1"/>
              <a:t>stimüle</a:t>
            </a:r>
            <a:r>
              <a:rPr lang="tr-TR" dirty="0"/>
              <a:t> eden bir eşik konsantrasyona ulaşır.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öncesindeki FSH </a:t>
            </a:r>
            <a:r>
              <a:rPr lang="tr-TR" dirty="0" err="1"/>
              <a:t>surge'ü</a:t>
            </a:r>
            <a:r>
              <a:rPr lang="tr-TR" dirty="0"/>
              <a:t> </a:t>
            </a:r>
            <a:r>
              <a:rPr lang="tr-TR" dirty="0" err="1"/>
              <a:t>folliküllerin</a:t>
            </a:r>
            <a:r>
              <a:rPr lang="tr-TR" dirty="0"/>
              <a:t> daha hızlı büyümesine ve daha çok </a:t>
            </a:r>
            <a:r>
              <a:rPr lang="tr-TR" dirty="0" err="1"/>
              <a:t>östradiol</a:t>
            </a:r>
            <a:r>
              <a:rPr lang="tr-TR" dirty="0"/>
              <a:t> salgılamasına neden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Yüksek </a:t>
            </a:r>
            <a:r>
              <a:rPr lang="tr-TR" dirty="0" err="1"/>
              <a:t>östradiol</a:t>
            </a:r>
            <a:r>
              <a:rPr lang="tr-TR" dirty="0"/>
              <a:t> konsantrasyonu dişinin davranışsal kızgınlık belirtilerini göstermesi için gereklidir. </a:t>
            </a:r>
            <a:r>
              <a:rPr lang="tr-TR" dirty="0" err="1"/>
              <a:t>İnhibinin</a:t>
            </a:r>
            <a:r>
              <a:rPr lang="tr-TR" dirty="0"/>
              <a:t> salgılanması da </a:t>
            </a:r>
            <a:r>
              <a:rPr lang="tr-TR" dirty="0" err="1"/>
              <a:t>östrusta</a:t>
            </a:r>
            <a:r>
              <a:rPr lang="tr-TR" dirty="0"/>
              <a:t> </a:t>
            </a:r>
            <a:r>
              <a:rPr lang="tr-TR" dirty="0" err="1"/>
              <a:t>FSH'nın</a:t>
            </a:r>
            <a:r>
              <a:rPr lang="tr-TR" dirty="0"/>
              <a:t> salıverilmesini kontrol ederek </a:t>
            </a:r>
            <a:r>
              <a:rPr lang="tr-TR" dirty="0" err="1"/>
              <a:t>ovaryumun</a:t>
            </a:r>
            <a:r>
              <a:rPr lang="tr-TR" dirty="0"/>
              <a:t> gereğinden fazla </a:t>
            </a:r>
            <a:r>
              <a:rPr lang="tr-TR" dirty="0" err="1"/>
              <a:t>stimüle</a:t>
            </a:r>
            <a:r>
              <a:rPr lang="tr-TR" dirty="0"/>
              <a:t> edilmesini engellemektedir.</a:t>
            </a:r>
          </a:p>
        </p:txBody>
      </p:sp>
    </p:spTree>
    <p:extLst>
      <p:ext uri="{BB962C8B-B14F-4D97-AF65-F5344CB8AC3E}">
        <p14:creationId xmlns:p14="http://schemas.microsoft.com/office/powerpoint/2010/main" val="203904837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İnhibinin</a:t>
            </a:r>
            <a:r>
              <a:rPr lang="tr-TR" dirty="0"/>
              <a:t> FSH üzerine olan etkisiyle büyümekte olan ancak </a:t>
            </a:r>
            <a:r>
              <a:rPr lang="tr-TR" dirty="0" err="1"/>
              <a:t>ovulasyon</a:t>
            </a:r>
            <a:r>
              <a:rPr lang="tr-TR" dirty="0"/>
              <a:t> için gerekli olgunluğa ulaşamayan </a:t>
            </a:r>
            <a:r>
              <a:rPr lang="tr-TR" dirty="0" err="1"/>
              <a:t>folliküllerin</a:t>
            </a:r>
            <a:r>
              <a:rPr lang="tr-TR" dirty="0"/>
              <a:t> </a:t>
            </a:r>
            <a:r>
              <a:rPr lang="tr-TR" dirty="0" err="1"/>
              <a:t>atresia'sına</a:t>
            </a:r>
            <a:r>
              <a:rPr lang="tr-TR" dirty="0"/>
              <a:t> neden olmaktadır.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öncesi LH </a:t>
            </a:r>
            <a:r>
              <a:rPr lang="tr-TR" dirty="0" err="1"/>
              <a:t>surge'ü</a:t>
            </a:r>
            <a:r>
              <a:rPr lang="tr-TR" dirty="0"/>
              <a:t> oositin </a:t>
            </a:r>
            <a:r>
              <a:rPr lang="tr-TR" dirty="0" err="1"/>
              <a:t>olgunlaşmasma</a:t>
            </a:r>
            <a:r>
              <a:rPr lang="tr-TR" dirty="0"/>
              <a:t> ve </a:t>
            </a:r>
            <a:r>
              <a:rPr lang="tr-TR" dirty="0" err="1"/>
              <a:t>ovulasyona</a:t>
            </a:r>
            <a:r>
              <a:rPr lang="tr-TR" dirty="0"/>
              <a:t> neden olur. Çoğu türde </a:t>
            </a:r>
            <a:r>
              <a:rPr lang="tr-TR" dirty="0" err="1"/>
              <a:t>ovulasyon</a:t>
            </a:r>
            <a:r>
              <a:rPr lang="tr-TR" dirty="0"/>
              <a:t> öncesi LH </a:t>
            </a:r>
            <a:r>
              <a:rPr lang="tr-TR" dirty="0" err="1"/>
              <a:t>surge'ü</a:t>
            </a:r>
            <a:r>
              <a:rPr lang="tr-TR" dirty="0"/>
              <a:t> </a:t>
            </a:r>
            <a:r>
              <a:rPr lang="tr-TR" dirty="0" err="1"/>
              <a:t>östrusun</a:t>
            </a:r>
            <a:r>
              <a:rPr lang="tr-TR" dirty="0"/>
              <a:t> erken dönemlerinde görülür ve 6-10 saat kadar sürer.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</a:t>
            </a:r>
            <a:r>
              <a:rPr lang="tr-TR" dirty="0"/>
              <a:t> öncesi LH </a:t>
            </a:r>
            <a:r>
              <a:rPr lang="tr-TR" dirty="0" err="1"/>
              <a:t>surge'ünü</a:t>
            </a:r>
            <a:r>
              <a:rPr lang="tr-TR" dirty="0"/>
              <a:t>, sığır ve koyunda 24-30 saat sonra, keçide 30-36 saat sonra </a:t>
            </a:r>
            <a:r>
              <a:rPr lang="tr-TR" dirty="0" err="1"/>
              <a:t>ovulasyon</a:t>
            </a:r>
            <a:r>
              <a:rPr lang="tr-TR" dirty="0"/>
              <a:t> izlemektedir.</a:t>
            </a:r>
          </a:p>
        </p:txBody>
      </p:sp>
    </p:spTree>
    <p:extLst>
      <p:ext uri="{BB962C8B-B14F-4D97-AF65-F5344CB8AC3E}">
        <p14:creationId xmlns:p14="http://schemas.microsoft.com/office/powerpoint/2010/main" val="50938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Erkeklerin doğum öncesi gelişmeleri esnasında </a:t>
            </a:r>
            <a:r>
              <a:rPr lang="tr-TR" dirty="0" err="1"/>
              <a:t>fötüs</a:t>
            </a:r>
            <a:r>
              <a:rPr lang="tr-TR" dirty="0"/>
              <a:t> testislerinden üretilen testosteron, beynin dişilik yönündeki gelişme özelliklerini engellemektedir.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 </a:t>
            </a:r>
            <a:r>
              <a:rPr lang="tr-TR" dirty="0" err="1"/>
              <a:t>fötüs</a:t>
            </a:r>
            <a:r>
              <a:rPr lang="tr-TR" dirty="0"/>
              <a:t> testosteron üretecek testise sahip değildir.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Dolayısı ile dişi </a:t>
            </a:r>
            <a:r>
              <a:rPr lang="tr-TR" dirty="0" err="1"/>
              <a:t>hipotalamusunda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 gelişmektedir.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Testosteronun </a:t>
            </a:r>
            <a:r>
              <a:rPr lang="tr-TR" dirty="0" err="1"/>
              <a:t>hipotalamusun</a:t>
            </a:r>
            <a:r>
              <a:rPr lang="tr-TR" dirty="0"/>
              <a:t> dişilik yönündeki gelişimini engellemesi için ilk önce </a:t>
            </a:r>
            <a:r>
              <a:rPr lang="tr-TR" dirty="0" err="1"/>
              <a:t>östradiole</a:t>
            </a:r>
            <a:r>
              <a:rPr lang="tr-TR" dirty="0"/>
              <a:t> dönüştürülmesi gerekir. </a:t>
            </a:r>
          </a:p>
        </p:txBody>
      </p:sp>
    </p:spTree>
    <p:extLst>
      <p:ext uri="{BB962C8B-B14F-4D97-AF65-F5344CB8AC3E}">
        <p14:creationId xmlns:p14="http://schemas.microsoft.com/office/powerpoint/2010/main" val="14256665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Ovulasyondan</a:t>
            </a:r>
            <a:r>
              <a:rPr lang="tr-TR" dirty="0"/>
              <a:t> sonra, her bir </a:t>
            </a:r>
            <a:r>
              <a:rPr lang="tr-TR" dirty="0" err="1"/>
              <a:t>ovulasyonun</a:t>
            </a:r>
            <a:r>
              <a:rPr lang="tr-TR" dirty="0"/>
              <a:t> gerçekleştiği yerde birer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şekillenecektir.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şekillenme çok hızlı bir şekilde gerçekleşir ve </a:t>
            </a:r>
            <a:r>
              <a:rPr lang="tr-TR" dirty="0" err="1"/>
              <a:t>ovulasyondan</a:t>
            </a:r>
            <a:r>
              <a:rPr lang="tr-TR" dirty="0"/>
              <a:t> sonraki 2-4. günlerde </a:t>
            </a:r>
            <a:r>
              <a:rPr lang="tr-TR" dirty="0" err="1"/>
              <a:t>progesterondaki</a:t>
            </a:r>
            <a:r>
              <a:rPr lang="tr-TR" dirty="0"/>
              <a:t> artış, </a:t>
            </a:r>
            <a:r>
              <a:rPr lang="tr-TR" dirty="0" err="1"/>
              <a:t>diöstrusun</a:t>
            </a:r>
            <a:r>
              <a:rPr lang="tr-TR" dirty="0"/>
              <a:t> belirtisi olmaktadır.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Luteotropin</a:t>
            </a:r>
            <a:r>
              <a:rPr lang="tr-TR" dirty="0"/>
              <a:t> olarak da isimlendirilen LH,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şekillenmesi ve fonksiyonunun düzenlenmesinde belirgin etkilere sahiptir.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Ayrıca, LH diğer hormonlarla birlikte bu etkisini gerçekleştirmektedir.</a:t>
            </a:r>
          </a:p>
        </p:txBody>
      </p:sp>
    </p:spTree>
    <p:extLst>
      <p:ext uri="{BB962C8B-B14F-4D97-AF65-F5344CB8AC3E}">
        <p14:creationId xmlns:p14="http://schemas.microsoft.com/office/powerpoint/2010/main" val="50380629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FSH </a:t>
            </a:r>
            <a:r>
              <a:rPr lang="tr-TR" dirty="0" err="1"/>
              <a:t>östradiol</a:t>
            </a:r>
            <a:r>
              <a:rPr lang="tr-TR" dirty="0"/>
              <a:t> ile siner] istik etkisiyle </a:t>
            </a:r>
            <a:r>
              <a:rPr lang="tr-TR" dirty="0" err="1"/>
              <a:t>granulosa</a:t>
            </a:r>
            <a:r>
              <a:rPr lang="tr-TR" dirty="0"/>
              <a:t> kökenli </a:t>
            </a:r>
            <a:r>
              <a:rPr lang="tr-TR" dirty="0" err="1"/>
              <a:t>luteal</a:t>
            </a:r>
            <a:r>
              <a:rPr lang="tr-TR" dirty="0"/>
              <a:t> hücrelerdeki LH reseptörlerini </a:t>
            </a:r>
            <a:r>
              <a:rPr lang="tr-TR" dirty="0" err="1"/>
              <a:t>up-regüle</a:t>
            </a:r>
            <a:r>
              <a:rPr lang="tr-TR" dirty="0"/>
              <a:t> eder.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Östrusun</a:t>
            </a:r>
            <a:r>
              <a:rPr lang="tr-TR" dirty="0"/>
              <a:t> sonlarına doğru gerçekleşen </a:t>
            </a:r>
            <a:r>
              <a:rPr lang="tr-TR" dirty="0" err="1"/>
              <a:t>prolaktin</a:t>
            </a:r>
            <a:r>
              <a:rPr lang="tr-TR" dirty="0"/>
              <a:t> </a:t>
            </a:r>
            <a:r>
              <a:rPr lang="tr-TR" dirty="0" err="1"/>
              <a:t>surge'ü</a:t>
            </a:r>
            <a:r>
              <a:rPr lang="tr-TR" dirty="0"/>
              <a:t> </a:t>
            </a:r>
            <a:r>
              <a:rPr lang="tr-TR" dirty="0" err="1"/>
              <a:t>granulosa</a:t>
            </a:r>
            <a:r>
              <a:rPr lang="tr-TR" dirty="0"/>
              <a:t> kökenli </a:t>
            </a:r>
            <a:r>
              <a:rPr lang="tr-TR" dirty="0" err="1"/>
              <a:t>luteal</a:t>
            </a:r>
            <a:r>
              <a:rPr lang="tr-TR" dirty="0"/>
              <a:t> hücrelerdeki LH reseptörlerinin korunmasına neden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Ayrıca </a:t>
            </a:r>
            <a:r>
              <a:rPr lang="tr-TR" dirty="0" err="1"/>
              <a:t>ovulasyonda</a:t>
            </a:r>
            <a:r>
              <a:rPr lang="tr-TR" dirty="0"/>
              <a:t> da </a:t>
            </a:r>
            <a:r>
              <a:rPr lang="tr-TR" dirty="0" err="1"/>
              <a:t>granulosa</a:t>
            </a:r>
            <a:r>
              <a:rPr lang="tr-TR" dirty="0"/>
              <a:t> hücreleri içerisindeki </a:t>
            </a:r>
            <a:r>
              <a:rPr lang="tr-TR" dirty="0" err="1"/>
              <a:t>luteinizasyon</a:t>
            </a:r>
            <a:r>
              <a:rPr lang="tr-TR" dirty="0"/>
              <a:t> (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hücrelerine farklılaşma) ve </a:t>
            </a:r>
            <a:r>
              <a:rPr lang="tr-TR" dirty="0" err="1"/>
              <a:t>progesteron</a:t>
            </a:r>
            <a:r>
              <a:rPr lang="tr-TR" dirty="0"/>
              <a:t> üretimi ile sonuçlanan reaksiyonların başlamasını sağlar.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LH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fonksiyonunu, </a:t>
            </a:r>
            <a:r>
              <a:rPr lang="tr-TR" dirty="0" err="1"/>
              <a:t>luteal</a:t>
            </a:r>
            <a:r>
              <a:rPr lang="tr-TR" dirty="0"/>
              <a:t> dokuya kan akışını artırarak da gerçekleştirebilir. PGF2a ise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luteuma</a:t>
            </a:r>
            <a:r>
              <a:rPr lang="tr-TR" dirty="0"/>
              <a:t> kan akışını azaltıcı bir etkiye sahiptir ve muhtemelen bu da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luteumun</a:t>
            </a:r>
            <a:r>
              <a:rPr lang="tr-TR" dirty="0"/>
              <a:t> yıkımında rol oynamaktadır.</a:t>
            </a:r>
          </a:p>
        </p:txBody>
      </p:sp>
    </p:spTree>
    <p:extLst>
      <p:ext uri="{BB962C8B-B14F-4D97-AF65-F5344CB8AC3E}">
        <p14:creationId xmlns:p14="http://schemas.microsoft.com/office/powerpoint/2010/main" val="1209700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FSH ve </a:t>
            </a:r>
            <a:r>
              <a:rPr lang="tr-TR" dirty="0" err="1"/>
              <a:t>östradiol'ün</a:t>
            </a:r>
            <a:r>
              <a:rPr lang="tr-TR" dirty="0"/>
              <a:t> orta seviyedeki </a:t>
            </a:r>
            <a:r>
              <a:rPr lang="tr-TR" dirty="0" err="1"/>
              <a:t>surge'ü</a:t>
            </a:r>
            <a:r>
              <a:rPr lang="tr-TR" dirty="0"/>
              <a:t> </a:t>
            </a:r>
            <a:r>
              <a:rPr lang="tr-TR" dirty="0" err="1"/>
              <a:t>metöstrus</a:t>
            </a:r>
            <a:r>
              <a:rPr lang="tr-TR" dirty="0"/>
              <a:t> ve </a:t>
            </a:r>
            <a:r>
              <a:rPr lang="tr-TR" dirty="0" err="1"/>
              <a:t>diöstrusün</a:t>
            </a:r>
            <a:r>
              <a:rPr lang="tr-TR" dirty="0"/>
              <a:t> ortalarında görülmektedir ve bir sonraki </a:t>
            </a:r>
            <a:r>
              <a:rPr lang="tr-TR" dirty="0" err="1"/>
              <a:t>östrusta</a:t>
            </a: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ulaşacak olan </a:t>
            </a:r>
            <a:r>
              <a:rPr lang="tr-TR" dirty="0" err="1"/>
              <a:t>follikül</a:t>
            </a:r>
            <a:r>
              <a:rPr lang="tr-TR" dirty="0"/>
              <a:t> yada </a:t>
            </a:r>
            <a:r>
              <a:rPr lang="tr-TR" dirty="0" err="1"/>
              <a:t>folliküllerin</a:t>
            </a:r>
            <a:r>
              <a:rPr lang="tr-TR" dirty="0"/>
              <a:t> seçiminde ve büyümesinde rol oynamaktadır.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Diöstrustaki</a:t>
            </a:r>
            <a:r>
              <a:rPr lang="tr-TR" dirty="0"/>
              <a:t> bu </a:t>
            </a:r>
            <a:r>
              <a:rPr lang="tr-TR" dirty="0" err="1"/>
              <a:t>surge'ler</a:t>
            </a:r>
            <a:r>
              <a:rPr lang="tr-TR" dirty="0"/>
              <a:t> ayrıca, </a:t>
            </a:r>
            <a:r>
              <a:rPr lang="tr-TR" dirty="0" err="1"/>
              <a:t>episodik</a:t>
            </a:r>
            <a:r>
              <a:rPr lang="tr-TR" dirty="0"/>
              <a:t> LH </a:t>
            </a:r>
            <a:r>
              <a:rPr lang="tr-TR" dirty="0" err="1"/>
              <a:t>surge'leri</a:t>
            </a:r>
            <a:r>
              <a:rPr lang="tr-TR" dirty="0"/>
              <a:t> ile birlikte </a:t>
            </a:r>
            <a:r>
              <a:rPr lang="tr-TR" dirty="0" err="1"/>
              <a:t>corpus</a:t>
            </a:r>
            <a:r>
              <a:rPr lang="tr-TR" dirty="0"/>
              <a:t> </a:t>
            </a:r>
            <a:r>
              <a:rPr lang="tr-TR" dirty="0" err="1"/>
              <a:t>luteum</a:t>
            </a:r>
            <a:r>
              <a:rPr lang="tr-TR" dirty="0"/>
              <a:t> fonksiyonunu düzenleyen faktörler olabilir.</a:t>
            </a:r>
          </a:p>
        </p:txBody>
      </p:sp>
    </p:spTree>
    <p:extLst>
      <p:ext uri="{BB962C8B-B14F-4D97-AF65-F5344CB8AC3E}">
        <p14:creationId xmlns:p14="http://schemas.microsoft.com/office/powerpoint/2010/main" val="358246543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FOLLİKÜL GELİŞİMİ VE DALGALARI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 ve inekte, </a:t>
            </a:r>
            <a:r>
              <a:rPr lang="tr-TR" dirty="0" err="1"/>
              <a:t>ovaıyumdaki</a:t>
            </a:r>
            <a:r>
              <a:rPr lang="tr-TR" dirty="0"/>
              <a:t> </a:t>
            </a:r>
            <a:r>
              <a:rPr lang="tr-TR" dirty="0" err="1"/>
              <a:t>follikül</a:t>
            </a:r>
            <a:r>
              <a:rPr lang="tr-TR" dirty="0"/>
              <a:t> gelişimi, her bir döngüde 2-3 defa </a:t>
            </a:r>
            <a:r>
              <a:rPr lang="tr-TR" dirty="0" err="1"/>
              <a:t>follikül</a:t>
            </a:r>
            <a:r>
              <a:rPr lang="tr-TR" dirty="0"/>
              <a:t> büyümesi şeklinde tekrarlanır ve devam eder.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İneklerde iki </a:t>
            </a:r>
            <a:r>
              <a:rPr lang="tr-TR" dirty="0" err="1"/>
              <a:t>follikül</a:t>
            </a:r>
            <a:r>
              <a:rPr lang="tr-TR" dirty="0"/>
              <a:t> dalgası yaygındır ancak 3 </a:t>
            </a:r>
            <a:r>
              <a:rPr lang="tr-TR" dirty="0" err="1"/>
              <a:t>follikül</a:t>
            </a:r>
            <a:r>
              <a:rPr lang="tr-TR" dirty="0"/>
              <a:t> dalgası ile de sıklıkla karşılaşılabilir.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Her bir </a:t>
            </a:r>
            <a:r>
              <a:rPr lang="tr-TR" dirty="0" err="1"/>
              <a:t>follikül</a:t>
            </a:r>
            <a:r>
              <a:rPr lang="tr-TR" dirty="0"/>
              <a:t> gelişimi </a:t>
            </a:r>
            <a:r>
              <a:rPr lang="tr-TR" dirty="0" err="1"/>
              <a:t>dalgasmda</a:t>
            </a:r>
            <a:r>
              <a:rPr lang="tr-TR" dirty="0"/>
              <a:t>, bir grup </a:t>
            </a:r>
            <a:r>
              <a:rPr lang="tr-TR" dirty="0" err="1"/>
              <a:t>follikül</a:t>
            </a:r>
            <a:r>
              <a:rPr lang="tr-TR" dirty="0"/>
              <a:t> büyümeye başlar (</a:t>
            </a:r>
            <a:r>
              <a:rPr lang="tr-TR" dirty="0" err="1"/>
              <a:t>rekruitment</a:t>
            </a:r>
            <a:r>
              <a:rPr lang="tr-TR" dirty="0"/>
              <a:t> fazı).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Büyümeye başlayan </a:t>
            </a:r>
            <a:r>
              <a:rPr lang="tr-TR" dirty="0" err="1"/>
              <a:t>folliküllerden</a:t>
            </a:r>
            <a:r>
              <a:rPr lang="tr-TR" dirty="0"/>
              <a:t> bir kısmı büyümesine devam ederken çoğunluğu </a:t>
            </a:r>
            <a:r>
              <a:rPr lang="tr-TR" dirty="0" err="1"/>
              <a:t>atresia'ya</a:t>
            </a:r>
            <a:r>
              <a:rPr lang="tr-TR" dirty="0"/>
              <a:t> uğrar (seleksiyon fazı).</a:t>
            </a:r>
          </a:p>
        </p:txBody>
      </p:sp>
    </p:spTree>
    <p:extLst>
      <p:ext uri="{BB962C8B-B14F-4D97-AF65-F5344CB8AC3E}">
        <p14:creationId xmlns:p14="http://schemas.microsoft.com/office/powerpoint/2010/main" val="355408271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FOLLİKÜL GELİŞİMİ VE DALGALARI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</a:t>
            </a:r>
            <a:r>
              <a:rPr lang="tr-TR" dirty="0" err="1"/>
              <a:t>folliküllerden</a:t>
            </a:r>
            <a:r>
              <a:rPr lang="tr-TR" dirty="0"/>
              <a:t> de bir tanesi dominant hale geçerek diğer </a:t>
            </a:r>
            <a:r>
              <a:rPr lang="tr-TR" dirty="0" err="1"/>
              <a:t>folliküllerin</a:t>
            </a:r>
            <a:r>
              <a:rPr lang="tr-TR" dirty="0"/>
              <a:t> </a:t>
            </a:r>
            <a:r>
              <a:rPr lang="tr-TR" dirty="0" err="1"/>
              <a:t>atretik</a:t>
            </a:r>
            <a:r>
              <a:rPr lang="tr-TR" dirty="0"/>
              <a:t> olmasına neden olur (</a:t>
            </a:r>
            <a:r>
              <a:rPr lang="tr-TR" dirty="0" err="1"/>
              <a:t>dominans</a:t>
            </a:r>
            <a:r>
              <a:rPr lang="tr-TR" dirty="0"/>
              <a:t> fazı).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Döngünün son </a:t>
            </a:r>
            <a:r>
              <a:rPr lang="tr-TR" dirty="0" err="1"/>
              <a:t>follikül</a:t>
            </a:r>
            <a:r>
              <a:rPr lang="tr-TR" dirty="0"/>
              <a:t> gelişimi dalgasındaki dominant </a:t>
            </a:r>
            <a:r>
              <a:rPr lang="tr-TR" dirty="0" err="1"/>
              <a:t>follikül</a:t>
            </a: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giden </a:t>
            </a:r>
            <a:r>
              <a:rPr lang="tr-TR" dirty="0" err="1"/>
              <a:t>folliküldür</a:t>
            </a:r>
            <a:r>
              <a:rPr lang="tr-TR" dirty="0"/>
              <a:t>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Koyunlarda birden fazla sayıda (genellikle iki) </a:t>
            </a:r>
            <a:r>
              <a:rPr lang="tr-TR" dirty="0" err="1"/>
              <a:t>ovulasyona</a:t>
            </a:r>
            <a:r>
              <a:rPr lang="tr-TR" dirty="0"/>
              <a:t> giden </a:t>
            </a:r>
            <a:r>
              <a:rPr lang="tr-TR" dirty="0" err="1"/>
              <a:t>follikül</a:t>
            </a:r>
            <a:r>
              <a:rPr lang="tr-TR" dirty="0"/>
              <a:t> sayısı yaygındır.</a:t>
            </a:r>
          </a:p>
        </p:txBody>
      </p:sp>
    </p:spTree>
    <p:extLst>
      <p:ext uri="{BB962C8B-B14F-4D97-AF65-F5344CB8AC3E}">
        <p14:creationId xmlns:p14="http://schemas.microsoft.com/office/powerpoint/2010/main" val="396277177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FOLLİKÜL GELİŞİMİ VE DALGALARI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İki </a:t>
            </a:r>
            <a:r>
              <a:rPr lang="tr-TR" dirty="0" err="1"/>
              <a:t>follikül</a:t>
            </a:r>
            <a:r>
              <a:rPr lang="tr-TR" dirty="0"/>
              <a:t> dalgalı döngüye sahip ineklerde, </a:t>
            </a:r>
            <a:r>
              <a:rPr lang="tr-TR" dirty="0" err="1"/>
              <a:t>ovulasyona</a:t>
            </a:r>
            <a:r>
              <a:rPr lang="tr-TR" dirty="0"/>
              <a:t> gidemeyen </a:t>
            </a:r>
            <a:r>
              <a:rPr lang="tr-TR" dirty="0" err="1"/>
              <a:t>follikül</a:t>
            </a:r>
            <a:r>
              <a:rPr lang="tr-TR" dirty="0"/>
              <a:t> dalgası, erken </a:t>
            </a:r>
            <a:r>
              <a:rPr lang="tr-TR" dirty="0" err="1"/>
              <a:t>metöstrusta</a:t>
            </a:r>
            <a:r>
              <a:rPr lang="tr-TR" dirty="0"/>
              <a:t> başlar, </a:t>
            </a:r>
            <a:r>
              <a:rPr lang="tr-TR" dirty="0" err="1"/>
              <a:t>diöstrusun</a:t>
            </a:r>
            <a:r>
              <a:rPr lang="tr-TR" dirty="0"/>
              <a:t> ortalarında en üst noktasına ulaşır ve daha sonra dominant </a:t>
            </a:r>
            <a:r>
              <a:rPr lang="tr-TR" dirty="0" err="1"/>
              <a:t>follikülün</a:t>
            </a:r>
            <a:r>
              <a:rPr lang="tr-TR" dirty="0"/>
              <a:t> </a:t>
            </a:r>
            <a:r>
              <a:rPr lang="tr-TR" dirty="0" err="1"/>
              <a:t>atresia'ya</a:t>
            </a:r>
            <a:r>
              <a:rPr lang="tr-TR" dirty="0"/>
              <a:t> uğramasıyla yıkıma uğrar.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giden </a:t>
            </a:r>
            <a:r>
              <a:rPr lang="tr-TR" dirty="0" err="1"/>
              <a:t>follikül</a:t>
            </a:r>
            <a:r>
              <a:rPr lang="tr-TR" dirty="0"/>
              <a:t> gelişimi dalgası, ilk dalganın yıkıma uğramaya başlamasından hemen sonra başlar ve </a:t>
            </a:r>
            <a:r>
              <a:rPr lang="tr-TR" dirty="0" err="1"/>
              <a:t>diöstrusun</a:t>
            </a:r>
            <a:r>
              <a:rPr lang="tr-TR" dirty="0"/>
              <a:t> sonuna doğru yıkıma uğramakta olan bir önceki dalgayı aşar.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giden </a:t>
            </a:r>
            <a:r>
              <a:rPr lang="tr-TR" dirty="0" err="1"/>
              <a:t>follikül</a:t>
            </a:r>
            <a:r>
              <a:rPr lang="tr-TR" dirty="0"/>
              <a:t> gelişimi dalgası </a:t>
            </a:r>
            <a:r>
              <a:rPr lang="tr-TR" dirty="0" err="1"/>
              <a:t>östrusta</a:t>
            </a:r>
            <a:r>
              <a:rPr lang="tr-TR" dirty="0"/>
              <a:t> en üst noktasına ulaşır ve </a:t>
            </a:r>
            <a:r>
              <a:rPr lang="tr-TR" dirty="0" err="1"/>
              <a:t>ovulasyon</a:t>
            </a:r>
            <a:r>
              <a:rPr lang="tr-TR" dirty="0"/>
              <a:t> ile sona ermiş olur.</a:t>
            </a:r>
          </a:p>
        </p:txBody>
      </p:sp>
    </p:spTree>
    <p:extLst>
      <p:ext uri="{BB962C8B-B14F-4D97-AF65-F5344CB8AC3E}">
        <p14:creationId xmlns:p14="http://schemas.microsoft.com/office/powerpoint/2010/main" val="4992788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Normal döngülerde, ilk </a:t>
            </a:r>
            <a:r>
              <a:rPr lang="tr-TR" dirty="0" err="1"/>
              <a:t>follikül</a:t>
            </a:r>
            <a:r>
              <a:rPr lang="tr-TR" dirty="0"/>
              <a:t> gelişimi dalgasının </a:t>
            </a:r>
            <a:r>
              <a:rPr lang="tr-TR" dirty="0" err="1"/>
              <a:t>ovulasyona</a:t>
            </a:r>
            <a:r>
              <a:rPr lang="tr-TR" dirty="0"/>
              <a:t> gidememesine rağmen, kızgınlık senkronizasyonunda olduğu gibi eğer erken </a:t>
            </a:r>
            <a:r>
              <a:rPr lang="tr-TR" dirty="0" err="1"/>
              <a:t>diöstrusta</a:t>
            </a:r>
            <a:r>
              <a:rPr lang="tr-TR" dirty="0"/>
              <a:t> PGF2a enjekte edilirse, bu ilk dalganın dominant </a:t>
            </a:r>
            <a:r>
              <a:rPr lang="tr-TR" dirty="0" err="1"/>
              <a:t>follikülünün</a:t>
            </a:r>
            <a:r>
              <a:rPr lang="tr-TR" dirty="0"/>
              <a:t> </a:t>
            </a:r>
            <a:r>
              <a:rPr lang="tr-TR" dirty="0" err="1"/>
              <a:t>ovulasyonu</a:t>
            </a:r>
            <a:r>
              <a:rPr lang="tr-TR" dirty="0"/>
              <a:t> gerçekleştirilir. </a:t>
            </a:r>
            <a:r>
              <a:rPr lang="tr-TR" dirty="0" err="1"/>
              <a:t>Süperovulasyon</a:t>
            </a:r>
            <a:r>
              <a:rPr lang="tr-TR" dirty="0"/>
              <a:t> için tavsiye edilen uygulamalarda ilk </a:t>
            </a:r>
            <a:r>
              <a:rPr lang="tr-TR" dirty="0" err="1"/>
              <a:t>follikül</a:t>
            </a:r>
            <a:r>
              <a:rPr lang="tr-TR" dirty="0"/>
              <a:t> dalgasının </a:t>
            </a:r>
            <a:r>
              <a:rPr lang="tr-TR" dirty="0" err="1"/>
              <a:t>ovulasyonu</a:t>
            </a:r>
            <a:r>
              <a:rPr lang="tr-TR" dirty="0"/>
              <a:t> ile sonuçlanmaktadır. Böyle bir uygulamada FSH enjeksiyonu normal şartlar altında </a:t>
            </a:r>
            <a:r>
              <a:rPr lang="tr-TR" dirty="0" err="1"/>
              <a:t>atresia'ya</a:t>
            </a:r>
            <a:r>
              <a:rPr lang="tr-TR" dirty="0"/>
              <a:t> uğrayıp dejenere olacak olan bir çok </a:t>
            </a:r>
            <a:r>
              <a:rPr lang="tr-TR" dirty="0" err="1"/>
              <a:t>follikülün</a:t>
            </a:r>
            <a:r>
              <a:rPr lang="tr-TR" dirty="0"/>
              <a:t> büyümesine neden olmaktadır. Sonuçta tek bir dominant </a:t>
            </a:r>
            <a:r>
              <a:rPr lang="tr-TR" dirty="0" err="1"/>
              <a:t>follikül</a:t>
            </a:r>
            <a:r>
              <a:rPr lang="tr-TR" dirty="0"/>
              <a:t> yerine çok sayıda </a:t>
            </a:r>
            <a:r>
              <a:rPr lang="tr-TR" dirty="0" err="1"/>
              <a:t>follikülün</a:t>
            </a:r>
            <a:r>
              <a:rPr lang="tr-TR" dirty="0"/>
              <a:t> </a:t>
            </a:r>
            <a:r>
              <a:rPr lang="tr-TR" dirty="0" err="1"/>
              <a:t>ovulasyona</a:t>
            </a:r>
            <a:r>
              <a:rPr lang="tr-TR" dirty="0"/>
              <a:t> ulaşması sağlanmış olur.</a:t>
            </a:r>
          </a:p>
        </p:txBody>
      </p:sp>
    </p:spTree>
    <p:extLst>
      <p:ext uri="{BB962C8B-B14F-4D97-AF65-F5344CB8AC3E}">
        <p14:creationId xmlns:p14="http://schemas.microsoft.com/office/powerpoint/2010/main" val="10148975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Östrus</a:t>
            </a:r>
            <a:r>
              <a:rPr lang="tr-TR" dirty="0"/>
              <a:t> yada kızgınlık, dişinin erkeği kabul ettiği ve çiftleşmek için durduğu periyod olarak tanımlanmıştı.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Dolayısıyla bu davranışla ilgili bir durumdur.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Çiftleşme için durmanın yanında, kızgınlığın fizyolojik belirtileri ile birlikte daha başka davranışlar da vardır.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Elde doğal aşım yada suni tohumlama için yetiştiricinin davranışsal kızgınlık belirtilerini bilmesi ve bunları ayırt edebilmesi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335606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Ayrıca davranışsal kızgınlığı engelleyen faktörler de bilinmelidir. Dişilerin bazen davranışsal kızgınlık belirtilerini göstermeksizin </a:t>
            </a:r>
            <a:r>
              <a:rPr lang="tr-TR" dirty="0" err="1"/>
              <a:t>ovulasyon</a:t>
            </a:r>
            <a:r>
              <a:rPr lang="tr-TR" dirty="0"/>
              <a:t> gerçekleştirmelerinden dolayı, yaklaşan </a:t>
            </a:r>
            <a:r>
              <a:rPr lang="tr-TR" dirty="0" err="1"/>
              <a:t>ovulasyonun</a:t>
            </a:r>
            <a:r>
              <a:rPr lang="tr-TR" dirty="0"/>
              <a:t> fizyolojik belirtilerini de yetiştirici tanıyabilmelidir.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Yüksek östrojen konsantrasyonu davranışsal kızgınlığın ortaya çıkarılmasında önemli bir role sahiptir.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Östrojenle birlikte bazı duyular da davranışsal kızgınlığın oluşmasında önemlidir.</a:t>
            </a:r>
          </a:p>
        </p:txBody>
      </p:sp>
    </p:spTree>
    <p:extLst>
      <p:ext uri="{BB962C8B-B14F-4D97-AF65-F5344CB8AC3E}">
        <p14:creationId xmlns:p14="http://schemas.microsoft.com/office/powerpoint/2010/main" val="341996442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durum keçi ve koyunda, sığırlara göre daha kuvvetlidir. Koklama ve işitme duyusu domuzda çok önemlidir.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Erkek domuzun bulunmadığı bir durumda, erkek domuz sesinin kayıtlardan dinletilmesi veya erkek domuzun deri bezelerinden elde edilen </a:t>
            </a:r>
            <a:r>
              <a:rPr lang="tr-TR" dirty="0" err="1"/>
              <a:t>feromonları</a:t>
            </a:r>
            <a:r>
              <a:rPr lang="tr-TR" dirty="0"/>
              <a:t> içeren çözeltilerin koklatılması dişilerde çok belirgin kızgınlık davranışlarının ortaya çıkmasına neden olmaktadır.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Feromonlar</a:t>
            </a:r>
            <a:r>
              <a:rPr lang="tr-TR" dirty="0"/>
              <a:t> bir cinsiyet tarafından üretilen ve karşı cinsiyeti cezbeden kokulu kimyasal maddelerdir. Sürüye erkek domuz katılmasının </a:t>
            </a:r>
            <a:r>
              <a:rPr lang="tr-TR" dirty="0" err="1"/>
              <a:t>pubertas</a:t>
            </a:r>
            <a:r>
              <a:rPr lang="tr-TR" dirty="0"/>
              <a:t> çağını erkene alma etkisi </a:t>
            </a:r>
            <a:r>
              <a:rPr lang="tr-TR" dirty="0" err="1"/>
              <a:t>feromonlar</a:t>
            </a:r>
            <a:r>
              <a:rPr lang="tr-TR" dirty="0"/>
              <a:t> tarafından gerçekleştirilmektedir.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590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Dişi </a:t>
            </a:r>
            <a:r>
              <a:rPr lang="tr-TR" dirty="0" err="1"/>
              <a:t>ovaryumları</a:t>
            </a:r>
            <a:r>
              <a:rPr lang="tr-TR" dirty="0"/>
              <a:t> tarafından üretilen </a:t>
            </a:r>
            <a:r>
              <a:rPr lang="tr-TR" dirty="0" err="1"/>
              <a:t>östradiyol</a:t>
            </a:r>
            <a:r>
              <a:rPr lang="tr-TR" dirty="0"/>
              <a:t> kan-beyin engelini aşamamakta ve </a:t>
            </a:r>
            <a:r>
              <a:rPr lang="tr-TR" dirty="0" err="1"/>
              <a:t>hipotalamusa</a:t>
            </a:r>
            <a:r>
              <a:rPr lang="tr-TR" dirty="0"/>
              <a:t> erişim sağlayamamaktadır.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Alfa-</a:t>
            </a:r>
            <a:r>
              <a:rPr lang="tr-TR" dirty="0" err="1"/>
              <a:t>fetoprotein</a:t>
            </a:r>
            <a:r>
              <a:rPr lang="tr-TR" dirty="0"/>
              <a:t> olarak isimlendirilen bir protein </a:t>
            </a:r>
            <a:r>
              <a:rPr lang="tr-TR" dirty="0" err="1"/>
              <a:t>östradiyolü</a:t>
            </a:r>
            <a:r>
              <a:rPr lang="tr-TR" dirty="0"/>
              <a:t> bağlamaktadır 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Östradiolün</a:t>
            </a:r>
            <a:r>
              <a:rPr lang="tr-TR" dirty="0"/>
              <a:t> kan-beyin engelini geçmesini önlemektedir.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nedenle </a:t>
            </a:r>
            <a:r>
              <a:rPr lang="tr-TR" dirty="0" err="1"/>
              <a:t>estradiyol</a:t>
            </a:r>
            <a:r>
              <a:rPr lang="tr-TR" dirty="0"/>
              <a:t> </a:t>
            </a:r>
            <a:r>
              <a:rPr lang="tr-TR" dirty="0" err="1"/>
              <a:t>hipotalamusu</a:t>
            </a:r>
            <a:r>
              <a:rPr lang="tr-TR" dirty="0"/>
              <a:t> etkileyememektedir. </a:t>
            </a:r>
          </a:p>
        </p:txBody>
      </p:sp>
    </p:spTree>
    <p:extLst>
      <p:ext uri="{BB962C8B-B14F-4D97-AF65-F5344CB8AC3E}">
        <p14:creationId xmlns:p14="http://schemas.microsoft.com/office/powerpoint/2010/main" val="23741712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85000" lnSpcReduction="2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Koyunlar koçların sürüde bulunmadığı durumlarda kızgınlık davranışlarını göstermezler.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Koç yapağılarının yağıltılarında bulunan </a:t>
            </a:r>
            <a:r>
              <a:rPr lang="tr-TR" dirty="0" err="1"/>
              <a:t>feromonlar</a:t>
            </a:r>
            <a:r>
              <a:rPr lang="tr-TR" dirty="0"/>
              <a:t>, koyunlarda kızgınlığı ve </a:t>
            </a:r>
            <a:r>
              <a:rPr lang="tr-TR" dirty="0" err="1"/>
              <a:t>ovulasyonu</a:t>
            </a:r>
            <a:r>
              <a:rPr lang="tr-TR" dirty="0"/>
              <a:t> </a:t>
            </a:r>
            <a:r>
              <a:rPr lang="tr-TR" dirty="0" err="1"/>
              <a:t>stimüle</a:t>
            </a:r>
            <a:r>
              <a:rPr lang="tr-TR" dirty="0"/>
              <a:t> eder.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Feromonlar</a:t>
            </a:r>
            <a:r>
              <a:rPr lang="tr-TR" dirty="0"/>
              <a:t> koçun kokusu ve sesinden daha önemli bir etkiye sahiptir.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Aynı şekilde keçiler de tekenin bulunmadığı durumlarda nadiren kızgınlık davranışları gösterirler.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Tekelerin boynuzları civarında bulunan koku bezeleri, </a:t>
            </a:r>
            <a:r>
              <a:rPr lang="tr-TR" dirty="0" err="1"/>
              <a:t>feromonların</a:t>
            </a:r>
            <a:r>
              <a:rPr lang="tr-TR" dirty="0"/>
              <a:t> kaynağıdır. Keçiler koku bezeleri olan tekeleri, koku bezeleri uzaklaştırılanlara tercih etmektedirler. Tekenin baş kısmına bir bez parçasının sürülmesiyle bu </a:t>
            </a:r>
            <a:r>
              <a:rPr lang="tr-TR" dirty="0" err="1"/>
              <a:t>feromonların</a:t>
            </a:r>
            <a:r>
              <a:rPr lang="tr-TR" dirty="0"/>
              <a:t> bez parçasına geçirilmesi ve daha sonra bu bez parçasının keçilere koklatılması, tekelerin sürüde bulunmadığı durumlarda, keçilerin belirgin bir şekilde kızgınlık davranışları göstermesine neden olur.</a:t>
            </a:r>
          </a:p>
        </p:txBody>
      </p:sp>
    </p:spTree>
    <p:extLst>
      <p:ext uri="{BB962C8B-B14F-4D97-AF65-F5344CB8AC3E}">
        <p14:creationId xmlns:p14="http://schemas.microsoft.com/office/powerpoint/2010/main" val="390175607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ineklerin </a:t>
            </a:r>
            <a:r>
              <a:rPr lang="tr-TR" dirty="0" err="1"/>
              <a:t>serviks</a:t>
            </a:r>
            <a:r>
              <a:rPr lang="tr-TR" dirty="0"/>
              <a:t> mukusundaki </a:t>
            </a:r>
            <a:r>
              <a:rPr lang="tr-TR" dirty="0" err="1"/>
              <a:t>feromonlar</a:t>
            </a:r>
            <a:r>
              <a:rPr lang="tr-TR" dirty="0"/>
              <a:t>, düvelerde davranışsal kızgınlık belirtilerini kuvvetlendirmektedir. Bütün türlerde dokunma duyusu da önemlidir. Çiftleşme öncesi ısırma, yalama, vurma (toslama) ve sürtünme davranışları gözlenmektedir.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Genel olarak dişiler kızgınlık esnasında huzursuz ve heyecanlı olurlar.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Ayrıca yakında erkek hayvan varsa, böğürme artar ve erkeğe olan ilgi belirginleşir.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tür belirtiler </a:t>
            </a:r>
            <a:r>
              <a:rPr lang="tr-TR" dirty="0" err="1"/>
              <a:t>proöstrusun</a:t>
            </a:r>
            <a:r>
              <a:rPr lang="tr-TR" dirty="0"/>
              <a:t> sonlarına doğru ilk defa görülebilir fakat </a:t>
            </a:r>
            <a:r>
              <a:rPr lang="tr-TR" dirty="0" err="1"/>
              <a:t>proöstrusta</a:t>
            </a:r>
            <a:r>
              <a:rPr lang="tr-TR" dirty="0"/>
              <a:t> dişi, çiftleşmek için veya başka hayvanların üzerine atlaması için durmaz.</a:t>
            </a:r>
          </a:p>
        </p:txBody>
      </p:sp>
    </p:spTree>
    <p:extLst>
      <p:ext uri="{BB962C8B-B14F-4D97-AF65-F5344CB8AC3E}">
        <p14:creationId xmlns:p14="http://schemas.microsoft.com/office/powerpoint/2010/main" val="286147051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Kızgınlık belirtilerini veya yaklaşan kızgınlığı tespit etmede, hayvanların bireysel özelliğini de bilmek yardımcı olabilir.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Ayrıca dişileri sakin oldukları bir zamanda kızgınlık davranışları için gözetlemek gerekir.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Özellikle eğer hayvanlar gözetlendiklerini bilmezlerse, sabah erken ve akşam saatleri kızgınlık tespiti için uygun zamanlardır.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Eğer dişiler insan varlığından, sesten veya yem beklemekten huzursuz olduysa, kızgınlığın tespiti zorlaşabilir.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60264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İnekler çok kuvvetli homoseksüel davranışlar gösterirler ve kızgınlığın belirlenmesi boğanın bulunmadığı durumlarda bile nispeten kolaylaşır.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 bir inek başka hayvanların üzerine atlamasını ister ve onların üzerine atlamaya çalışır.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 olmayan bir inek kızgın olan ineğin üzerine atlayabilir.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Birbirlerinin üzerine atlama aktivitesi, kızgın olan inek sayısı arttıkça artar.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Atlamanın görülme sıklığı gündüzden çok özellikle yaz aylarında gece daha fazla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262842468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2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Sabah erken saatlerde akşam saatlerine göre daha fazla atlama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 olan inekler, kızgınlık döngüsünün diğer dönemlerine göre, zamanlarının büyük bir kısmını dinlenme ve yem yeme yerine gezinmekle geçirirler.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Diğer ineklerin vulvalarını koklayabilirler.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Sık sık kuyruklarını dikleştirirler, sallarlar ve boğa bulmak için sürüden ayrılabilirler.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Vulva şişkindir ve vulvadan berrak bir mukus akıntısı görülebilir.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İnekler kızgınlık döngüsünün diğer periyodlarında başka hayvanların üzerlerine atlamasına müsaade etmezler.</a:t>
            </a:r>
          </a:p>
        </p:txBody>
      </p:sp>
    </p:spTree>
    <p:extLst>
      <p:ext uri="{BB962C8B-B14F-4D97-AF65-F5344CB8AC3E}">
        <p14:creationId xmlns:p14="http://schemas.microsoft.com/office/powerpoint/2010/main" val="27813192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850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nedenle davranışsal kızgınlığın en kuvvetli belirtisi çiftleşmek için durmak veya başka hayvanların üzerine atlamasına izin vermektir.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İneklerin aksine koyunlar eğer sürüde koç yoksa kızgınlık belirtisi göstermezler.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Koyunlar koçun vücuduna sürtünürler. Koçların etrafında dolaşırlar, koçun dış üreme organlarını koklarlar ve kuvvetlice kuyruklarını sallarlar.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Koyunların vulvası kızgınlıkta şişkin olmaz ve hiçbir akıntı görülmez.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Elden aşımlarda veya suni tohumlamalarda arama koçları veya döl verme özelliği yok edilen koçlar (</a:t>
            </a:r>
            <a:r>
              <a:rPr lang="tr-TR" dirty="0" err="1"/>
              <a:t>altered</a:t>
            </a:r>
            <a:r>
              <a:rPr lang="tr-TR" dirty="0"/>
              <a:t> koçlar) kullanılmak zorundadır.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Kızgınlıkta olan keçiler, başka keçilerin üzerine atlamasına bazen müsaade edebilir. </a:t>
            </a:r>
          </a:p>
        </p:txBody>
      </p:sp>
    </p:spTree>
    <p:extLst>
      <p:ext uri="{BB962C8B-B14F-4D97-AF65-F5344CB8AC3E}">
        <p14:creationId xmlns:p14="http://schemas.microsoft.com/office/powerpoint/2010/main" val="4083957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Fakat homoseksüel davranışlar az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Kızgınlıktayken teke ararlar.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Diğer kızgınlık belirtileri, tekeye yakın yerlere işeme, meleme ve kuyruk sallamadır.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Vulvada hafif şişkinlik ve bazen vulvadan akıntı görülebilir.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Davranışsal kızgınlık belirtileri zayıf olan keçilerde kuyruk sallama ve çiftleşme için durma tek kızgınlık belirtisi olabilir.</a:t>
            </a:r>
          </a:p>
        </p:txBody>
      </p:sp>
    </p:spTree>
    <p:extLst>
      <p:ext uri="{BB962C8B-B14F-4D97-AF65-F5344CB8AC3E}">
        <p14:creationId xmlns:p14="http://schemas.microsoft.com/office/powerpoint/2010/main" val="278497361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Arama tekelerinin kullanılması bu tür keçilerde kuvvetli kızgınlık belirtilerinin gösterilmesine neden olur.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Mandalarda homoseksüel davranışlar ineklere göre daha az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Doğru bir şekilde kızgınlık tespiti için erkek arama mandalarının kullanılması gerekir.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 olan mandalarda vulva şişkindir ve kızarmıştır.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Kısraklar, aygırların koklamasına ve ısırmasına izin verir.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Kısraklar, arka bacaklarını uzatırlar, kuyruklarını bir yana kaldırırlar ve sağrılarını alçaltırlar.</a:t>
            </a:r>
          </a:p>
        </p:txBody>
      </p:sp>
    </p:spTree>
    <p:extLst>
      <p:ext uri="{BB962C8B-B14F-4D97-AF65-F5344CB8AC3E}">
        <p14:creationId xmlns:p14="http://schemas.microsoft.com/office/powerpoint/2010/main" val="90892820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ÇİFTLEŞME DAVRANIŞLARI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Vulva uzamıştır ve şişkindir.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Labianın</a:t>
            </a:r>
            <a:r>
              <a:rPr lang="tr-TR" dirty="0"/>
              <a:t> </a:t>
            </a:r>
            <a:r>
              <a:rPr lang="tr-TR" dirty="0" err="1"/>
              <a:t>kontraksiyonu</a:t>
            </a:r>
            <a:r>
              <a:rPr lang="tr-TR" dirty="0"/>
              <a:t> nedeniyle </a:t>
            </a:r>
            <a:r>
              <a:rPr lang="tr-TR" dirty="0" err="1"/>
              <a:t>erekt</a:t>
            </a:r>
            <a:r>
              <a:rPr lang="tr-TR" dirty="0"/>
              <a:t> olan klitoris sık sık görülebilir.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Arama aygırları ile doğru bir şekilde kızgınlık belirlenmelidir.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Kısrağın aygırı kabul etmemesi, bazı kızgınlık belirtileri görülse bile kızgın olmadığının belirtisidir.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Kızgınlık tespitinin doğru ve isabetli bir şekilde yapılması, çiftlik hayvanlarında önemli bir üreme problemidir.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459775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Çoğu yabani türlerin çiftleştirme mevsimi, döllerinin doğumunda en iyi yaşama şansına sahip olacağı çevrenin bulunduğu zamanda başlamaktadır.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Bazı türler yılda bir defa kızgınlık gösterirken (</a:t>
            </a:r>
            <a:r>
              <a:rPr lang="tr-TR" dirty="0" err="1"/>
              <a:t>monoöstrus</a:t>
            </a:r>
            <a:r>
              <a:rPr lang="tr-TR" dirty="0"/>
              <a:t>) bazıları yılın belirli mevsiminde birden fazla kızgınlık döngüsüne sahiptir (mevsime bağlı </a:t>
            </a:r>
            <a:r>
              <a:rPr lang="tr-TR" dirty="0" err="1"/>
              <a:t>poliöstrus</a:t>
            </a:r>
            <a:r>
              <a:rPr lang="tr-T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24745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Cinsel Olgunluk= </a:t>
            </a:r>
            <a:r>
              <a:rPr lang="tr-TR" dirty="0" err="1"/>
              <a:t>Puberta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Alfa-</a:t>
            </a:r>
            <a:r>
              <a:rPr lang="tr-TR" dirty="0" err="1"/>
              <a:t>fetoprotein</a:t>
            </a:r>
            <a:r>
              <a:rPr lang="tr-TR" dirty="0"/>
              <a:t> embriyo yumurta kesesi ve daha sonra </a:t>
            </a:r>
            <a:r>
              <a:rPr lang="tr-TR" dirty="0" err="1"/>
              <a:t>fötüs</a:t>
            </a:r>
            <a:r>
              <a:rPr lang="tr-TR" dirty="0"/>
              <a:t> karaciğeri tarafından sentezlenen bir </a:t>
            </a:r>
            <a:r>
              <a:rPr lang="tr-TR" dirty="0" err="1"/>
              <a:t>glikoproteindir</a:t>
            </a:r>
            <a:r>
              <a:rPr lang="tr-TR" dirty="0"/>
              <a:t>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 protein </a:t>
            </a:r>
            <a:r>
              <a:rPr lang="tr-TR" dirty="0" err="1"/>
              <a:t>fötüs</a:t>
            </a:r>
            <a:r>
              <a:rPr lang="tr-TR" dirty="0"/>
              <a:t> kan </a:t>
            </a:r>
            <a:r>
              <a:rPr lang="tr-TR" dirty="0" err="1"/>
              <a:t>osmotik</a:t>
            </a:r>
            <a:r>
              <a:rPr lang="tr-TR" dirty="0"/>
              <a:t> düzenleyicisi ve yağ asitleri taşıyıcısı olarak görev yapmaktadır.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Erkekte testosteron kan-beyin engelini geçmektedir.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Beyinde </a:t>
            </a:r>
            <a:r>
              <a:rPr lang="tr-TR" dirty="0" err="1"/>
              <a:t>östradiyole</a:t>
            </a:r>
            <a:r>
              <a:rPr lang="tr-TR" dirty="0"/>
              <a:t> dönüştürülmektedir ve </a:t>
            </a:r>
            <a:r>
              <a:rPr lang="tr-TR" dirty="0" err="1"/>
              <a:t>hipotalamusun</a:t>
            </a:r>
            <a:r>
              <a:rPr lang="tr-TR" dirty="0"/>
              <a:t> dişilik özellikleri kazanmasını engellemektedir.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Bundan dolayı da erkekte </a:t>
            </a:r>
            <a:r>
              <a:rPr lang="tr-TR" dirty="0" err="1"/>
              <a:t>hipotalamusun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merkezi görevi azaltılmıştır.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Dişi </a:t>
            </a:r>
            <a:r>
              <a:rPr lang="tr-TR" dirty="0" err="1"/>
              <a:t>hipotalamusu</a:t>
            </a:r>
            <a:r>
              <a:rPr lang="tr-TR" dirty="0"/>
              <a:t> </a:t>
            </a:r>
            <a:r>
              <a:rPr lang="tr-TR" dirty="0" err="1"/>
              <a:t>sörj</a:t>
            </a:r>
            <a:r>
              <a:rPr lang="tr-TR" dirty="0"/>
              <a:t> ve tonik merkezlere sahipken erkekte </a:t>
            </a:r>
            <a:r>
              <a:rPr lang="tr-TR" dirty="0" err="1"/>
              <a:t>sörj</a:t>
            </a:r>
            <a:r>
              <a:rPr lang="tr-TR" dirty="0"/>
              <a:t> merkezinin olmadığı görülmektedir.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008644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Sığırlarda mevsime bağlı olarak </a:t>
            </a:r>
            <a:r>
              <a:rPr lang="tr-TR" dirty="0" err="1"/>
              <a:t>fertilitenin</a:t>
            </a:r>
            <a:r>
              <a:rPr lang="tr-TR" dirty="0"/>
              <a:t> değişmesinin nedeni çevresel şartların uygun olmamasındandır.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Mandalar sığırlar gibi </a:t>
            </a:r>
            <a:r>
              <a:rPr lang="tr-TR" dirty="0" err="1"/>
              <a:t>poliöstrustur</a:t>
            </a:r>
            <a:r>
              <a:rPr lang="tr-TR" dirty="0"/>
              <a:t> ancak besin maddeleri, sıcak ve nem çevre şartlarına bağlı mevsimsel değişiklikler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Gerçek mevsime bağlı kızgınlık gösteren türler koyun, keçi ve atlardır.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816844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 ve Keçiler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Çoğu koyun ve keçi ırkları, tropik iklimin yerli ırkları hariç, mevsime bağlı kızgınlık gösterirler.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Irk farklılıkları olmakla birlikte kutuplara yakın bölgelerin yerli ırkları, kutuplara uzak olan bölgedekilerden daha kısa çiftleştirme mevsimine sahiptirler.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Koyunların çiftleştirme mevsimi günlerin kısaldığı mevsimdir.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Çiftleştirme mevsimi, gün ışığının karanlığa oranı azalmaya başladığında başlar ve gün uzunluğunun artmasıyla gece ve gündüzün eşit olduğu zaman sona erer.</a:t>
            </a:r>
          </a:p>
        </p:txBody>
      </p:sp>
    </p:spTree>
    <p:extLst>
      <p:ext uri="{BB962C8B-B14F-4D97-AF65-F5344CB8AC3E}">
        <p14:creationId xmlns:p14="http://schemas.microsoft.com/office/powerpoint/2010/main" val="315686449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 ve Keçiler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Bununla birlikte </a:t>
            </a:r>
            <a:r>
              <a:rPr lang="tr-TR" dirty="0" err="1"/>
              <a:t>Dorset</a:t>
            </a:r>
            <a:r>
              <a:rPr lang="tr-TR" dirty="0"/>
              <a:t>, Merinos ve </a:t>
            </a:r>
            <a:r>
              <a:rPr lang="tr-TR" dirty="0" err="1"/>
              <a:t>Rambouillet</a:t>
            </a:r>
            <a:r>
              <a:rPr lang="tr-TR" dirty="0"/>
              <a:t> ırklarının çiftleştirme mevsimi çok daha uzundur ve bazı bireyler iklim ve besin maddesinin uygun olduğu çevrelerde </a:t>
            </a:r>
            <a:r>
              <a:rPr lang="tr-TR" dirty="0" err="1"/>
              <a:t>poliöstrustur</a:t>
            </a:r>
            <a:r>
              <a:rPr lang="tr-TR" dirty="0"/>
              <a:t>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Sessiz </a:t>
            </a:r>
            <a:r>
              <a:rPr lang="tr-TR" dirty="0" err="1"/>
              <a:t>ovulasyon</a:t>
            </a:r>
            <a:r>
              <a:rPr lang="tr-TR" dirty="0"/>
              <a:t> olarak isimlendirilen davranışsal kızgınlık belirtileri olmadan </a:t>
            </a:r>
            <a:r>
              <a:rPr lang="tr-TR" dirty="0" err="1"/>
              <a:t>ovulasyonun</a:t>
            </a:r>
            <a:r>
              <a:rPr lang="tr-TR" dirty="0"/>
              <a:t> gerçekleşmesi, çiftleştirme mevsiminin başlarında ve sonlarında oldukça sık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 </a:t>
            </a:r>
            <a:r>
              <a:rPr lang="tr-TR" dirty="0" err="1"/>
              <a:t>anöstrustan</a:t>
            </a:r>
            <a:r>
              <a:rPr lang="tr-TR" dirty="0"/>
              <a:t> </a:t>
            </a:r>
            <a:r>
              <a:rPr lang="tr-TR" dirty="0" err="1"/>
              <a:t>östrusa</a:t>
            </a:r>
            <a:r>
              <a:rPr lang="tr-TR" dirty="0"/>
              <a:t> geçiş dönemlerinde sürüye koç katılması, ilk aşımda kızgınlıkların büyük ölçüde senkronize olmasını sağlar ve </a:t>
            </a:r>
            <a:r>
              <a:rPr lang="tr-TR" dirty="0" err="1"/>
              <a:t>östrusun</a:t>
            </a:r>
            <a:r>
              <a:rPr lang="tr-TR" dirty="0"/>
              <a:t> en yüksek noktasına koçun sürüye katılmasından 15-20 gün sonra ulaşılır.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078589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 ve Keçiler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Keçiler de, koyunlar gibi, günlerin kısaldığı dönemde çiftleştirme mevsimine başlarlar ve Haziran sonlan ile Nisan başlarında çiftleştirme mevsimi gerçekleşir.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Çiftleştirme aktivitesinin en yüksek olduğu dönem Eylül-Ocak arasındadır.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Çiftleştirme mevsiminin başında teke katımı, </a:t>
            </a:r>
            <a:r>
              <a:rPr lang="tr-TR" dirty="0" err="1"/>
              <a:t>östrusu</a:t>
            </a:r>
            <a:r>
              <a:rPr lang="tr-TR" dirty="0"/>
              <a:t> </a:t>
            </a:r>
            <a:r>
              <a:rPr lang="tr-TR" dirty="0" err="1"/>
              <a:t>stimüle</a:t>
            </a:r>
            <a:r>
              <a:rPr lang="tr-TR" dirty="0"/>
              <a:t> eder ve teke katımından 5-10 gün sonra kızgınlık görülmeye başlar.</a:t>
            </a:r>
          </a:p>
        </p:txBody>
      </p:sp>
    </p:spTree>
    <p:extLst>
      <p:ext uri="{BB962C8B-B14F-4D97-AF65-F5344CB8AC3E}">
        <p14:creationId xmlns:p14="http://schemas.microsoft.com/office/powerpoint/2010/main" val="278412162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Koyun ve Keçiler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Teke ve koçlar da </a:t>
            </a:r>
            <a:r>
              <a:rPr lang="tr-TR" dirty="0" err="1"/>
              <a:t>fotoperiyoddan</a:t>
            </a:r>
            <a:r>
              <a:rPr lang="tr-TR" dirty="0"/>
              <a:t> etkilenmektedir ve en yüksek çiftleşme aktivitesi ve </a:t>
            </a:r>
            <a:r>
              <a:rPr lang="tr-TR" dirty="0" err="1"/>
              <a:t>fertilite</a:t>
            </a:r>
            <a:r>
              <a:rPr lang="tr-TR" dirty="0"/>
              <a:t> günlerin kısaldığı mevsimde görülür.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</a:t>
            </a:r>
            <a:r>
              <a:rPr lang="tr-TR" dirty="0" err="1"/>
              <a:t>İlkbabar</a:t>
            </a:r>
            <a:r>
              <a:rPr lang="tr-TR" dirty="0"/>
              <a:t> ve yaz aylarının başında (uzun </a:t>
            </a:r>
            <a:r>
              <a:rPr lang="tr-TR" dirty="0" err="1"/>
              <a:t>fotoperiyod</a:t>
            </a:r>
            <a:r>
              <a:rPr lang="tr-TR" dirty="0"/>
              <a:t>) az miktarda sperm üretimi, yüksek anormal </a:t>
            </a:r>
            <a:r>
              <a:rPr lang="tr-TR" dirty="0" err="1"/>
              <a:t>spermatozoa</a:t>
            </a:r>
            <a:r>
              <a:rPr lang="tr-TR" dirty="0"/>
              <a:t> oranı ve düşük </a:t>
            </a:r>
            <a:r>
              <a:rPr lang="tr-TR" dirty="0" err="1"/>
              <a:t>fertilite</a:t>
            </a:r>
            <a:r>
              <a:rPr lang="tr-TR" dirty="0"/>
              <a:t> her iki türde de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Eğer yaz ayları çok sıcak geçerse, semen kalitesi düşer. Koçlar ilkbahar ve yazın bir miktar üreme aktivitesi gösterirken tekeler bu dönemde üreme bakımından </a:t>
            </a:r>
            <a:r>
              <a:rPr lang="tr-TR" dirty="0" err="1"/>
              <a:t>inaktif</a:t>
            </a:r>
            <a:r>
              <a:rPr lang="tr-TR" dirty="0"/>
              <a:t> olurlar.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601445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fontScale="925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Atlar gün uzunluğunun arttığı mevsimde çiftleştirme mevsimine sahiptir.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Çiftleşme mevsimi gündüz/gece oranının artmasıyla başlar ve günlerin kısalmaya başlamasıyla sona erer.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Ortalama mevsim Şubat-Kasım arasındadır.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Mayıs- Temmuz arasındaki çiftleştirmelerden en yüksek </a:t>
            </a:r>
            <a:r>
              <a:rPr lang="tr-TR" dirty="0" err="1"/>
              <a:t>fertilite</a:t>
            </a:r>
            <a:r>
              <a:rPr lang="tr-TR" dirty="0"/>
              <a:t> elde edilir.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Ocak-Nisan arasındaki davranışsal kızgınlıklarda </a:t>
            </a:r>
            <a:r>
              <a:rPr lang="tr-TR" dirty="0" err="1"/>
              <a:t>ovulasyon</a:t>
            </a:r>
            <a:r>
              <a:rPr lang="tr-TR" dirty="0"/>
              <a:t> olmaz.</a:t>
            </a:r>
          </a:p>
        </p:txBody>
      </p:sp>
    </p:spTree>
    <p:extLst>
      <p:ext uri="{BB962C8B-B14F-4D97-AF65-F5344CB8AC3E}">
        <p14:creationId xmlns:p14="http://schemas.microsoft.com/office/powerpoint/2010/main" val="168599913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Koyunlarda olduğu gibi </a:t>
            </a:r>
            <a:r>
              <a:rPr lang="tr-TR" dirty="0" err="1"/>
              <a:t>fotoperiyod</a:t>
            </a:r>
            <a:r>
              <a:rPr lang="tr-TR" dirty="0"/>
              <a:t> atlarda da çiftleştirme mevsimi üzerine belirleyici etkiye sahiptir.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Kısa süreli gün ışığının ardından suni aydınlatma ile artırılan </a:t>
            </a:r>
            <a:r>
              <a:rPr lang="tr-TR" dirty="0" err="1"/>
              <a:t>fotoperyod</a:t>
            </a:r>
            <a:r>
              <a:rPr lang="tr-TR" dirty="0"/>
              <a:t>, çiftleştirme mevsiminin başlarında üreme performansını artırmaktadır.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Birbiri ardına 16 saat aydınlatma ve 8 saat karanlık uygulaması atları </a:t>
            </a:r>
            <a:r>
              <a:rPr lang="tr-TR" dirty="0" err="1"/>
              <a:t>anöstrus'tan</a:t>
            </a:r>
            <a:r>
              <a:rPr lang="tr-TR" dirty="0"/>
              <a:t> çıkarmaktadır.</a:t>
            </a:r>
          </a:p>
        </p:txBody>
      </p:sp>
    </p:spTree>
    <p:extLst>
      <p:ext uri="{BB962C8B-B14F-4D97-AF65-F5344CB8AC3E}">
        <p14:creationId xmlns:p14="http://schemas.microsoft.com/office/powerpoint/2010/main" val="162926621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 lnSpcReduction="10000"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Aygırlarda mevsime bağlı üreme görülmez.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Yıl boyunca </a:t>
            </a:r>
            <a:r>
              <a:rPr lang="tr-TR" dirty="0" err="1"/>
              <a:t>fertil</a:t>
            </a:r>
            <a:r>
              <a:rPr lang="tr-TR" dirty="0"/>
              <a:t> semen toplanabilmektedir.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Bununla birlikte, kısa </a:t>
            </a:r>
            <a:r>
              <a:rPr lang="tr-TR" dirty="0" err="1"/>
              <a:t>fotoperiyoda</a:t>
            </a:r>
            <a:r>
              <a:rPr lang="tr-TR" dirty="0"/>
              <a:t> sahip aylarda semen üretimi ve cinsel aktivitede azalma görülmektedir.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Fotoperiyodun</a:t>
            </a:r>
            <a:r>
              <a:rPr lang="tr-TR" dirty="0"/>
              <a:t> mevsime bağlı çiftleştirme aktivitelerini düzenlemedeki etkisi bilinmektedir. 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Çiftleştirme mevsiminin yaklaşmasıyla </a:t>
            </a:r>
            <a:r>
              <a:rPr lang="tr-TR" dirty="0" err="1"/>
              <a:t>episodik</a:t>
            </a:r>
            <a:r>
              <a:rPr lang="tr-TR" dirty="0"/>
              <a:t> LH </a:t>
            </a:r>
            <a:r>
              <a:rPr lang="tr-TR" dirty="0" err="1"/>
              <a:t>surge'ünün</a:t>
            </a:r>
            <a:r>
              <a:rPr lang="tr-TR" dirty="0"/>
              <a:t> sıklığı ve nabız yüksekliği artar.</a:t>
            </a:r>
          </a:p>
        </p:txBody>
      </p:sp>
    </p:spTree>
    <p:extLst>
      <p:ext uri="{BB962C8B-B14F-4D97-AF65-F5344CB8AC3E}">
        <p14:creationId xmlns:p14="http://schemas.microsoft.com/office/powerpoint/2010/main" val="158744875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Koçlarda </a:t>
            </a:r>
            <a:r>
              <a:rPr lang="tr-TR" dirty="0" err="1"/>
              <a:t>epifız</a:t>
            </a:r>
            <a:r>
              <a:rPr lang="tr-TR" dirty="0"/>
              <a:t> bezesinin uzaklaştırılması </a:t>
            </a:r>
            <a:r>
              <a:rPr lang="tr-TR" dirty="0" err="1"/>
              <a:t>fotopeiyodun</a:t>
            </a:r>
            <a:r>
              <a:rPr lang="tr-TR" dirty="0"/>
              <a:t> değiştirilmesinin LH salıverilmesindeki etkisini azaltır.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Ayrıca atlarda </a:t>
            </a:r>
            <a:r>
              <a:rPr lang="tr-TR" dirty="0" err="1"/>
              <a:t>epifız</a:t>
            </a:r>
            <a:r>
              <a:rPr lang="tr-TR" dirty="0"/>
              <a:t> bezesinin sinirlerinin uzaklaştırılması çiftleştirme mevsiminin başlamasını engellemektedir.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Göz </a:t>
            </a:r>
            <a:r>
              <a:rPr lang="tr-TR" dirty="0" err="1"/>
              <a:t>retinasi</a:t>
            </a:r>
            <a:r>
              <a:rPr lang="tr-TR" dirty="0"/>
              <a:t> </a:t>
            </a:r>
            <a:r>
              <a:rPr lang="tr-TR" dirty="0" err="1"/>
              <a:t>fotik</a:t>
            </a:r>
            <a:r>
              <a:rPr lang="tr-TR" dirty="0"/>
              <a:t> </a:t>
            </a:r>
            <a:r>
              <a:rPr lang="tr-TR" dirty="0" err="1"/>
              <a:t>sensördür</a:t>
            </a:r>
            <a:r>
              <a:rPr lang="tr-TR" dirty="0"/>
              <a:t> ve alınan sinyaller </a:t>
            </a:r>
            <a:r>
              <a:rPr lang="tr-TR" dirty="0" err="1"/>
              <a:t>retinohipotalamik</a:t>
            </a:r>
            <a:r>
              <a:rPr lang="tr-TR" dirty="0"/>
              <a:t> yapı aracılığıyla </a:t>
            </a:r>
            <a:r>
              <a:rPr lang="tr-TR" dirty="0" err="1"/>
              <a:t>suprakiazmatik</a:t>
            </a:r>
            <a:r>
              <a:rPr lang="tr-TR" dirty="0"/>
              <a:t> çekirdeklere ulaştırılır.</a:t>
            </a:r>
          </a:p>
        </p:txBody>
      </p:sp>
    </p:spTree>
    <p:extLst>
      <p:ext uri="{BB962C8B-B14F-4D97-AF65-F5344CB8AC3E}">
        <p14:creationId xmlns:p14="http://schemas.microsoft.com/office/powerpoint/2010/main" val="36717892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8873" y="180108"/>
            <a:ext cx="11222182" cy="1052947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err="1"/>
              <a:t>Östrus</a:t>
            </a:r>
            <a:r>
              <a:rPr lang="tr-TR" dirty="0"/>
              <a:t> Kızgınlık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01782" y="1607127"/>
            <a:ext cx="11499273" cy="5098473"/>
          </a:xfrm>
        </p:spPr>
        <p:txBody>
          <a:bodyPr anchor="t" anchorCtr="0">
            <a:normAutofit/>
          </a:bodyPr>
          <a:lstStyle/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MEVSİME BAĞLI KIZGINLIK GÖSTEREN TÜRLER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 Atlar -Aygırlar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 err="1"/>
              <a:t>Suprakiazmatik</a:t>
            </a:r>
            <a:r>
              <a:rPr lang="tr-TR" dirty="0"/>
              <a:t> çekirdekler tarafından üretilen gün ışığı sinyalleri </a:t>
            </a:r>
            <a:r>
              <a:rPr lang="tr-TR" dirty="0" err="1"/>
              <a:t>süperior</a:t>
            </a:r>
            <a:r>
              <a:rPr lang="tr-TR" dirty="0"/>
              <a:t> </a:t>
            </a:r>
            <a:r>
              <a:rPr lang="tr-TR" dirty="0" err="1"/>
              <a:t>ganglia'lara</a:t>
            </a:r>
            <a:r>
              <a:rPr lang="tr-TR" dirty="0"/>
              <a:t> aktarılır ve daha sonra da sempatik sinirler aracılığıyla </a:t>
            </a:r>
            <a:r>
              <a:rPr lang="tr-TR" dirty="0" err="1"/>
              <a:t>epifız</a:t>
            </a:r>
            <a:r>
              <a:rPr lang="tr-TR" dirty="0"/>
              <a:t> bezesine aktarılır.</a:t>
            </a:r>
          </a:p>
          <a:p>
            <a:pPr marL="457200" indent="-457200" algn="just">
              <a:buFont typeface="Wingdings 2" panose="05020102010507070707" pitchFamily="18" charset="2"/>
              <a:buChar char=""/>
            </a:pPr>
            <a:r>
              <a:rPr lang="tr-TR" dirty="0"/>
              <a:t>Karanlık esnasında, sempatik aktivite artarak melatonin sentezi için gerekli enzimlerin aktivasyonunu sağlar.</a:t>
            </a:r>
          </a:p>
        </p:txBody>
      </p:sp>
    </p:spTree>
    <p:extLst>
      <p:ext uri="{BB962C8B-B14F-4D97-AF65-F5344CB8AC3E}">
        <p14:creationId xmlns:p14="http://schemas.microsoft.com/office/powerpoint/2010/main" val="1418973259"/>
      </p:ext>
    </p:extLst>
  </p:cSld>
  <p:clrMapOvr>
    <a:masterClrMapping/>
  </p:clrMapOvr>
</p:sld>
</file>

<file path=ppt/theme/theme1.xml><?xml version="1.0" encoding="utf-8"?>
<a:theme xmlns:a="http://schemas.openxmlformats.org/drawingml/2006/main" name="Derinlik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TM04033923[[fn=Derinlik]]</Template>
  <TotalTime>780</TotalTime>
  <Words>6831</Words>
  <Application>Microsoft Macintosh PowerPoint</Application>
  <PresentationFormat>Widescreen</PresentationFormat>
  <Paragraphs>518</Paragraphs>
  <Slides>100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4" baseType="lpstr">
      <vt:lpstr>Arial</vt:lpstr>
      <vt:lpstr>Corbel</vt:lpstr>
      <vt:lpstr>Wingdings 2</vt:lpstr>
      <vt:lpstr>Derinlik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Cinsel Olgunluk= Puberta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  <vt:lpstr>Östrus Kızgınlık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Cinsel Olgunluk= Puberta</dc:title>
  <dc:creator>mac</dc:creator>
  <cp:lastModifiedBy>Koray.Tekin</cp:lastModifiedBy>
  <cp:revision>51</cp:revision>
  <dcterms:created xsi:type="dcterms:W3CDTF">2017-03-22T06:13:14Z</dcterms:created>
  <dcterms:modified xsi:type="dcterms:W3CDTF">2023-03-14T22:36:10Z</dcterms:modified>
</cp:coreProperties>
</file>