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4" r:id="rId5"/>
    <p:sldId id="1100" r:id="rId6"/>
    <p:sldId id="1086" r:id="rId7"/>
    <p:sldId id="1087" r:id="rId8"/>
    <p:sldId id="1088" r:id="rId9"/>
    <p:sldId id="1089" r:id="rId10"/>
    <p:sldId id="1101" r:id="rId11"/>
    <p:sldId id="1102"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45" d="100"/>
          <a:sy n="45" d="100"/>
        </p:scale>
        <p:origin x="54" y="43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53503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211</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İŞLETME  FİNANSMANI</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algn="just">
              <a:spcBef>
                <a:spcPts val="0"/>
              </a:spcBef>
              <a:buFont typeface="Wingdings" panose="05000000000000000000" pitchFamily="2" charset="2"/>
              <a:buChar char="Ø"/>
            </a:pPr>
            <a:r>
              <a:rPr lang="tr-TR" sz="2400" b="1" dirty="0">
                <a:solidFill>
                  <a:schemeClr val="tx1">
                    <a:lumMod val="95000"/>
                    <a:lumOff val="5000"/>
                  </a:schemeClr>
                </a:solidFill>
                <a:latin typeface="Arial" panose="020B0604020202020204" pitchFamily="34" charset="0"/>
                <a:cs typeface="Arial" panose="020B0604020202020204" pitchFamily="34" charset="0"/>
              </a:rPr>
              <a:t>FİNANSAL TABLOLAR ANALİZİ,</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4 TEMEL DURUM ESAS ALINARAK YAPILIR</a:t>
            </a:r>
          </a:p>
          <a:p>
            <a:pPr algn="just">
              <a:spcBef>
                <a:spcPts val="0"/>
              </a:spcBef>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Likidite Durumu</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Faaliyet Etkinliği (Verimlilik) Durumu</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Finansal Yapı (Mali Yapı) Durumu</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Karlılık Durumu</a:t>
            </a:r>
          </a:p>
          <a:p>
            <a:pPr algn="just">
              <a:spcBef>
                <a:spcPts val="0"/>
              </a:spcBef>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7376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YAPILMA AMACINA GÖRE</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1. Kredi Analizi: </a:t>
            </a:r>
            <a:r>
              <a:rPr lang="tr-TR" sz="2000" dirty="0">
                <a:solidFill>
                  <a:schemeClr val="tx1">
                    <a:lumMod val="95000"/>
                    <a:lumOff val="5000"/>
                  </a:schemeClr>
                </a:solidFill>
                <a:latin typeface="Arial" panose="020B0604020202020204" pitchFamily="34" charset="0"/>
                <a:cs typeface="Arial" panose="020B0604020202020204" pitchFamily="34" charset="0"/>
              </a:rPr>
              <a:t>işletmeye kredi sağlayan banka ve finans kuruluşları ile  işletmeye kredili mal satan alacaklı işletmelerin açacakları kredinin veya  alacaklarının geri dönüş riskini belirlemek amacıyla yaptıkları  işletmenin borç ödeme yeteneğini ölçmeye yönelik olan analizdir.</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52653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Kredi Analizlerinde 5 K Yaklaşımı</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fontAlgn="t">
              <a:buNone/>
            </a:pPr>
            <a:r>
              <a:rPr lang="tr-TR" sz="2000" dirty="0">
                <a:latin typeface="Arial" panose="020B0604020202020204" pitchFamily="34" charset="0"/>
                <a:cs typeface="Arial" panose="020B0604020202020204" pitchFamily="34" charset="0"/>
              </a:rPr>
              <a:t>Kredi değerlendirmelerinde 5 K Yaklaşımı kullanılmaktadır.</a:t>
            </a:r>
          </a:p>
          <a:p>
            <a:pPr fontAlgn="t">
              <a:buFont typeface="Wingdings" panose="05000000000000000000" pitchFamily="2" charset="2"/>
              <a:buChar char="Ø"/>
            </a:pPr>
            <a:r>
              <a:rPr lang="tr-TR" sz="2000" b="1" dirty="0">
                <a:latin typeface="Arial" panose="020B0604020202020204" pitchFamily="34" charset="0"/>
                <a:cs typeface="Arial" panose="020B0604020202020204" pitchFamily="34" charset="0"/>
              </a:rPr>
              <a:t>Karakter: </a:t>
            </a:r>
            <a:r>
              <a:rPr lang="tr-TR" sz="2000" dirty="0">
                <a:latin typeface="Arial" panose="020B0604020202020204" pitchFamily="34" charset="0"/>
                <a:cs typeface="Arial" panose="020B0604020202020204" pitchFamily="34" charset="0"/>
              </a:rPr>
              <a:t>Borçlunun itibarını, ödeme ahlakını ve ödeme alışkanlığını  gösterir.</a:t>
            </a:r>
          </a:p>
          <a:p>
            <a:pPr fontAlgn="t">
              <a:buFont typeface="Wingdings" panose="05000000000000000000" pitchFamily="2" charset="2"/>
              <a:buChar char="Ø"/>
            </a:pPr>
            <a:r>
              <a:rPr lang="tr-TR" sz="2000" b="1" dirty="0">
                <a:latin typeface="Arial" panose="020B0604020202020204" pitchFamily="34" charset="0"/>
                <a:cs typeface="Arial" panose="020B0604020202020204" pitchFamily="34" charset="0"/>
              </a:rPr>
              <a:t>Kapasite: </a:t>
            </a:r>
            <a:r>
              <a:rPr lang="tr-TR" sz="2000" dirty="0">
                <a:latin typeface="Arial" panose="020B0604020202020204" pitchFamily="34" charset="0"/>
                <a:cs typeface="Arial" panose="020B0604020202020204" pitchFamily="34" charset="0"/>
              </a:rPr>
              <a:t>Borçlunun krediyi geri ödeyebilme gücünü gösterir.</a:t>
            </a:r>
          </a:p>
          <a:p>
            <a:pPr fontAlgn="t">
              <a:buFont typeface="Wingdings" panose="05000000000000000000" pitchFamily="2" charset="2"/>
              <a:buChar char="Ø"/>
            </a:pPr>
            <a:r>
              <a:rPr lang="tr-TR" sz="2000" b="1" dirty="0">
                <a:latin typeface="Arial" panose="020B0604020202020204" pitchFamily="34" charset="0"/>
                <a:cs typeface="Arial" panose="020B0604020202020204" pitchFamily="34" charset="0"/>
              </a:rPr>
              <a:t>Kefil / Kefalet: </a:t>
            </a:r>
            <a:r>
              <a:rPr lang="tr-TR" sz="2000" dirty="0">
                <a:latin typeface="Arial" panose="020B0604020202020204" pitchFamily="34" charset="0"/>
                <a:cs typeface="Arial" panose="020B0604020202020204" pitchFamily="34" charset="0"/>
              </a:rPr>
              <a:t>İşlerin kötüye gitmesi durumunda bankanın verdiği paranın  geri alınabilmesini sağlayan bir tür güvencedir.</a:t>
            </a:r>
          </a:p>
          <a:p>
            <a:pPr fontAlgn="t">
              <a:buFont typeface="Wingdings" panose="05000000000000000000" pitchFamily="2" charset="2"/>
              <a:buChar char="Ø"/>
            </a:pPr>
            <a:r>
              <a:rPr lang="tr-TR" sz="2000" b="1" dirty="0">
                <a:latin typeface="Arial" panose="020B0604020202020204" pitchFamily="34" charset="0"/>
                <a:cs typeface="Arial" panose="020B0604020202020204" pitchFamily="34" charset="0"/>
              </a:rPr>
              <a:t>Kapital (Sermaye): </a:t>
            </a:r>
            <a:r>
              <a:rPr lang="tr-TR" sz="2000" dirty="0">
                <a:latin typeface="Arial" panose="020B0604020202020204" pitchFamily="34" charset="0"/>
                <a:cs typeface="Arial" panose="020B0604020202020204" pitchFamily="34" charset="0"/>
              </a:rPr>
              <a:t>Müşterinin iş yapabilme gücü olup  yapacağı işe  kendinden neler koyduğunu gösterir.</a:t>
            </a:r>
          </a:p>
          <a:p>
            <a:pPr fontAlgn="t">
              <a:buFont typeface="Wingdings" panose="05000000000000000000" pitchFamily="2" charset="2"/>
              <a:buChar char="Ø"/>
            </a:pPr>
            <a:r>
              <a:rPr lang="tr-TR" sz="2000" b="1" dirty="0">
                <a:latin typeface="Arial" panose="020B0604020202020204" pitchFamily="34" charset="0"/>
                <a:cs typeface="Arial" panose="020B0604020202020204" pitchFamily="34" charset="0"/>
              </a:rPr>
              <a:t>Koşullar: </a:t>
            </a:r>
            <a:r>
              <a:rPr lang="tr-TR" sz="2000" dirty="0">
                <a:latin typeface="Arial" panose="020B0604020202020204" pitchFamily="34" charset="0"/>
                <a:cs typeface="Arial" panose="020B0604020202020204" pitchFamily="34" charset="0"/>
              </a:rPr>
              <a:t>İçinde bulunulan ekonomik ortam ve konjonktürü ifade eder.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67628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1800" b="1" dirty="0">
                <a:solidFill>
                  <a:schemeClr val="tx1">
                    <a:lumMod val="95000"/>
                    <a:lumOff val="5000"/>
                  </a:schemeClr>
                </a:solidFill>
                <a:latin typeface="Arial" panose="020B0604020202020204" pitchFamily="34" charset="0"/>
                <a:cs typeface="Arial" panose="020B0604020202020204" pitchFamily="34" charset="0"/>
              </a:rPr>
              <a:t>YAPILMA AMACINA GÖRE</a:t>
            </a:r>
          </a:p>
          <a:p>
            <a:pPr marL="0" indent="0" algn="just">
              <a:buNone/>
            </a:pPr>
            <a:r>
              <a:rPr lang="tr-TR" sz="1800" b="1" dirty="0">
                <a:solidFill>
                  <a:schemeClr val="tx1">
                    <a:lumMod val="95000"/>
                    <a:lumOff val="5000"/>
                  </a:schemeClr>
                </a:solidFill>
                <a:latin typeface="Arial" panose="020B0604020202020204" pitchFamily="34" charset="0"/>
                <a:cs typeface="Arial" panose="020B0604020202020204" pitchFamily="34" charset="0"/>
              </a:rPr>
              <a:t>2. Yönetim Analizi: </a:t>
            </a:r>
            <a:r>
              <a:rPr lang="tr-TR" sz="1800" dirty="0">
                <a:solidFill>
                  <a:schemeClr val="tx1">
                    <a:lumMod val="95000"/>
                    <a:lumOff val="5000"/>
                  </a:schemeClr>
                </a:solidFill>
                <a:latin typeface="Arial" panose="020B0604020202020204" pitchFamily="34" charset="0"/>
                <a:cs typeface="Arial" panose="020B0604020202020204" pitchFamily="34" charset="0"/>
              </a:rPr>
              <a:t>işletme yönetiminden sorumlu olanların;  Tüm işletme faaliyetlerinin başarısını ölçmek,</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Birincil ve ikincil hedeflere ulaşma derecesini saptamak ulaşılamamış ise  nedenlerini araştırmak,</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Planlama yapmak mal ve hizmet üretimiyle ilgili miktar kalite ve fiyat  politikaları konusunda karar vermek,</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Faaliyet denetimi ve değerlendirmesi yapmak amacıyla yapılan analiz  türüdür.</a:t>
            </a:r>
          </a:p>
          <a:p>
            <a:pPr algn="just">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3. Yatırım  Analizi: </a:t>
            </a:r>
            <a:r>
              <a:rPr lang="tr-TR" sz="1800" dirty="0">
                <a:solidFill>
                  <a:schemeClr val="tx1">
                    <a:lumMod val="95000"/>
                    <a:lumOff val="5000"/>
                  </a:schemeClr>
                </a:solidFill>
                <a:latin typeface="Arial" panose="020B0604020202020204" pitchFamily="34" charset="0"/>
                <a:cs typeface="Arial" panose="020B0604020202020204" pitchFamily="34" charset="0"/>
              </a:rPr>
              <a:t>işletmenin mevcut ve potansiyel hissedarları ile  işletmeye uzun vadeli yabancı kaynak sağlayan veya sağlamayı düşünenlerin  yapmış olduğu analiz türüdür.</a:t>
            </a:r>
          </a:p>
          <a:p>
            <a:pPr algn="just">
              <a:buFont typeface="Wingdings" panose="05000000000000000000" pitchFamily="2" charset="2"/>
              <a:buChar char="Ø"/>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0495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lnSpc>
                <a:spcPct val="100000"/>
              </a:lnSpc>
              <a:spcBef>
                <a:spcPts val="0"/>
              </a:spcBef>
              <a:buNone/>
            </a:pPr>
            <a:r>
              <a:rPr lang="tr-TR" sz="1800" b="1" dirty="0">
                <a:solidFill>
                  <a:schemeClr val="tx1">
                    <a:lumMod val="95000"/>
                    <a:lumOff val="5000"/>
                  </a:schemeClr>
                </a:solidFill>
                <a:latin typeface="Arial" panose="020B0604020202020204" pitchFamily="34" charset="0"/>
                <a:cs typeface="Arial" panose="020B0604020202020204" pitchFamily="34" charset="0"/>
              </a:rPr>
              <a:t>TABLOLARIN KAPSAMLARINA GÖRE</a:t>
            </a:r>
          </a:p>
          <a:p>
            <a:pPr marL="0" indent="0" algn="just">
              <a:lnSpc>
                <a:spcPct val="100000"/>
              </a:lnSpc>
              <a:spcBef>
                <a:spcPts val="0"/>
              </a:spcBef>
              <a:buNone/>
            </a:pPr>
            <a:r>
              <a:rPr lang="tr-TR" sz="1800" b="1" dirty="0">
                <a:solidFill>
                  <a:schemeClr val="tx1">
                    <a:lumMod val="95000"/>
                    <a:lumOff val="5000"/>
                  </a:schemeClr>
                </a:solidFill>
                <a:latin typeface="Arial" panose="020B0604020202020204" pitchFamily="34" charset="0"/>
                <a:cs typeface="Arial" panose="020B0604020202020204" pitchFamily="34" charset="0"/>
              </a:rPr>
              <a:t>1</a:t>
            </a:r>
            <a:r>
              <a:rPr lang="tr-TR" sz="1800" dirty="0">
                <a:solidFill>
                  <a:schemeClr val="tx1">
                    <a:lumMod val="95000"/>
                    <a:lumOff val="5000"/>
                  </a:schemeClr>
                </a:solidFill>
                <a:latin typeface="Arial" panose="020B0604020202020204" pitchFamily="34" charset="0"/>
                <a:cs typeface="Arial" panose="020B0604020202020204" pitchFamily="34" charset="0"/>
              </a:rPr>
              <a:t>. </a:t>
            </a:r>
            <a:r>
              <a:rPr lang="tr-TR" sz="1800" b="1" dirty="0">
                <a:solidFill>
                  <a:schemeClr val="tx1">
                    <a:lumMod val="95000"/>
                    <a:lumOff val="5000"/>
                  </a:schemeClr>
                </a:solidFill>
                <a:latin typeface="Arial" panose="020B0604020202020204" pitchFamily="34" charset="0"/>
                <a:cs typeface="Arial" panose="020B0604020202020204" pitchFamily="34" charset="0"/>
              </a:rPr>
              <a:t>Statik (dikey) analiz: </a:t>
            </a:r>
            <a:r>
              <a:rPr lang="tr-TR" sz="1800" dirty="0">
                <a:solidFill>
                  <a:schemeClr val="tx1">
                    <a:lumMod val="95000"/>
                    <a:lumOff val="5000"/>
                  </a:schemeClr>
                </a:solidFill>
                <a:latin typeface="Arial" panose="020B0604020202020204" pitchFamily="34" charset="0"/>
                <a:cs typeface="Arial" panose="020B0604020202020204" pitchFamily="34" charset="0"/>
              </a:rPr>
              <a:t>Belirli bir tarihte düzenlenmiş olan finansal tabloların  kalemleri arasında ilişki kurularak incelenmesidir.</a:t>
            </a:r>
          </a:p>
          <a:p>
            <a:pPr marL="0" indent="0" algn="just">
              <a:lnSpc>
                <a:spcPct val="100000"/>
              </a:lnSpc>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Dikey analiz tekniğinin esası nedir?</a:t>
            </a:r>
          </a:p>
          <a:p>
            <a:pPr marL="0" indent="0" algn="just">
              <a:lnSpc>
                <a:spcPct val="100000"/>
              </a:lnSpc>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Bu analiz tekniğinin diğer analiz tekniklerine göre iki önemli yanı bulunmaktadır.  Bunlar;</a:t>
            </a:r>
          </a:p>
          <a:p>
            <a:pPr marL="342900" indent="-342900" algn="just">
              <a:lnSpc>
                <a:spcPct val="100000"/>
              </a:lnSpc>
              <a:spcBef>
                <a:spcPts val="0"/>
              </a:spcBef>
              <a:buFont typeface="+mj-lt"/>
              <a:buAutoNum type="arabicPeriod"/>
            </a:pPr>
            <a:r>
              <a:rPr lang="tr-TR" sz="1800" dirty="0">
                <a:solidFill>
                  <a:schemeClr val="tx1">
                    <a:lumMod val="95000"/>
                    <a:lumOff val="5000"/>
                  </a:schemeClr>
                </a:solidFill>
                <a:latin typeface="Arial" panose="020B0604020202020204" pitchFamily="34" charset="0"/>
                <a:cs typeface="Arial" panose="020B0604020202020204" pitchFamily="34" charset="0"/>
              </a:rPr>
              <a:t>Bilanço kalemlerinin toplam içindeki nispi önemleri gösterilmektedir.</a:t>
            </a:r>
          </a:p>
          <a:p>
            <a:pPr marL="342900" indent="-342900" algn="just">
              <a:lnSpc>
                <a:spcPct val="100000"/>
              </a:lnSpc>
              <a:spcBef>
                <a:spcPts val="0"/>
              </a:spcBef>
              <a:buFont typeface="+mj-lt"/>
              <a:buAutoNum type="arabicPeriod"/>
            </a:pPr>
            <a:r>
              <a:rPr lang="tr-TR" sz="1800" dirty="0">
                <a:solidFill>
                  <a:schemeClr val="tx1">
                    <a:lumMod val="95000"/>
                    <a:lumOff val="5000"/>
                  </a:schemeClr>
                </a:solidFill>
                <a:latin typeface="Arial" panose="020B0604020202020204" pitchFamily="34" charset="0"/>
                <a:cs typeface="Arial" panose="020B0604020202020204" pitchFamily="34" charset="0"/>
              </a:rPr>
              <a:t>Bilançoların ortak bir paydaya indirgenmesi halinde aynı sektör içerisinde yer alan  işletmeler arasında anlamlı karşılaştırmalar yapılabilir.</a:t>
            </a:r>
          </a:p>
          <a:p>
            <a:pPr marL="0" indent="0" algn="just">
              <a:lnSpc>
                <a:spcPct val="100000"/>
              </a:lnSpc>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Dikey yüzdeler analizi; bilançoda yer alan aktif ve pasif kalemlerin nasıl dağıldığı, gelir  tablosunda yer alan kalemlerin net satışlar karşısındaki dağılımının nasıl olduğu  konusunda analizi yapana yardımcı olan bir analiz tekniğidir.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09352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Bilançonun Dikey Yüzdelerle İfade Edilmesi</a:t>
            </a:r>
          </a:p>
          <a:p>
            <a:pPr marL="0" indent="0">
              <a:buNone/>
            </a:pPr>
            <a:r>
              <a:rPr lang="tr-TR" sz="2000" dirty="0">
                <a:solidFill>
                  <a:schemeClr val="tx1">
                    <a:lumMod val="95000"/>
                    <a:lumOff val="5000"/>
                  </a:schemeClr>
                </a:solidFill>
                <a:latin typeface="Arial" panose="020B0604020202020204" pitchFamily="34" charset="0"/>
                <a:cs typeface="Arial" panose="020B0604020202020204" pitchFamily="34" charset="0"/>
              </a:rPr>
              <a:t>Dikey analiz tekniğinde, bilanço toplamı 100 kabul edilerek her bir varlık  (aktif) ve kaynak (pasif) kaleminin genel toplama oranı hesaplanır.</a:t>
            </a:r>
          </a:p>
          <a:p>
            <a:pPr marL="0" indent="0">
              <a:buNone/>
            </a:pPr>
            <a:r>
              <a:rPr lang="tr-TR" sz="2000" dirty="0">
                <a:solidFill>
                  <a:schemeClr val="tx1">
                    <a:lumMod val="95000"/>
                    <a:lumOff val="5000"/>
                  </a:schemeClr>
                </a:solidFill>
                <a:latin typeface="Arial" panose="020B0604020202020204" pitchFamily="34" charset="0"/>
                <a:cs typeface="Arial" panose="020B0604020202020204" pitchFamily="34" charset="0"/>
              </a:rPr>
              <a:t>Hesaplamalar net değer üzerinden yapılmaktadır.</a:t>
            </a:r>
          </a:p>
          <a:p>
            <a:pPr marL="0" indent="0">
              <a:buNone/>
            </a:pPr>
            <a:r>
              <a:rPr lang="tr-TR" sz="2000" dirty="0">
                <a:solidFill>
                  <a:schemeClr val="tx1">
                    <a:lumMod val="95000"/>
                    <a:lumOff val="5000"/>
                  </a:schemeClr>
                </a:solidFill>
                <a:latin typeface="Arial" panose="020B0604020202020204" pitchFamily="34" charset="0"/>
                <a:cs typeface="Arial" panose="020B0604020202020204" pitchFamily="34" charset="0"/>
              </a:rPr>
              <a:t>Ayrıca, bilançoda yer alan grup toplamları 100 kabul edilerek her bir kalemin  ait olduğu grup toplamı içindeki yüzdesi de hesaplanabilir.</a:t>
            </a:r>
          </a:p>
          <a:p>
            <a:pPr marL="0" indent="0">
              <a:buNone/>
            </a:pPr>
            <a:r>
              <a:rPr lang="tr-TR" sz="2000" dirty="0">
                <a:solidFill>
                  <a:schemeClr val="tx1">
                    <a:lumMod val="95000"/>
                    <a:lumOff val="5000"/>
                  </a:schemeClr>
                </a:solidFill>
                <a:latin typeface="Arial" panose="020B0604020202020204" pitchFamily="34" charset="0"/>
                <a:cs typeface="Arial" panose="020B0604020202020204" pitchFamily="34" charset="0"/>
              </a:rPr>
              <a:t>Genel Toplama Göre = Kalemin Tutarı x 100 / Aktif veya Pasif Toplamı = %  Grup Toplamına Göre = Kalemin Tutarı x 100 / İlgili Grubun Toplamı = %</a:t>
            </a:r>
          </a:p>
          <a:p>
            <a:pPr marL="0" indent="0">
              <a:buNone/>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12830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2. Dinamik (yatay) analiz: </a:t>
            </a:r>
            <a:r>
              <a:rPr lang="tr-TR" sz="2000" dirty="0">
                <a:solidFill>
                  <a:schemeClr val="tx1">
                    <a:lumMod val="95000"/>
                    <a:lumOff val="5000"/>
                  </a:schemeClr>
                </a:solidFill>
                <a:latin typeface="Arial" panose="020B0604020202020204" pitchFamily="34" charset="0"/>
                <a:cs typeface="Arial" panose="020B0604020202020204" pitchFamily="34" charset="0"/>
              </a:rPr>
              <a:t>Birbirini izleyen dönemlere ait finansal tablo  kalemleri arasında ilişki kurularak değişikliklerin incelenmesi  ve eğilimlerin saptanmasıdır.</a:t>
            </a:r>
          </a:p>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YAPAN KİŞİYE GÖRE</a:t>
            </a:r>
          </a:p>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İç Analiz: </a:t>
            </a:r>
            <a:r>
              <a:rPr lang="tr-TR" sz="2000" dirty="0">
                <a:solidFill>
                  <a:schemeClr val="tx1">
                    <a:lumMod val="95000"/>
                    <a:lumOff val="5000"/>
                  </a:schemeClr>
                </a:solidFill>
                <a:latin typeface="Arial" panose="020B0604020202020204" pitchFamily="34" charset="0"/>
                <a:cs typeface="Arial" panose="020B0604020202020204" pitchFamily="34" charset="0"/>
              </a:rPr>
              <a:t>İşletme bünyesinde yönetimin ihtiyaçlarına göre hazırlanan diğer  tablolar ve mali veriler ile kayıt ve belgelerden de yararlanılarak yapılan analiz  türüdür. Genellikle yönetim  amaçları için yapılır. Planlama ve kontrol  açısından önemlidir.</a:t>
            </a:r>
          </a:p>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Dış analiz: </a:t>
            </a:r>
            <a:r>
              <a:rPr lang="tr-TR" sz="2000" dirty="0">
                <a:solidFill>
                  <a:schemeClr val="tx1">
                    <a:lumMod val="95000"/>
                    <a:lumOff val="5000"/>
                  </a:schemeClr>
                </a:solidFill>
                <a:latin typeface="Arial" panose="020B0604020202020204" pitchFamily="34" charset="0"/>
                <a:cs typeface="Arial" panose="020B0604020202020204" pitchFamily="34" charset="0"/>
              </a:rPr>
              <a:t>İşletme ile organik bağı olmayan işletme dışındaki ve kurumların  işletmenin kamuoyu ile paylaşmış olduğu finansal tablolar ve veriler üzerinden  yapılan analiz türüdür.</a:t>
            </a:r>
          </a:p>
          <a:p>
            <a:pPr marL="0" indent="0">
              <a:buNone/>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5815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MALİ TABLOLAR ANALİZ TEKNİKLERİ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endParaRPr lang="tr-TR" sz="2000" b="1" dirty="0">
              <a:solidFill>
                <a:schemeClr val="tx1">
                  <a:lumMod val="95000"/>
                  <a:lumOff val="5000"/>
                </a:schemeClr>
              </a:solidFill>
              <a:latin typeface="Arial" panose="020B0604020202020204" pitchFamily="34" charset="0"/>
              <a:cs typeface="Arial" panose="020B0604020202020204" pitchFamily="34" charset="0"/>
            </a:endParaRPr>
          </a:p>
          <a:p>
            <a:pPr marL="457200" indent="-457200" algn="just">
              <a:buFont typeface="+mj-lt"/>
              <a:buAutoNum type="arabicParenR"/>
            </a:pPr>
            <a:r>
              <a:rPr lang="tr-TR" sz="2000" dirty="0">
                <a:solidFill>
                  <a:schemeClr val="tx1">
                    <a:lumMod val="95000"/>
                    <a:lumOff val="5000"/>
                  </a:schemeClr>
                </a:solidFill>
                <a:latin typeface="Arial" panose="020B0604020202020204" pitchFamily="34" charset="0"/>
                <a:cs typeface="Arial" panose="020B0604020202020204" pitchFamily="34" charset="0"/>
              </a:rPr>
              <a:t>Karşılaştırmalı (Mukayeseli) analiz</a:t>
            </a:r>
          </a:p>
          <a:p>
            <a:pPr marL="457200" indent="-457200" algn="just">
              <a:buFont typeface="+mj-lt"/>
              <a:buAutoNum type="arabicParenR"/>
            </a:pPr>
            <a:r>
              <a:rPr lang="tr-TR" sz="2000" dirty="0">
                <a:solidFill>
                  <a:schemeClr val="tx1">
                    <a:lumMod val="95000"/>
                    <a:lumOff val="5000"/>
                  </a:schemeClr>
                </a:solidFill>
                <a:latin typeface="Arial" panose="020B0604020202020204" pitchFamily="34" charset="0"/>
                <a:cs typeface="Arial" panose="020B0604020202020204" pitchFamily="34" charset="0"/>
              </a:rPr>
              <a:t>Yüzde yöntemiyle analiz (Dikey analiz)</a:t>
            </a:r>
          </a:p>
          <a:p>
            <a:pPr marL="457200" indent="-457200" algn="just">
              <a:buFont typeface="+mj-lt"/>
              <a:buAutoNum type="arabicParenR"/>
            </a:pPr>
            <a:r>
              <a:rPr lang="tr-TR" sz="2000" dirty="0">
                <a:solidFill>
                  <a:schemeClr val="tx1">
                    <a:lumMod val="95000"/>
                    <a:lumOff val="5000"/>
                  </a:schemeClr>
                </a:solidFill>
                <a:latin typeface="Arial" panose="020B0604020202020204" pitchFamily="34" charset="0"/>
                <a:cs typeface="Arial" panose="020B0604020202020204" pitchFamily="34" charset="0"/>
              </a:rPr>
              <a:t>Eğilim (Trend) yüzdeleri analizi (Yatay analiz)</a:t>
            </a:r>
          </a:p>
          <a:p>
            <a:pPr marL="457200" indent="-457200" algn="just">
              <a:buFont typeface="+mj-lt"/>
              <a:buAutoNum type="arabicParenR"/>
            </a:pPr>
            <a:r>
              <a:rPr lang="tr-TR" sz="2000" dirty="0">
                <a:solidFill>
                  <a:schemeClr val="tx1">
                    <a:lumMod val="95000"/>
                    <a:lumOff val="5000"/>
                  </a:schemeClr>
                </a:solidFill>
                <a:latin typeface="Arial" panose="020B0604020202020204" pitchFamily="34" charset="0"/>
                <a:cs typeface="Arial" panose="020B0604020202020204" pitchFamily="34" charset="0"/>
              </a:rPr>
              <a:t>Oran analizi (</a:t>
            </a:r>
            <a:r>
              <a:rPr lang="tr-TR" sz="2000" dirty="0" err="1">
                <a:solidFill>
                  <a:schemeClr val="tx1">
                    <a:lumMod val="95000"/>
                    <a:lumOff val="5000"/>
                  </a:schemeClr>
                </a:solidFill>
                <a:latin typeface="Arial" panose="020B0604020202020204" pitchFamily="34" charset="0"/>
                <a:cs typeface="Arial" panose="020B0604020202020204" pitchFamily="34" charset="0"/>
              </a:rPr>
              <a:t>Rasyo</a:t>
            </a:r>
            <a:r>
              <a:rPr lang="tr-TR" sz="2000" dirty="0">
                <a:solidFill>
                  <a:schemeClr val="tx1">
                    <a:lumMod val="95000"/>
                    <a:lumOff val="5000"/>
                  </a:schemeClr>
                </a:solidFill>
                <a:latin typeface="Arial" panose="020B0604020202020204" pitchFamily="34" charset="0"/>
                <a:cs typeface="Arial" panose="020B0604020202020204" pitchFamily="34" charset="0"/>
              </a:rPr>
              <a:t> analizi)</a:t>
            </a:r>
          </a:p>
          <a:p>
            <a:pPr marL="0" indent="0">
              <a:buNone/>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114851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12588</TotalTime>
  <Words>596</Words>
  <Application>Microsoft Office PowerPoint</Application>
  <PresentationFormat>Ekran Gösterisi (4:3)</PresentationFormat>
  <Paragraphs>56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9</vt:i4>
      </vt:variant>
    </vt:vector>
  </HeadingPairs>
  <TitlesOfParts>
    <vt:vector size="16" baseType="lpstr">
      <vt:lpstr>Arial</vt:lpstr>
      <vt:lpstr>Calibri</vt:lpstr>
      <vt:lpstr>Century Gothic</vt:lpstr>
      <vt:lpstr>Wingdings</vt:lpstr>
      <vt:lpstr>ekonomi</vt:lpstr>
      <vt:lpstr>1_Rics</vt:lpstr>
      <vt:lpstr>h.t.</vt:lpstr>
      <vt:lpstr>PowerPoint Sunusu</vt:lpstr>
      <vt:lpstr>Finansal Tablolar ve Finansal Tablolar Analizi</vt:lpstr>
      <vt:lpstr>Finansal Tablolar ve Finansal Tablolar Analizi</vt:lpstr>
      <vt:lpstr>Kredi Analizlerinde 5 K Yaklaşımı</vt:lpstr>
      <vt:lpstr>Finansal Tablolar ve Finansal Tablolar Analizi</vt:lpstr>
      <vt:lpstr>Finansal Tablolar ve Finansal Tablolar Analizi</vt:lpstr>
      <vt:lpstr>Finansal Tablolar ve Finansal Tablolar Analizi</vt:lpstr>
      <vt:lpstr>Finansal Tablolar ve Finansal Tablolar Analizi</vt:lpstr>
      <vt:lpstr>MALİ TABLOLAR ANALİZ TEKNİKLERİ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salih demirkaya</cp:lastModifiedBy>
  <cp:revision>818</cp:revision>
  <cp:lastPrinted>2016-10-24T07:53:35Z</cp:lastPrinted>
  <dcterms:created xsi:type="dcterms:W3CDTF">2016-09-18T09:35:24Z</dcterms:created>
  <dcterms:modified xsi:type="dcterms:W3CDTF">2020-02-28T13:17:57Z</dcterms:modified>
</cp:coreProperties>
</file>