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6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1" r:id="rId35"/>
    <p:sldId id="293" r:id="rId36"/>
    <p:sldId id="294" r:id="rId37"/>
    <p:sldId id="295" r:id="rId38"/>
    <p:sldId id="297" r:id="rId39"/>
    <p:sldId id="298" r:id="rId40"/>
    <p:sldId id="296" r:id="rId41"/>
    <p:sldId id="299" r:id="rId42"/>
    <p:sldId id="300" r:id="rId43"/>
    <p:sldId id="301" r:id="rId44"/>
    <p:sldId id="302" r:id="rId45"/>
    <p:sldId id="303" r:id="rId46"/>
    <p:sldId id="304"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5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DF5A4F-BD0A-4457-BB65-99FAC0305ABF}" type="datetimeFigureOut">
              <a:rPr lang="tr-TR" smtClean="0"/>
              <a:pPr/>
              <a:t>29.01.2018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EF73E7-0F4A-4B36-A5FD-70E941A9A73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AB60508-1238-4158-959B-D606F241C1E6}" type="datetime1">
              <a:rPr lang="tr-TR" smtClean="0"/>
              <a:pPr/>
              <a:t>29.01.2018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9D4A703-C2B9-4BC6-8EEF-BF42B3C1DFE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8416C83-B8A1-4DB9-9990-0FDD7F1A6E9F}" type="datetime1">
              <a:rPr lang="tr-TR" smtClean="0"/>
              <a:pPr/>
              <a:t>29.01.2018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9D4A703-C2B9-4BC6-8EEF-BF42B3C1DFE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9BBF908-5476-476B-8AC2-2B4417DF114D}" type="datetime1">
              <a:rPr lang="tr-TR" smtClean="0"/>
              <a:pPr/>
              <a:t>29.01.2018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9D4A703-C2B9-4BC6-8EEF-BF42B3C1DFE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51EDC31-7BD2-4C1D-B7E3-EB89FCCDA9FE}" type="datetime1">
              <a:rPr lang="tr-TR" smtClean="0"/>
              <a:pPr/>
              <a:t>29.01.2018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9D4A703-C2B9-4BC6-8EEF-BF42B3C1DFE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8DE57FD-A1AB-431D-9C1C-EEF613E4AFBC}" type="datetime1">
              <a:rPr lang="tr-TR" smtClean="0"/>
              <a:pPr/>
              <a:t>29.01.2018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9D4A703-C2B9-4BC6-8EEF-BF42B3C1DFE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D9D271C-E16F-4E27-9B49-6F11D9CFC170}" type="datetime1">
              <a:rPr lang="tr-TR" smtClean="0"/>
              <a:pPr/>
              <a:t>29.01.2018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9D4A703-C2B9-4BC6-8EEF-BF42B3C1DFE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F705EE0-6CC3-47BF-8341-48056E205E52}" type="datetime1">
              <a:rPr lang="tr-TR" smtClean="0"/>
              <a:pPr/>
              <a:t>29.01.2018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9D4A703-C2B9-4BC6-8EEF-BF42B3C1DFE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9D8BE514-8BF4-4579-B87B-4BDE96201230}" type="datetime1">
              <a:rPr lang="tr-TR" smtClean="0"/>
              <a:pPr/>
              <a:t>29.01.2018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9D4A703-C2B9-4BC6-8EEF-BF42B3C1DFE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A467253-D971-420B-AC44-0C38CCD06A79}" type="datetime1">
              <a:rPr lang="tr-TR" smtClean="0"/>
              <a:pPr/>
              <a:t>29.01.2018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9D4A703-C2B9-4BC6-8EEF-BF42B3C1DFE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4734C57-27A9-44E0-BD7E-DE70E4044304}" type="datetime1">
              <a:rPr lang="tr-TR" smtClean="0"/>
              <a:pPr/>
              <a:t>29.01.2018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9D4A703-C2B9-4BC6-8EEF-BF42B3C1DFE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0166A44-7454-456A-871C-B6A70F44F180}" type="datetime1">
              <a:rPr lang="tr-TR" smtClean="0"/>
              <a:pPr/>
              <a:t>29.01.2018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9D4A703-C2B9-4BC6-8EEF-BF42B3C1DFE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D90AA0-8CDD-4EDE-9F80-E6E8806D3A73}" type="datetime1">
              <a:rPr lang="tr-TR" smtClean="0"/>
              <a:pPr/>
              <a:t>29.01.2018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D4A703-C2B9-4BC6-8EEF-BF42B3C1DFE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http://www.turkmusikisi.com/calgilar/ney_k.jpg" TargetMode="Externa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85729"/>
            <a:ext cx="7772400" cy="571503"/>
          </a:xfrm>
        </p:spPr>
        <p:txBody>
          <a:bodyPr>
            <a:normAutofit fontScale="90000"/>
          </a:bodyPr>
          <a:lstStyle/>
          <a:p>
            <a:pPr algn="l"/>
            <a:r>
              <a:rPr lang="tr-TR" sz="2200" b="1" dirty="0" smtClean="0">
                <a:latin typeface="Times New Roman" pitchFamily="18" charset="0"/>
                <a:cs typeface="Times New Roman" pitchFamily="18" charset="0"/>
              </a:rPr>
              <a:t/>
            </a:r>
            <a:br>
              <a:rPr lang="tr-TR" sz="2200" b="1" dirty="0" smtClean="0">
                <a:latin typeface="Times New Roman" pitchFamily="18" charset="0"/>
                <a:cs typeface="Times New Roman" pitchFamily="18" charset="0"/>
              </a:rPr>
            </a:br>
            <a:r>
              <a:rPr lang="tr-TR" sz="2200" b="1" dirty="0" smtClean="0">
                <a:latin typeface="Times New Roman" pitchFamily="18" charset="0"/>
                <a:cs typeface="Times New Roman" pitchFamily="18" charset="0"/>
              </a:rPr>
              <a:t/>
            </a:r>
            <a:br>
              <a:rPr lang="tr-TR" sz="2200" b="1" dirty="0" smtClean="0">
                <a:latin typeface="Times New Roman" pitchFamily="18" charset="0"/>
                <a:cs typeface="Times New Roman" pitchFamily="18" charset="0"/>
              </a:rPr>
            </a:br>
            <a:r>
              <a:rPr lang="tr-TR" sz="2200" b="1" dirty="0" smtClean="0">
                <a:latin typeface="Times New Roman" pitchFamily="18" charset="0"/>
                <a:cs typeface="Times New Roman" pitchFamily="18" charset="0"/>
              </a:rPr>
              <a:t>ÜNİTE</a:t>
            </a:r>
            <a:r>
              <a:rPr lang="tr-TR" sz="2200" b="1" dirty="0">
                <a:latin typeface="Times New Roman" pitchFamily="18" charset="0"/>
                <a:cs typeface="Times New Roman" pitchFamily="18" charset="0"/>
              </a:rPr>
              <a:t>: 5</a:t>
            </a:r>
            <a:r>
              <a:rPr lang="tr-TR" sz="2200" dirty="0">
                <a:latin typeface="Times New Roman" pitchFamily="18" charset="0"/>
                <a:cs typeface="Times New Roman" pitchFamily="18" charset="0"/>
              </a:rPr>
              <a:t/>
            </a:r>
            <a:br>
              <a:rPr lang="tr-TR" sz="2200" dirty="0">
                <a:latin typeface="Times New Roman" pitchFamily="18" charset="0"/>
                <a:cs typeface="Times New Roman" pitchFamily="18" charset="0"/>
              </a:rPr>
            </a:br>
            <a:r>
              <a:rPr lang="tr-TR" sz="2200" b="1" dirty="0">
                <a:latin typeface="Times New Roman" pitchFamily="18" charset="0"/>
                <a:cs typeface="Times New Roman" pitchFamily="18" charset="0"/>
              </a:rPr>
              <a:t> </a:t>
            </a:r>
            <a:r>
              <a:rPr lang="tr-TR" sz="2200" b="1" dirty="0" smtClean="0">
                <a:latin typeface="Times New Roman" pitchFamily="18" charset="0"/>
                <a:cs typeface="Times New Roman" pitchFamily="18" charset="0"/>
              </a:rPr>
              <a:t>                        TÜRK </a:t>
            </a:r>
            <a:r>
              <a:rPr lang="tr-TR" sz="2200" b="1" dirty="0">
                <a:latin typeface="Times New Roman" pitchFamily="18" charset="0"/>
                <a:cs typeface="Times New Roman" pitchFamily="18" charset="0"/>
              </a:rPr>
              <a:t>DİN MÛSİKÎSİ FORMLARI</a:t>
            </a:r>
            <a:r>
              <a:rPr lang="tr-TR" dirty="0"/>
              <a:t/>
            </a:r>
            <a:br>
              <a:rPr lang="tr-TR" dirty="0"/>
            </a:br>
            <a:endParaRPr lang="tr-TR" dirty="0"/>
          </a:p>
        </p:txBody>
      </p:sp>
      <p:sp>
        <p:nvSpPr>
          <p:cNvPr id="3" name="2 Alt Başlık"/>
          <p:cNvSpPr>
            <a:spLocks noGrp="1"/>
          </p:cNvSpPr>
          <p:nvPr>
            <p:ph type="subTitle" idx="1"/>
          </p:nvPr>
        </p:nvSpPr>
        <p:spPr>
          <a:xfrm>
            <a:off x="785786" y="928670"/>
            <a:ext cx="7715304" cy="4710130"/>
          </a:xfrm>
        </p:spPr>
        <p:txBody>
          <a:bodyPr>
            <a:noAutofit/>
          </a:bodyPr>
          <a:lstStyle/>
          <a:p>
            <a:r>
              <a:rPr lang="tr-TR" sz="1400" dirty="0" err="1">
                <a:solidFill>
                  <a:schemeClr val="tx1"/>
                </a:solidFill>
                <a:latin typeface="Times New Roman" pitchFamily="18" charset="0"/>
                <a:cs typeface="Times New Roman" pitchFamily="18" charset="0"/>
              </a:rPr>
              <a:t>Dînî</a:t>
            </a:r>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mûsikî</a:t>
            </a:r>
            <a:r>
              <a:rPr lang="tr-TR" sz="1400" dirty="0">
                <a:solidFill>
                  <a:schemeClr val="tx1"/>
                </a:solidFill>
                <a:latin typeface="Times New Roman" pitchFamily="18" charset="0"/>
                <a:cs typeface="Times New Roman" pitchFamily="18" charset="0"/>
              </a:rPr>
              <a:t> formları, </a:t>
            </a:r>
            <a:r>
              <a:rPr lang="tr-TR" sz="1400" dirty="0" err="1">
                <a:solidFill>
                  <a:schemeClr val="tx1"/>
                </a:solidFill>
                <a:latin typeface="Times New Roman" pitchFamily="18" charset="0"/>
                <a:cs typeface="Times New Roman" pitchFamily="18" charset="0"/>
              </a:rPr>
              <a:t>Câmi</a:t>
            </a:r>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mûsikîsi</a:t>
            </a:r>
            <a:r>
              <a:rPr lang="tr-TR" sz="1400" dirty="0">
                <a:solidFill>
                  <a:schemeClr val="tx1"/>
                </a:solidFill>
                <a:latin typeface="Times New Roman" pitchFamily="18" charset="0"/>
                <a:cs typeface="Times New Roman" pitchFamily="18" charset="0"/>
              </a:rPr>
              <a:t> ve Tekke (Tasavvuf) </a:t>
            </a:r>
            <a:r>
              <a:rPr lang="tr-TR" sz="1400" dirty="0" err="1">
                <a:solidFill>
                  <a:schemeClr val="tx1"/>
                </a:solidFill>
                <a:latin typeface="Times New Roman" pitchFamily="18" charset="0"/>
                <a:cs typeface="Times New Roman" pitchFamily="18" charset="0"/>
              </a:rPr>
              <a:t>mûsikîsi</a:t>
            </a:r>
            <a:r>
              <a:rPr lang="tr-TR" sz="1400" dirty="0">
                <a:solidFill>
                  <a:schemeClr val="tx1"/>
                </a:solidFill>
                <a:latin typeface="Times New Roman" pitchFamily="18" charset="0"/>
                <a:cs typeface="Times New Roman" pitchFamily="18" charset="0"/>
              </a:rPr>
              <a:t> olmak üzere ikiye ayrılır: </a:t>
            </a:r>
            <a:endParaRPr lang="tr-TR" sz="1400" dirty="0" smtClean="0">
              <a:solidFill>
                <a:schemeClr val="tx1"/>
              </a:solidFill>
              <a:latin typeface="Times New Roman" pitchFamily="18" charset="0"/>
              <a:cs typeface="Times New Roman" pitchFamily="18" charset="0"/>
            </a:endParaRPr>
          </a:p>
          <a:p>
            <a:endParaRPr lang="tr-TR" sz="1400" dirty="0">
              <a:solidFill>
                <a:schemeClr val="tx1"/>
              </a:solidFill>
              <a:latin typeface="Times New Roman" pitchFamily="18" charset="0"/>
              <a:cs typeface="Times New Roman" pitchFamily="18" charset="0"/>
            </a:endParaRPr>
          </a:p>
          <a:p>
            <a:pPr algn="just">
              <a:spcBef>
                <a:spcPts val="0"/>
              </a:spcBef>
            </a:pPr>
            <a:r>
              <a:rPr lang="tr-TR" sz="1400" b="1" dirty="0" smtClean="0">
                <a:solidFill>
                  <a:schemeClr val="tx1"/>
                </a:solidFill>
                <a:latin typeface="Times New Roman" pitchFamily="18" charset="0"/>
                <a:cs typeface="Times New Roman" pitchFamily="18" charset="0"/>
              </a:rPr>
              <a:t>A- </a:t>
            </a:r>
            <a:r>
              <a:rPr lang="tr-TR" sz="1400" b="1" dirty="0">
                <a:solidFill>
                  <a:schemeClr val="tx1"/>
                </a:solidFill>
                <a:latin typeface="Times New Roman" pitchFamily="18" charset="0"/>
                <a:cs typeface="Times New Roman" pitchFamily="18" charset="0"/>
              </a:rPr>
              <a:t>CÂMİ MÛSİKÎSİ</a:t>
            </a:r>
          </a:p>
          <a:p>
            <a:pPr algn="just">
              <a:spcBef>
                <a:spcPts val="0"/>
              </a:spcBef>
            </a:pPr>
            <a:r>
              <a:rPr lang="tr-TR" sz="1400" dirty="0" smtClean="0">
                <a:solidFill>
                  <a:schemeClr val="tx1"/>
                </a:solidFill>
                <a:latin typeface="Times New Roman" pitchFamily="18" charset="0"/>
                <a:cs typeface="Times New Roman" pitchFamily="18" charset="0"/>
              </a:rPr>
              <a:t>	1-Bestesiz </a:t>
            </a:r>
            <a:r>
              <a:rPr lang="tr-TR" sz="1400" dirty="0">
                <a:solidFill>
                  <a:schemeClr val="tx1"/>
                </a:solidFill>
                <a:latin typeface="Times New Roman" pitchFamily="18" charset="0"/>
                <a:cs typeface="Times New Roman" pitchFamily="18" charset="0"/>
              </a:rPr>
              <a:t>Olan </a:t>
            </a:r>
            <a:r>
              <a:rPr lang="tr-TR" sz="1400" dirty="0" err="1">
                <a:solidFill>
                  <a:schemeClr val="tx1"/>
                </a:solidFill>
                <a:latin typeface="Times New Roman" pitchFamily="18" charset="0"/>
                <a:cs typeface="Times New Roman" pitchFamily="18" charset="0"/>
              </a:rPr>
              <a:t>Câmi</a:t>
            </a:r>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Mûsikîsi</a:t>
            </a:r>
            <a:r>
              <a:rPr lang="tr-TR" sz="1400" dirty="0">
                <a:solidFill>
                  <a:schemeClr val="tx1"/>
                </a:solidFill>
                <a:latin typeface="Times New Roman" pitchFamily="18" charset="0"/>
                <a:cs typeface="Times New Roman" pitchFamily="18" charset="0"/>
              </a:rPr>
              <a:t> Formları</a:t>
            </a:r>
          </a:p>
          <a:p>
            <a:pPr algn="just">
              <a:spcBef>
                <a:spcPts val="0"/>
              </a:spcBef>
            </a:pPr>
            <a:r>
              <a:rPr lang="tr-TR" sz="1400" dirty="0" smtClean="0">
                <a:solidFill>
                  <a:schemeClr val="tx1"/>
                </a:solidFill>
                <a:latin typeface="Times New Roman" pitchFamily="18" charset="0"/>
                <a:cs typeface="Times New Roman" pitchFamily="18" charset="0"/>
              </a:rPr>
              <a:t>		a-</a:t>
            </a:r>
            <a:r>
              <a:rPr lang="tr-TR" sz="1400" dirty="0" err="1" smtClean="0">
                <a:solidFill>
                  <a:schemeClr val="tx1"/>
                </a:solidFill>
                <a:latin typeface="Times New Roman" pitchFamily="18" charset="0"/>
                <a:cs typeface="Times New Roman" pitchFamily="18" charset="0"/>
              </a:rPr>
              <a:t>Kur’ân</a:t>
            </a:r>
            <a:r>
              <a:rPr lang="tr-TR" sz="1400" dirty="0" smtClean="0">
                <a:solidFill>
                  <a:schemeClr val="tx1"/>
                </a:solidFill>
                <a:latin typeface="Times New Roman" pitchFamily="18" charset="0"/>
                <a:cs typeface="Times New Roman" pitchFamily="18" charset="0"/>
              </a:rPr>
              <a:t>-ı </a:t>
            </a:r>
            <a:r>
              <a:rPr lang="tr-TR" sz="1400" dirty="0" err="1">
                <a:solidFill>
                  <a:schemeClr val="tx1"/>
                </a:solidFill>
                <a:latin typeface="Times New Roman" pitchFamily="18" charset="0"/>
                <a:cs typeface="Times New Roman" pitchFamily="18" charset="0"/>
              </a:rPr>
              <a:t>Kerîm</a:t>
            </a:r>
            <a:endParaRPr lang="tr-TR" sz="1400" dirty="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b-</a:t>
            </a:r>
            <a:r>
              <a:rPr lang="tr-TR" sz="1400" dirty="0" err="1" smtClean="0">
                <a:solidFill>
                  <a:schemeClr val="tx1"/>
                </a:solidFill>
                <a:latin typeface="Times New Roman" pitchFamily="18" charset="0"/>
                <a:cs typeface="Times New Roman" pitchFamily="18" charset="0"/>
              </a:rPr>
              <a:t>Ezân</a:t>
            </a:r>
            <a:endParaRPr lang="tr-TR" sz="1400" dirty="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c-</a:t>
            </a:r>
            <a:r>
              <a:rPr lang="tr-TR" sz="1400" dirty="0" err="1" smtClean="0">
                <a:solidFill>
                  <a:schemeClr val="tx1"/>
                </a:solidFill>
                <a:latin typeface="Times New Roman" pitchFamily="18" charset="0"/>
                <a:cs typeface="Times New Roman" pitchFamily="18" charset="0"/>
              </a:rPr>
              <a:t>Kâmet</a:t>
            </a:r>
            <a:r>
              <a:rPr lang="tr-TR" sz="1400" dirty="0" smtClean="0">
                <a:solidFill>
                  <a:schemeClr val="tx1"/>
                </a:solidFill>
                <a:latin typeface="Times New Roman" pitchFamily="18" charset="0"/>
                <a:cs typeface="Times New Roman" pitchFamily="18" charset="0"/>
              </a:rPr>
              <a:t> </a:t>
            </a:r>
            <a:r>
              <a:rPr lang="tr-TR" sz="1400" dirty="0">
                <a:solidFill>
                  <a:schemeClr val="tx1"/>
                </a:solidFill>
                <a:latin typeface="Times New Roman" pitchFamily="18" charset="0"/>
                <a:cs typeface="Times New Roman" pitchFamily="18" charset="0"/>
              </a:rPr>
              <a:t>ve </a:t>
            </a:r>
            <a:r>
              <a:rPr lang="tr-TR" sz="1400" dirty="0" err="1">
                <a:solidFill>
                  <a:schemeClr val="tx1"/>
                </a:solidFill>
                <a:latin typeface="Times New Roman" pitchFamily="18" charset="0"/>
                <a:cs typeface="Times New Roman" pitchFamily="18" charset="0"/>
              </a:rPr>
              <a:t>Cumhûr</a:t>
            </a:r>
            <a:r>
              <a:rPr lang="tr-TR" sz="1400" dirty="0">
                <a:solidFill>
                  <a:schemeClr val="tx1"/>
                </a:solidFill>
                <a:latin typeface="Times New Roman" pitchFamily="18" charset="0"/>
                <a:cs typeface="Times New Roman" pitchFamily="18" charset="0"/>
              </a:rPr>
              <a:t> Müezzinliği</a:t>
            </a:r>
          </a:p>
          <a:p>
            <a:pPr algn="just">
              <a:spcBef>
                <a:spcPts val="0"/>
              </a:spcBef>
            </a:pPr>
            <a:r>
              <a:rPr lang="tr-TR" sz="1400" dirty="0" smtClean="0">
                <a:solidFill>
                  <a:schemeClr val="tx1"/>
                </a:solidFill>
                <a:latin typeface="Times New Roman" pitchFamily="18" charset="0"/>
                <a:cs typeface="Times New Roman" pitchFamily="18" charset="0"/>
              </a:rPr>
              <a:t>		d-Hutbe</a:t>
            </a:r>
            <a:endParaRPr lang="tr-TR" sz="1400" dirty="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e-</a:t>
            </a:r>
            <a:r>
              <a:rPr lang="tr-TR" sz="1400" dirty="0" err="1" smtClean="0">
                <a:solidFill>
                  <a:schemeClr val="tx1"/>
                </a:solidFill>
                <a:latin typeface="Times New Roman" pitchFamily="18" charset="0"/>
                <a:cs typeface="Times New Roman" pitchFamily="18" charset="0"/>
              </a:rPr>
              <a:t>Mevlîd</a:t>
            </a:r>
            <a:endParaRPr lang="tr-TR" sz="1400" dirty="0">
              <a:solidFill>
                <a:schemeClr val="tx1"/>
              </a:solidFill>
              <a:latin typeface="Times New Roman" pitchFamily="18" charset="0"/>
              <a:cs typeface="Times New Roman" pitchFamily="18" charset="0"/>
            </a:endParaRPr>
          </a:p>
          <a:p>
            <a:pPr algn="just"/>
            <a:r>
              <a:rPr lang="tr-TR" sz="1400" dirty="0">
                <a:solidFill>
                  <a:schemeClr val="tx1"/>
                </a:solidFill>
                <a:latin typeface="Times New Roman" pitchFamily="18" charset="0"/>
                <a:cs typeface="Times New Roman" pitchFamily="18" charset="0"/>
              </a:rPr>
              <a:t> </a:t>
            </a:r>
            <a:r>
              <a:rPr lang="tr-TR" sz="1400" dirty="0" smtClean="0">
                <a:solidFill>
                  <a:schemeClr val="tx1"/>
                </a:solidFill>
                <a:latin typeface="Times New Roman" pitchFamily="18" charset="0"/>
                <a:cs typeface="Times New Roman" pitchFamily="18" charset="0"/>
              </a:rPr>
              <a:t>	2-Besteli </a:t>
            </a:r>
            <a:r>
              <a:rPr lang="tr-TR" sz="1400" dirty="0">
                <a:solidFill>
                  <a:schemeClr val="tx1"/>
                </a:solidFill>
                <a:latin typeface="Times New Roman" pitchFamily="18" charset="0"/>
                <a:cs typeface="Times New Roman" pitchFamily="18" charset="0"/>
              </a:rPr>
              <a:t>Olan </a:t>
            </a:r>
            <a:r>
              <a:rPr lang="tr-TR" sz="1400" dirty="0" err="1">
                <a:solidFill>
                  <a:schemeClr val="tx1"/>
                </a:solidFill>
                <a:latin typeface="Times New Roman" pitchFamily="18" charset="0"/>
                <a:cs typeface="Times New Roman" pitchFamily="18" charset="0"/>
              </a:rPr>
              <a:t>Câmi</a:t>
            </a:r>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Mûsikîsi</a:t>
            </a:r>
            <a:r>
              <a:rPr lang="tr-TR" sz="1400" dirty="0">
                <a:solidFill>
                  <a:schemeClr val="tx1"/>
                </a:solidFill>
                <a:latin typeface="Times New Roman" pitchFamily="18" charset="0"/>
                <a:cs typeface="Times New Roman" pitchFamily="18" charset="0"/>
              </a:rPr>
              <a:t> Formları</a:t>
            </a:r>
          </a:p>
          <a:p>
            <a:pPr algn="just">
              <a:spcBef>
                <a:spcPts val="0"/>
              </a:spcBef>
            </a:pPr>
            <a:r>
              <a:rPr lang="tr-TR" sz="1400" dirty="0" smtClean="0">
                <a:solidFill>
                  <a:schemeClr val="tx1"/>
                </a:solidFill>
                <a:latin typeface="Times New Roman" pitchFamily="18" charset="0"/>
                <a:cs typeface="Times New Roman" pitchFamily="18" charset="0"/>
              </a:rPr>
              <a:t>		a-İlâhî</a:t>
            </a:r>
            <a:endParaRPr lang="tr-TR" sz="1400" dirty="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b-Salât</a:t>
            </a:r>
            <a:r>
              <a:rPr lang="tr-TR" sz="1400" dirty="0">
                <a:solidFill>
                  <a:schemeClr val="tx1"/>
                </a:solidFill>
                <a:latin typeface="Times New Roman" pitchFamily="18" charset="0"/>
                <a:cs typeface="Times New Roman" pitchFamily="18" charset="0"/>
              </a:rPr>
              <a:t>: Salâtın Cuma, bayram, </a:t>
            </a:r>
            <a:r>
              <a:rPr lang="tr-TR" sz="1400" dirty="0" err="1">
                <a:solidFill>
                  <a:schemeClr val="tx1"/>
                </a:solidFill>
                <a:latin typeface="Times New Roman" pitchFamily="18" charset="0"/>
                <a:cs typeface="Times New Roman" pitchFamily="18" charset="0"/>
              </a:rPr>
              <a:t>cenâze</a:t>
            </a:r>
            <a:r>
              <a:rPr lang="tr-TR" sz="1400" dirty="0">
                <a:solidFill>
                  <a:schemeClr val="tx1"/>
                </a:solidFill>
                <a:latin typeface="Times New Roman" pitchFamily="18" charset="0"/>
                <a:cs typeface="Times New Roman" pitchFamily="18" charset="0"/>
              </a:rPr>
              <a:t>, sabah ve ümmiye olarak </a:t>
            </a:r>
            <a:r>
              <a:rPr lang="tr-TR" sz="1400" dirty="0" smtClean="0">
                <a:solidFill>
                  <a:schemeClr val="tx1"/>
                </a:solidFill>
                <a:latin typeface="Times New Roman" pitchFamily="18" charset="0"/>
                <a:cs typeface="Times New Roman" pitchFamily="18" charset="0"/>
              </a:rPr>
              <a:t>   </a:t>
            </a:r>
          </a:p>
          <a:p>
            <a:pPr algn="just">
              <a:spcBef>
                <a:spcPts val="0"/>
              </a:spcBef>
            </a:pPr>
            <a:r>
              <a:rPr lang="tr-TR" sz="1400" dirty="0" smtClean="0">
                <a:solidFill>
                  <a:schemeClr val="tx1"/>
                </a:solidFill>
                <a:latin typeface="Times New Roman" pitchFamily="18" charset="0"/>
                <a:cs typeface="Times New Roman" pitchFamily="18" charset="0"/>
              </a:rPr>
              <a:t>                                        çeşitleri </a:t>
            </a:r>
            <a:r>
              <a:rPr lang="tr-TR" sz="1400" dirty="0">
                <a:solidFill>
                  <a:schemeClr val="tx1"/>
                </a:solidFill>
                <a:latin typeface="Times New Roman" pitchFamily="18" charset="0"/>
                <a:cs typeface="Times New Roman" pitchFamily="18" charset="0"/>
              </a:rPr>
              <a:t>mevcuttur. </a:t>
            </a:r>
          </a:p>
          <a:p>
            <a:pPr algn="just">
              <a:spcBef>
                <a:spcPts val="0"/>
              </a:spcBef>
            </a:pPr>
            <a:r>
              <a:rPr lang="tr-TR" sz="1400" dirty="0" smtClean="0">
                <a:solidFill>
                  <a:schemeClr val="tx1"/>
                </a:solidFill>
                <a:latin typeface="Times New Roman" pitchFamily="18" charset="0"/>
                <a:cs typeface="Times New Roman" pitchFamily="18" charset="0"/>
              </a:rPr>
              <a:t>		c-</a:t>
            </a:r>
            <a:r>
              <a:rPr lang="tr-TR" sz="1400" dirty="0" err="1" smtClean="0">
                <a:solidFill>
                  <a:schemeClr val="tx1"/>
                </a:solidFill>
                <a:latin typeface="Times New Roman" pitchFamily="18" charset="0"/>
                <a:cs typeface="Times New Roman" pitchFamily="18" charset="0"/>
              </a:rPr>
              <a:t>Tevşîh</a:t>
            </a:r>
            <a:endParaRPr lang="tr-TR" sz="1400" dirty="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d-</a:t>
            </a:r>
            <a:r>
              <a:rPr lang="tr-TR" sz="1400" dirty="0" err="1" smtClean="0">
                <a:solidFill>
                  <a:schemeClr val="tx1"/>
                </a:solidFill>
                <a:latin typeface="Times New Roman" pitchFamily="18" charset="0"/>
                <a:cs typeface="Times New Roman" pitchFamily="18" charset="0"/>
              </a:rPr>
              <a:t>Tesbîh</a:t>
            </a:r>
            <a:endParaRPr lang="tr-TR" sz="1400" dirty="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e-</a:t>
            </a:r>
            <a:r>
              <a:rPr lang="tr-TR" sz="1400" dirty="0" err="1" smtClean="0">
                <a:solidFill>
                  <a:schemeClr val="tx1"/>
                </a:solidFill>
                <a:latin typeface="Times New Roman" pitchFamily="18" charset="0"/>
                <a:cs typeface="Times New Roman" pitchFamily="18" charset="0"/>
              </a:rPr>
              <a:t>Mahfel</a:t>
            </a:r>
            <a:r>
              <a:rPr lang="tr-TR" sz="1400" dirty="0" smtClean="0">
                <a:solidFill>
                  <a:schemeClr val="tx1"/>
                </a:solidFill>
                <a:latin typeface="Times New Roman" pitchFamily="18" charset="0"/>
                <a:cs typeface="Times New Roman" pitchFamily="18" charset="0"/>
              </a:rPr>
              <a:t> </a:t>
            </a:r>
            <a:r>
              <a:rPr lang="tr-TR" sz="1400" dirty="0">
                <a:solidFill>
                  <a:schemeClr val="tx1"/>
                </a:solidFill>
                <a:latin typeface="Times New Roman" pitchFamily="18" charset="0"/>
                <a:cs typeface="Times New Roman" pitchFamily="18" charset="0"/>
              </a:rPr>
              <a:t>Sürmesi</a:t>
            </a:r>
          </a:p>
          <a:p>
            <a:pPr algn="just">
              <a:spcBef>
                <a:spcPts val="0"/>
              </a:spcBef>
            </a:pPr>
            <a:r>
              <a:rPr lang="tr-TR" sz="1400" dirty="0" smtClean="0">
                <a:solidFill>
                  <a:schemeClr val="tx1"/>
                </a:solidFill>
                <a:latin typeface="Times New Roman" pitchFamily="18" charset="0"/>
                <a:cs typeface="Times New Roman" pitchFamily="18" charset="0"/>
              </a:rPr>
              <a:t>		f-</a:t>
            </a:r>
            <a:r>
              <a:rPr lang="tr-TR" sz="1400" dirty="0" err="1" smtClean="0">
                <a:solidFill>
                  <a:schemeClr val="tx1"/>
                </a:solidFill>
                <a:latin typeface="Times New Roman" pitchFamily="18" charset="0"/>
                <a:cs typeface="Times New Roman" pitchFamily="18" charset="0"/>
              </a:rPr>
              <a:t>Temcîd</a:t>
            </a:r>
            <a:r>
              <a:rPr lang="tr-TR" sz="1400" dirty="0" smtClean="0">
                <a:solidFill>
                  <a:schemeClr val="tx1"/>
                </a:solidFill>
                <a:latin typeface="Times New Roman" pitchFamily="18" charset="0"/>
                <a:cs typeface="Times New Roman" pitchFamily="18" charset="0"/>
              </a:rPr>
              <a:t> </a:t>
            </a:r>
            <a:r>
              <a:rPr lang="tr-TR" sz="1400" dirty="0">
                <a:solidFill>
                  <a:schemeClr val="tx1"/>
                </a:solidFill>
                <a:latin typeface="Times New Roman" pitchFamily="18" charset="0"/>
                <a:cs typeface="Times New Roman" pitchFamily="18" charset="0"/>
              </a:rPr>
              <a:t>ve </a:t>
            </a:r>
            <a:r>
              <a:rPr lang="tr-TR" sz="1400" dirty="0" err="1" smtClean="0">
                <a:solidFill>
                  <a:schemeClr val="tx1"/>
                </a:solidFill>
                <a:latin typeface="Times New Roman" pitchFamily="18" charset="0"/>
                <a:cs typeface="Times New Roman" pitchFamily="18" charset="0"/>
              </a:rPr>
              <a:t>Münâcaat</a:t>
            </a:r>
            <a:endParaRPr lang="tr-TR" sz="1400" dirty="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g-</a:t>
            </a:r>
            <a:r>
              <a:rPr lang="tr-TR" sz="1400" dirty="0" err="1" smtClean="0">
                <a:solidFill>
                  <a:schemeClr val="tx1"/>
                </a:solidFill>
                <a:latin typeface="Times New Roman" pitchFamily="18" charset="0"/>
                <a:cs typeface="Times New Roman" pitchFamily="18" charset="0"/>
              </a:rPr>
              <a:t>Na’t</a:t>
            </a:r>
            <a:endParaRPr lang="tr-TR" sz="1400" dirty="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h-</a:t>
            </a:r>
            <a:r>
              <a:rPr lang="tr-TR" sz="1400" dirty="0" err="1" smtClean="0">
                <a:solidFill>
                  <a:schemeClr val="tx1"/>
                </a:solidFill>
                <a:latin typeface="Times New Roman" pitchFamily="18" charset="0"/>
                <a:cs typeface="Times New Roman" pitchFamily="18" charset="0"/>
              </a:rPr>
              <a:t>Kasîde</a:t>
            </a:r>
            <a:endParaRPr lang="tr-TR" sz="1400" dirty="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i-</a:t>
            </a:r>
            <a:r>
              <a:rPr lang="tr-TR" sz="1400" dirty="0" err="1" smtClean="0">
                <a:solidFill>
                  <a:schemeClr val="tx1"/>
                </a:solidFill>
                <a:latin typeface="Times New Roman" pitchFamily="18" charset="0"/>
                <a:cs typeface="Times New Roman" pitchFamily="18" charset="0"/>
              </a:rPr>
              <a:t>Tekbîr</a:t>
            </a:r>
            <a:endParaRPr lang="tr-TR" sz="1400" dirty="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j-</a:t>
            </a:r>
            <a:r>
              <a:rPr lang="tr-TR" sz="1400" dirty="0" err="1" smtClean="0">
                <a:solidFill>
                  <a:schemeClr val="tx1"/>
                </a:solidFill>
                <a:latin typeface="Times New Roman" pitchFamily="18" charset="0"/>
                <a:cs typeface="Times New Roman" pitchFamily="18" charset="0"/>
              </a:rPr>
              <a:t>Tardiyye</a:t>
            </a:r>
            <a:endParaRPr lang="tr-TR" sz="1400" dirty="0">
              <a:solidFill>
                <a:schemeClr val="tx1"/>
              </a:solidFill>
              <a:latin typeface="Times New Roman" pitchFamily="18" charset="0"/>
              <a:cs typeface="Times New Roman" pitchFamily="18" charset="0"/>
            </a:endParaRPr>
          </a:p>
          <a:p>
            <a:pPr algn="just">
              <a:spcBef>
                <a:spcPts val="0"/>
              </a:spcBef>
            </a:pPr>
            <a:r>
              <a:rPr lang="tr-TR" sz="1400" dirty="0" smtClean="0">
                <a:solidFill>
                  <a:schemeClr val="tx1"/>
                </a:solidFill>
                <a:latin typeface="Times New Roman" pitchFamily="18" charset="0"/>
                <a:cs typeface="Times New Roman" pitchFamily="18" charset="0"/>
              </a:rPr>
              <a:t>		k-</a:t>
            </a:r>
            <a:r>
              <a:rPr lang="tr-TR" sz="1400" dirty="0" err="1" smtClean="0">
                <a:solidFill>
                  <a:schemeClr val="tx1"/>
                </a:solidFill>
                <a:latin typeface="Times New Roman" pitchFamily="18" charset="0"/>
                <a:cs typeface="Times New Roman" pitchFamily="18" charset="0"/>
              </a:rPr>
              <a:t>Mîrâciye</a:t>
            </a:r>
            <a:endParaRPr lang="tr-TR" sz="1400" dirty="0">
              <a:solidFill>
                <a:schemeClr val="tx1"/>
              </a:solidFill>
              <a:latin typeface="Times New Roman" pitchFamily="18" charset="0"/>
              <a:cs typeface="Times New Roman" pitchFamily="18" charset="0"/>
            </a:endParaRPr>
          </a:p>
          <a:p>
            <a:pPr algn="just"/>
            <a:endParaRPr lang="tr-TR" sz="1600" dirty="0">
              <a:solidFill>
                <a:schemeClr val="tx1"/>
              </a:solidFill>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B9D4A703-C2B9-4BC6-8EEF-BF42B3C1DFE7}" type="slidenum">
              <a:rPr lang="tr-TR" smtClean="0"/>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7500" lnSpcReduction="20000"/>
          </a:bodyPr>
          <a:lstStyle/>
          <a:p>
            <a:pPr algn="just">
              <a:buNone/>
            </a:pPr>
            <a:r>
              <a:rPr lang="tr-TR" b="1" dirty="0" err="1">
                <a:latin typeface="Times New Roman" pitchFamily="18" charset="0"/>
                <a:cs typeface="Times New Roman" pitchFamily="18" charset="0"/>
              </a:rPr>
              <a:t>Cumhûr</a:t>
            </a:r>
            <a:r>
              <a:rPr lang="tr-TR" b="1" dirty="0">
                <a:latin typeface="Times New Roman" pitchFamily="18" charset="0"/>
                <a:cs typeface="Times New Roman" pitchFamily="18" charset="0"/>
              </a:rPr>
              <a:t> müezzinliği</a:t>
            </a:r>
            <a:r>
              <a:rPr lang="tr-TR" dirty="0">
                <a:latin typeface="Times New Roman" pitchFamily="18" charset="0"/>
                <a:cs typeface="Times New Roman" pitchFamily="18" charset="0"/>
              </a:rPr>
              <a:t>, müezzin kadroları kabarık olan büyük camilerde, bütün müezzinlerin iştirakiyle namazdan önce ve sonra </a:t>
            </a:r>
            <a:r>
              <a:rPr lang="tr-TR" dirty="0" err="1">
                <a:latin typeface="Times New Roman" pitchFamily="18" charset="0"/>
                <a:cs typeface="Times New Roman" pitchFamily="18" charset="0"/>
              </a:rPr>
              <a:t>icrâ</a:t>
            </a:r>
            <a:r>
              <a:rPr lang="tr-TR" dirty="0">
                <a:latin typeface="Times New Roman" pitchFamily="18" charset="0"/>
                <a:cs typeface="Times New Roman" pitchFamily="18" charset="0"/>
              </a:rPr>
              <a:t> edilen </a:t>
            </a:r>
            <a:r>
              <a:rPr lang="tr-TR" dirty="0" err="1">
                <a:latin typeface="Times New Roman" pitchFamily="18" charset="0"/>
                <a:cs typeface="Times New Roman" pitchFamily="18" charset="0"/>
              </a:rPr>
              <a:t>mûsikîye</a:t>
            </a:r>
            <a:r>
              <a:rPr lang="tr-TR" dirty="0">
                <a:latin typeface="Times New Roman" pitchFamily="18" charset="0"/>
                <a:cs typeface="Times New Roman" pitchFamily="18" charset="0"/>
              </a:rPr>
              <a:t> verilen isimdir. Bir </a:t>
            </a:r>
            <a:r>
              <a:rPr lang="tr-TR" dirty="0" err="1">
                <a:latin typeface="Times New Roman" pitchFamily="18" charset="0"/>
                <a:cs typeface="Times New Roman" pitchFamily="18" charset="0"/>
              </a:rPr>
              <a:t>câmideki</a:t>
            </a:r>
            <a:r>
              <a:rPr lang="tr-TR" dirty="0">
                <a:latin typeface="Times New Roman" pitchFamily="18" charset="0"/>
                <a:cs typeface="Times New Roman" pitchFamily="18" charset="0"/>
              </a:rPr>
              <a:t> müezzinlerin en ehliyetlisi ve kıdemlisi müezzin-başı olur, diğerleri ona tabidir. Büyük </a:t>
            </a:r>
            <a:r>
              <a:rPr lang="tr-TR" dirty="0" err="1">
                <a:latin typeface="Times New Roman" pitchFamily="18" charset="0"/>
                <a:cs typeface="Times New Roman" pitchFamily="18" charset="0"/>
              </a:rPr>
              <a:t>câmilerde</a:t>
            </a:r>
            <a:r>
              <a:rPr lang="tr-TR" dirty="0">
                <a:latin typeface="Times New Roman" pitchFamily="18" charset="0"/>
                <a:cs typeface="Times New Roman" pitchFamily="18" charset="0"/>
              </a:rPr>
              <a:t> namaz esnasında, imamın rükû ve secde için okuyacağı tekbirler -hoparlör bulunmadığında- uzakta bulunan ve aynı namaz için aynı </a:t>
            </a:r>
            <a:r>
              <a:rPr lang="tr-TR" dirty="0" err="1">
                <a:latin typeface="Times New Roman" pitchFamily="18" charset="0"/>
                <a:cs typeface="Times New Roman" pitchFamily="18" charset="0"/>
              </a:rPr>
              <a:t>imâma</a:t>
            </a:r>
            <a:r>
              <a:rPr lang="tr-TR" dirty="0">
                <a:latin typeface="Times New Roman" pitchFamily="18" charset="0"/>
                <a:cs typeface="Times New Roman" pitchFamily="18" charset="0"/>
              </a:rPr>
              <a:t> uymuş olan cemaat tarafından duyulamayacağı ve görme özürlülerin de katılamayacakları düşünülerek, müezzinler tarafından </a:t>
            </a:r>
            <a:r>
              <a:rPr lang="tr-TR" dirty="0" err="1">
                <a:latin typeface="Times New Roman" pitchFamily="18" charset="0"/>
                <a:cs typeface="Times New Roman" pitchFamily="18" charset="0"/>
              </a:rPr>
              <a:t>tekbîrler</a:t>
            </a:r>
            <a:r>
              <a:rPr lang="tr-TR" dirty="0">
                <a:latin typeface="Times New Roman" pitchFamily="18" charset="0"/>
                <a:cs typeface="Times New Roman" pitchFamily="18" charset="0"/>
              </a:rPr>
              <a:t> tekrar edilir ki, buna “</a:t>
            </a:r>
            <a:r>
              <a:rPr lang="tr-TR" dirty="0" err="1">
                <a:latin typeface="Times New Roman" pitchFamily="18" charset="0"/>
                <a:cs typeface="Times New Roman" pitchFamily="18" charset="0"/>
              </a:rPr>
              <a:t>tekbîr</a:t>
            </a:r>
            <a:r>
              <a:rPr lang="tr-TR" dirty="0">
                <a:latin typeface="Times New Roman" pitchFamily="18" charset="0"/>
                <a:cs typeface="Times New Roman" pitchFamily="18" charset="0"/>
              </a:rPr>
              <a:t> alma” denir. Diğer dualar, </a:t>
            </a:r>
            <a:r>
              <a:rPr lang="tr-TR" dirty="0" err="1">
                <a:latin typeface="Times New Roman" pitchFamily="18" charset="0"/>
                <a:cs typeface="Times New Roman" pitchFamily="18" charset="0"/>
              </a:rPr>
              <a:t>tesbîhler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âyete’l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kürsî’nin</a:t>
            </a:r>
            <a:r>
              <a:rPr lang="tr-TR" dirty="0">
                <a:latin typeface="Times New Roman" pitchFamily="18" charset="0"/>
                <a:cs typeface="Times New Roman" pitchFamily="18" charset="0"/>
              </a:rPr>
              <a:t> okunması, teravih namazlarında aralarda okunan salât-ı </a:t>
            </a:r>
            <a:r>
              <a:rPr lang="tr-TR" dirty="0" err="1">
                <a:latin typeface="Times New Roman" pitchFamily="18" charset="0"/>
                <a:cs typeface="Times New Roman" pitchFamily="18" charset="0"/>
              </a:rPr>
              <a:t>ümmiyye</a:t>
            </a:r>
            <a:r>
              <a:rPr lang="tr-TR" dirty="0">
                <a:latin typeface="Times New Roman" pitchFamily="18" charset="0"/>
                <a:cs typeface="Times New Roman" pitchFamily="18" charset="0"/>
              </a:rPr>
              <a:t> veya ramazan ilâhileri, bu müezzin kadrosu tarafından ağız birliği ile </a:t>
            </a:r>
            <a:r>
              <a:rPr lang="tr-TR" dirty="0" err="1">
                <a:latin typeface="Times New Roman" pitchFamily="18" charset="0"/>
                <a:cs typeface="Times New Roman" pitchFamily="18" charset="0"/>
              </a:rPr>
              <a:t>icrâ</a:t>
            </a:r>
            <a:r>
              <a:rPr lang="tr-TR" dirty="0">
                <a:latin typeface="Times New Roman" pitchFamily="18" charset="0"/>
                <a:cs typeface="Times New Roman" pitchFamily="18" charset="0"/>
              </a:rPr>
              <a:t> edildiği için, </a:t>
            </a:r>
            <a:r>
              <a:rPr lang="tr-TR" dirty="0" err="1">
                <a:latin typeface="Times New Roman" pitchFamily="18" charset="0"/>
                <a:cs typeface="Times New Roman" pitchFamily="18" charset="0"/>
              </a:rPr>
              <a:t>câmi</a:t>
            </a:r>
            <a:r>
              <a:rPr lang="tr-TR" dirty="0">
                <a:latin typeface="Times New Roman" pitchFamily="18" charset="0"/>
                <a:cs typeface="Times New Roman" pitchFamily="18" charset="0"/>
              </a:rPr>
              <a:t> içinde </a:t>
            </a:r>
            <a:r>
              <a:rPr lang="tr-TR" dirty="0" err="1">
                <a:latin typeface="Times New Roman" pitchFamily="18" charset="0"/>
                <a:cs typeface="Times New Roman" pitchFamily="18" charset="0"/>
              </a:rPr>
              <a:t>icrâ</a:t>
            </a:r>
            <a:r>
              <a:rPr lang="tr-TR" dirty="0">
                <a:latin typeface="Times New Roman" pitchFamily="18" charset="0"/>
                <a:cs typeface="Times New Roman" pitchFamily="18" charset="0"/>
              </a:rPr>
              <a:t> edilen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mûsikînin</a:t>
            </a:r>
            <a:r>
              <a:rPr lang="tr-TR" dirty="0">
                <a:latin typeface="Times New Roman" pitchFamily="18" charset="0"/>
                <a:cs typeface="Times New Roman" pitchFamily="18" charset="0"/>
              </a:rPr>
              <a:t> bu kısmına </a:t>
            </a:r>
            <a:r>
              <a:rPr lang="tr-TR" dirty="0" err="1">
                <a:latin typeface="Times New Roman" pitchFamily="18" charset="0"/>
                <a:cs typeface="Times New Roman" pitchFamily="18" charset="0"/>
              </a:rPr>
              <a:t>cumhûr</a:t>
            </a:r>
            <a:r>
              <a:rPr lang="tr-TR" dirty="0">
                <a:latin typeface="Times New Roman" pitchFamily="18" charset="0"/>
                <a:cs typeface="Times New Roman" pitchFamily="18" charset="0"/>
              </a:rPr>
              <a:t> müezzinliği adı verilmektedir.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92500" lnSpcReduction="20000"/>
          </a:bodyPr>
          <a:lstStyle/>
          <a:p>
            <a:pPr algn="just"/>
            <a:r>
              <a:rPr lang="tr-TR" sz="2000" b="1" dirty="0">
                <a:latin typeface="Times New Roman" pitchFamily="18" charset="0"/>
                <a:cs typeface="Times New Roman" pitchFamily="18" charset="0"/>
              </a:rPr>
              <a:t>d) Hutbe</a:t>
            </a:r>
            <a:endParaRPr lang="tr-TR" sz="2000" b="1" i="1"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	Cuma ve Bayram namazlarıyla, yılın bazı günlerinde ve olağanüstü durumlarda, </a:t>
            </a:r>
            <a:r>
              <a:rPr lang="tr-TR" sz="2000" dirty="0" err="1">
                <a:latin typeface="Times New Roman" pitchFamily="18" charset="0"/>
                <a:cs typeface="Times New Roman" pitchFamily="18" charset="0"/>
              </a:rPr>
              <a:t>câmide</a:t>
            </a:r>
            <a:r>
              <a:rPr lang="tr-TR" sz="2000" dirty="0">
                <a:latin typeface="Times New Roman" pitchFamily="18" charset="0"/>
                <a:cs typeface="Times New Roman" pitchFamily="18" charset="0"/>
              </a:rPr>
              <a:t> minber üstünde yapılan konuşmaya “hutbe”, konuşmayı yapan kişiye de “hatip” denir. </a:t>
            </a:r>
            <a:r>
              <a:rPr lang="tr-TR" sz="2000" dirty="0" err="1">
                <a:latin typeface="Times New Roman" pitchFamily="18" charset="0"/>
                <a:cs typeface="Times New Roman" pitchFamily="18" charset="0"/>
              </a:rPr>
              <a:t>Câmilerde</a:t>
            </a:r>
            <a:r>
              <a:rPr lang="tr-TR" sz="2000" dirty="0">
                <a:latin typeface="Times New Roman" pitchFamily="18" charset="0"/>
                <a:cs typeface="Times New Roman" pitchFamily="18" charset="0"/>
              </a:rPr>
              <a:t> mihrabın sağ tarafında bulunan ve merdivenle çıkılan bir yer vardır ki minber denilen bu kısmın en yukarı kısmı Hz. Peygamberimize hürmeten kapatılmış ve genellikle camilerde üzeri kubbeli yapılarak en üst kısma çıkılması engellenmiştir. </a:t>
            </a:r>
            <a:endParaRPr lang="tr-TR" sz="2000" dirty="0" smtClean="0">
              <a:latin typeface="Times New Roman" pitchFamily="18" charset="0"/>
              <a:cs typeface="Times New Roman" pitchFamily="18" charset="0"/>
            </a:endParaRPr>
          </a:p>
          <a:p>
            <a:pPr algn="just"/>
            <a:endParaRPr lang="tr-TR" sz="2000" dirty="0">
              <a:latin typeface="Times New Roman" pitchFamily="18" charset="0"/>
              <a:cs typeface="Times New Roman" pitchFamily="18" charset="0"/>
            </a:endParaRPr>
          </a:p>
          <a:p>
            <a:pPr algn="just"/>
            <a:endParaRPr lang="tr-TR" sz="2000" dirty="0" smtClean="0">
              <a:latin typeface="Times New Roman" pitchFamily="18" charset="0"/>
              <a:cs typeface="Times New Roman" pitchFamily="18" charset="0"/>
            </a:endParaRPr>
          </a:p>
          <a:p>
            <a:pPr algn="just"/>
            <a:endParaRPr lang="tr-TR" sz="2000" dirty="0">
              <a:latin typeface="Times New Roman" pitchFamily="18" charset="0"/>
              <a:cs typeface="Times New Roman" pitchFamily="18" charset="0"/>
            </a:endParaRPr>
          </a:p>
          <a:p>
            <a:pPr algn="just"/>
            <a:endParaRPr lang="tr-TR" sz="2000" dirty="0" smtClean="0">
              <a:latin typeface="Times New Roman" pitchFamily="18" charset="0"/>
              <a:cs typeface="Times New Roman" pitchFamily="18" charset="0"/>
            </a:endParaRPr>
          </a:p>
          <a:p>
            <a:pPr algn="just"/>
            <a:endParaRPr lang="tr-TR" sz="2000" dirty="0">
              <a:latin typeface="Times New Roman" pitchFamily="18" charset="0"/>
              <a:cs typeface="Times New Roman" pitchFamily="18" charset="0"/>
            </a:endParaRPr>
          </a:p>
          <a:p>
            <a:pPr algn="just"/>
            <a:endParaRPr lang="tr-TR" sz="2000" dirty="0" smtClean="0">
              <a:latin typeface="Times New Roman" pitchFamily="18" charset="0"/>
              <a:cs typeface="Times New Roman" pitchFamily="18" charset="0"/>
            </a:endParaRPr>
          </a:p>
          <a:p>
            <a:pPr algn="just"/>
            <a:endParaRPr lang="tr-TR" sz="2000" dirty="0">
              <a:latin typeface="Times New Roman" pitchFamily="18" charset="0"/>
              <a:cs typeface="Times New Roman" pitchFamily="18" charset="0"/>
            </a:endParaRPr>
          </a:p>
          <a:p>
            <a:pPr algn="just"/>
            <a:endParaRPr lang="tr-TR" sz="2000" dirty="0" smtClean="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Sonraları yapılan minberlerde Peygamberimizin hutbe okurken onun bulunduğu yükseklikte bulunmamak ve ona hürmet etmek için minberin en üst kısmı kapatılmış, ondan sonra dört halife de birbirlerine hürmeten ayrı ayrı basamaklarda hutbelerini okudukları </a:t>
            </a:r>
            <a:r>
              <a:rPr lang="tr-TR" sz="2000" dirty="0" err="1">
                <a:latin typeface="Times New Roman" pitchFamily="18" charset="0"/>
                <a:cs typeface="Times New Roman" pitchFamily="18" charset="0"/>
              </a:rPr>
              <a:t>rivâyet</a:t>
            </a:r>
            <a:r>
              <a:rPr lang="tr-TR" sz="2000" dirty="0">
                <a:latin typeface="Times New Roman" pitchFamily="18" charset="0"/>
                <a:cs typeface="Times New Roman" pitchFamily="18" charset="0"/>
              </a:rPr>
              <a:t> edilmektedir. Çoğu zaman yukarıdaki basamakları boş bırakmak için aşağıdan yedi basamak çıkılır. Fakat basamak adedi az olan minberlerde bu hususa riayet edilmemektedir.</a:t>
            </a:r>
          </a:p>
          <a:p>
            <a:pPr algn="just"/>
            <a:endParaRPr lang="tr-TR" sz="2000" dirty="0">
              <a:latin typeface="Times New Roman" pitchFamily="18" charset="0"/>
              <a:cs typeface="Times New Roman" pitchFamily="18" charset="0"/>
            </a:endParaRP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11</a:t>
            </a:fld>
            <a:endParaRPr lang="tr-TR"/>
          </a:p>
        </p:txBody>
      </p:sp>
      <p:pic>
        <p:nvPicPr>
          <p:cNvPr id="22530" name="Resim 2" descr="b"/>
          <p:cNvPicPr>
            <a:picLocks noChangeAspect="1" noChangeArrowheads="1"/>
          </p:cNvPicPr>
          <p:nvPr/>
        </p:nvPicPr>
        <p:blipFill>
          <a:blip r:embed="rId2"/>
          <a:srcRect/>
          <a:stretch>
            <a:fillRect/>
          </a:stretch>
        </p:blipFill>
        <p:spPr bwMode="auto">
          <a:xfrm>
            <a:off x="3786182" y="2285992"/>
            <a:ext cx="1438275" cy="20955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62500" lnSpcReduction="20000"/>
          </a:bodyPr>
          <a:lstStyle/>
          <a:p>
            <a:pPr algn="just"/>
            <a:endParaRPr lang="tr-TR" dirty="0" smtClean="0"/>
          </a:p>
          <a:p>
            <a:pPr algn="just"/>
            <a:r>
              <a:rPr lang="tr-TR" dirty="0" smtClean="0">
                <a:latin typeface="Times New Roman" pitchFamily="18" charset="0"/>
                <a:cs typeface="Times New Roman" pitchFamily="18" charset="0"/>
              </a:rPr>
              <a:t>Hutbede </a:t>
            </a:r>
            <a:r>
              <a:rPr lang="tr-TR" dirty="0">
                <a:latin typeface="Times New Roman" pitchFamily="18" charset="0"/>
                <a:cs typeface="Times New Roman" pitchFamily="18" charset="0"/>
              </a:rPr>
              <a:t>ağırlıklı olan kısım konuşma (</a:t>
            </a:r>
            <a:r>
              <a:rPr lang="tr-TR" dirty="0" err="1">
                <a:latin typeface="Times New Roman" pitchFamily="18" charset="0"/>
                <a:cs typeface="Times New Roman" pitchFamily="18" charset="0"/>
              </a:rPr>
              <a:t>hitâbet</a:t>
            </a:r>
            <a:r>
              <a:rPr lang="tr-TR" dirty="0">
                <a:latin typeface="Times New Roman" pitchFamily="18" charset="0"/>
                <a:cs typeface="Times New Roman" pitchFamily="18" charset="0"/>
              </a:rPr>
              <a:t>) kısmıdır. Konuşur gibi okunduğundan her hangi bir makam uygulama gerekmez. Memleketimizde bölgelere göre çeşitli hutbe okuma şekilleri vardır. Bazıları birinci ve ikinci hutbenin baş tarafındaki </a:t>
            </a:r>
            <a:r>
              <a:rPr lang="tr-TR" dirty="0" err="1">
                <a:latin typeface="Times New Roman" pitchFamily="18" charset="0"/>
                <a:cs typeface="Times New Roman" pitchFamily="18" charset="0"/>
              </a:rPr>
              <a:t>hamdele</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salvele</a:t>
            </a:r>
            <a:r>
              <a:rPr lang="tr-TR" dirty="0">
                <a:latin typeface="Times New Roman" pitchFamily="18" charset="0"/>
                <a:cs typeface="Times New Roman" pitchFamily="18" charset="0"/>
              </a:rPr>
              <a:t> ve duaları sesli ve makamlı okurlar. Özellikle ikinci hutbe denilen kısmı </a:t>
            </a:r>
            <a:r>
              <a:rPr lang="tr-TR" dirty="0" err="1">
                <a:latin typeface="Times New Roman" pitchFamily="18" charset="0"/>
                <a:cs typeface="Times New Roman" pitchFamily="18" charset="0"/>
              </a:rPr>
              <a:t>Kur’ân’ı</a:t>
            </a:r>
            <a:r>
              <a:rPr lang="tr-TR" dirty="0">
                <a:latin typeface="Times New Roman" pitchFamily="18" charset="0"/>
                <a:cs typeface="Times New Roman" pitchFamily="18" charset="0"/>
              </a:rPr>
              <a:t> güzel sesle okudukları gibi makamlı okurlar. Doğrusu şudur ki; hutbe adından da anlaşılacağı üzere cemaate karşı yapılan bir konuşma ve bir </a:t>
            </a:r>
            <a:r>
              <a:rPr lang="tr-TR" dirty="0" err="1">
                <a:latin typeface="Times New Roman" pitchFamily="18" charset="0"/>
                <a:cs typeface="Times New Roman" pitchFamily="18" charset="0"/>
              </a:rPr>
              <a:t>mev’izadır</a:t>
            </a:r>
            <a:r>
              <a:rPr lang="tr-TR" dirty="0">
                <a:latin typeface="Times New Roman" pitchFamily="18" charset="0"/>
                <a:cs typeface="Times New Roman" pitchFamily="18" charset="0"/>
              </a:rPr>
              <a:t>. Bunun düz (makamsız) ve konuşur gibi tok bir sesle okunması daha uygun olur. Duaların da aynı şekilde yapılması daha güzel olur. Ancak hutbenin sonunda okunan “</a:t>
            </a:r>
            <a:r>
              <a:rPr lang="tr-TR" dirty="0" err="1">
                <a:latin typeface="Times New Roman" pitchFamily="18" charset="0"/>
                <a:cs typeface="Times New Roman" pitchFamily="18" charset="0"/>
              </a:rPr>
              <a:t>inna’llahe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ye’muru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bi’l</a:t>
            </a:r>
            <a:r>
              <a:rPr lang="tr-TR" dirty="0">
                <a:latin typeface="Times New Roman" pitchFamily="18" charset="0"/>
                <a:cs typeface="Times New Roman" pitchFamily="18" charset="0"/>
              </a:rPr>
              <a:t>-adli </a:t>
            </a:r>
            <a:r>
              <a:rPr lang="tr-TR" dirty="0" err="1">
                <a:latin typeface="Times New Roman" pitchFamily="18" charset="0"/>
                <a:cs typeface="Times New Roman" pitchFamily="18" charset="0"/>
              </a:rPr>
              <a:t>ve’l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ihsâni</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îtâiz’l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kurbâ</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yenhâ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ani’l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fahşâi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münkeri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bağyi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yaizuküm</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lealleküm</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tezekkerûn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âyetinin</a:t>
            </a:r>
            <a:r>
              <a:rPr lang="tr-TR" dirty="0">
                <a:latin typeface="Times New Roman" pitchFamily="18" charset="0"/>
                <a:cs typeface="Times New Roman" pitchFamily="18" charset="0"/>
              </a:rPr>
              <a:t> makamlı olarak okunması güzel olur. Hatta Cuma namazında hutbede, hatibin bu ayeti okurken vereceği ses ve makam, müezzinin aynı makamla </a:t>
            </a:r>
            <a:r>
              <a:rPr lang="tr-TR" dirty="0" err="1">
                <a:latin typeface="Times New Roman" pitchFamily="18" charset="0"/>
                <a:cs typeface="Times New Roman" pitchFamily="18" charset="0"/>
              </a:rPr>
              <a:t>kâmeti</a:t>
            </a:r>
            <a:r>
              <a:rPr lang="tr-TR" dirty="0">
                <a:latin typeface="Times New Roman" pitchFamily="18" charset="0"/>
                <a:cs typeface="Times New Roman" pitchFamily="18" charset="0"/>
              </a:rPr>
              <a:t> okumasına ve dolayısıyla hatibin aynı makamla namazı kıldırmasına neden olacağı için uygun bir makam seçmek, fazla tiz ve pes makamlardan giriş yapmamak gerekir. </a:t>
            </a:r>
          </a:p>
          <a:p>
            <a:pPr algn="just"/>
            <a:r>
              <a:rPr lang="tr-TR" dirty="0">
                <a:latin typeface="Times New Roman" pitchFamily="18" charset="0"/>
                <a:cs typeface="Times New Roman" pitchFamily="18" charset="0"/>
              </a:rPr>
              <a:t>Bayram hutbelerinde de aynı </a:t>
            </a:r>
            <a:r>
              <a:rPr lang="tr-TR" dirty="0" err="1">
                <a:latin typeface="Times New Roman" pitchFamily="18" charset="0"/>
                <a:cs typeface="Times New Roman" pitchFamily="18" charset="0"/>
              </a:rPr>
              <a:t>usûlü</a:t>
            </a:r>
            <a:r>
              <a:rPr lang="tr-TR" dirty="0">
                <a:latin typeface="Times New Roman" pitchFamily="18" charset="0"/>
                <a:cs typeface="Times New Roman" pitchFamily="18" charset="0"/>
              </a:rPr>
              <a:t> takip etmek yerinde bir hareket olur. Hitabetle ilgili kısımlar ister Arapça, isterse Türkçe olsun mutlaka konuşmada kullanılan ses tonuyla olmalıdır.</a:t>
            </a:r>
          </a:p>
          <a:p>
            <a:pPr>
              <a:buNone/>
            </a:pPr>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B9D4A703-C2B9-4BC6-8EEF-BF42B3C1DFE7}" type="slidenum">
              <a:rPr lang="tr-TR" smtClean="0"/>
              <a:pPr/>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70000" lnSpcReduction="20000"/>
          </a:bodyPr>
          <a:lstStyle/>
          <a:p>
            <a:pPr lvl="0" algn="just">
              <a:buNone/>
            </a:pPr>
            <a:r>
              <a:rPr lang="tr-TR" b="1" dirty="0" smtClean="0">
                <a:latin typeface="Times New Roman" pitchFamily="18" charset="0"/>
                <a:cs typeface="Times New Roman" pitchFamily="18" charset="0"/>
              </a:rPr>
              <a:t>	e) </a:t>
            </a:r>
            <a:r>
              <a:rPr lang="tr-TR" b="1" dirty="0" err="1" smtClean="0">
                <a:latin typeface="Times New Roman" pitchFamily="18" charset="0"/>
                <a:cs typeface="Times New Roman" pitchFamily="18" charset="0"/>
              </a:rPr>
              <a:t>Mevlîd</a:t>
            </a:r>
            <a:endParaRPr lang="tr-TR" b="1" i="1"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Mevlîd</a:t>
            </a:r>
            <a:r>
              <a:rPr lang="tr-TR" dirty="0">
                <a:latin typeface="Times New Roman" pitchFamily="18" charset="0"/>
                <a:cs typeface="Times New Roman" pitchFamily="18" charset="0"/>
              </a:rPr>
              <a:t>”, “doğum zamanı” demektir. İslâm literatüründe bu kelime ile doğumların en yücesi Peygamberimiz Hz. Muhammed’in bu âleme teşrifleri, doğduğu gün, doğum yeri ve doğum günü münasebetiyle yapılan anma merasimi anlaşılır. </a:t>
            </a:r>
          </a:p>
          <a:p>
            <a:pPr algn="just"/>
            <a:r>
              <a:rPr lang="tr-TR" dirty="0">
                <a:latin typeface="Times New Roman" pitchFamily="18" charset="0"/>
                <a:cs typeface="Times New Roman" pitchFamily="18" charset="0"/>
              </a:rPr>
              <a:t>Çeşitli İslâm ülkelerinde, Hz. Muhammed’in doğumunu konu alan </a:t>
            </a:r>
            <a:r>
              <a:rPr lang="tr-TR" dirty="0" err="1">
                <a:latin typeface="Times New Roman" pitchFamily="18" charset="0"/>
                <a:cs typeface="Times New Roman" pitchFamily="18" charset="0"/>
              </a:rPr>
              <a:t>mevlîdler</a:t>
            </a:r>
            <a:r>
              <a:rPr lang="tr-TR" dirty="0">
                <a:latin typeface="Times New Roman" pitchFamily="18" charset="0"/>
                <a:cs typeface="Times New Roman" pitchFamily="18" charset="0"/>
              </a:rPr>
              <a:t> yazılmıştır. Memleketimizde de bu tipte çalışmalar yapılmış fakat bu sahada en çok tutulan ve okunan </a:t>
            </a:r>
            <a:r>
              <a:rPr lang="tr-TR" dirty="0" err="1">
                <a:latin typeface="Times New Roman" pitchFamily="18" charset="0"/>
                <a:cs typeface="Times New Roman" pitchFamily="18" charset="0"/>
              </a:rPr>
              <a:t>mevlîd</a:t>
            </a:r>
            <a:r>
              <a:rPr lang="tr-TR" dirty="0">
                <a:latin typeface="Times New Roman" pitchFamily="18" charset="0"/>
                <a:cs typeface="Times New Roman" pitchFamily="18" charset="0"/>
              </a:rPr>
              <a:t>, Süleyman </a:t>
            </a:r>
            <a:r>
              <a:rPr lang="tr-TR" dirty="0" err="1">
                <a:latin typeface="Times New Roman" pitchFamily="18" charset="0"/>
                <a:cs typeface="Times New Roman" pitchFamily="18" charset="0"/>
              </a:rPr>
              <a:t>Çelebî’nin</a:t>
            </a:r>
            <a:r>
              <a:rPr lang="tr-TR" dirty="0">
                <a:latin typeface="Times New Roman" pitchFamily="18" charset="0"/>
                <a:cs typeface="Times New Roman" pitchFamily="18" charset="0"/>
              </a:rPr>
              <a:t> yazmış olduğu “</a:t>
            </a:r>
            <a:r>
              <a:rPr lang="tr-TR" dirty="0" err="1">
                <a:latin typeface="Times New Roman" pitchFamily="18" charset="0"/>
                <a:cs typeface="Times New Roman" pitchFamily="18" charset="0"/>
              </a:rPr>
              <a:t>Vesîletün</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Necât</a:t>
            </a:r>
            <a:r>
              <a:rPr lang="tr-TR" dirty="0">
                <a:latin typeface="Times New Roman" pitchFamily="18" charset="0"/>
                <a:cs typeface="Times New Roman" pitchFamily="18" charset="0"/>
              </a:rPr>
              <a:t>” adını verdiği </a:t>
            </a:r>
            <a:r>
              <a:rPr lang="tr-TR" dirty="0" err="1">
                <a:latin typeface="Times New Roman" pitchFamily="18" charset="0"/>
                <a:cs typeface="Times New Roman" pitchFamily="18" charset="0"/>
              </a:rPr>
              <a:t>mevlîdidir</a:t>
            </a:r>
            <a:r>
              <a:rPr lang="tr-TR" dirty="0">
                <a:latin typeface="Times New Roman" pitchFamily="18" charset="0"/>
                <a:cs typeface="Times New Roman" pitchFamily="18" charset="0"/>
              </a:rPr>
              <a:t>. Türk edebiyatının şaheserlerinden olan bu eser, mesnevî şeklinde yazılmış, samimi ve uzun bir şiirdir. Süleyman Çelebi bu mevlidi XV. Yüzyılın ilk yıllarında kaleme almıştır.</a:t>
            </a:r>
          </a:p>
          <a:p>
            <a:pPr algn="just"/>
            <a:r>
              <a:rPr lang="tr-TR" dirty="0" err="1">
                <a:latin typeface="Times New Roman" pitchFamily="18" charset="0"/>
                <a:cs typeface="Times New Roman" pitchFamily="18" charset="0"/>
              </a:rPr>
              <a:t>Mevlîd</a:t>
            </a:r>
            <a:r>
              <a:rPr lang="tr-TR" dirty="0">
                <a:latin typeface="Times New Roman" pitchFamily="18" charset="0"/>
                <a:cs typeface="Times New Roman" pitchFamily="18" charset="0"/>
              </a:rPr>
              <a:t>, çeşitli sebeplerle okutturulmaktadır. Doğum, ölüm, evlenme, sünnet, şahsî ve millî sevinç nedenleriyle, ölmüşlerin ruhlarını </a:t>
            </a:r>
            <a:r>
              <a:rPr lang="tr-TR" dirty="0" err="1">
                <a:latin typeface="Times New Roman" pitchFamily="18" charset="0"/>
                <a:cs typeface="Times New Roman" pitchFamily="18" charset="0"/>
              </a:rPr>
              <a:t>şâd</a:t>
            </a:r>
            <a:r>
              <a:rPr lang="tr-TR" dirty="0">
                <a:latin typeface="Times New Roman" pitchFamily="18" charset="0"/>
                <a:cs typeface="Times New Roman" pitchFamily="18" charset="0"/>
              </a:rPr>
              <a:t> etmek için </a:t>
            </a:r>
            <a:r>
              <a:rPr lang="tr-TR" dirty="0" err="1">
                <a:latin typeface="Times New Roman" pitchFamily="18" charset="0"/>
                <a:cs typeface="Times New Roman" pitchFamily="18" charset="0"/>
              </a:rPr>
              <a:t>mevlîd</a:t>
            </a:r>
            <a:r>
              <a:rPr lang="tr-TR" dirty="0">
                <a:latin typeface="Times New Roman" pitchFamily="18" charset="0"/>
                <a:cs typeface="Times New Roman" pitchFamily="18" charset="0"/>
              </a:rPr>
              <a:t> okutmak sevap sayılmaktadır. </a:t>
            </a:r>
            <a:r>
              <a:rPr lang="tr-TR" dirty="0" err="1">
                <a:latin typeface="Times New Roman" pitchFamily="18" charset="0"/>
                <a:cs typeface="Times New Roman" pitchFamily="18" charset="0"/>
              </a:rPr>
              <a:t>Mevlîd</a:t>
            </a:r>
            <a:r>
              <a:rPr lang="tr-TR" dirty="0">
                <a:latin typeface="Times New Roman" pitchFamily="18" charset="0"/>
                <a:cs typeface="Times New Roman" pitchFamily="18" charset="0"/>
              </a:rPr>
              <a:t>, vaktiyle bestekârlarca </a:t>
            </a:r>
            <a:r>
              <a:rPr lang="tr-TR" dirty="0" err="1">
                <a:latin typeface="Times New Roman" pitchFamily="18" charset="0"/>
                <a:cs typeface="Times New Roman" pitchFamily="18" charset="0"/>
              </a:rPr>
              <a:t>usûle</a:t>
            </a:r>
            <a:r>
              <a:rPr lang="tr-TR" dirty="0">
                <a:latin typeface="Times New Roman" pitchFamily="18" charset="0"/>
                <a:cs typeface="Times New Roman" pitchFamily="18" charset="0"/>
              </a:rPr>
              <a:t> bağlı olarak bestelenmişse de, XIX. Yüzyıl ortalarında ve sonlarında bu besteler unutulmuştur. Bugün </a:t>
            </a:r>
            <a:r>
              <a:rPr lang="tr-TR" dirty="0" err="1">
                <a:latin typeface="Times New Roman" pitchFamily="18" charset="0"/>
                <a:cs typeface="Times New Roman" pitchFamily="18" charset="0"/>
              </a:rPr>
              <a:t>mevlîd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mevlithânlar</a:t>
            </a:r>
            <a:r>
              <a:rPr lang="tr-TR" dirty="0">
                <a:latin typeface="Times New Roman" pitchFamily="18" charset="0"/>
                <a:cs typeface="Times New Roman" pitchFamily="18" charset="0"/>
              </a:rPr>
              <a:t> tarafından doğaçlama beste ile okunmaktadır.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7"/>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47500" lnSpcReduction="20000"/>
          </a:bodyPr>
          <a:lstStyle/>
          <a:p>
            <a:pPr algn="just"/>
            <a:endParaRPr lang="tr-TR" dirty="0" smtClean="0">
              <a:latin typeface="Times New Roman" pitchFamily="18" charset="0"/>
              <a:cs typeface="Times New Roman" pitchFamily="18" charset="0"/>
            </a:endParaRPr>
          </a:p>
          <a:p>
            <a:pPr algn="just"/>
            <a:r>
              <a:rPr lang="tr-TR" sz="3400" dirty="0" smtClean="0">
                <a:latin typeface="Times New Roman" pitchFamily="18" charset="0"/>
                <a:cs typeface="Times New Roman" pitchFamily="18" charset="0"/>
              </a:rPr>
              <a:t>Önceleri </a:t>
            </a:r>
            <a:r>
              <a:rPr lang="tr-TR" sz="3400" dirty="0">
                <a:latin typeface="Times New Roman" pitchFamily="18" charset="0"/>
                <a:cs typeface="Times New Roman" pitchFamily="18" charset="0"/>
              </a:rPr>
              <a:t>tamamı okunan </a:t>
            </a:r>
            <a:r>
              <a:rPr lang="tr-TR" sz="3400" dirty="0" err="1">
                <a:latin typeface="Times New Roman" pitchFamily="18" charset="0"/>
                <a:cs typeface="Times New Roman" pitchFamily="18" charset="0"/>
              </a:rPr>
              <a:t>mevlîd’in</a:t>
            </a:r>
            <a:r>
              <a:rPr lang="tr-TR" sz="3400" dirty="0">
                <a:latin typeface="Times New Roman" pitchFamily="18" charset="0"/>
                <a:cs typeface="Times New Roman" pitchFamily="18" charset="0"/>
              </a:rPr>
              <a:t>, bugün sadece belli bahirleri okunmaktadır. </a:t>
            </a:r>
            <a:r>
              <a:rPr lang="tr-TR" sz="3400" dirty="0" err="1">
                <a:latin typeface="Times New Roman" pitchFamily="18" charset="0"/>
                <a:cs typeface="Times New Roman" pitchFamily="18" charset="0"/>
              </a:rPr>
              <a:t>Mevlid</a:t>
            </a:r>
            <a:r>
              <a:rPr lang="tr-TR" sz="3400" dirty="0">
                <a:latin typeface="Times New Roman" pitchFamily="18" charset="0"/>
                <a:cs typeface="Times New Roman" pitchFamily="18" charset="0"/>
              </a:rPr>
              <a:t> şu kısımlardan meydana gelmektedir:</a:t>
            </a:r>
          </a:p>
          <a:p>
            <a:pPr algn="just"/>
            <a:r>
              <a:rPr lang="tr-TR" sz="3400" u="sng" dirty="0">
                <a:latin typeface="Times New Roman" pitchFamily="18" charset="0"/>
                <a:cs typeface="Times New Roman" pitchFamily="18" charset="0"/>
              </a:rPr>
              <a:t>“Allah </a:t>
            </a:r>
            <a:r>
              <a:rPr lang="tr-TR" sz="3400" u="sng" dirty="0" err="1">
                <a:latin typeface="Times New Roman" pitchFamily="18" charset="0"/>
                <a:cs typeface="Times New Roman" pitchFamily="18" charset="0"/>
              </a:rPr>
              <a:t>âdın</a:t>
            </a:r>
            <a:r>
              <a:rPr lang="tr-TR" sz="3400" u="sng" dirty="0">
                <a:latin typeface="Times New Roman" pitchFamily="18" charset="0"/>
                <a:cs typeface="Times New Roman" pitchFamily="18" charset="0"/>
              </a:rPr>
              <a:t>” bahri</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Mevlîd’in</a:t>
            </a:r>
            <a:r>
              <a:rPr lang="tr-TR" sz="3400" dirty="0">
                <a:latin typeface="Times New Roman" pitchFamily="18" charset="0"/>
                <a:cs typeface="Times New Roman" pitchFamily="18" charset="0"/>
              </a:rPr>
              <a:t> ilk kısmıdır. </a:t>
            </a:r>
            <a:r>
              <a:rPr lang="tr-TR" sz="3400" dirty="0" err="1">
                <a:latin typeface="Times New Roman" pitchFamily="18" charset="0"/>
                <a:cs typeface="Times New Roman" pitchFamily="18" charset="0"/>
              </a:rPr>
              <a:t>Cenâb</a:t>
            </a:r>
            <a:r>
              <a:rPr lang="tr-TR" sz="3400" dirty="0">
                <a:latin typeface="Times New Roman" pitchFamily="18" charset="0"/>
                <a:cs typeface="Times New Roman" pitchFamily="18" charset="0"/>
              </a:rPr>
              <a:t>-ı Hakk’ın yüceliğinden ve onu zikretmenin </a:t>
            </a:r>
            <a:r>
              <a:rPr lang="tr-TR" sz="3400" dirty="0" err="1">
                <a:latin typeface="Times New Roman" pitchFamily="18" charset="0"/>
                <a:cs typeface="Times New Roman" pitchFamily="18" charset="0"/>
              </a:rPr>
              <a:t>fazîletinden</a:t>
            </a:r>
            <a:r>
              <a:rPr lang="tr-TR" sz="3400" dirty="0">
                <a:latin typeface="Times New Roman" pitchFamily="18" charset="0"/>
                <a:cs typeface="Times New Roman" pitchFamily="18" charset="0"/>
              </a:rPr>
              <a:t> bahseder. Bu kısım genellikle </a:t>
            </a:r>
            <a:r>
              <a:rPr lang="tr-TR" sz="3400" dirty="0" err="1">
                <a:latin typeface="Times New Roman" pitchFamily="18" charset="0"/>
                <a:cs typeface="Times New Roman" pitchFamily="18" charset="0"/>
              </a:rPr>
              <a:t>sabâ</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uşşâk</a:t>
            </a:r>
            <a:r>
              <a:rPr lang="tr-TR" sz="3400" dirty="0">
                <a:latin typeface="Times New Roman" pitchFamily="18" charset="0"/>
                <a:cs typeface="Times New Roman" pitchFamily="18" charset="0"/>
              </a:rPr>
              <a:t> ve </a:t>
            </a:r>
            <a:r>
              <a:rPr lang="tr-TR" sz="3400" dirty="0" err="1">
                <a:latin typeface="Times New Roman" pitchFamily="18" charset="0"/>
                <a:cs typeface="Times New Roman" pitchFamily="18" charset="0"/>
              </a:rPr>
              <a:t>hüzzâm</a:t>
            </a:r>
            <a:r>
              <a:rPr lang="tr-TR" sz="3400" dirty="0">
                <a:latin typeface="Times New Roman" pitchFamily="18" charset="0"/>
                <a:cs typeface="Times New Roman" pitchFamily="18" charset="0"/>
              </a:rPr>
              <a:t> makamlarından birisiyle okunursa da, genellikle </a:t>
            </a:r>
            <a:r>
              <a:rPr lang="tr-TR" sz="3400" dirty="0" err="1">
                <a:latin typeface="Times New Roman" pitchFamily="18" charset="0"/>
                <a:cs typeface="Times New Roman" pitchFamily="18" charset="0"/>
              </a:rPr>
              <a:t>mevlîd’e</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sabâ</a:t>
            </a:r>
            <a:r>
              <a:rPr lang="tr-TR" sz="3400" dirty="0">
                <a:latin typeface="Times New Roman" pitchFamily="18" charset="0"/>
                <a:cs typeface="Times New Roman" pitchFamily="18" charset="0"/>
              </a:rPr>
              <a:t> makamı ile başlamak âdet olmuştur. Bu kısım hüseynî veya </a:t>
            </a:r>
            <a:r>
              <a:rPr lang="tr-TR" sz="3400" dirty="0" err="1">
                <a:latin typeface="Times New Roman" pitchFamily="18" charset="0"/>
                <a:cs typeface="Times New Roman" pitchFamily="18" charset="0"/>
              </a:rPr>
              <a:t>uşşâk</a:t>
            </a:r>
            <a:r>
              <a:rPr lang="tr-TR" sz="3400" dirty="0">
                <a:latin typeface="Times New Roman" pitchFamily="18" charset="0"/>
                <a:cs typeface="Times New Roman" pitchFamily="18" charset="0"/>
              </a:rPr>
              <a:t> makamı ile bitirilir.</a:t>
            </a:r>
          </a:p>
          <a:p>
            <a:pPr algn="just"/>
            <a:r>
              <a:rPr lang="tr-TR" sz="3400" u="sng" dirty="0">
                <a:latin typeface="Times New Roman" pitchFamily="18" charset="0"/>
                <a:cs typeface="Times New Roman" pitchFamily="18" charset="0"/>
              </a:rPr>
              <a:t>“Velâdet” bahri</a:t>
            </a:r>
            <a:r>
              <a:rPr lang="tr-TR" sz="3400" dirty="0">
                <a:latin typeface="Times New Roman" pitchFamily="18" charset="0"/>
                <a:cs typeface="Times New Roman" pitchFamily="18" charset="0"/>
              </a:rPr>
              <a:t>. Bu kısımda Peygamberimizin doğumu ve o esnadaki harikulâde olaylar anlatılır. Bu kısma genellikle rast makamından girilir, daha sonra </a:t>
            </a:r>
            <a:r>
              <a:rPr lang="tr-TR" sz="3400" dirty="0" err="1">
                <a:latin typeface="Times New Roman" pitchFamily="18" charset="0"/>
                <a:cs typeface="Times New Roman" pitchFamily="18" charset="0"/>
              </a:rPr>
              <a:t>uşşâk</a:t>
            </a:r>
            <a:r>
              <a:rPr lang="tr-TR" sz="3400" dirty="0">
                <a:latin typeface="Times New Roman" pitchFamily="18" charset="0"/>
                <a:cs typeface="Times New Roman" pitchFamily="18" charset="0"/>
              </a:rPr>
              <a:t> ve </a:t>
            </a:r>
            <a:r>
              <a:rPr lang="tr-TR" sz="3400" dirty="0" err="1">
                <a:latin typeface="Times New Roman" pitchFamily="18" charset="0"/>
                <a:cs typeface="Times New Roman" pitchFamily="18" charset="0"/>
              </a:rPr>
              <a:t>hüzzâm</a:t>
            </a:r>
            <a:r>
              <a:rPr lang="tr-TR" sz="3400" dirty="0">
                <a:latin typeface="Times New Roman" pitchFamily="18" charset="0"/>
                <a:cs typeface="Times New Roman" pitchFamily="18" charset="0"/>
              </a:rPr>
              <a:t> gibi makamlara </a:t>
            </a:r>
            <a:r>
              <a:rPr lang="tr-TR" sz="3400" dirty="0" err="1">
                <a:latin typeface="Times New Roman" pitchFamily="18" charset="0"/>
                <a:cs typeface="Times New Roman" pitchFamily="18" charset="0"/>
              </a:rPr>
              <a:t>geçki</a:t>
            </a:r>
            <a:r>
              <a:rPr lang="tr-TR" sz="3400" dirty="0">
                <a:latin typeface="Times New Roman" pitchFamily="18" charset="0"/>
                <a:cs typeface="Times New Roman" pitchFamily="18" charset="0"/>
              </a:rPr>
              <a:t> yapılır.</a:t>
            </a:r>
          </a:p>
          <a:p>
            <a:pPr algn="just"/>
            <a:r>
              <a:rPr lang="tr-TR" sz="3400" u="sng" dirty="0">
                <a:latin typeface="Times New Roman" pitchFamily="18" charset="0"/>
                <a:cs typeface="Times New Roman" pitchFamily="18" charset="0"/>
              </a:rPr>
              <a:t>“</a:t>
            </a:r>
            <a:r>
              <a:rPr lang="tr-TR" sz="3400" u="sng" dirty="0" err="1">
                <a:latin typeface="Times New Roman" pitchFamily="18" charset="0"/>
                <a:cs typeface="Times New Roman" pitchFamily="18" charset="0"/>
              </a:rPr>
              <a:t>Merhabâ</a:t>
            </a:r>
            <a:r>
              <a:rPr lang="tr-TR" sz="3400" u="sng" dirty="0">
                <a:latin typeface="Times New Roman" pitchFamily="18" charset="0"/>
                <a:cs typeface="Times New Roman" pitchFamily="18" charset="0"/>
              </a:rPr>
              <a:t>” bahri</a:t>
            </a:r>
            <a:r>
              <a:rPr lang="tr-TR" sz="3400" dirty="0">
                <a:latin typeface="Times New Roman" pitchFamily="18" charset="0"/>
                <a:cs typeface="Times New Roman" pitchFamily="18" charset="0"/>
              </a:rPr>
              <a:t>. “Yaratılmış cümle oldu </a:t>
            </a:r>
            <a:r>
              <a:rPr lang="tr-TR" sz="3400" dirty="0" err="1">
                <a:latin typeface="Times New Roman" pitchFamily="18" charset="0"/>
                <a:cs typeface="Times New Roman" pitchFamily="18" charset="0"/>
              </a:rPr>
              <a:t>şâdümân</a:t>
            </a:r>
            <a:r>
              <a:rPr lang="tr-TR" sz="3400" dirty="0">
                <a:latin typeface="Times New Roman" pitchFamily="18" charset="0"/>
                <a:cs typeface="Times New Roman" pitchFamily="18" charset="0"/>
              </a:rPr>
              <a:t>” diye başlayan bu kısımda Hz. Muhammed’in doğumundan duyulan sevinç ve O’nun âlemlere rahmet oluşundan bahsedilir. Bu kısmı son zamanlarda </a:t>
            </a:r>
            <a:r>
              <a:rPr lang="tr-TR" sz="3400" dirty="0" err="1">
                <a:latin typeface="Times New Roman" pitchFamily="18" charset="0"/>
                <a:cs typeface="Times New Roman" pitchFamily="18" charset="0"/>
              </a:rPr>
              <a:t>mevlithânlar</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mevlîd</a:t>
            </a:r>
            <a:r>
              <a:rPr lang="tr-TR" sz="3400" dirty="0">
                <a:latin typeface="Times New Roman" pitchFamily="18" charset="0"/>
                <a:cs typeface="Times New Roman" pitchFamily="18" charset="0"/>
              </a:rPr>
              <a:t> programı fazla uzamasın diye- okumamaktadırlar. Bu kısım da </a:t>
            </a:r>
            <a:r>
              <a:rPr lang="tr-TR" sz="3400" dirty="0" err="1">
                <a:latin typeface="Times New Roman" pitchFamily="18" charset="0"/>
                <a:cs typeface="Times New Roman" pitchFamily="18" charset="0"/>
              </a:rPr>
              <a:t>hicâz</a:t>
            </a:r>
            <a:r>
              <a:rPr lang="tr-TR" sz="3400" dirty="0">
                <a:latin typeface="Times New Roman" pitchFamily="18" charset="0"/>
                <a:cs typeface="Times New Roman" pitchFamily="18" charset="0"/>
              </a:rPr>
              <a:t> ve </a:t>
            </a:r>
            <a:r>
              <a:rPr lang="tr-TR" sz="3400" dirty="0" err="1">
                <a:latin typeface="Times New Roman" pitchFamily="18" charset="0"/>
                <a:cs typeface="Times New Roman" pitchFamily="18" charset="0"/>
              </a:rPr>
              <a:t>uşşâk</a:t>
            </a:r>
            <a:r>
              <a:rPr lang="tr-TR" sz="3400" dirty="0">
                <a:latin typeface="Times New Roman" pitchFamily="18" charset="0"/>
                <a:cs typeface="Times New Roman" pitchFamily="18" charset="0"/>
              </a:rPr>
              <a:t> makamıyla okunmaktadır.</a:t>
            </a:r>
          </a:p>
          <a:p>
            <a:pPr algn="just"/>
            <a:r>
              <a:rPr lang="tr-TR" sz="3400" u="sng" dirty="0" err="1">
                <a:latin typeface="Times New Roman" pitchFamily="18" charset="0"/>
                <a:cs typeface="Times New Roman" pitchFamily="18" charset="0"/>
              </a:rPr>
              <a:t>Mîrâc</a:t>
            </a:r>
            <a:r>
              <a:rPr lang="tr-TR" sz="3400" u="sng" dirty="0">
                <a:latin typeface="Times New Roman" pitchFamily="18" charset="0"/>
                <a:cs typeface="Times New Roman" pitchFamily="18" charset="0"/>
              </a:rPr>
              <a:t> bahri</a:t>
            </a:r>
            <a:r>
              <a:rPr lang="tr-TR" sz="3400" dirty="0">
                <a:latin typeface="Times New Roman" pitchFamily="18" charset="0"/>
                <a:cs typeface="Times New Roman" pitchFamily="18" charset="0"/>
              </a:rPr>
              <a:t>. Burada Peygamberimizin “</a:t>
            </a:r>
            <a:r>
              <a:rPr lang="tr-TR" sz="3400" dirty="0" err="1">
                <a:latin typeface="Times New Roman" pitchFamily="18" charset="0"/>
                <a:cs typeface="Times New Roman" pitchFamily="18" charset="0"/>
              </a:rPr>
              <a:t>İsrâ</a:t>
            </a:r>
            <a:r>
              <a:rPr lang="tr-TR" sz="3400" dirty="0">
                <a:latin typeface="Times New Roman" pitchFamily="18" charset="0"/>
                <a:cs typeface="Times New Roman" pitchFamily="18" charset="0"/>
              </a:rPr>
              <a:t> ve </a:t>
            </a:r>
            <a:r>
              <a:rPr lang="tr-TR" sz="3400" dirty="0" err="1">
                <a:latin typeface="Times New Roman" pitchFamily="18" charset="0"/>
                <a:cs typeface="Times New Roman" pitchFamily="18" charset="0"/>
              </a:rPr>
              <a:t>Mîrâc</a:t>
            </a:r>
            <a:r>
              <a:rPr lang="tr-TR" sz="3400" dirty="0">
                <a:latin typeface="Times New Roman" pitchFamily="18" charset="0"/>
                <a:cs typeface="Times New Roman" pitchFamily="18" charset="0"/>
              </a:rPr>
              <a:t>” olayı anlatılmaktadır. “Söyleşirken </a:t>
            </a:r>
            <a:r>
              <a:rPr lang="tr-TR" sz="3400" dirty="0" err="1">
                <a:latin typeface="Times New Roman" pitchFamily="18" charset="0"/>
                <a:cs typeface="Times New Roman" pitchFamily="18" charset="0"/>
              </a:rPr>
              <a:t>Cebrâil</a:t>
            </a:r>
            <a:r>
              <a:rPr lang="tr-TR" sz="3400" dirty="0">
                <a:latin typeface="Times New Roman" pitchFamily="18" charset="0"/>
                <a:cs typeface="Times New Roman" pitchFamily="18" charset="0"/>
              </a:rPr>
              <a:t> ile kelâm” diye başlayan bu kısım, “Hak Teâlâ’dan erişti bir nida” </a:t>
            </a:r>
            <a:r>
              <a:rPr lang="tr-TR" sz="3400" dirty="0" err="1">
                <a:latin typeface="Times New Roman" pitchFamily="18" charset="0"/>
                <a:cs typeface="Times New Roman" pitchFamily="18" charset="0"/>
              </a:rPr>
              <a:t>beytinden</a:t>
            </a:r>
            <a:r>
              <a:rPr lang="tr-TR" sz="3400" dirty="0">
                <a:latin typeface="Times New Roman" pitchFamily="18" charset="0"/>
                <a:cs typeface="Times New Roman" pitchFamily="18" charset="0"/>
              </a:rPr>
              <a:t> itibaren ikiye ayrılır. Bazen her iki bölüm de bir kişi tarafından okunmaktadır. </a:t>
            </a:r>
            <a:r>
              <a:rPr lang="tr-TR" sz="3400" dirty="0" err="1">
                <a:latin typeface="Times New Roman" pitchFamily="18" charset="0"/>
                <a:cs typeface="Times New Roman" pitchFamily="18" charset="0"/>
              </a:rPr>
              <a:t>Uşşâk</a:t>
            </a:r>
            <a:r>
              <a:rPr lang="tr-TR" sz="3400" dirty="0">
                <a:latin typeface="Times New Roman" pitchFamily="18" charset="0"/>
                <a:cs typeface="Times New Roman" pitchFamily="18" charset="0"/>
              </a:rPr>
              <a:t> makamıyla başlanan ilk kısım, </a:t>
            </a:r>
            <a:r>
              <a:rPr lang="tr-TR" sz="3400" dirty="0" err="1">
                <a:latin typeface="Times New Roman" pitchFamily="18" charset="0"/>
                <a:cs typeface="Times New Roman" pitchFamily="18" charset="0"/>
              </a:rPr>
              <a:t>hicâz</a:t>
            </a:r>
            <a:r>
              <a:rPr lang="tr-TR" sz="3400" dirty="0">
                <a:latin typeface="Times New Roman" pitchFamily="18" charset="0"/>
                <a:cs typeface="Times New Roman" pitchFamily="18" charset="0"/>
              </a:rPr>
              <a:t> makamıyla biterken; ikinci kısma tiz </a:t>
            </a:r>
            <a:r>
              <a:rPr lang="tr-TR" sz="3400" dirty="0" err="1">
                <a:latin typeface="Times New Roman" pitchFamily="18" charset="0"/>
                <a:cs typeface="Times New Roman" pitchFamily="18" charset="0"/>
              </a:rPr>
              <a:t>uşşâk</a:t>
            </a:r>
            <a:r>
              <a:rPr lang="tr-TR" sz="3400" dirty="0">
                <a:latin typeface="Times New Roman" pitchFamily="18" charset="0"/>
                <a:cs typeface="Times New Roman" pitchFamily="18" charset="0"/>
              </a:rPr>
              <a:t> makamıyla girilir, </a:t>
            </a:r>
            <a:r>
              <a:rPr lang="tr-TR" sz="3400" dirty="0" err="1">
                <a:latin typeface="Times New Roman" pitchFamily="18" charset="0"/>
                <a:cs typeface="Times New Roman" pitchFamily="18" charset="0"/>
              </a:rPr>
              <a:t>sabâ</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hüzzâm</a:t>
            </a:r>
            <a:r>
              <a:rPr lang="tr-TR" sz="3400" dirty="0">
                <a:latin typeface="Times New Roman" pitchFamily="18" charset="0"/>
                <a:cs typeface="Times New Roman" pitchFamily="18" charset="0"/>
              </a:rPr>
              <a:t> ve hüseynî olmak üzere çeşitli </a:t>
            </a:r>
            <a:r>
              <a:rPr lang="tr-TR" sz="3400" dirty="0" err="1">
                <a:latin typeface="Times New Roman" pitchFamily="18" charset="0"/>
                <a:cs typeface="Times New Roman" pitchFamily="18" charset="0"/>
              </a:rPr>
              <a:t>geçkiler</a:t>
            </a:r>
            <a:r>
              <a:rPr lang="tr-TR" sz="3400" dirty="0">
                <a:latin typeface="Times New Roman" pitchFamily="18" charset="0"/>
                <a:cs typeface="Times New Roman" pitchFamily="18" charset="0"/>
              </a:rPr>
              <a:t> yapılır.</a:t>
            </a:r>
          </a:p>
          <a:p>
            <a:pPr algn="just"/>
            <a:r>
              <a:rPr lang="tr-TR" sz="3400" u="sng" dirty="0">
                <a:latin typeface="Times New Roman" pitchFamily="18" charset="0"/>
                <a:cs typeface="Times New Roman" pitchFamily="18" charset="0"/>
              </a:rPr>
              <a:t>Dua bahri</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Yâ</a:t>
            </a:r>
            <a:r>
              <a:rPr lang="tr-TR" sz="3400" dirty="0">
                <a:latin typeface="Times New Roman" pitchFamily="18" charset="0"/>
                <a:cs typeface="Times New Roman" pitchFamily="18" charset="0"/>
              </a:rPr>
              <a:t> ilâhî” diye başlayan bu bahir çeşitli makamlarda okunmakta ise de, hüseynî makamında </a:t>
            </a:r>
            <a:r>
              <a:rPr lang="tr-TR" sz="3400" dirty="0" err="1">
                <a:latin typeface="Times New Roman" pitchFamily="18" charset="0"/>
                <a:cs typeface="Times New Roman" pitchFamily="18" charset="0"/>
              </a:rPr>
              <a:t>niyâz</a:t>
            </a:r>
            <a:r>
              <a:rPr lang="tr-TR" sz="3400" dirty="0">
                <a:latin typeface="Times New Roman" pitchFamily="18" charset="0"/>
                <a:cs typeface="Times New Roman" pitchFamily="18" charset="0"/>
              </a:rPr>
              <a:t> şeklinde okunması güzeldir. İsminden de anlaşılacağı üzere, bu kısımda </a:t>
            </a:r>
            <a:r>
              <a:rPr lang="tr-TR" sz="3400" dirty="0" err="1">
                <a:latin typeface="Times New Roman" pitchFamily="18" charset="0"/>
                <a:cs typeface="Times New Roman" pitchFamily="18" charset="0"/>
              </a:rPr>
              <a:t>Cenâb</a:t>
            </a:r>
            <a:r>
              <a:rPr lang="tr-TR" sz="3400" dirty="0">
                <a:latin typeface="Times New Roman" pitchFamily="18" charset="0"/>
                <a:cs typeface="Times New Roman" pitchFamily="18" charset="0"/>
              </a:rPr>
              <a:t>-ı Hakk’a yalvarış ve yakarışta bulunulur, Ondan </a:t>
            </a:r>
            <a:r>
              <a:rPr lang="tr-TR" sz="3400" dirty="0" err="1">
                <a:latin typeface="Times New Roman" pitchFamily="18" charset="0"/>
                <a:cs typeface="Times New Roman" pitchFamily="18" charset="0"/>
              </a:rPr>
              <a:t>günâhların</a:t>
            </a:r>
            <a:r>
              <a:rPr lang="tr-TR" sz="3400" dirty="0">
                <a:latin typeface="Times New Roman" pitchFamily="18" charset="0"/>
                <a:cs typeface="Times New Roman" pitchFamily="18" charset="0"/>
              </a:rPr>
              <a:t> bağışlanması istenir</a:t>
            </a:r>
            <a:r>
              <a:rPr lang="tr-TR" sz="3400" dirty="0" smtClean="0">
                <a:latin typeface="Times New Roman" pitchFamily="18" charset="0"/>
                <a:cs typeface="Times New Roman" pitchFamily="18" charset="0"/>
              </a:rPr>
              <a:t>.</a:t>
            </a:r>
          </a:p>
          <a:p>
            <a:pPr algn="just"/>
            <a:r>
              <a:rPr lang="tr-TR" sz="3400" dirty="0" err="1">
                <a:latin typeface="Times New Roman" pitchFamily="18" charset="0"/>
                <a:cs typeface="Times New Roman" pitchFamily="18" charset="0"/>
              </a:rPr>
              <a:t>Mevlîd</a:t>
            </a:r>
            <a:r>
              <a:rPr lang="tr-TR" sz="3400" dirty="0">
                <a:latin typeface="Times New Roman" pitchFamily="18" charset="0"/>
                <a:cs typeface="Times New Roman" pitchFamily="18" charset="0"/>
              </a:rPr>
              <a:t> bahirleri arasında uygun makamlarda ilâhiler okumak, </a:t>
            </a:r>
            <a:r>
              <a:rPr lang="tr-TR" sz="3400" dirty="0" err="1">
                <a:latin typeface="Times New Roman" pitchFamily="18" charset="0"/>
                <a:cs typeface="Times New Roman" pitchFamily="18" charset="0"/>
              </a:rPr>
              <a:t>aşr</a:t>
            </a:r>
            <a:r>
              <a:rPr lang="tr-TR" sz="3400" dirty="0">
                <a:latin typeface="Times New Roman" pitchFamily="18" charset="0"/>
                <a:cs typeface="Times New Roman" pitchFamily="18" charset="0"/>
              </a:rPr>
              <a:t>-ı şerifler kıraat etmek ve çokça salât-ü selâm getirmek âdet haline gelmiştir. </a:t>
            </a:r>
            <a:r>
              <a:rPr lang="tr-TR" sz="3400" dirty="0" err="1">
                <a:latin typeface="Times New Roman" pitchFamily="18" charset="0"/>
                <a:cs typeface="Times New Roman" pitchFamily="18" charset="0"/>
              </a:rPr>
              <a:t>Mevlîd</a:t>
            </a:r>
            <a:r>
              <a:rPr lang="tr-TR" sz="3400" dirty="0">
                <a:latin typeface="Times New Roman" pitchFamily="18" charset="0"/>
                <a:cs typeface="Times New Roman" pitchFamily="18" charset="0"/>
              </a:rPr>
              <a:t> sonunda yine </a:t>
            </a:r>
            <a:r>
              <a:rPr lang="tr-TR" sz="3400" dirty="0" err="1">
                <a:latin typeface="Times New Roman" pitchFamily="18" charset="0"/>
                <a:cs typeface="Times New Roman" pitchFamily="18" charset="0"/>
              </a:rPr>
              <a:t>Kur’ân</a:t>
            </a:r>
            <a:r>
              <a:rPr lang="tr-TR" sz="3400" dirty="0">
                <a:latin typeface="Times New Roman" pitchFamily="18" charset="0"/>
                <a:cs typeface="Times New Roman" pitchFamily="18" charset="0"/>
              </a:rPr>
              <a:t>-ı </a:t>
            </a:r>
            <a:r>
              <a:rPr lang="tr-TR" sz="3400" dirty="0" err="1">
                <a:latin typeface="Times New Roman" pitchFamily="18" charset="0"/>
                <a:cs typeface="Times New Roman" pitchFamily="18" charset="0"/>
              </a:rPr>
              <a:t>Kerîm’den</a:t>
            </a:r>
            <a:r>
              <a:rPr lang="tr-TR" sz="3400" dirty="0">
                <a:latin typeface="Times New Roman" pitchFamily="18" charset="0"/>
                <a:cs typeface="Times New Roman" pitchFamily="18" charset="0"/>
              </a:rPr>
              <a:t> bir </a:t>
            </a:r>
            <a:r>
              <a:rPr lang="tr-TR" sz="3400" dirty="0" err="1">
                <a:latin typeface="Times New Roman" pitchFamily="18" charset="0"/>
                <a:cs typeface="Times New Roman" pitchFamily="18" charset="0"/>
              </a:rPr>
              <a:t>aşir</a:t>
            </a:r>
            <a:r>
              <a:rPr lang="tr-TR" sz="3400" dirty="0">
                <a:latin typeface="Times New Roman" pitchFamily="18" charset="0"/>
                <a:cs typeface="Times New Roman" pitchFamily="18" charset="0"/>
              </a:rPr>
              <a:t> okunur ve dua edilerek </a:t>
            </a:r>
            <a:r>
              <a:rPr lang="tr-TR" sz="3400" dirty="0" err="1">
                <a:latin typeface="Times New Roman" pitchFamily="18" charset="0"/>
                <a:cs typeface="Times New Roman" pitchFamily="18" charset="0"/>
              </a:rPr>
              <a:t>mevlîd</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merâsimi</a:t>
            </a:r>
            <a:r>
              <a:rPr lang="tr-TR" sz="3400" dirty="0">
                <a:latin typeface="Times New Roman" pitchFamily="18" charset="0"/>
                <a:cs typeface="Times New Roman" pitchFamily="18" charset="0"/>
              </a:rPr>
              <a:t> sona erer.   </a:t>
            </a:r>
            <a:r>
              <a:rPr lang="tr-TR" sz="3400" u="sng" dirty="0">
                <a:latin typeface="Times New Roman" pitchFamily="18" charset="0"/>
                <a:cs typeface="Times New Roman" pitchFamily="18" charset="0"/>
              </a:rPr>
              <a:t>       </a:t>
            </a:r>
            <a:endParaRPr lang="tr-TR" sz="3400" dirty="0">
              <a:latin typeface="Times New Roman" pitchFamily="18" charset="0"/>
              <a:cs typeface="Times New Roman" pitchFamily="18" charset="0"/>
            </a:endParaRPr>
          </a:p>
          <a:p>
            <a:pPr algn="just"/>
            <a:endParaRPr lang="tr-TR" dirty="0">
              <a:latin typeface="Times New Roman" pitchFamily="18" charset="0"/>
              <a:cs typeface="Times New Roman" pitchFamily="18" charset="0"/>
            </a:endParaRP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214290"/>
            <a:ext cx="8229600" cy="571504"/>
          </a:xfrm>
        </p:spPr>
        <p:txBody>
          <a:bodyPr>
            <a:normAutofit fontScale="90000"/>
          </a:bodyPr>
          <a:lstStyle/>
          <a:p>
            <a:pPr algn="l"/>
            <a:r>
              <a:rPr lang="tr-TR" sz="2200" b="1" dirty="0" smtClean="0">
                <a:latin typeface="Times New Roman" pitchFamily="18" charset="0"/>
                <a:cs typeface="Times New Roman" pitchFamily="18" charset="0"/>
              </a:rPr>
              <a:t/>
            </a:r>
            <a:br>
              <a:rPr lang="tr-TR" sz="2200" b="1" dirty="0" smtClean="0">
                <a:latin typeface="Times New Roman" pitchFamily="18" charset="0"/>
                <a:cs typeface="Times New Roman" pitchFamily="18" charset="0"/>
              </a:rPr>
            </a:br>
            <a:r>
              <a:rPr lang="tr-TR" sz="2200" b="1" dirty="0" smtClean="0">
                <a:latin typeface="Times New Roman" pitchFamily="18" charset="0"/>
                <a:cs typeface="Times New Roman" pitchFamily="18" charset="0"/>
              </a:rPr>
              <a:t>2-Besteli </a:t>
            </a:r>
            <a:r>
              <a:rPr lang="tr-TR" sz="2200" b="1" dirty="0">
                <a:latin typeface="Times New Roman" pitchFamily="18" charset="0"/>
                <a:cs typeface="Times New Roman" pitchFamily="18" charset="0"/>
              </a:rPr>
              <a:t>Olan </a:t>
            </a:r>
            <a:r>
              <a:rPr lang="tr-TR" sz="2200" b="1" dirty="0" err="1">
                <a:latin typeface="Times New Roman" pitchFamily="18" charset="0"/>
                <a:cs typeface="Times New Roman" pitchFamily="18" charset="0"/>
              </a:rPr>
              <a:t>Câmi</a:t>
            </a:r>
            <a:r>
              <a:rPr lang="tr-TR" sz="2200" b="1" dirty="0">
                <a:latin typeface="Times New Roman" pitchFamily="18" charset="0"/>
                <a:cs typeface="Times New Roman" pitchFamily="18" charset="0"/>
              </a:rPr>
              <a:t> </a:t>
            </a:r>
            <a:r>
              <a:rPr lang="tr-TR" sz="2200" b="1" dirty="0" err="1">
                <a:latin typeface="Times New Roman" pitchFamily="18" charset="0"/>
                <a:cs typeface="Times New Roman" pitchFamily="18" charset="0"/>
              </a:rPr>
              <a:t>Mûsikîsi</a:t>
            </a:r>
            <a:r>
              <a:rPr lang="tr-TR" sz="2200" b="1" dirty="0">
                <a:latin typeface="Times New Roman" pitchFamily="18" charset="0"/>
                <a:cs typeface="Times New Roman" pitchFamily="18" charset="0"/>
              </a:rPr>
              <a:t> Formları</a:t>
            </a:r>
            <a:r>
              <a:rPr lang="tr-TR" b="1" i="1" dirty="0"/>
              <a:t/>
            </a:r>
            <a:br>
              <a:rPr lang="tr-TR" b="1" i="1" dirty="0"/>
            </a:br>
            <a:endParaRPr lang="tr-TR" dirty="0"/>
          </a:p>
        </p:txBody>
      </p:sp>
      <p:sp>
        <p:nvSpPr>
          <p:cNvPr id="3" name="2 İçerik Yer Tutucusu"/>
          <p:cNvSpPr>
            <a:spLocks noGrp="1"/>
          </p:cNvSpPr>
          <p:nvPr>
            <p:ph idx="1"/>
          </p:nvPr>
        </p:nvSpPr>
        <p:spPr>
          <a:xfrm>
            <a:off x="457200" y="571480"/>
            <a:ext cx="8229600" cy="5554683"/>
          </a:xfrm>
        </p:spPr>
        <p:txBody>
          <a:bodyPr>
            <a:normAutofit fontScale="62500" lnSpcReduction="20000"/>
          </a:bodyPr>
          <a:lstStyle/>
          <a:p>
            <a:pPr algn="just"/>
            <a:r>
              <a:rPr lang="tr-TR" b="1" dirty="0">
                <a:latin typeface="Times New Roman" pitchFamily="18" charset="0"/>
                <a:cs typeface="Times New Roman" pitchFamily="18" charset="0"/>
              </a:rPr>
              <a:t>a) İlâhi</a:t>
            </a:r>
            <a:endParaRPr lang="tr-TR" b="1" i="1"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İlâhi, Arapça bir kelime olup, “Allah’a ait” demektir.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tasvvufî</a:t>
            </a:r>
            <a:r>
              <a:rPr lang="tr-TR" dirty="0">
                <a:latin typeface="Times New Roman" pitchFamily="18" charset="0"/>
                <a:cs typeface="Times New Roman" pitchFamily="18" charset="0"/>
              </a:rPr>
              <a:t> duyguları dile getirmek için, Allah ve Peygamber aşkıyla veya din ve </a:t>
            </a:r>
            <a:r>
              <a:rPr lang="tr-TR" dirty="0" err="1">
                <a:latin typeface="Times New Roman" pitchFamily="18" charset="0"/>
                <a:cs typeface="Times New Roman" pitchFamily="18" charset="0"/>
              </a:rPr>
              <a:t>tarîkat</a:t>
            </a:r>
            <a:r>
              <a:rPr lang="tr-TR" dirty="0">
                <a:latin typeface="Times New Roman" pitchFamily="18" charset="0"/>
                <a:cs typeface="Times New Roman" pitchFamily="18" charset="0"/>
              </a:rPr>
              <a:t> büyüklerinin meziyetlerini dile getirmek amacıyla, hece vezni ile yazılmış ve çeşitli makamlardan kendine mahsus bir tavırla bestelenmiş bir çeşit Türkçe </a:t>
            </a:r>
            <a:r>
              <a:rPr lang="tr-TR" dirty="0" err="1">
                <a:latin typeface="Times New Roman" pitchFamily="18" charset="0"/>
                <a:cs typeface="Times New Roman" pitchFamily="18" charset="0"/>
              </a:rPr>
              <a:t>manzûm</a:t>
            </a:r>
            <a:r>
              <a:rPr lang="tr-TR" dirty="0">
                <a:latin typeface="Times New Roman" pitchFamily="18" charset="0"/>
                <a:cs typeface="Times New Roman" pitchFamily="18" charset="0"/>
              </a:rPr>
              <a:t> eserlerdir.</a:t>
            </a:r>
          </a:p>
          <a:p>
            <a:pPr algn="just"/>
            <a:r>
              <a:rPr lang="tr-TR" dirty="0">
                <a:latin typeface="Times New Roman" pitchFamily="18" charset="0"/>
                <a:cs typeface="Times New Roman" pitchFamily="18" charset="0"/>
              </a:rPr>
              <a:t>İlâhilere bir çeşit dinsel şarkı da denebilirse de şarkılara benzememektedir. Bunların kendilerine mahsus tavırları vardır. İlâhiyi şarkı tavrından kurtarmak için bu hususa çok dikkat etmek gerekir. İlâhiler </a:t>
            </a:r>
            <a:r>
              <a:rPr lang="tr-TR" dirty="0" err="1">
                <a:latin typeface="Times New Roman" pitchFamily="18" charset="0"/>
                <a:cs typeface="Times New Roman" pitchFamily="18" charset="0"/>
              </a:rPr>
              <a:t>zâhidâne</a:t>
            </a:r>
            <a:r>
              <a:rPr lang="tr-TR" dirty="0">
                <a:latin typeface="Times New Roman" pitchFamily="18" charset="0"/>
                <a:cs typeface="Times New Roman" pitchFamily="18" charset="0"/>
              </a:rPr>
              <a:t> ve itaatkâr bir tavırla, Allah’a teslim olmuş bir hâlet-i </a:t>
            </a:r>
            <a:r>
              <a:rPr lang="tr-TR" dirty="0" err="1">
                <a:latin typeface="Times New Roman" pitchFamily="18" charset="0"/>
                <a:cs typeface="Times New Roman" pitchFamily="18" charset="0"/>
              </a:rPr>
              <a:t>rûhiyeye</a:t>
            </a:r>
            <a:r>
              <a:rPr lang="tr-TR" dirty="0">
                <a:latin typeface="Times New Roman" pitchFamily="18" charset="0"/>
                <a:cs typeface="Times New Roman" pitchFamily="18" charset="0"/>
              </a:rPr>
              <a:t> sahip olarak okunur. </a:t>
            </a:r>
          </a:p>
          <a:p>
            <a:pPr algn="just"/>
            <a:r>
              <a:rPr lang="tr-TR" dirty="0">
                <a:latin typeface="Times New Roman" pitchFamily="18" charset="0"/>
                <a:cs typeface="Times New Roman" pitchFamily="18" charset="0"/>
              </a:rPr>
              <a:t>İlâhiler bir veya birkaç kişiyle birlikte </a:t>
            </a:r>
            <a:r>
              <a:rPr lang="tr-TR" dirty="0" err="1">
                <a:latin typeface="Times New Roman" pitchFamily="18" charset="0"/>
                <a:cs typeface="Times New Roman" pitchFamily="18" charset="0"/>
              </a:rPr>
              <a:t>câmi</a:t>
            </a:r>
            <a:r>
              <a:rPr lang="tr-TR" dirty="0">
                <a:latin typeface="Times New Roman" pitchFamily="18" charset="0"/>
                <a:cs typeface="Times New Roman" pitchFamily="18" charset="0"/>
              </a:rPr>
              <a:t>, tekke vb. </a:t>
            </a:r>
            <a:r>
              <a:rPr lang="tr-TR" dirty="0" err="1">
                <a:latin typeface="Times New Roman" pitchFamily="18" charset="0"/>
                <a:cs typeface="Times New Roman" pitchFamily="18" charset="0"/>
              </a:rPr>
              <a:t>ibâdet</a:t>
            </a:r>
            <a:r>
              <a:rPr lang="tr-TR" dirty="0">
                <a:latin typeface="Times New Roman" pitchFamily="18" charset="0"/>
                <a:cs typeface="Times New Roman" pitchFamily="18" charset="0"/>
              </a:rPr>
              <a:t> meclisleri, </a:t>
            </a:r>
            <a:r>
              <a:rPr lang="tr-TR" dirty="0" err="1">
                <a:latin typeface="Times New Roman" pitchFamily="18" charset="0"/>
                <a:cs typeface="Times New Roman" pitchFamily="18" charset="0"/>
              </a:rPr>
              <a:t>mevlîd</a:t>
            </a:r>
            <a:r>
              <a:rPr lang="tr-TR" dirty="0">
                <a:latin typeface="Times New Roman" pitchFamily="18" charset="0"/>
                <a:cs typeface="Times New Roman" pitchFamily="18" charset="0"/>
              </a:rPr>
              <a:t> merasiminde ve </a:t>
            </a:r>
            <a:r>
              <a:rPr lang="tr-TR" dirty="0" err="1">
                <a:latin typeface="Times New Roman" pitchFamily="18" charset="0"/>
                <a:cs typeface="Times New Roman" pitchFamily="18" charset="0"/>
              </a:rPr>
              <a:t>terâvîh</a:t>
            </a:r>
            <a:r>
              <a:rPr lang="tr-TR" dirty="0">
                <a:latin typeface="Times New Roman" pitchFamily="18" charset="0"/>
                <a:cs typeface="Times New Roman" pitchFamily="18" charset="0"/>
              </a:rPr>
              <a:t> namazı aralarında ve çeşitli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toplantılarda okunur. </a:t>
            </a:r>
          </a:p>
          <a:p>
            <a:pPr algn="just"/>
            <a:r>
              <a:rPr lang="tr-TR" dirty="0">
                <a:latin typeface="Times New Roman" pitchFamily="18" charset="0"/>
                <a:cs typeface="Times New Roman" pitchFamily="18" charset="0"/>
              </a:rPr>
              <a:t>İlâhi, koro halinde okunmak için bestelenmişse “</a:t>
            </a:r>
            <a:r>
              <a:rPr lang="tr-TR" dirty="0" err="1">
                <a:latin typeface="Times New Roman" pitchFamily="18" charset="0"/>
                <a:cs typeface="Times New Roman" pitchFamily="18" charset="0"/>
              </a:rPr>
              <a:t>Cumhûr</a:t>
            </a:r>
            <a:r>
              <a:rPr lang="tr-TR" dirty="0">
                <a:latin typeface="Times New Roman" pitchFamily="18" charset="0"/>
                <a:cs typeface="Times New Roman" pitchFamily="18" charset="0"/>
              </a:rPr>
              <a:t> İlâhi” adını alır. Hz. Peygamberi övüyorsa “</a:t>
            </a:r>
            <a:r>
              <a:rPr lang="tr-TR" dirty="0" err="1">
                <a:latin typeface="Times New Roman" pitchFamily="18" charset="0"/>
                <a:cs typeface="Times New Roman" pitchFamily="18" charset="0"/>
              </a:rPr>
              <a:t>Na’t</a:t>
            </a:r>
            <a:r>
              <a:rPr lang="tr-TR" dirty="0">
                <a:latin typeface="Times New Roman" pitchFamily="18" charset="0"/>
                <a:cs typeface="Times New Roman" pitchFamily="18" charset="0"/>
              </a:rPr>
              <a:t>”, ilâhi Arapça ise “</a:t>
            </a:r>
            <a:r>
              <a:rPr lang="tr-TR" dirty="0" err="1">
                <a:latin typeface="Times New Roman" pitchFamily="18" charset="0"/>
                <a:cs typeface="Times New Roman" pitchFamily="18" charset="0"/>
              </a:rPr>
              <a:t>Şuğl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Bektâşilere</a:t>
            </a:r>
            <a:r>
              <a:rPr lang="tr-TR" dirty="0">
                <a:latin typeface="Times New Roman" pitchFamily="18" charset="0"/>
                <a:cs typeface="Times New Roman" pitchFamily="18" charset="0"/>
              </a:rPr>
              <a:t> aitse “Nefes”, Durak </a:t>
            </a:r>
            <a:r>
              <a:rPr lang="tr-TR" dirty="0" err="1">
                <a:latin typeface="Times New Roman" pitchFamily="18" charset="0"/>
                <a:cs typeface="Times New Roman" pitchFamily="18" charset="0"/>
              </a:rPr>
              <a:t>Evferi</a:t>
            </a:r>
            <a:r>
              <a:rPr lang="tr-TR" dirty="0">
                <a:latin typeface="Times New Roman" pitchFamily="18" charset="0"/>
                <a:cs typeface="Times New Roman" pitchFamily="18" charset="0"/>
              </a:rPr>
              <a:t> ile bestelenmişse “Durak”, Peygamberimizin sıfatlarını söylüyorsa “</a:t>
            </a:r>
            <a:r>
              <a:rPr lang="tr-TR" dirty="0" err="1">
                <a:latin typeface="Times New Roman" pitchFamily="18" charset="0"/>
                <a:cs typeface="Times New Roman" pitchFamily="18" charset="0"/>
              </a:rPr>
              <a:t>Tevşîh</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Cenâb</a:t>
            </a:r>
            <a:r>
              <a:rPr lang="tr-TR" dirty="0">
                <a:latin typeface="Times New Roman" pitchFamily="18" charset="0"/>
                <a:cs typeface="Times New Roman" pitchFamily="18" charset="0"/>
              </a:rPr>
              <a:t>-ı Hakk’ın yüceliğinden bahsediyorsa “</a:t>
            </a:r>
            <a:r>
              <a:rPr lang="tr-TR" dirty="0" err="1">
                <a:latin typeface="Times New Roman" pitchFamily="18" charset="0"/>
                <a:cs typeface="Times New Roman" pitchFamily="18" charset="0"/>
              </a:rPr>
              <a:t>Tesbîh</a:t>
            </a:r>
            <a:r>
              <a:rPr lang="tr-TR" dirty="0">
                <a:latin typeface="Times New Roman" pitchFamily="18" charset="0"/>
                <a:cs typeface="Times New Roman" pitchFamily="18" charset="0"/>
              </a:rPr>
              <a:t>” gibi isimler alır. Bunların her biri sırası gelince izah edilecektir.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15</a:t>
            </a:fld>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a:bodyPr>
          <a:lstStyle/>
          <a:p>
            <a:pPr algn="just"/>
            <a:r>
              <a:rPr lang="tr-TR" sz="2000" b="1" dirty="0">
                <a:latin typeface="Times New Roman" pitchFamily="18" charset="0"/>
                <a:cs typeface="Times New Roman" pitchFamily="18" charset="0"/>
              </a:rPr>
              <a:t>b) Salât</a:t>
            </a:r>
            <a:endParaRPr lang="tr-TR" sz="2000" b="1" i="1"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Salât, </a:t>
            </a:r>
            <a:r>
              <a:rPr lang="tr-TR" sz="2000" dirty="0" err="1">
                <a:latin typeface="Times New Roman" pitchFamily="18" charset="0"/>
                <a:cs typeface="Times New Roman" pitchFamily="18" charset="0"/>
              </a:rPr>
              <a:t>Arapça’da</a:t>
            </a:r>
            <a:r>
              <a:rPr lang="tr-TR" sz="2000" dirty="0">
                <a:latin typeface="Times New Roman" pitchFamily="18" charset="0"/>
                <a:cs typeface="Times New Roman" pitchFamily="18" charset="0"/>
              </a:rPr>
              <a:t> birçok anlamlara gelmekle birlikte daha çok, Peygamberimiz Hz. Muhammed’e, Allah Teâlâ’dan rahmet ve selâm duasını içine alan eserlere verilmiştir. Sözleri </a:t>
            </a:r>
            <a:r>
              <a:rPr lang="tr-TR" sz="2000" dirty="0" err="1">
                <a:latin typeface="Times New Roman" pitchFamily="18" charset="0"/>
                <a:cs typeface="Times New Roman" pitchFamily="18" charset="0"/>
              </a:rPr>
              <a:t>Arapça’dır</a:t>
            </a:r>
            <a:r>
              <a:rPr lang="tr-TR" sz="2000" dirty="0">
                <a:latin typeface="Times New Roman" pitchFamily="18" charset="0"/>
                <a:cs typeface="Times New Roman" pitchFamily="18" charset="0"/>
              </a:rPr>
              <a:t>. Nağmeleri çeşitli makamlardan yapılır ve –salât-ı </a:t>
            </a:r>
            <a:r>
              <a:rPr lang="tr-TR" sz="2000" dirty="0" err="1">
                <a:latin typeface="Times New Roman" pitchFamily="18" charset="0"/>
                <a:cs typeface="Times New Roman" pitchFamily="18" charset="0"/>
              </a:rPr>
              <a:t>ümmiyye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hâriç</a:t>
            </a:r>
            <a:r>
              <a:rPr lang="tr-TR" sz="2000" dirty="0">
                <a:latin typeface="Times New Roman" pitchFamily="18" charset="0"/>
                <a:cs typeface="Times New Roman" pitchFamily="18" charset="0"/>
              </a:rPr>
              <a:t>- Durak </a:t>
            </a:r>
            <a:r>
              <a:rPr lang="tr-TR" sz="2000" dirty="0" err="1">
                <a:latin typeface="Times New Roman" pitchFamily="18" charset="0"/>
                <a:cs typeface="Times New Roman" pitchFamily="18" charset="0"/>
              </a:rPr>
              <a:t>Evferi</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usûlüyle</a:t>
            </a:r>
            <a:r>
              <a:rPr lang="tr-TR" sz="2000" dirty="0">
                <a:latin typeface="Times New Roman" pitchFamily="18" charset="0"/>
                <a:cs typeface="Times New Roman" pitchFamily="18" charset="0"/>
              </a:rPr>
              <a:t> ölçülürler. </a:t>
            </a:r>
            <a:r>
              <a:rPr lang="tr-TR" sz="2000" dirty="0" err="1">
                <a:latin typeface="Times New Roman" pitchFamily="18" charset="0"/>
                <a:cs typeface="Times New Roman" pitchFamily="18" charset="0"/>
              </a:rPr>
              <a:t>Na’t</a:t>
            </a:r>
            <a:r>
              <a:rPr lang="tr-TR" sz="2000" dirty="0">
                <a:latin typeface="Times New Roman" pitchFamily="18" charset="0"/>
                <a:cs typeface="Times New Roman" pitchFamily="18" charset="0"/>
              </a:rPr>
              <a:t> ve durak’tan farkı, sadece Peygamberimize salât ve selâmı açıklamış olmalarıdır, hareketleri gayet ağırcadır.</a:t>
            </a:r>
          </a:p>
          <a:p>
            <a:pPr algn="just"/>
            <a:r>
              <a:rPr lang="tr-TR" sz="2000" dirty="0">
                <a:latin typeface="Times New Roman" pitchFamily="18" charset="0"/>
                <a:cs typeface="Times New Roman" pitchFamily="18" charset="0"/>
              </a:rPr>
              <a:t>Türk </a:t>
            </a:r>
            <a:r>
              <a:rPr lang="tr-TR" sz="2000" dirty="0" err="1">
                <a:latin typeface="Times New Roman" pitchFamily="18" charset="0"/>
                <a:cs typeface="Times New Roman" pitchFamily="18" charset="0"/>
              </a:rPr>
              <a:t>Mûsikîsinde</a:t>
            </a:r>
            <a:r>
              <a:rPr lang="tr-TR" sz="2000" dirty="0">
                <a:latin typeface="Times New Roman" pitchFamily="18" charset="0"/>
                <a:cs typeface="Times New Roman" pitchFamily="18" charset="0"/>
              </a:rPr>
              <a:t> salât, Tasavvuf </a:t>
            </a:r>
            <a:r>
              <a:rPr lang="tr-TR" sz="2000" dirty="0" err="1">
                <a:latin typeface="Times New Roman" pitchFamily="18" charset="0"/>
                <a:cs typeface="Times New Roman" pitchFamily="18" charset="0"/>
              </a:rPr>
              <a:t>Mûsikîsi’nin</a:t>
            </a:r>
            <a:r>
              <a:rPr lang="tr-TR" sz="2000" dirty="0">
                <a:latin typeface="Times New Roman" pitchFamily="18" charset="0"/>
                <a:cs typeface="Times New Roman" pitchFamily="18" charset="0"/>
              </a:rPr>
              <a:t> dışında olup, </a:t>
            </a:r>
            <a:r>
              <a:rPr lang="tr-TR" sz="2000" dirty="0" err="1">
                <a:latin typeface="Times New Roman" pitchFamily="18" charset="0"/>
                <a:cs typeface="Times New Roman" pitchFamily="18" charset="0"/>
              </a:rPr>
              <a:t>Dînî</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Mûsikî’nin</a:t>
            </a:r>
            <a:r>
              <a:rPr lang="tr-TR" sz="2000" dirty="0">
                <a:latin typeface="Times New Roman" pitchFamily="18" charset="0"/>
                <a:cs typeface="Times New Roman" pitchFamily="18" charset="0"/>
              </a:rPr>
              <a:t> besteli olan </a:t>
            </a:r>
            <a:r>
              <a:rPr lang="tr-TR" sz="2000" dirty="0" err="1">
                <a:latin typeface="Times New Roman" pitchFamily="18" charset="0"/>
                <a:cs typeface="Times New Roman" pitchFamily="18" charset="0"/>
              </a:rPr>
              <a:t>Câmi</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Mûsikîsi</a:t>
            </a:r>
            <a:r>
              <a:rPr lang="tr-TR" sz="2000" dirty="0">
                <a:latin typeface="Times New Roman" pitchFamily="18" charset="0"/>
                <a:cs typeface="Times New Roman" pitchFamily="18" charset="0"/>
              </a:rPr>
              <a:t> formuna girmektedir. Cuma Salâtı, Bayram Salâtı, </a:t>
            </a:r>
            <a:r>
              <a:rPr lang="tr-TR" sz="2000" dirty="0" err="1">
                <a:latin typeface="Times New Roman" pitchFamily="18" charset="0"/>
                <a:cs typeface="Times New Roman" pitchFamily="18" charset="0"/>
              </a:rPr>
              <a:t>Cenâze</a:t>
            </a:r>
            <a:r>
              <a:rPr lang="tr-TR" sz="2000" dirty="0">
                <a:latin typeface="Times New Roman" pitchFamily="18" charset="0"/>
                <a:cs typeface="Times New Roman" pitchFamily="18" charset="0"/>
              </a:rPr>
              <a:t> Salâtı, Sabah Salâtı ve Salâtı Ümmiye olmak üzere çeşitleri vardır. </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16</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7500" lnSpcReduction="20000"/>
          </a:bodyPr>
          <a:lstStyle/>
          <a:p>
            <a:pPr algn="just"/>
            <a:endParaRPr lang="tr-TR" b="1" dirty="0" smtClean="0">
              <a:latin typeface="Times New Roman" pitchFamily="18" charset="0"/>
              <a:cs typeface="Times New Roman" pitchFamily="18" charset="0"/>
            </a:endParaRPr>
          </a:p>
          <a:p>
            <a:pPr algn="just"/>
            <a:r>
              <a:rPr lang="tr-TR" b="1" dirty="0" smtClean="0">
                <a:latin typeface="Times New Roman" pitchFamily="18" charset="0"/>
                <a:cs typeface="Times New Roman" pitchFamily="18" charset="0"/>
              </a:rPr>
              <a:t>Cuma </a:t>
            </a:r>
            <a:r>
              <a:rPr lang="tr-TR" b="1" dirty="0">
                <a:latin typeface="Times New Roman" pitchFamily="18" charset="0"/>
                <a:cs typeface="Times New Roman" pitchFamily="18" charset="0"/>
              </a:rPr>
              <a:t>Salatı:</a:t>
            </a:r>
            <a:r>
              <a:rPr lang="tr-TR" dirty="0">
                <a:latin typeface="Times New Roman" pitchFamily="18" charset="0"/>
                <a:cs typeface="Times New Roman" pitchFamily="18" charset="0"/>
              </a:rPr>
              <a:t> Cuma günleri, </a:t>
            </a:r>
            <a:r>
              <a:rPr lang="tr-TR" dirty="0" err="1">
                <a:latin typeface="Times New Roman" pitchFamily="18" charset="0"/>
                <a:cs typeface="Times New Roman" pitchFamily="18" charset="0"/>
              </a:rPr>
              <a:t>ezândan</a:t>
            </a:r>
            <a:r>
              <a:rPr lang="tr-TR" dirty="0">
                <a:latin typeface="Times New Roman" pitchFamily="18" charset="0"/>
                <a:cs typeface="Times New Roman" pitchFamily="18" charset="0"/>
              </a:rPr>
              <a:t> bir müddet önce </a:t>
            </a:r>
            <a:r>
              <a:rPr lang="tr-TR" dirty="0" err="1">
                <a:latin typeface="Times New Roman" pitchFamily="18" charset="0"/>
                <a:cs typeface="Times New Roman" pitchFamily="18" charset="0"/>
              </a:rPr>
              <a:t>mü’minlere</a:t>
            </a:r>
            <a:r>
              <a:rPr lang="tr-TR" dirty="0">
                <a:latin typeface="Times New Roman" pitchFamily="18" charset="0"/>
                <a:cs typeface="Times New Roman" pitchFamily="18" charset="0"/>
              </a:rPr>
              <a:t> Cuma namazı vaktinin yaklaştığını hatırlatmak ve bu vesileyle Peygamberimize salât ve selâm getirmek suretiyle sevap kazanmak amacıyla okunur. </a:t>
            </a:r>
            <a:r>
              <a:rPr lang="tr-TR" dirty="0" err="1">
                <a:latin typeface="Times New Roman" pitchFamily="18" charset="0"/>
                <a:cs typeface="Times New Roman" pitchFamily="18" charset="0"/>
              </a:rPr>
              <a:t>Salât’da</a:t>
            </a:r>
            <a:r>
              <a:rPr lang="tr-TR" dirty="0">
                <a:latin typeface="Times New Roman" pitchFamily="18" charset="0"/>
                <a:cs typeface="Times New Roman" pitchFamily="18" charset="0"/>
              </a:rPr>
              <a:t> okunan sözler şöyledir:</a:t>
            </a:r>
          </a:p>
          <a:p>
            <a:pPr algn="just"/>
            <a:r>
              <a:rPr lang="tr-TR" dirty="0">
                <a:latin typeface="Times New Roman" pitchFamily="18" charset="0"/>
                <a:cs typeface="Times New Roman" pitchFamily="18" charset="0"/>
              </a:rPr>
              <a:t>Es-</a:t>
            </a:r>
            <a:r>
              <a:rPr lang="tr-TR" dirty="0" err="1">
                <a:latin typeface="Times New Roman" pitchFamily="18" charset="0"/>
                <a:cs typeface="Times New Roman" pitchFamily="18" charset="0"/>
              </a:rPr>
              <a:t>Salâtü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ve’s</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Selâmü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aleyke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Resûlallah</a:t>
            </a:r>
            <a:r>
              <a:rPr lang="tr-TR" dirty="0">
                <a:latin typeface="Times New Roman" pitchFamily="18" charset="0"/>
                <a:cs typeface="Times New Roman" pitchFamily="18" charset="0"/>
              </a:rPr>
              <a:t>,</a:t>
            </a:r>
          </a:p>
          <a:p>
            <a:pPr algn="just"/>
            <a:r>
              <a:rPr lang="tr-TR" dirty="0">
                <a:latin typeface="Times New Roman" pitchFamily="18" charset="0"/>
                <a:cs typeface="Times New Roman" pitchFamily="18" charset="0"/>
              </a:rPr>
              <a:t>Es-</a:t>
            </a:r>
            <a:r>
              <a:rPr lang="tr-TR" dirty="0" err="1">
                <a:latin typeface="Times New Roman" pitchFamily="18" charset="0"/>
                <a:cs typeface="Times New Roman" pitchFamily="18" charset="0"/>
              </a:rPr>
              <a:t>Salâtü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ve’s</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Selâmü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aleyke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Habîballah</a:t>
            </a:r>
            <a:r>
              <a:rPr lang="tr-TR" dirty="0">
                <a:latin typeface="Times New Roman" pitchFamily="18" charset="0"/>
                <a:cs typeface="Times New Roman" pitchFamily="18" charset="0"/>
              </a:rPr>
              <a:t>,</a:t>
            </a:r>
          </a:p>
          <a:p>
            <a:pPr algn="just"/>
            <a:r>
              <a:rPr lang="tr-TR" dirty="0">
                <a:latin typeface="Times New Roman" pitchFamily="18" charset="0"/>
                <a:cs typeface="Times New Roman" pitchFamily="18" charset="0"/>
              </a:rPr>
              <a:t>Es-</a:t>
            </a:r>
            <a:r>
              <a:rPr lang="tr-TR" dirty="0" err="1">
                <a:latin typeface="Times New Roman" pitchFamily="18" charset="0"/>
                <a:cs typeface="Times New Roman" pitchFamily="18" charset="0"/>
              </a:rPr>
              <a:t>Salâtü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ve’s</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Selâmü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aleyke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Seyyide’l</a:t>
            </a:r>
            <a:r>
              <a:rPr lang="tr-TR" dirty="0">
                <a:latin typeface="Times New Roman" pitchFamily="18" charset="0"/>
                <a:cs typeface="Times New Roman" pitchFamily="18" charset="0"/>
              </a:rPr>
              <a:t>-Evvelîne </a:t>
            </a:r>
            <a:r>
              <a:rPr lang="tr-TR" dirty="0" err="1">
                <a:latin typeface="Times New Roman" pitchFamily="18" charset="0"/>
                <a:cs typeface="Times New Roman" pitchFamily="18" charset="0"/>
              </a:rPr>
              <a:t>ve’l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Âhirîn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Hamdü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li’llâhi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rabbi’l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Âlemîn</a:t>
            </a:r>
            <a:r>
              <a:rPr lang="tr-TR" dirty="0">
                <a:latin typeface="Times New Roman" pitchFamily="18" charset="0"/>
                <a:cs typeface="Times New Roman" pitchFamily="18" charset="0"/>
              </a:rPr>
              <a:t>.</a:t>
            </a:r>
          </a:p>
          <a:p>
            <a:pPr algn="just"/>
            <a:r>
              <a:rPr lang="tr-TR" dirty="0">
                <a:latin typeface="Times New Roman" pitchFamily="18" charset="0"/>
                <a:cs typeface="Times New Roman" pitchFamily="18" charset="0"/>
              </a:rPr>
              <a:t>Hatip </a:t>
            </a:r>
            <a:r>
              <a:rPr lang="tr-TR" dirty="0" err="1">
                <a:latin typeface="Times New Roman" pitchFamily="18" charset="0"/>
                <a:cs typeface="Times New Roman" pitchFamily="18" charset="0"/>
              </a:rPr>
              <a:t>Zâkirî</a:t>
            </a:r>
            <a:r>
              <a:rPr lang="tr-TR" dirty="0">
                <a:latin typeface="Times New Roman" pitchFamily="18" charset="0"/>
                <a:cs typeface="Times New Roman" pitchFamily="18" charset="0"/>
              </a:rPr>
              <a:t> Hasan Efendi’nin (1545?- 1623) Cuma ve bayram günleri okunmak için yaklaşık 380 </a:t>
            </a:r>
            <a:r>
              <a:rPr lang="tr-TR" dirty="0" err="1">
                <a:latin typeface="Times New Roman" pitchFamily="18" charset="0"/>
                <a:cs typeface="Times New Roman" pitchFamily="18" charset="0"/>
              </a:rPr>
              <a:t>küsûr</a:t>
            </a:r>
            <a:r>
              <a:rPr lang="tr-TR" dirty="0">
                <a:latin typeface="Times New Roman" pitchFamily="18" charset="0"/>
                <a:cs typeface="Times New Roman" pitchFamily="18" charset="0"/>
              </a:rPr>
              <a:t> yıl önce bestelemiş olduğu salâtı vardır. Fakat bunu genellikle müezzinler bilmediklerinden, sözleri yukarda geçtiği şekilde ve istedikleri makamdan okumaktadırlar.</a:t>
            </a:r>
            <a:r>
              <a:rPr lang="tr-TR" dirty="0"/>
              <a:t> </a:t>
            </a:r>
          </a:p>
          <a:p>
            <a:pPr>
              <a:buNone/>
            </a:pPr>
            <a:r>
              <a:rPr lang="tr-TR" b="1" dirty="0"/>
              <a:t> </a:t>
            </a:r>
            <a:endParaRPr lang="tr-TR" dirty="0"/>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17</a:t>
            </a:fld>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Autofit/>
          </a:bodyPr>
          <a:lstStyle/>
          <a:p>
            <a:pPr algn="just"/>
            <a:r>
              <a:rPr lang="tr-TR" sz="1400" b="1" dirty="0">
                <a:latin typeface="Times New Roman" pitchFamily="18" charset="0"/>
                <a:cs typeface="Times New Roman" pitchFamily="18" charset="0"/>
              </a:rPr>
              <a:t>Bayram Salatı:</a:t>
            </a:r>
            <a:r>
              <a:rPr lang="tr-TR" sz="1400" dirty="0">
                <a:latin typeface="Times New Roman" pitchFamily="18" charset="0"/>
                <a:cs typeface="Times New Roman" pitchFamily="18" charset="0"/>
              </a:rPr>
              <a:t> Müslümanların yılda iki adet </a:t>
            </a:r>
            <a:r>
              <a:rPr lang="tr-TR" sz="1400" dirty="0" err="1">
                <a:latin typeface="Times New Roman" pitchFamily="18" charset="0"/>
                <a:cs typeface="Times New Roman" pitchFamily="18" charset="0"/>
              </a:rPr>
              <a:t>dînî</a:t>
            </a:r>
            <a:r>
              <a:rPr lang="tr-TR" sz="1400" dirty="0">
                <a:latin typeface="Times New Roman" pitchFamily="18" charset="0"/>
                <a:cs typeface="Times New Roman" pitchFamily="18" charset="0"/>
              </a:rPr>
              <a:t> bayramı vardır. Bunlardan birisi 1 </a:t>
            </a:r>
            <a:r>
              <a:rPr lang="tr-TR" sz="1400" dirty="0" err="1">
                <a:latin typeface="Times New Roman" pitchFamily="18" charset="0"/>
                <a:cs typeface="Times New Roman" pitchFamily="18" charset="0"/>
              </a:rPr>
              <a:t>şevvâl’de</a:t>
            </a:r>
            <a:r>
              <a:rPr lang="tr-TR" sz="1400" dirty="0">
                <a:latin typeface="Times New Roman" pitchFamily="18" charset="0"/>
                <a:cs typeface="Times New Roman" pitchFamily="18" charset="0"/>
              </a:rPr>
              <a:t> başlayan Ramazan veya Fitre Bayramı, diğeri de 10 zilhicce’de başlayan Kurban Bayramıdır. Bu iki bayram </a:t>
            </a:r>
            <a:r>
              <a:rPr lang="tr-TR" sz="1400" dirty="0" err="1">
                <a:latin typeface="Times New Roman" pitchFamily="18" charset="0"/>
                <a:cs typeface="Times New Roman" pitchFamily="18" charset="0"/>
              </a:rPr>
              <a:t>münâsebetiyle</a:t>
            </a:r>
            <a:r>
              <a:rPr lang="tr-TR" sz="1400" dirty="0">
                <a:latin typeface="Times New Roman" pitchFamily="18" charset="0"/>
                <a:cs typeface="Times New Roman" pitchFamily="18" charset="0"/>
              </a:rPr>
              <a:t>, bayramın ilk günü sabah namazından sonra okunan salâttır. Bu salât, Hatip </a:t>
            </a:r>
            <a:r>
              <a:rPr lang="tr-TR" sz="1400" dirty="0" err="1">
                <a:latin typeface="Times New Roman" pitchFamily="18" charset="0"/>
                <a:cs typeface="Times New Roman" pitchFamily="18" charset="0"/>
              </a:rPr>
              <a:t>Zâkirî</a:t>
            </a:r>
            <a:r>
              <a:rPr lang="tr-TR" sz="1400" dirty="0">
                <a:latin typeface="Times New Roman" pitchFamily="18" charset="0"/>
                <a:cs typeface="Times New Roman" pitchFamily="18" charset="0"/>
              </a:rPr>
              <a:t> Hasan Efendi tarafından bestelenmiş olup, yukarıda geçtiği üzere Bayram ve </a:t>
            </a:r>
            <a:r>
              <a:rPr lang="tr-TR" sz="1400" dirty="0" err="1">
                <a:latin typeface="Times New Roman" pitchFamily="18" charset="0"/>
                <a:cs typeface="Times New Roman" pitchFamily="18" charset="0"/>
              </a:rPr>
              <a:t>Cumâ</a:t>
            </a:r>
            <a:r>
              <a:rPr lang="tr-TR" sz="1400" dirty="0">
                <a:latin typeface="Times New Roman" pitchFamily="18" charset="0"/>
                <a:cs typeface="Times New Roman" pitchFamily="18" charset="0"/>
              </a:rPr>
              <a:t> Salâtı adını almıştır.</a:t>
            </a:r>
          </a:p>
          <a:p>
            <a:pPr algn="just"/>
            <a:r>
              <a:rPr lang="tr-TR" sz="1400" dirty="0">
                <a:latin typeface="Times New Roman" pitchFamily="18" charset="0"/>
                <a:cs typeface="Times New Roman" pitchFamily="18" charset="0"/>
              </a:rPr>
              <a:t>Bu eser, bayram ve Cuma namazlarından önce, müezzin mahfilinde, </a:t>
            </a:r>
            <a:r>
              <a:rPr lang="tr-TR" sz="1400" dirty="0" err="1">
                <a:latin typeface="Times New Roman" pitchFamily="18" charset="0"/>
                <a:cs typeface="Times New Roman" pitchFamily="18" charset="0"/>
              </a:rPr>
              <a:t>baştaraftaki</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Yâ</a:t>
            </a:r>
            <a:r>
              <a:rPr lang="tr-TR" sz="1400" dirty="0">
                <a:latin typeface="Times New Roman" pitchFamily="18" charset="0"/>
                <a:cs typeface="Times New Roman" pitchFamily="18" charset="0"/>
              </a:rPr>
              <a:t> Mevlâ” sözünü cemaat okur, sonra bir müezzin “</a:t>
            </a:r>
            <a:r>
              <a:rPr lang="tr-TR" sz="1400" dirty="0" err="1">
                <a:latin typeface="Times New Roman" pitchFamily="18" charset="0"/>
                <a:cs typeface="Times New Roman" pitchFamily="18" charset="0"/>
              </a:rPr>
              <a:t>Leyse’l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îdü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limen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lebise’l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cedîd</a:t>
            </a:r>
            <a:r>
              <a:rPr lang="tr-TR" sz="1400" dirty="0">
                <a:latin typeface="Times New Roman" pitchFamily="18" charset="0"/>
                <a:cs typeface="Times New Roman" pitchFamily="18" charset="0"/>
              </a:rPr>
              <a:t>” den bir cümle okur, onun peşinden cemaat “</a:t>
            </a:r>
            <a:r>
              <a:rPr lang="tr-TR" sz="1400" dirty="0" err="1">
                <a:latin typeface="Times New Roman" pitchFamily="18" charset="0"/>
                <a:cs typeface="Times New Roman" pitchFamily="18" charset="0"/>
              </a:rPr>
              <a:t>Yâ</a:t>
            </a:r>
            <a:r>
              <a:rPr lang="tr-TR" sz="1400" dirty="0">
                <a:latin typeface="Times New Roman" pitchFamily="18" charset="0"/>
                <a:cs typeface="Times New Roman" pitchFamily="18" charset="0"/>
              </a:rPr>
              <a:t> Mevlâ” ve bir müezzin diğer cümleyi okurlar. “</a:t>
            </a:r>
            <a:r>
              <a:rPr lang="tr-TR" sz="1400" dirty="0" err="1">
                <a:latin typeface="Times New Roman" pitchFamily="18" charset="0"/>
                <a:cs typeface="Times New Roman" pitchFamily="18" charset="0"/>
              </a:rPr>
              <a:t>Nasrun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mina’llâhi</a:t>
            </a:r>
            <a:r>
              <a:rPr lang="tr-TR" sz="1400" dirty="0">
                <a:latin typeface="Times New Roman" pitchFamily="18" charset="0"/>
                <a:cs typeface="Times New Roman" pitchFamily="18" charset="0"/>
              </a:rPr>
              <a:t> ve </a:t>
            </a:r>
            <a:r>
              <a:rPr lang="tr-TR" sz="1400" dirty="0" err="1">
                <a:latin typeface="Times New Roman" pitchFamily="18" charset="0"/>
                <a:cs typeface="Times New Roman" pitchFamily="18" charset="0"/>
              </a:rPr>
              <a:t>fethun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karîb</a:t>
            </a:r>
            <a:r>
              <a:rPr lang="tr-TR" sz="1400" dirty="0">
                <a:latin typeface="Times New Roman" pitchFamily="18" charset="0"/>
                <a:cs typeface="Times New Roman" pitchFamily="18" charset="0"/>
              </a:rPr>
              <a:t>” i bir müezzin </a:t>
            </a:r>
            <a:r>
              <a:rPr lang="tr-TR" sz="1400" dirty="0" err="1">
                <a:latin typeface="Times New Roman" pitchFamily="18" charset="0"/>
                <a:cs typeface="Times New Roman" pitchFamily="18" charset="0"/>
              </a:rPr>
              <a:t>şifâhen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cemâate</a:t>
            </a:r>
            <a:r>
              <a:rPr lang="tr-TR" sz="1400" dirty="0">
                <a:latin typeface="Times New Roman" pitchFamily="18" charset="0"/>
                <a:cs typeface="Times New Roman" pitchFamily="18" charset="0"/>
              </a:rPr>
              <a:t> okur; bundan sonra yine bir müezzin “Ve </a:t>
            </a:r>
            <a:r>
              <a:rPr lang="tr-TR" sz="1400" dirty="0" err="1">
                <a:latin typeface="Times New Roman" pitchFamily="18" charset="0"/>
                <a:cs typeface="Times New Roman" pitchFamily="18" charset="0"/>
              </a:rPr>
              <a:t>salli</a:t>
            </a:r>
            <a:r>
              <a:rPr lang="tr-TR" sz="1400" dirty="0">
                <a:latin typeface="Times New Roman" pitchFamily="18" charset="0"/>
                <a:cs typeface="Times New Roman" pitchFamily="18" charset="0"/>
              </a:rPr>
              <a:t> ve sellim alâ </a:t>
            </a:r>
            <a:r>
              <a:rPr lang="tr-TR" sz="1400" dirty="0" err="1">
                <a:latin typeface="Times New Roman" pitchFamily="18" charset="0"/>
                <a:cs typeface="Times New Roman" pitchFamily="18" charset="0"/>
              </a:rPr>
              <a:t>es’adi</a:t>
            </a:r>
            <a:r>
              <a:rPr lang="tr-TR" sz="1400" dirty="0">
                <a:latin typeface="Times New Roman" pitchFamily="18" charset="0"/>
                <a:cs typeface="Times New Roman" pitchFamily="18" charset="0"/>
              </a:rPr>
              <a:t> ve </a:t>
            </a:r>
            <a:r>
              <a:rPr lang="tr-TR" sz="1400" dirty="0" err="1">
                <a:latin typeface="Times New Roman" pitchFamily="18" charset="0"/>
                <a:cs typeface="Times New Roman" pitchFamily="18" charset="0"/>
              </a:rPr>
              <a:t>eşrafi</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nûr</a:t>
            </a:r>
            <a:r>
              <a:rPr lang="tr-TR" sz="1400" dirty="0">
                <a:latin typeface="Times New Roman" pitchFamily="18" charset="0"/>
                <a:cs typeface="Times New Roman" pitchFamily="18" charset="0"/>
              </a:rPr>
              <a:t>-i </a:t>
            </a:r>
            <a:r>
              <a:rPr lang="tr-TR" sz="1400" dirty="0" err="1">
                <a:latin typeface="Times New Roman" pitchFamily="18" charset="0"/>
                <a:cs typeface="Times New Roman" pitchFamily="18" charset="0"/>
              </a:rPr>
              <a:t>cemii’l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enbiyâi</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ve’l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mürselîn</a:t>
            </a:r>
            <a:r>
              <a:rPr lang="tr-TR" sz="1400" dirty="0">
                <a:latin typeface="Times New Roman" pitchFamily="18" charset="0"/>
                <a:cs typeface="Times New Roman" pitchFamily="18" charset="0"/>
              </a:rPr>
              <a:t>” i terennüm eder ve bütün müezzinler “</a:t>
            </a:r>
            <a:r>
              <a:rPr lang="tr-TR" sz="1400" dirty="0" err="1">
                <a:latin typeface="Times New Roman" pitchFamily="18" charset="0"/>
                <a:cs typeface="Times New Roman" pitchFamily="18" charset="0"/>
              </a:rPr>
              <a:t>Ve’l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hamdü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li’llâhi</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rabbi’l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âlemîn</a:t>
            </a:r>
            <a:r>
              <a:rPr lang="tr-TR" sz="1400" dirty="0">
                <a:latin typeface="Times New Roman" pitchFamily="18" charset="0"/>
                <a:cs typeface="Times New Roman" pitchFamily="18" charset="0"/>
              </a:rPr>
              <a:t>” i okuyarak bitirirler.</a:t>
            </a:r>
          </a:p>
          <a:p>
            <a:pPr algn="just"/>
            <a:r>
              <a:rPr lang="tr-TR" sz="1400" dirty="0">
                <a:latin typeface="Times New Roman" pitchFamily="18" charset="0"/>
                <a:cs typeface="Times New Roman" pitchFamily="18" charset="0"/>
              </a:rPr>
              <a:t>	Bayram salâtının Arapça sözleri şöyledir:</a:t>
            </a:r>
          </a:p>
          <a:p>
            <a:pPr algn="just"/>
            <a:r>
              <a:rPr lang="tr-TR" sz="1400" dirty="0" err="1">
                <a:latin typeface="Times New Roman" pitchFamily="18" charset="0"/>
                <a:cs typeface="Times New Roman" pitchFamily="18" charset="0"/>
              </a:rPr>
              <a:t>Leyse’l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îdü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limen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lebise’l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cedîd</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İnneme’l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îdü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limen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hâfe</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mine’l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vaîd</a:t>
            </a:r>
            <a:r>
              <a:rPr lang="tr-TR" sz="1400" dirty="0">
                <a:latin typeface="Times New Roman" pitchFamily="18" charset="0"/>
                <a:cs typeface="Times New Roman" pitchFamily="18" charset="0"/>
              </a:rPr>
              <a:t>.</a:t>
            </a:r>
          </a:p>
          <a:p>
            <a:pPr algn="just"/>
            <a:r>
              <a:rPr lang="tr-TR" sz="1400" dirty="0" err="1">
                <a:latin typeface="Times New Roman" pitchFamily="18" charset="0"/>
                <a:cs typeface="Times New Roman" pitchFamily="18" charset="0"/>
              </a:rPr>
              <a:t>Leyse’l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îdü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limen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rakibe’l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matâyâ</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İnneme’l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îdü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limen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terake’l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hatâyâ</a:t>
            </a:r>
            <a:r>
              <a:rPr lang="tr-TR" sz="1400" dirty="0">
                <a:latin typeface="Times New Roman" pitchFamily="18" charset="0"/>
                <a:cs typeface="Times New Roman" pitchFamily="18" charset="0"/>
              </a:rPr>
              <a:t>.</a:t>
            </a:r>
          </a:p>
          <a:p>
            <a:pPr algn="just"/>
            <a:r>
              <a:rPr lang="tr-TR" sz="1400" dirty="0" err="1">
                <a:latin typeface="Times New Roman" pitchFamily="18" charset="0"/>
                <a:cs typeface="Times New Roman" pitchFamily="18" charset="0"/>
              </a:rPr>
              <a:t>Leyse’l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îdü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limen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basata’l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bisât</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İnneme’l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îdü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limen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tecâveze</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ale’s</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sırât</a:t>
            </a:r>
            <a:r>
              <a:rPr lang="tr-TR" sz="1400" dirty="0">
                <a:latin typeface="Times New Roman" pitchFamily="18" charset="0"/>
                <a:cs typeface="Times New Roman" pitchFamily="18" charset="0"/>
              </a:rPr>
              <a:t>.</a:t>
            </a:r>
          </a:p>
          <a:p>
            <a:pPr algn="just"/>
            <a:r>
              <a:rPr lang="tr-TR" sz="1400" dirty="0" err="1">
                <a:latin typeface="Times New Roman" pitchFamily="18" charset="0"/>
                <a:cs typeface="Times New Roman" pitchFamily="18" charset="0"/>
              </a:rPr>
              <a:t>Leyse’l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îdü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limen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tezeyyene</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bi</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zînetid</a:t>
            </a:r>
            <a:r>
              <a:rPr lang="tr-TR" sz="1400" dirty="0">
                <a:latin typeface="Times New Roman" pitchFamily="18" charset="0"/>
                <a:cs typeface="Times New Roman" pitchFamily="18" charset="0"/>
              </a:rPr>
              <a:t>-dünya, </a:t>
            </a:r>
            <a:r>
              <a:rPr lang="tr-TR" sz="1400" dirty="0" err="1">
                <a:latin typeface="Times New Roman" pitchFamily="18" charset="0"/>
                <a:cs typeface="Times New Roman" pitchFamily="18" charset="0"/>
              </a:rPr>
              <a:t>İnneme’l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îdü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limen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tezevvede</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bi</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zâdi’t</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takvâ</a:t>
            </a:r>
            <a:r>
              <a:rPr lang="tr-TR" sz="1400" dirty="0">
                <a:latin typeface="Times New Roman" pitchFamily="18" charset="0"/>
                <a:cs typeface="Times New Roman" pitchFamily="18" charset="0"/>
              </a:rPr>
              <a:t>.</a:t>
            </a:r>
          </a:p>
          <a:p>
            <a:pPr algn="just"/>
            <a:r>
              <a:rPr lang="tr-TR" sz="1400" dirty="0" err="1">
                <a:latin typeface="Times New Roman" pitchFamily="18" charset="0"/>
                <a:cs typeface="Times New Roman" pitchFamily="18" charset="0"/>
              </a:rPr>
              <a:t>Leyse’l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îdü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limen</a:t>
            </a:r>
            <a:r>
              <a:rPr lang="tr-TR" sz="1400" dirty="0">
                <a:latin typeface="Times New Roman" pitchFamily="18" charset="0"/>
                <a:cs typeface="Times New Roman" pitchFamily="18" charset="0"/>
              </a:rPr>
              <a:t> nazara </a:t>
            </a:r>
            <a:r>
              <a:rPr lang="tr-TR" sz="1400" dirty="0" err="1">
                <a:latin typeface="Times New Roman" pitchFamily="18" charset="0"/>
                <a:cs typeface="Times New Roman" pitchFamily="18" charset="0"/>
              </a:rPr>
              <a:t>envâe’l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elvân</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İnneme’l</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îdü</a:t>
            </a:r>
            <a:r>
              <a:rPr lang="tr-TR" sz="1400" dirty="0">
                <a:latin typeface="Times New Roman" pitchFamily="18" charset="0"/>
                <a:cs typeface="Times New Roman" pitchFamily="18" charset="0"/>
              </a:rPr>
              <a:t> </a:t>
            </a:r>
            <a:r>
              <a:rPr lang="tr-TR" sz="1400" dirty="0" err="1">
                <a:latin typeface="Times New Roman" pitchFamily="18" charset="0"/>
                <a:cs typeface="Times New Roman" pitchFamily="18" charset="0"/>
              </a:rPr>
              <a:t>limen</a:t>
            </a:r>
            <a:r>
              <a:rPr lang="tr-TR" sz="1400" dirty="0">
                <a:latin typeface="Times New Roman" pitchFamily="18" charset="0"/>
                <a:cs typeface="Times New Roman" pitchFamily="18" charset="0"/>
              </a:rPr>
              <a:t> nazara </a:t>
            </a:r>
            <a:r>
              <a:rPr lang="tr-TR" sz="1400" dirty="0" err="1">
                <a:latin typeface="Times New Roman" pitchFamily="18" charset="0"/>
                <a:cs typeface="Times New Roman" pitchFamily="18" charset="0"/>
              </a:rPr>
              <a:t>cemâle’r</a:t>
            </a:r>
            <a:r>
              <a:rPr lang="tr-TR" sz="1400" dirty="0">
                <a:latin typeface="Times New Roman" pitchFamily="18" charset="0"/>
                <a:cs typeface="Times New Roman" pitchFamily="18" charset="0"/>
              </a:rPr>
              <a:t>-</a:t>
            </a:r>
            <a:r>
              <a:rPr lang="tr-TR" sz="1400" dirty="0" err="1">
                <a:latin typeface="Times New Roman" pitchFamily="18" charset="0"/>
                <a:cs typeface="Times New Roman" pitchFamily="18" charset="0"/>
              </a:rPr>
              <a:t>rahmân</a:t>
            </a:r>
            <a:r>
              <a:rPr lang="tr-TR" sz="1400" dirty="0">
                <a:latin typeface="Times New Roman" pitchFamily="18" charset="0"/>
                <a:cs typeface="Times New Roman" pitchFamily="18" charset="0"/>
              </a:rPr>
              <a:t>.</a:t>
            </a:r>
          </a:p>
          <a:p>
            <a:pPr algn="just"/>
            <a:r>
              <a:rPr lang="tr-TR" sz="1400" dirty="0">
                <a:latin typeface="Times New Roman" pitchFamily="18" charset="0"/>
                <a:cs typeface="Times New Roman" pitchFamily="18" charset="0"/>
              </a:rPr>
              <a:t> </a:t>
            </a:r>
          </a:p>
          <a:p>
            <a:pPr algn="just"/>
            <a:r>
              <a:rPr lang="tr-TR" sz="1400" dirty="0">
                <a:latin typeface="Times New Roman" pitchFamily="18" charset="0"/>
                <a:cs typeface="Times New Roman" pitchFamily="18" charset="0"/>
              </a:rPr>
              <a:t>Anlamı</a:t>
            </a:r>
            <a:r>
              <a:rPr lang="tr-TR" sz="1400" dirty="0" smtClean="0">
                <a:latin typeface="Times New Roman" pitchFamily="18" charset="0"/>
                <a:cs typeface="Times New Roman" pitchFamily="18" charset="0"/>
              </a:rPr>
              <a:t>:</a:t>
            </a:r>
            <a:endParaRPr lang="tr-TR" sz="1400" dirty="0">
              <a:latin typeface="Times New Roman" pitchFamily="18" charset="0"/>
              <a:cs typeface="Times New Roman" pitchFamily="18" charset="0"/>
            </a:endParaRPr>
          </a:p>
          <a:p>
            <a:pPr algn="just"/>
            <a:r>
              <a:rPr lang="tr-TR" sz="1400" dirty="0">
                <a:latin typeface="Times New Roman" pitchFamily="18" charset="0"/>
                <a:cs typeface="Times New Roman" pitchFamily="18" charset="0"/>
              </a:rPr>
              <a:t>Bayram, yeni elbise giyenlerin değil, Allah’ın azabından korkanlarındır.</a:t>
            </a:r>
          </a:p>
          <a:p>
            <a:pPr algn="just"/>
            <a:r>
              <a:rPr lang="tr-TR" sz="1400" dirty="0">
                <a:latin typeface="Times New Roman" pitchFamily="18" charset="0"/>
                <a:cs typeface="Times New Roman" pitchFamily="18" charset="0"/>
              </a:rPr>
              <a:t>Bayram, binek hayvanlarına süvari olanların değil, hataları </a:t>
            </a:r>
            <a:r>
              <a:rPr lang="tr-TR" sz="1400" dirty="0" err="1">
                <a:latin typeface="Times New Roman" pitchFamily="18" charset="0"/>
                <a:cs typeface="Times New Roman" pitchFamily="18" charset="0"/>
              </a:rPr>
              <a:t>terkedenlerindir</a:t>
            </a:r>
            <a:r>
              <a:rPr lang="tr-TR" sz="1400" dirty="0">
                <a:latin typeface="Times New Roman" pitchFamily="18" charset="0"/>
                <a:cs typeface="Times New Roman" pitchFamily="18" charset="0"/>
              </a:rPr>
              <a:t>.</a:t>
            </a:r>
          </a:p>
          <a:p>
            <a:pPr algn="just"/>
            <a:r>
              <a:rPr lang="tr-TR" sz="1400" dirty="0">
                <a:latin typeface="Times New Roman" pitchFamily="18" charset="0"/>
                <a:cs typeface="Times New Roman" pitchFamily="18" charset="0"/>
              </a:rPr>
              <a:t>Bayram, örtü ve yaygıları yayanların değil, </a:t>
            </a:r>
            <a:r>
              <a:rPr lang="tr-TR" sz="1400" dirty="0" err="1">
                <a:latin typeface="Times New Roman" pitchFamily="18" charset="0"/>
                <a:cs typeface="Times New Roman" pitchFamily="18" charset="0"/>
              </a:rPr>
              <a:t>sırâtı</a:t>
            </a:r>
            <a:r>
              <a:rPr lang="tr-TR" sz="1400" dirty="0">
                <a:latin typeface="Times New Roman" pitchFamily="18" charset="0"/>
                <a:cs typeface="Times New Roman" pitchFamily="18" charset="0"/>
              </a:rPr>
              <a:t> geçenlerindir.</a:t>
            </a:r>
          </a:p>
          <a:p>
            <a:pPr algn="just"/>
            <a:r>
              <a:rPr lang="tr-TR" sz="1400" dirty="0">
                <a:latin typeface="Times New Roman" pitchFamily="18" charset="0"/>
                <a:cs typeface="Times New Roman" pitchFamily="18" charset="0"/>
              </a:rPr>
              <a:t>Bayram, dünya </a:t>
            </a:r>
            <a:r>
              <a:rPr lang="tr-TR" sz="1400" dirty="0" err="1">
                <a:latin typeface="Times New Roman" pitchFamily="18" charset="0"/>
                <a:cs typeface="Times New Roman" pitchFamily="18" charset="0"/>
              </a:rPr>
              <a:t>zînetine</a:t>
            </a:r>
            <a:r>
              <a:rPr lang="tr-TR" sz="1400" dirty="0">
                <a:latin typeface="Times New Roman" pitchFamily="18" charset="0"/>
                <a:cs typeface="Times New Roman" pitchFamily="18" charset="0"/>
              </a:rPr>
              <a:t> bürünenlerin değil, Allah korkusunu </a:t>
            </a:r>
            <a:r>
              <a:rPr lang="tr-TR" sz="1400" dirty="0" err="1">
                <a:latin typeface="Times New Roman" pitchFamily="18" charset="0"/>
                <a:cs typeface="Times New Roman" pitchFamily="18" charset="0"/>
              </a:rPr>
              <a:t>düstûr</a:t>
            </a:r>
            <a:r>
              <a:rPr lang="tr-TR" sz="1400" dirty="0">
                <a:latin typeface="Times New Roman" pitchFamily="18" charset="0"/>
                <a:cs typeface="Times New Roman" pitchFamily="18" charset="0"/>
              </a:rPr>
              <a:t> edinenlerindir.</a:t>
            </a:r>
          </a:p>
          <a:p>
            <a:pPr algn="just"/>
            <a:r>
              <a:rPr lang="tr-TR" sz="1400" dirty="0">
                <a:latin typeface="Times New Roman" pitchFamily="18" charset="0"/>
                <a:cs typeface="Times New Roman" pitchFamily="18" charset="0"/>
              </a:rPr>
              <a:t>Bayram, çeşitli renklere bakanların değil, Allah’ın </a:t>
            </a:r>
            <a:r>
              <a:rPr lang="tr-TR" sz="1400" dirty="0" err="1">
                <a:latin typeface="Times New Roman" pitchFamily="18" charset="0"/>
                <a:cs typeface="Times New Roman" pitchFamily="18" charset="0"/>
              </a:rPr>
              <a:t>cemâlini</a:t>
            </a:r>
            <a:r>
              <a:rPr lang="tr-TR" sz="1400" dirty="0">
                <a:latin typeface="Times New Roman" pitchFamily="18" charset="0"/>
                <a:cs typeface="Times New Roman" pitchFamily="18" charset="0"/>
              </a:rPr>
              <a:t> görenlerindir</a:t>
            </a:r>
            <a:r>
              <a:rPr lang="tr-TR" sz="1400" dirty="0" smtClean="0">
                <a:latin typeface="Times New Roman" pitchFamily="18" charset="0"/>
                <a:cs typeface="Times New Roman" pitchFamily="18" charset="0"/>
              </a:rPr>
              <a:t>.</a:t>
            </a:r>
            <a:r>
              <a:rPr lang="tr-TR" sz="1400" dirty="0">
                <a:latin typeface="Times New Roman" pitchFamily="18" charset="0"/>
                <a:cs typeface="Times New Roman" pitchFamily="18" charset="0"/>
              </a:rPr>
              <a:t> </a:t>
            </a:r>
          </a:p>
          <a:p>
            <a:pPr algn="just"/>
            <a:r>
              <a:rPr lang="tr-TR" sz="1400" dirty="0">
                <a:latin typeface="Times New Roman" pitchFamily="18" charset="0"/>
                <a:cs typeface="Times New Roman" pitchFamily="18" charset="0"/>
              </a:rPr>
              <a:t>Günümüzde bu salât formu unutulmuş ve ne yazık ki bilen de kalmamıştır.</a:t>
            </a:r>
          </a:p>
          <a:p>
            <a:pPr algn="just">
              <a:buNone/>
            </a:pPr>
            <a:endParaRPr lang="tr-TR" sz="1400"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B9D4A703-C2B9-4BC6-8EEF-BF42B3C1DFE7}" type="slidenum">
              <a:rPr lang="tr-TR" smtClean="0"/>
              <a:pPr/>
              <a:t>18</a:t>
            </a:fld>
            <a:endParaRPr lang="tr-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0000" lnSpcReduction="20000"/>
          </a:bodyPr>
          <a:lstStyle/>
          <a:p>
            <a:pPr algn="just"/>
            <a:endParaRPr lang="tr-TR" b="1" dirty="0" smtClean="0">
              <a:latin typeface="Times New Roman" pitchFamily="18" charset="0"/>
              <a:cs typeface="Times New Roman" pitchFamily="18" charset="0"/>
            </a:endParaRPr>
          </a:p>
          <a:p>
            <a:pPr algn="just"/>
            <a:r>
              <a:rPr lang="tr-TR" b="1" dirty="0" err="1" smtClean="0">
                <a:latin typeface="Times New Roman" pitchFamily="18" charset="0"/>
                <a:cs typeface="Times New Roman" pitchFamily="18" charset="0"/>
              </a:rPr>
              <a:t>Cenâze</a:t>
            </a:r>
            <a:r>
              <a:rPr lang="tr-TR" b="1" dirty="0" smtClean="0">
                <a:latin typeface="Times New Roman" pitchFamily="18" charset="0"/>
                <a:cs typeface="Times New Roman" pitchFamily="18" charset="0"/>
              </a:rPr>
              <a:t> </a:t>
            </a:r>
            <a:r>
              <a:rPr lang="tr-TR" b="1" dirty="0">
                <a:latin typeface="Times New Roman" pitchFamily="18" charset="0"/>
                <a:cs typeface="Times New Roman" pitchFamily="18" charset="0"/>
              </a:rPr>
              <a:t>Salâtı:</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Cenâzenin</a:t>
            </a:r>
            <a:r>
              <a:rPr lang="tr-TR" dirty="0">
                <a:latin typeface="Times New Roman" pitchFamily="18" charset="0"/>
                <a:cs typeface="Times New Roman" pitchFamily="18" charset="0"/>
              </a:rPr>
              <a:t> götürülmesi esnasında ve defnedilmesinden sonra okunan salâttır. Üslûbu acıklı,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zâhidâne</a:t>
            </a:r>
            <a:r>
              <a:rPr lang="tr-TR" dirty="0">
                <a:latin typeface="Times New Roman" pitchFamily="18" charset="0"/>
                <a:cs typeface="Times New Roman" pitchFamily="18" charset="0"/>
              </a:rPr>
              <a:t> bir şekli vardır. Yüzyıllardan beri memleketimizde </a:t>
            </a:r>
            <a:r>
              <a:rPr lang="tr-TR" dirty="0" err="1">
                <a:latin typeface="Times New Roman" pitchFamily="18" charset="0"/>
                <a:cs typeface="Times New Roman" pitchFamily="18" charset="0"/>
              </a:rPr>
              <a:t>Zâkirî</a:t>
            </a:r>
            <a:r>
              <a:rPr lang="tr-TR" dirty="0">
                <a:latin typeface="Times New Roman" pitchFamily="18" charset="0"/>
                <a:cs typeface="Times New Roman" pitchFamily="18" charset="0"/>
              </a:rPr>
              <a:t> Hasan Efendi’nin Hüseynî </a:t>
            </a:r>
            <a:r>
              <a:rPr lang="tr-TR" dirty="0" err="1">
                <a:latin typeface="Times New Roman" pitchFamily="18" charset="0"/>
                <a:cs typeface="Times New Roman" pitchFamily="18" charset="0"/>
              </a:rPr>
              <a:t>Cenâze</a:t>
            </a:r>
            <a:r>
              <a:rPr lang="tr-TR" dirty="0">
                <a:latin typeface="Times New Roman" pitchFamily="18" charset="0"/>
                <a:cs typeface="Times New Roman" pitchFamily="18" charset="0"/>
              </a:rPr>
              <a:t> Salâtı okunmuş, ancak son 50 yıl içerisinde unutulmaya yüz tutmuş eserlerimizden birisidir.</a:t>
            </a:r>
          </a:p>
          <a:p>
            <a:pPr algn="just"/>
            <a:r>
              <a:rPr lang="tr-TR" dirty="0" err="1">
                <a:latin typeface="Times New Roman" pitchFamily="18" charset="0"/>
                <a:cs typeface="Times New Roman" pitchFamily="18" charset="0"/>
              </a:rPr>
              <a:t>Cenâze</a:t>
            </a:r>
            <a:r>
              <a:rPr lang="tr-TR" dirty="0">
                <a:latin typeface="Times New Roman" pitchFamily="18" charset="0"/>
                <a:cs typeface="Times New Roman" pitchFamily="18" charset="0"/>
              </a:rPr>
              <a:t> salâtının sözleri şöyle okunmaktaydı: </a:t>
            </a:r>
            <a:r>
              <a:rPr lang="tr-TR" dirty="0" err="1">
                <a:latin typeface="Times New Roman" pitchFamily="18" charset="0"/>
                <a:cs typeface="Times New Roman" pitchFamily="18" charset="0"/>
              </a:rPr>
              <a:t>Cenâze</a:t>
            </a:r>
            <a:r>
              <a:rPr lang="tr-TR" dirty="0">
                <a:latin typeface="Times New Roman" pitchFamily="18" charset="0"/>
                <a:cs typeface="Times New Roman" pitchFamily="18" charset="0"/>
              </a:rPr>
              <a:t> yolda götürülürken birisi tarafından “</a:t>
            </a:r>
            <a:r>
              <a:rPr lang="tr-TR" dirty="0" err="1">
                <a:latin typeface="Times New Roman" pitchFamily="18" charset="0"/>
                <a:cs typeface="Times New Roman" pitchFamily="18" charset="0"/>
              </a:rPr>
              <a:t>Lâilâhe</a:t>
            </a:r>
            <a:r>
              <a:rPr lang="tr-TR" dirty="0">
                <a:latin typeface="Times New Roman" pitchFamily="18" charset="0"/>
                <a:cs typeface="Times New Roman" pitchFamily="18" charset="0"/>
              </a:rPr>
              <a:t> illallah, </a:t>
            </a:r>
            <a:r>
              <a:rPr lang="tr-TR" dirty="0" err="1">
                <a:latin typeface="Times New Roman" pitchFamily="18" charset="0"/>
                <a:cs typeface="Times New Roman" pitchFamily="18" charset="0"/>
              </a:rPr>
              <a:t>vahdehû</a:t>
            </a:r>
            <a:r>
              <a:rPr lang="tr-TR" dirty="0">
                <a:latin typeface="Times New Roman" pitchFamily="18" charset="0"/>
                <a:cs typeface="Times New Roman" pitchFamily="18" charset="0"/>
              </a:rPr>
              <a:t> lâ </a:t>
            </a:r>
            <a:r>
              <a:rPr lang="tr-TR" dirty="0" err="1">
                <a:latin typeface="Times New Roman" pitchFamily="18" charset="0"/>
                <a:cs typeface="Times New Roman" pitchFamily="18" charset="0"/>
              </a:rPr>
              <a:t>şerîke</a:t>
            </a:r>
            <a:r>
              <a:rPr lang="tr-TR" dirty="0">
                <a:latin typeface="Times New Roman" pitchFamily="18" charset="0"/>
                <a:cs typeface="Times New Roman" pitchFamily="18" charset="0"/>
              </a:rPr>
              <a:t> leh, </a:t>
            </a:r>
            <a:r>
              <a:rPr lang="tr-TR" dirty="0" err="1">
                <a:latin typeface="Times New Roman" pitchFamily="18" charset="0"/>
                <a:cs typeface="Times New Roman" pitchFamily="18" charset="0"/>
              </a:rPr>
              <a:t>velâ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nazîra</a:t>
            </a:r>
            <a:r>
              <a:rPr lang="tr-TR" dirty="0">
                <a:latin typeface="Times New Roman" pitchFamily="18" charset="0"/>
                <a:cs typeface="Times New Roman" pitchFamily="18" charset="0"/>
              </a:rPr>
              <a:t> leh, </a:t>
            </a:r>
            <a:r>
              <a:rPr lang="tr-TR" dirty="0" err="1">
                <a:latin typeface="Times New Roman" pitchFamily="18" charset="0"/>
                <a:cs typeface="Times New Roman" pitchFamily="18" charset="0"/>
              </a:rPr>
              <a:t>Muhammedün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Emînu’llâhi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hakkan</a:t>
            </a:r>
            <a:r>
              <a:rPr lang="tr-TR" dirty="0">
                <a:latin typeface="Times New Roman" pitchFamily="18" charset="0"/>
                <a:cs typeface="Times New Roman" pitchFamily="18" charset="0"/>
              </a:rPr>
              <a:t> ve sıdka, </a:t>
            </a:r>
            <a:r>
              <a:rPr lang="tr-TR" dirty="0" err="1">
                <a:latin typeface="Times New Roman" pitchFamily="18" charset="0"/>
                <a:cs typeface="Times New Roman" pitchFamily="18" charset="0"/>
              </a:rPr>
              <a:t>Allahumme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salli</a:t>
            </a:r>
            <a:r>
              <a:rPr lang="tr-TR" dirty="0">
                <a:latin typeface="Times New Roman" pitchFamily="18" charset="0"/>
                <a:cs typeface="Times New Roman" pitchFamily="18" charset="0"/>
              </a:rPr>
              <a:t> alâ </a:t>
            </a:r>
            <a:r>
              <a:rPr lang="tr-TR" dirty="0" err="1">
                <a:latin typeface="Times New Roman" pitchFamily="18" charset="0"/>
                <a:cs typeface="Times New Roman" pitchFamily="18" charset="0"/>
              </a:rPr>
              <a:t>seyyidinâ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Muhammedin</a:t>
            </a:r>
            <a:r>
              <a:rPr lang="tr-TR" dirty="0">
                <a:latin typeface="Times New Roman" pitchFamily="18" charset="0"/>
                <a:cs typeface="Times New Roman" pitchFamily="18" charset="0"/>
              </a:rPr>
              <a:t> ve alâ...” bundan sonra cemaat tarafından: “Ve alâ âli Muhammed” okunur.</a:t>
            </a:r>
          </a:p>
          <a:p>
            <a:pPr algn="just"/>
            <a:r>
              <a:rPr lang="tr-TR" dirty="0">
                <a:latin typeface="Times New Roman" pitchFamily="18" charset="0"/>
                <a:cs typeface="Times New Roman" pitchFamily="18" charset="0"/>
              </a:rPr>
              <a:t>Anlamı:</a:t>
            </a:r>
          </a:p>
          <a:p>
            <a:pPr algn="just"/>
            <a:r>
              <a:rPr lang="tr-TR" dirty="0">
                <a:latin typeface="Times New Roman" pitchFamily="18" charset="0"/>
                <a:cs typeface="Times New Roman" pitchFamily="18" charset="0"/>
              </a:rPr>
              <a:t>“Allah’tan başka tapılacak yoktur, O birdir, ortağı ve benzeri yoktur; Muhammed, hakikaten ve gerçekten Allah’ın </a:t>
            </a:r>
            <a:r>
              <a:rPr lang="tr-TR" dirty="0" err="1">
                <a:latin typeface="Times New Roman" pitchFamily="18" charset="0"/>
                <a:cs typeface="Times New Roman" pitchFamily="18" charset="0"/>
              </a:rPr>
              <a:t>emînidir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Allahım</a:t>
            </a:r>
            <a:r>
              <a:rPr lang="tr-TR" dirty="0">
                <a:latin typeface="Times New Roman" pitchFamily="18" charset="0"/>
                <a:cs typeface="Times New Roman" pitchFamily="18" charset="0"/>
              </a:rPr>
              <a:t>, Efendimiz Muhammed’e ve ailesine rahmet eyle”.</a:t>
            </a:r>
          </a:p>
          <a:p>
            <a:pPr algn="just"/>
            <a:r>
              <a:rPr lang="tr-TR" dirty="0" err="1">
                <a:latin typeface="Times New Roman" pitchFamily="18" charset="0"/>
                <a:cs typeface="Times New Roman" pitchFamily="18" charset="0"/>
              </a:rPr>
              <a:t>Cenâzenin</a:t>
            </a:r>
            <a:r>
              <a:rPr lang="tr-TR" dirty="0">
                <a:latin typeface="Times New Roman" pitchFamily="18" charset="0"/>
                <a:cs typeface="Times New Roman" pitchFamily="18" charset="0"/>
              </a:rPr>
              <a:t> defnedilmesinden sonra bir kişi tarafından: “Ve </a:t>
            </a:r>
            <a:r>
              <a:rPr lang="tr-TR" dirty="0" err="1">
                <a:latin typeface="Times New Roman" pitchFamily="18" charset="0"/>
                <a:cs typeface="Times New Roman" pitchFamily="18" charset="0"/>
              </a:rPr>
              <a:t>salli</a:t>
            </a:r>
            <a:r>
              <a:rPr lang="tr-TR" dirty="0">
                <a:latin typeface="Times New Roman" pitchFamily="18" charset="0"/>
                <a:cs typeface="Times New Roman" pitchFamily="18" charset="0"/>
              </a:rPr>
              <a:t> ve sellim alâ </a:t>
            </a:r>
            <a:r>
              <a:rPr lang="tr-TR" dirty="0" err="1">
                <a:latin typeface="Times New Roman" pitchFamily="18" charset="0"/>
                <a:cs typeface="Times New Roman" pitchFamily="18" charset="0"/>
              </a:rPr>
              <a:t>es’adi</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eşrafi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nûri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cemîi’l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enbiyâi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mürselîn</a:t>
            </a:r>
            <a:r>
              <a:rPr lang="tr-TR" dirty="0">
                <a:latin typeface="Times New Roman" pitchFamily="18" charset="0"/>
                <a:cs typeface="Times New Roman" pitchFamily="18" charset="0"/>
              </a:rPr>
              <a:t>” ve cemaat tarafından da ”</a:t>
            </a:r>
            <a:r>
              <a:rPr lang="tr-TR" dirty="0" err="1">
                <a:latin typeface="Times New Roman" pitchFamily="18" charset="0"/>
                <a:cs typeface="Times New Roman" pitchFamily="18" charset="0"/>
              </a:rPr>
              <a:t>Ve’l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hamdü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li’llâhi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rabbi’l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âlemîn</a:t>
            </a:r>
            <a:r>
              <a:rPr lang="tr-TR" dirty="0">
                <a:latin typeface="Times New Roman" pitchFamily="18" charset="0"/>
                <a:cs typeface="Times New Roman" pitchFamily="18" charset="0"/>
              </a:rPr>
              <a:t>” okunur.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19</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92500" lnSpcReduction="10000"/>
          </a:bodyPr>
          <a:lstStyle/>
          <a:p>
            <a:pPr>
              <a:buNone/>
            </a:pPr>
            <a:endParaRPr lang="tr-TR" sz="2000" b="1" dirty="0" smtClean="0">
              <a:latin typeface="Times New Roman" pitchFamily="18" charset="0"/>
              <a:cs typeface="Times New Roman" pitchFamily="18" charset="0"/>
            </a:endParaRPr>
          </a:p>
          <a:p>
            <a:pPr>
              <a:buNone/>
            </a:pPr>
            <a:r>
              <a:rPr lang="tr-TR" sz="2000" b="1" dirty="0" smtClean="0">
                <a:latin typeface="Times New Roman" pitchFamily="18" charset="0"/>
                <a:cs typeface="Times New Roman" pitchFamily="18" charset="0"/>
              </a:rPr>
              <a:t>B- </a:t>
            </a:r>
            <a:r>
              <a:rPr lang="tr-TR" sz="2000" b="1" dirty="0">
                <a:latin typeface="Times New Roman" pitchFamily="18" charset="0"/>
                <a:cs typeface="Times New Roman" pitchFamily="18" charset="0"/>
              </a:rPr>
              <a:t>TEKKE (Tasavvuf) MÛSİKÎSİ</a:t>
            </a:r>
            <a:endParaRPr lang="tr-TR" sz="2000" b="1" i="1" dirty="0">
              <a:latin typeface="Times New Roman" pitchFamily="18" charset="0"/>
              <a:cs typeface="Times New Roman" pitchFamily="18" charset="0"/>
            </a:endParaRPr>
          </a:p>
          <a:p>
            <a:pPr>
              <a:buNone/>
            </a:pPr>
            <a:r>
              <a:rPr lang="tr-TR" sz="2000" dirty="0" smtClean="0">
                <a:latin typeface="Times New Roman" pitchFamily="18" charset="0"/>
                <a:cs typeface="Times New Roman" pitchFamily="18" charset="0"/>
              </a:rPr>
              <a:t>		a- </a:t>
            </a:r>
            <a:r>
              <a:rPr lang="tr-TR" sz="2000" dirty="0">
                <a:latin typeface="Times New Roman" pitchFamily="18" charset="0"/>
                <a:cs typeface="Times New Roman" pitchFamily="18" charset="0"/>
              </a:rPr>
              <a:t>Tekke (Tasavvuf) </a:t>
            </a:r>
            <a:r>
              <a:rPr lang="tr-TR" sz="2000" dirty="0" err="1">
                <a:latin typeface="Times New Roman" pitchFamily="18" charset="0"/>
                <a:cs typeface="Times New Roman" pitchFamily="18" charset="0"/>
              </a:rPr>
              <a:t>Mûsikîsinin</a:t>
            </a:r>
            <a:r>
              <a:rPr lang="tr-TR" sz="2000" dirty="0">
                <a:latin typeface="Times New Roman" pitchFamily="18" charset="0"/>
                <a:cs typeface="Times New Roman" pitchFamily="18" charset="0"/>
              </a:rPr>
              <a:t> Bölümleri</a:t>
            </a:r>
          </a:p>
          <a:p>
            <a:pPr>
              <a:buNone/>
            </a:pP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aa</a:t>
            </a:r>
            <a:r>
              <a:rPr lang="tr-TR" sz="2000" dirty="0" smtClean="0">
                <a:latin typeface="Times New Roman" pitchFamily="18" charset="0"/>
                <a:cs typeface="Times New Roman" pitchFamily="18" charset="0"/>
              </a:rPr>
              <a:t>-Mevlevî </a:t>
            </a:r>
            <a:r>
              <a:rPr lang="tr-TR" sz="2000" dirty="0" err="1">
                <a:latin typeface="Times New Roman" pitchFamily="18" charset="0"/>
                <a:cs typeface="Times New Roman" pitchFamily="18" charset="0"/>
              </a:rPr>
              <a:t>Mûsikîsi</a:t>
            </a:r>
            <a:endParaRPr lang="tr-TR" sz="2000" dirty="0">
              <a:latin typeface="Times New Roman" pitchFamily="18" charset="0"/>
              <a:cs typeface="Times New Roman" pitchFamily="18" charset="0"/>
            </a:endParaRPr>
          </a:p>
          <a:p>
            <a:pPr>
              <a:buNone/>
            </a:pPr>
            <a:r>
              <a:rPr lang="tr-TR" sz="2000" dirty="0" smtClean="0">
                <a:latin typeface="Times New Roman" pitchFamily="18" charset="0"/>
                <a:cs typeface="Times New Roman" pitchFamily="18" charset="0"/>
              </a:rPr>
              <a:t>			ab-</a:t>
            </a:r>
            <a:r>
              <a:rPr lang="tr-TR" sz="2000" dirty="0" err="1" smtClean="0">
                <a:latin typeface="Times New Roman" pitchFamily="18" charset="0"/>
                <a:cs typeface="Times New Roman" pitchFamily="18" charset="0"/>
              </a:rPr>
              <a:t>Bektâşî</a:t>
            </a:r>
            <a:r>
              <a:rPr lang="tr-TR" sz="2000" dirty="0" smtClean="0">
                <a:latin typeface="Times New Roman" pitchFamily="18" charset="0"/>
                <a:cs typeface="Times New Roman" pitchFamily="18" charset="0"/>
              </a:rPr>
              <a:t> </a:t>
            </a:r>
            <a:r>
              <a:rPr lang="tr-TR" sz="2000" dirty="0" err="1">
                <a:latin typeface="Times New Roman" pitchFamily="18" charset="0"/>
                <a:cs typeface="Times New Roman" pitchFamily="18" charset="0"/>
              </a:rPr>
              <a:t>Mûsikîsi</a:t>
            </a:r>
            <a:endParaRPr lang="tr-TR" sz="2000" dirty="0">
              <a:latin typeface="Times New Roman" pitchFamily="18" charset="0"/>
              <a:cs typeface="Times New Roman" pitchFamily="18" charset="0"/>
            </a:endParaRPr>
          </a:p>
          <a:p>
            <a:pPr>
              <a:buNone/>
            </a:pP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ac</a:t>
            </a:r>
            <a:r>
              <a:rPr lang="tr-TR" sz="2000" dirty="0" smtClean="0">
                <a:latin typeface="Times New Roman" pitchFamily="18" charset="0"/>
                <a:cs typeface="Times New Roman" pitchFamily="18" charset="0"/>
              </a:rPr>
              <a:t>-</a:t>
            </a:r>
            <a:r>
              <a:rPr lang="tr-TR" sz="2000" dirty="0" err="1" smtClean="0">
                <a:latin typeface="Times New Roman" pitchFamily="18" charset="0"/>
                <a:cs typeface="Times New Roman" pitchFamily="18" charset="0"/>
              </a:rPr>
              <a:t>Kâdirî</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Celvetî</a:t>
            </a:r>
            <a:r>
              <a:rPr lang="tr-TR" sz="2000" dirty="0">
                <a:latin typeface="Times New Roman" pitchFamily="18" charset="0"/>
                <a:cs typeface="Times New Roman" pitchFamily="18" charset="0"/>
              </a:rPr>
              <a:t> ve </a:t>
            </a:r>
            <a:r>
              <a:rPr lang="tr-TR" sz="2000" dirty="0" err="1">
                <a:latin typeface="Times New Roman" pitchFamily="18" charset="0"/>
                <a:cs typeface="Times New Roman" pitchFamily="18" charset="0"/>
              </a:rPr>
              <a:t>Gülşenî</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Mûsikîsi</a:t>
            </a:r>
            <a:endParaRPr lang="tr-TR" sz="2000" dirty="0">
              <a:latin typeface="Times New Roman" pitchFamily="18" charset="0"/>
              <a:cs typeface="Times New Roman" pitchFamily="18" charset="0"/>
            </a:endParaRPr>
          </a:p>
          <a:p>
            <a:pPr>
              <a:buNone/>
            </a:pPr>
            <a:r>
              <a:rPr lang="tr-TR" sz="2000" dirty="0">
                <a:latin typeface="Times New Roman" pitchFamily="18" charset="0"/>
                <a:cs typeface="Times New Roman" pitchFamily="18" charset="0"/>
              </a:rPr>
              <a:t> </a:t>
            </a:r>
          </a:p>
          <a:p>
            <a:pPr>
              <a:buNone/>
            </a:pPr>
            <a:r>
              <a:rPr lang="tr-TR" sz="2000" dirty="0" smtClean="0">
                <a:latin typeface="Times New Roman" pitchFamily="18" charset="0"/>
                <a:cs typeface="Times New Roman" pitchFamily="18" charset="0"/>
              </a:rPr>
              <a:t>		b- </a:t>
            </a:r>
            <a:r>
              <a:rPr lang="tr-TR" sz="2000" dirty="0">
                <a:latin typeface="Times New Roman" pitchFamily="18" charset="0"/>
                <a:cs typeface="Times New Roman" pitchFamily="18" charset="0"/>
              </a:rPr>
              <a:t>Tekke (Tasavvuf) </a:t>
            </a:r>
            <a:r>
              <a:rPr lang="tr-TR" sz="2000" dirty="0" err="1">
                <a:latin typeface="Times New Roman" pitchFamily="18" charset="0"/>
                <a:cs typeface="Times New Roman" pitchFamily="18" charset="0"/>
              </a:rPr>
              <a:t>Mûsikîsi</a:t>
            </a:r>
            <a:r>
              <a:rPr lang="tr-TR" sz="2000" dirty="0">
                <a:latin typeface="Times New Roman" pitchFamily="18" charset="0"/>
                <a:cs typeface="Times New Roman" pitchFamily="18" charset="0"/>
              </a:rPr>
              <a:t> Formları</a:t>
            </a:r>
          </a:p>
          <a:p>
            <a:pPr>
              <a:buNone/>
            </a:pP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ba</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Mevlevî </a:t>
            </a:r>
            <a:r>
              <a:rPr lang="tr-TR" sz="2000" dirty="0" err="1">
                <a:latin typeface="Times New Roman" pitchFamily="18" charset="0"/>
                <a:cs typeface="Times New Roman" pitchFamily="18" charset="0"/>
              </a:rPr>
              <a:t>Âyini</a:t>
            </a:r>
            <a:endParaRPr lang="tr-TR" sz="2000" dirty="0">
              <a:latin typeface="Times New Roman" pitchFamily="18" charset="0"/>
              <a:cs typeface="Times New Roman" pitchFamily="18" charset="0"/>
            </a:endParaRPr>
          </a:p>
          <a:p>
            <a:pPr>
              <a:buNone/>
            </a:pP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bb</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Durak</a:t>
            </a:r>
          </a:p>
          <a:p>
            <a:pPr>
              <a:buNone/>
            </a:pP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bc</a:t>
            </a:r>
            <a:r>
              <a:rPr lang="tr-TR" sz="2000" dirty="0" smtClean="0">
                <a:latin typeface="Times New Roman" pitchFamily="18" charset="0"/>
                <a:cs typeface="Times New Roman" pitchFamily="18" charset="0"/>
              </a:rPr>
              <a:t>- </a:t>
            </a:r>
            <a:r>
              <a:rPr lang="tr-TR" sz="2000" dirty="0" err="1">
                <a:latin typeface="Times New Roman" pitchFamily="18" charset="0"/>
                <a:cs typeface="Times New Roman" pitchFamily="18" charset="0"/>
              </a:rPr>
              <a:t>Şuğûl</a:t>
            </a:r>
            <a:endParaRPr lang="tr-TR" sz="2000" dirty="0">
              <a:latin typeface="Times New Roman" pitchFamily="18" charset="0"/>
              <a:cs typeface="Times New Roman" pitchFamily="18" charset="0"/>
            </a:endParaRPr>
          </a:p>
          <a:p>
            <a:pPr>
              <a:buNone/>
            </a:pP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bd</a:t>
            </a:r>
            <a:r>
              <a:rPr lang="tr-TR" sz="2000" dirty="0" smtClean="0">
                <a:latin typeface="Times New Roman" pitchFamily="18" charset="0"/>
                <a:cs typeface="Times New Roman" pitchFamily="18" charset="0"/>
              </a:rPr>
              <a:t>- </a:t>
            </a:r>
            <a:r>
              <a:rPr lang="tr-TR" sz="2000" dirty="0" err="1">
                <a:latin typeface="Times New Roman" pitchFamily="18" charset="0"/>
                <a:cs typeface="Times New Roman" pitchFamily="18" charset="0"/>
              </a:rPr>
              <a:t>İsm</a:t>
            </a:r>
            <a:r>
              <a:rPr lang="tr-TR" sz="2000" dirty="0">
                <a:latin typeface="Times New Roman" pitchFamily="18" charset="0"/>
                <a:cs typeface="Times New Roman" pitchFamily="18" charset="0"/>
              </a:rPr>
              <a:t>-i Celâl</a:t>
            </a:r>
          </a:p>
          <a:p>
            <a:pPr>
              <a:buNone/>
            </a:pPr>
            <a:r>
              <a:rPr lang="tr-TR" sz="2000" dirty="0" smtClean="0">
                <a:latin typeface="Times New Roman" pitchFamily="18" charset="0"/>
                <a:cs typeface="Times New Roman" pitchFamily="18" charset="0"/>
              </a:rPr>
              <a:t>			be- </a:t>
            </a:r>
            <a:r>
              <a:rPr lang="tr-TR" sz="2000" dirty="0" err="1">
                <a:latin typeface="Times New Roman" pitchFamily="18" charset="0"/>
                <a:cs typeface="Times New Roman" pitchFamily="18" charset="0"/>
              </a:rPr>
              <a:t>Savt</a:t>
            </a:r>
            <a:endParaRPr lang="tr-TR" sz="2000" dirty="0">
              <a:latin typeface="Times New Roman" pitchFamily="18" charset="0"/>
              <a:cs typeface="Times New Roman" pitchFamily="18" charset="0"/>
            </a:endParaRPr>
          </a:p>
          <a:p>
            <a:pPr>
              <a:buNone/>
            </a:pP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bf</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Mersiye</a:t>
            </a:r>
          </a:p>
          <a:p>
            <a:pPr>
              <a:buNone/>
            </a:pPr>
            <a:r>
              <a:rPr lang="tr-TR" sz="2000" dirty="0" smtClean="0">
                <a:latin typeface="Times New Roman" pitchFamily="18" charset="0"/>
                <a:cs typeface="Times New Roman" pitchFamily="18" charset="0"/>
              </a:rPr>
              <a:t>			</a:t>
            </a:r>
            <a:r>
              <a:rPr lang="tr-TR" sz="2000" dirty="0" err="1" smtClean="0">
                <a:latin typeface="Times New Roman" pitchFamily="18" charset="0"/>
                <a:cs typeface="Times New Roman" pitchFamily="18" charset="0"/>
              </a:rPr>
              <a:t>bg</a:t>
            </a:r>
            <a:r>
              <a:rPr lang="tr-TR" sz="2000" dirty="0" smtClean="0">
                <a:latin typeface="Times New Roman" pitchFamily="18" charset="0"/>
                <a:cs typeface="Times New Roman" pitchFamily="18" charset="0"/>
              </a:rPr>
              <a:t>- </a:t>
            </a:r>
            <a:r>
              <a:rPr lang="tr-TR" sz="2000" dirty="0">
                <a:latin typeface="Times New Roman" pitchFamily="18" charset="0"/>
                <a:cs typeface="Times New Roman" pitchFamily="18" charset="0"/>
              </a:rPr>
              <a:t>Nefes</a:t>
            </a:r>
          </a:p>
          <a:p>
            <a:pPr algn="just">
              <a:buNone/>
            </a:pPr>
            <a:r>
              <a:rPr lang="tr-TR" sz="2200" dirty="0">
                <a:latin typeface="Times New Roman" pitchFamily="18" charset="0"/>
                <a:cs typeface="Times New Roman" pitchFamily="18" charset="0"/>
              </a:rPr>
              <a:t>Şimdi yukarıda adı geçen </a:t>
            </a:r>
            <a:r>
              <a:rPr lang="tr-TR" sz="2200" dirty="0" err="1">
                <a:latin typeface="Times New Roman" pitchFamily="18" charset="0"/>
                <a:cs typeface="Times New Roman" pitchFamily="18" charset="0"/>
              </a:rPr>
              <a:t>dînî</a:t>
            </a:r>
            <a:r>
              <a:rPr lang="tr-TR" sz="2200" dirty="0">
                <a:latin typeface="Times New Roman" pitchFamily="18" charset="0"/>
                <a:cs typeface="Times New Roman" pitchFamily="18" charset="0"/>
              </a:rPr>
              <a:t> formların kısaca açıklamalarına geçmek istiyoruz. </a:t>
            </a:r>
          </a:p>
        </p:txBody>
      </p:sp>
      <p:sp>
        <p:nvSpPr>
          <p:cNvPr id="4" name="3 Slayt Numarası Yer Tutucusu"/>
          <p:cNvSpPr>
            <a:spLocks noGrp="1"/>
          </p:cNvSpPr>
          <p:nvPr>
            <p:ph type="sldNum" sz="quarter" idx="12"/>
          </p:nvPr>
        </p:nvSpPr>
        <p:spPr/>
        <p:txBody>
          <a:bodyPr/>
          <a:lstStyle/>
          <a:p>
            <a:fld id="{B9D4A703-C2B9-4BC6-8EEF-BF42B3C1DFE7}" type="slidenum">
              <a:rPr lang="tr-TR" smtClean="0"/>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7500" lnSpcReduction="20000"/>
          </a:bodyPr>
          <a:lstStyle/>
          <a:p>
            <a:endParaRPr lang="tr-TR" b="1" dirty="0" smtClean="0">
              <a:latin typeface="Times New Roman" pitchFamily="18" charset="0"/>
              <a:cs typeface="Times New Roman" pitchFamily="18" charset="0"/>
            </a:endParaRPr>
          </a:p>
          <a:p>
            <a:pPr algn="just"/>
            <a:r>
              <a:rPr lang="tr-TR" b="1" dirty="0" smtClean="0">
                <a:latin typeface="Times New Roman" pitchFamily="18" charset="0"/>
                <a:cs typeface="Times New Roman" pitchFamily="18" charset="0"/>
              </a:rPr>
              <a:t>Sabah </a:t>
            </a:r>
            <a:r>
              <a:rPr lang="tr-TR" b="1" dirty="0">
                <a:latin typeface="Times New Roman" pitchFamily="18" charset="0"/>
                <a:cs typeface="Times New Roman" pitchFamily="18" charset="0"/>
              </a:rPr>
              <a:t>Salâtı:</a:t>
            </a:r>
            <a:r>
              <a:rPr lang="tr-TR" dirty="0">
                <a:latin typeface="Times New Roman" pitchFamily="18" charset="0"/>
                <a:cs typeface="Times New Roman" pitchFamily="18" charset="0"/>
              </a:rPr>
              <a:t> Cuma sabahı veya bayram sabahlarında, </a:t>
            </a:r>
            <a:r>
              <a:rPr lang="tr-TR" dirty="0" err="1">
                <a:latin typeface="Times New Roman" pitchFamily="18" charset="0"/>
                <a:cs typeface="Times New Roman" pitchFamily="18" charset="0"/>
              </a:rPr>
              <a:t>ezândan</a:t>
            </a:r>
            <a:r>
              <a:rPr lang="tr-TR" dirty="0">
                <a:latin typeface="Times New Roman" pitchFamily="18" charset="0"/>
                <a:cs typeface="Times New Roman" pitchFamily="18" charset="0"/>
              </a:rPr>
              <a:t> önce </a:t>
            </a:r>
            <a:r>
              <a:rPr lang="tr-TR" dirty="0" err="1">
                <a:latin typeface="Times New Roman" pitchFamily="18" charset="0"/>
                <a:cs typeface="Times New Roman" pitchFamily="18" charset="0"/>
              </a:rPr>
              <a:t>minârede</a:t>
            </a:r>
            <a:r>
              <a:rPr lang="tr-TR" dirty="0">
                <a:latin typeface="Times New Roman" pitchFamily="18" charset="0"/>
                <a:cs typeface="Times New Roman" pitchFamily="18" charset="0"/>
              </a:rPr>
              <a:t> güzel sesli karşılıklı iki müezzin tarafından </a:t>
            </a:r>
            <a:r>
              <a:rPr lang="tr-TR" dirty="0" err="1">
                <a:latin typeface="Times New Roman" pitchFamily="18" charset="0"/>
                <a:cs typeface="Times New Roman" pitchFamily="18" charset="0"/>
              </a:rPr>
              <a:t>Dilkeş</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hâverân</a:t>
            </a:r>
            <a:r>
              <a:rPr lang="tr-TR" dirty="0">
                <a:latin typeface="Times New Roman" pitchFamily="18" charset="0"/>
                <a:cs typeface="Times New Roman" pitchFamily="18" charset="0"/>
              </a:rPr>
              <a:t> makamında okunan </a:t>
            </a:r>
            <a:r>
              <a:rPr lang="tr-TR" dirty="0" err="1">
                <a:latin typeface="Times New Roman" pitchFamily="18" charset="0"/>
                <a:cs typeface="Times New Roman" pitchFamily="18" charset="0"/>
              </a:rPr>
              <a:t>sabâ</a:t>
            </a:r>
            <a:r>
              <a:rPr lang="tr-TR" dirty="0">
                <a:latin typeface="Times New Roman" pitchFamily="18" charset="0"/>
                <a:cs typeface="Times New Roman" pitchFamily="18" charset="0"/>
              </a:rPr>
              <a:t> salâtı, Hatip </a:t>
            </a:r>
            <a:r>
              <a:rPr lang="tr-TR" dirty="0" err="1">
                <a:latin typeface="Times New Roman" pitchFamily="18" charset="0"/>
                <a:cs typeface="Times New Roman" pitchFamily="18" charset="0"/>
              </a:rPr>
              <a:t>Zâkirî</a:t>
            </a:r>
            <a:r>
              <a:rPr lang="tr-TR" dirty="0">
                <a:latin typeface="Times New Roman" pitchFamily="18" charset="0"/>
                <a:cs typeface="Times New Roman" pitchFamily="18" charset="0"/>
              </a:rPr>
              <a:t> Hasan Efendi’ye ait olup, Dr. </a:t>
            </a:r>
            <a:r>
              <a:rPr lang="tr-TR" dirty="0" err="1">
                <a:latin typeface="Times New Roman" pitchFamily="18" charset="0"/>
                <a:cs typeface="Times New Roman" pitchFamily="18" charset="0"/>
              </a:rPr>
              <a:t>Duphi</a:t>
            </a:r>
            <a:r>
              <a:rPr lang="tr-TR" dirty="0">
                <a:latin typeface="Times New Roman" pitchFamily="18" charset="0"/>
                <a:cs typeface="Times New Roman" pitchFamily="18" charset="0"/>
              </a:rPr>
              <a:t> Ezgi tarafından Durak </a:t>
            </a:r>
            <a:r>
              <a:rPr lang="tr-TR" dirty="0" err="1">
                <a:latin typeface="Times New Roman" pitchFamily="18" charset="0"/>
                <a:cs typeface="Times New Roman" pitchFamily="18" charset="0"/>
              </a:rPr>
              <a:t>Evferi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usûlüyle</a:t>
            </a:r>
            <a:r>
              <a:rPr lang="tr-TR" dirty="0">
                <a:latin typeface="Times New Roman" pitchFamily="18" charset="0"/>
                <a:cs typeface="Times New Roman" pitchFamily="18" charset="0"/>
              </a:rPr>
              <a:t> yazılarak yayımlanmıştır.</a:t>
            </a:r>
          </a:p>
          <a:p>
            <a:pPr algn="just"/>
            <a:r>
              <a:rPr lang="tr-TR" dirty="0">
                <a:latin typeface="Times New Roman" pitchFamily="18" charset="0"/>
                <a:cs typeface="Times New Roman" pitchFamily="18" charset="0"/>
              </a:rPr>
              <a:t>Sabah Salâtının sözleri şöyledir:</a:t>
            </a:r>
          </a:p>
          <a:p>
            <a:pPr algn="just"/>
            <a:r>
              <a:rPr lang="tr-TR" dirty="0">
                <a:latin typeface="Times New Roman" pitchFamily="18" charset="0"/>
                <a:cs typeface="Times New Roman" pitchFamily="18" charset="0"/>
              </a:rPr>
              <a:t>Es-</a:t>
            </a:r>
            <a:r>
              <a:rPr lang="tr-TR" dirty="0" err="1">
                <a:latin typeface="Times New Roman" pitchFamily="18" charset="0"/>
                <a:cs typeface="Times New Roman" pitchFamily="18" charset="0"/>
              </a:rPr>
              <a:t>salâtü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ve’s</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selâmu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aleyke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Seyyidenâ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Resûlallah</a:t>
            </a:r>
            <a:r>
              <a:rPr lang="tr-TR" dirty="0">
                <a:latin typeface="Times New Roman" pitchFamily="18" charset="0"/>
                <a:cs typeface="Times New Roman" pitchFamily="18" charset="0"/>
              </a:rPr>
              <a:t>;</a:t>
            </a:r>
          </a:p>
          <a:p>
            <a:pPr algn="just"/>
            <a:r>
              <a:rPr lang="tr-TR" dirty="0">
                <a:latin typeface="Times New Roman" pitchFamily="18" charset="0"/>
                <a:cs typeface="Times New Roman" pitchFamily="18" charset="0"/>
              </a:rPr>
              <a:t>Es-</a:t>
            </a:r>
            <a:r>
              <a:rPr lang="tr-TR" dirty="0" err="1">
                <a:latin typeface="Times New Roman" pitchFamily="18" charset="0"/>
                <a:cs typeface="Times New Roman" pitchFamily="18" charset="0"/>
              </a:rPr>
              <a:t>salâtü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ve’s</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selâmu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aleyke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Seyyidenâ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Habîballah</a:t>
            </a:r>
            <a:r>
              <a:rPr lang="tr-TR" dirty="0">
                <a:latin typeface="Times New Roman" pitchFamily="18" charset="0"/>
                <a:cs typeface="Times New Roman" pitchFamily="18" charset="0"/>
              </a:rPr>
              <a:t>;</a:t>
            </a:r>
          </a:p>
          <a:p>
            <a:pPr algn="just"/>
            <a:r>
              <a:rPr lang="tr-TR" dirty="0">
                <a:latin typeface="Times New Roman" pitchFamily="18" charset="0"/>
                <a:cs typeface="Times New Roman" pitchFamily="18" charset="0"/>
              </a:rPr>
              <a:t>Es-</a:t>
            </a:r>
            <a:r>
              <a:rPr lang="tr-TR" dirty="0" err="1">
                <a:latin typeface="Times New Roman" pitchFamily="18" charset="0"/>
                <a:cs typeface="Times New Roman" pitchFamily="18" charset="0"/>
              </a:rPr>
              <a:t>salâtü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ve’s</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selâmu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aleyke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Seyyidenâ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Nebiyyallah</a:t>
            </a:r>
            <a:r>
              <a:rPr lang="tr-TR" dirty="0">
                <a:latin typeface="Times New Roman" pitchFamily="18" charset="0"/>
                <a:cs typeface="Times New Roman" pitchFamily="18" charset="0"/>
              </a:rPr>
              <a:t>;</a:t>
            </a:r>
          </a:p>
          <a:p>
            <a:pPr algn="just"/>
            <a:r>
              <a:rPr lang="tr-TR" dirty="0">
                <a:latin typeface="Times New Roman" pitchFamily="18" charset="0"/>
                <a:cs typeface="Times New Roman" pitchFamily="18" charset="0"/>
              </a:rPr>
              <a:t>Es-</a:t>
            </a:r>
            <a:r>
              <a:rPr lang="tr-TR" dirty="0" err="1">
                <a:latin typeface="Times New Roman" pitchFamily="18" charset="0"/>
                <a:cs typeface="Times New Roman" pitchFamily="18" charset="0"/>
              </a:rPr>
              <a:t>salâtü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ve’s</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selâmu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aleyke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Seyyidenâ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Hayra </a:t>
            </a:r>
            <a:r>
              <a:rPr lang="tr-TR" dirty="0" err="1">
                <a:latin typeface="Times New Roman" pitchFamily="18" charset="0"/>
                <a:cs typeface="Times New Roman" pitchFamily="18" charset="0"/>
              </a:rPr>
              <a:t>halkîllâh</a:t>
            </a:r>
            <a:r>
              <a:rPr lang="tr-TR" dirty="0">
                <a:latin typeface="Times New Roman" pitchFamily="18" charset="0"/>
                <a:cs typeface="Times New Roman" pitchFamily="18" charset="0"/>
              </a:rPr>
              <a:t>;</a:t>
            </a:r>
          </a:p>
          <a:p>
            <a:pPr algn="just"/>
            <a:r>
              <a:rPr lang="tr-TR" dirty="0">
                <a:latin typeface="Times New Roman" pitchFamily="18" charset="0"/>
                <a:cs typeface="Times New Roman" pitchFamily="18" charset="0"/>
              </a:rPr>
              <a:t>Es-</a:t>
            </a:r>
            <a:r>
              <a:rPr lang="tr-TR" dirty="0" err="1">
                <a:latin typeface="Times New Roman" pitchFamily="18" charset="0"/>
                <a:cs typeface="Times New Roman" pitchFamily="18" charset="0"/>
              </a:rPr>
              <a:t>salâtü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ve’s</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selâmu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aleyke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Seyyidenâ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Nûra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arşi’llâh</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Allah, Allah, Allah, Mevlâ, </a:t>
            </a:r>
            <a:r>
              <a:rPr lang="tr-TR" dirty="0" err="1">
                <a:latin typeface="Times New Roman" pitchFamily="18" charset="0"/>
                <a:cs typeface="Times New Roman" pitchFamily="18" charset="0"/>
              </a:rPr>
              <a:t>Hû</a:t>
            </a:r>
            <a:r>
              <a:rPr lang="tr-TR" dirty="0">
                <a:latin typeface="Times New Roman" pitchFamily="18" charset="0"/>
                <a:cs typeface="Times New Roman" pitchFamily="18" charset="0"/>
              </a:rPr>
              <a:t>.</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85000" lnSpcReduction="20000"/>
          </a:bodyPr>
          <a:lstStyle/>
          <a:p>
            <a:pPr algn="just"/>
            <a:endParaRPr lang="tr-TR" b="1" dirty="0" smtClean="0">
              <a:latin typeface="Times New Roman" pitchFamily="18" charset="0"/>
              <a:cs typeface="Times New Roman" pitchFamily="18" charset="0"/>
            </a:endParaRPr>
          </a:p>
          <a:p>
            <a:pPr algn="just"/>
            <a:r>
              <a:rPr lang="tr-TR" b="1" dirty="0" smtClean="0">
                <a:latin typeface="Times New Roman" pitchFamily="18" charset="0"/>
                <a:cs typeface="Times New Roman" pitchFamily="18" charset="0"/>
              </a:rPr>
              <a:t>Salât-ı </a:t>
            </a:r>
            <a:r>
              <a:rPr lang="tr-TR" b="1" dirty="0" err="1">
                <a:latin typeface="Times New Roman" pitchFamily="18" charset="0"/>
                <a:cs typeface="Times New Roman" pitchFamily="18" charset="0"/>
              </a:rPr>
              <a:t>Ümmiyye</a:t>
            </a:r>
            <a:r>
              <a:rPr lang="tr-TR" b="1" dirty="0">
                <a:latin typeface="Times New Roman" pitchFamily="18" charset="0"/>
                <a:cs typeface="Times New Roman" pitchFamily="18" charset="0"/>
              </a:rPr>
              <a: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Câmilerde</a:t>
            </a:r>
            <a:r>
              <a:rPr lang="tr-TR" dirty="0">
                <a:latin typeface="Times New Roman" pitchFamily="18" charset="0"/>
                <a:cs typeface="Times New Roman" pitchFamily="18" charset="0"/>
              </a:rPr>
              <a:t> ve diğer meclislerde,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törenlerde, belirli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gün ve gecelerde, Sakal-ı </a:t>
            </a:r>
            <a:r>
              <a:rPr lang="tr-TR" dirty="0" err="1">
                <a:latin typeface="Times New Roman" pitchFamily="18" charset="0"/>
                <a:cs typeface="Times New Roman" pitchFamily="18" charset="0"/>
              </a:rPr>
              <a:t>Şerîf</a:t>
            </a:r>
            <a:r>
              <a:rPr lang="tr-TR" dirty="0">
                <a:latin typeface="Times New Roman" pitchFamily="18" charset="0"/>
                <a:cs typeface="Times New Roman" pitchFamily="18" charset="0"/>
              </a:rPr>
              <a:t>, ve Peygamberimize ait eşyanın ziyareti esnasında ve </a:t>
            </a:r>
            <a:r>
              <a:rPr lang="tr-TR" dirty="0" err="1">
                <a:latin typeface="Times New Roman" pitchFamily="18" charset="0"/>
                <a:cs typeface="Times New Roman" pitchFamily="18" charset="0"/>
              </a:rPr>
              <a:t>cenâzelerde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mevlîd</a:t>
            </a:r>
            <a:r>
              <a:rPr lang="tr-TR" dirty="0">
                <a:latin typeface="Times New Roman" pitchFamily="18" charset="0"/>
                <a:cs typeface="Times New Roman" pitchFamily="18" charset="0"/>
              </a:rPr>
              <a:t> programlarında okunan salâttır. </a:t>
            </a:r>
          </a:p>
          <a:p>
            <a:pPr algn="just"/>
            <a:r>
              <a:rPr lang="tr-TR" dirty="0">
                <a:latin typeface="Times New Roman" pitchFamily="18" charset="0"/>
                <a:cs typeface="Times New Roman" pitchFamily="18" charset="0"/>
              </a:rPr>
              <a:t>Bugün İslâm dünyasının elinde bulunan segâh makamındaki Salât-ı </a:t>
            </a:r>
            <a:r>
              <a:rPr lang="tr-TR" dirty="0" err="1">
                <a:latin typeface="Times New Roman" pitchFamily="18" charset="0"/>
                <a:cs typeface="Times New Roman" pitchFamily="18" charset="0"/>
              </a:rPr>
              <a:t>Ümmiyye</a:t>
            </a:r>
            <a:r>
              <a:rPr lang="tr-TR" dirty="0">
                <a:latin typeface="Times New Roman" pitchFamily="18" charset="0"/>
                <a:cs typeface="Times New Roman" pitchFamily="18" charset="0"/>
              </a:rPr>
              <a:t>, Büyük Türk Bestekarı </a:t>
            </a:r>
            <a:r>
              <a:rPr lang="tr-TR" dirty="0" err="1">
                <a:latin typeface="Times New Roman" pitchFamily="18" charset="0"/>
                <a:cs typeface="Times New Roman" pitchFamily="18" charset="0"/>
              </a:rPr>
              <a:t>Buhûrî</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zâde</a:t>
            </a:r>
            <a:r>
              <a:rPr lang="tr-TR" dirty="0">
                <a:latin typeface="Times New Roman" pitchFamily="18" charset="0"/>
                <a:cs typeface="Times New Roman" pitchFamily="18" charset="0"/>
              </a:rPr>
              <a:t> Mustafa Itrî tarafından bestelenmiştir. Türk </a:t>
            </a:r>
            <a:r>
              <a:rPr lang="tr-TR" dirty="0" err="1">
                <a:latin typeface="Times New Roman" pitchFamily="18" charset="0"/>
                <a:cs typeface="Times New Roman" pitchFamily="18" charset="0"/>
              </a:rPr>
              <a:t>Mûsikîsinin</a:t>
            </a:r>
            <a:r>
              <a:rPr lang="tr-TR" dirty="0">
                <a:latin typeface="Times New Roman" pitchFamily="18" charset="0"/>
                <a:cs typeface="Times New Roman" pitchFamily="18" charset="0"/>
              </a:rPr>
              <a:t> en büyük birkaç eserinden birisidir.</a:t>
            </a:r>
          </a:p>
          <a:p>
            <a:pPr algn="just"/>
            <a:r>
              <a:rPr lang="tr-TR" dirty="0">
                <a:latin typeface="Times New Roman" pitchFamily="18" charset="0"/>
                <a:cs typeface="Times New Roman" pitchFamily="18" charset="0"/>
              </a:rPr>
              <a:t>Salat-ı </a:t>
            </a:r>
            <a:r>
              <a:rPr lang="tr-TR" dirty="0" err="1">
                <a:latin typeface="Times New Roman" pitchFamily="18" charset="0"/>
                <a:cs typeface="Times New Roman" pitchFamily="18" charset="0"/>
              </a:rPr>
              <a:t>Ümmiyye’nin</a:t>
            </a:r>
            <a:r>
              <a:rPr lang="tr-TR" dirty="0">
                <a:latin typeface="Times New Roman" pitchFamily="18" charset="0"/>
                <a:cs typeface="Times New Roman" pitchFamily="18" charset="0"/>
              </a:rPr>
              <a:t> sözleri şöyledir: </a:t>
            </a:r>
          </a:p>
          <a:p>
            <a:pPr algn="just"/>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Allahumme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salli</a:t>
            </a:r>
            <a:r>
              <a:rPr lang="tr-TR" dirty="0">
                <a:latin typeface="Times New Roman" pitchFamily="18" charset="0"/>
                <a:cs typeface="Times New Roman" pitchFamily="18" charset="0"/>
              </a:rPr>
              <a:t> alâ </a:t>
            </a:r>
            <a:r>
              <a:rPr lang="tr-TR" dirty="0" err="1">
                <a:latin typeface="Times New Roman" pitchFamily="18" charset="0"/>
                <a:cs typeface="Times New Roman" pitchFamily="18" charset="0"/>
              </a:rPr>
              <a:t>Seyyidinâ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Muhammedini’n</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Nebiyyi’l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Ümmiyyi</a:t>
            </a:r>
            <a:r>
              <a:rPr lang="tr-TR" dirty="0">
                <a:latin typeface="Times New Roman" pitchFamily="18" charset="0"/>
                <a:cs typeface="Times New Roman" pitchFamily="18" charset="0"/>
              </a:rPr>
              <a:t> ve alâ </a:t>
            </a:r>
            <a:r>
              <a:rPr lang="tr-TR" dirty="0" err="1">
                <a:latin typeface="Times New Roman" pitchFamily="18" charset="0"/>
                <a:cs typeface="Times New Roman" pitchFamily="18" charset="0"/>
              </a:rPr>
              <a:t>âlihî</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sahbihî</a:t>
            </a:r>
            <a:r>
              <a:rPr lang="tr-TR" dirty="0">
                <a:latin typeface="Times New Roman" pitchFamily="18" charset="0"/>
                <a:cs typeface="Times New Roman" pitchFamily="18" charset="0"/>
              </a:rPr>
              <a:t> ve sellim”. Salât-ı </a:t>
            </a:r>
            <a:r>
              <a:rPr lang="tr-TR" dirty="0" err="1">
                <a:latin typeface="Times New Roman" pitchFamily="18" charset="0"/>
                <a:cs typeface="Times New Roman" pitchFamily="18" charset="0"/>
              </a:rPr>
              <a:t>Ümmiyye’nin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usûlü</a:t>
            </a:r>
            <a:r>
              <a:rPr lang="tr-TR" dirty="0">
                <a:latin typeface="Times New Roman" pitchFamily="18" charset="0"/>
                <a:cs typeface="Times New Roman" pitchFamily="18" charset="0"/>
              </a:rPr>
              <a:t> tam olarak kestirilemediğinden, </a:t>
            </a:r>
            <a:r>
              <a:rPr lang="tr-TR" dirty="0" err="1">
                <a:latin typeface="Times New Roman" pitchFamily="18" charset="0"/>
                <a:cs typeface="Times New Roman" pitchFamily="18" charset="0"/>
              </a:rPr>
              <a:t>Semâi</a:t>
            </a:r>
            <a:r>
              <a:rPr lang="tr-TR" dirty="0">
                <a:latin typeface="Times New Roman" pitchFamily="18" charset="0"/>
                <a:cs typeface="Times New Roman" pitchFamily="18" charset="0"/>
              </a:rPr>
              <a:t> 3/4, Aksak </a:t>
            </a:r>
            <a:r>
              <a:rPr lang="tr-TR" dirty="0" err="1">
                <a:latin typeface="Times New Roman" pitchFamily="18" charset="0"/>
                <a:cs typeface="Times New Roman" pitchFamily="18" charset="0"/>
              </a:rPr>
              <a:t>Semâi</a:t>
            </a:r>
            <a:r>
              <a:rPr lang="tr-TR" dirty="0">
                <a:latin typeface="Times New Roman" pitchFamily="18" charset="0"/>
                <a:cs typeface="Times New Roman" pitchFamily="18" charset="0"/>
              </a:rPr>
              <a:t> 10/8, bir </a:t>
            </a:r>
            <a:r>
              <a:rPr lang="tr-TR" dirty="0" err="1">
                <a:latin typeface="Times New Roman" pitchFamily="18" charset="0"/>
                <a:cs typeface="Times New Roman" pitchFamily="18" charset="0"/>
              </a:rPr>
              <a:t>Nîm</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Evsat</a:t>
            </a:r>
            <a:r>
              <a:rPr lang="tr-TR" dirty="0">
                <a:latin typeface="Times New Roman" pitchFamily="18" charset="0"/>
                <a:cs typeface="Times New Roman" pitchFamily="18" charset="0"/>
              </a:rPr>
              <a:t> ve iki Aksak </a:t>
            </a:r>
            <a:r>
              <a:rPr lang="tr-TR" dirty="0" err="1">
                <a:latin typeface="Times New Roman" pitchFamily="18" charset="0"/>
                <a:cs typeface="Times New Roman" pitchFamily="18" charset="0"/>
              </a:rPr>
              <a:t>Semâi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Evferi</a:t>
            </a:r>
            <a:r>
              <a:rPr lang="tr-TR" dirty="0">
                <a:latin typeface="Times New Roman" pitchFamily="18" charset="0"/>
                <a:cs typeface="Times New Roman" pitchFamily="18" charset="0"/>
              </a:rPr>
              <a:t> olmak üzere dört ayrı </a:t>
            </a:r>
            <a:r>
              <a:rPr lang="tr-TR" dirty="0" err="1">
                <a:latin typeface="Times New Roman" pitchFamily="18" charset="0"/>
                <a:cs typeface="Times New Roman" pitchFamily="18" charset="0"/>
              </a:rPr>
              <a:t>usûlde</a:t>
            </a:r>
            <a:r>
              <a:rPr lang="tr-TR" dirty="0">
                <a:latin typeface="Times New Roman" pitchFamily="18" charset="0"/>
                <a:cs typeface="Times New Roman" pitchFamily="18" charset="0"/>
              </a:rPr>
              <a:t> yazılmıştır.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92500" lnSpcReduction="20000"/>
          </a:bodyPr>
          <a:lstStyle/>
          <a:p>
            <a:pPr algn="just"/>
            <a:r>
              <a:rPr lang="tr-TR" b="1" dirty="0">
                <a:latin typeface="Times New Roman" pitchFamily="18" charset="0"/>
                <a:cs typeface="Times New Roman" pitchFamily="18" charset="0"/>
              </a:rPr>
              <a:t>c) </a:t>
            </a:r>
            <a:r>
              <a:rPr lang="tr-TR" b="1" dirty="0" err="1">
                <a:latin typeface="Times New Roman" pitchFamily="18" charset="0"/>
                <a:cs typeface="Times New Roman" pitchFamily="18" charset="0"/>
              </a:rPr>
              <a:t>Tevşîh</a:t>
            </a:r>
            <a:endParaRPr lang="tr-TR" b="1" i="1"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“Süslemek” demektir. </a:t>
            </a:r>
            <a:r>
              <a:rPr lang="tr-TR" dirty="0" err="1">
                <a:latin typeface="Times New Roman" pitchFamily="18" charset="0"/>
                <a:cs typeface="Times New Roman" pitchFamily="18" charset="0"/>
              </a:rPr>
              <a:t>Mevlîd</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Mîrâciyenin</a:t>
            </a:r>
            <a:r>
              <a:rPr lang="tr-TR" dirty="0">
                <a:latin typeface="Times New Roman" pitchFamily="18" charset="0"/>
                <a:cs typeface="Times New Roman" pitchFamily="18" charset="0"/>
              </a:rPr>
              <a:t> bölümleri arasında topluca okunan, sözleri Hz. Muhammed’in doğumundan ve O’nun vasıflarından bahseden, bir çeşit besteli </a:t>
            </a:r>
            <a:r>
              <a:rPr lang="tr-TR" dirty="0" err="1">
                <a:latin typeface="Times New Roman" pitchFamily="18" charset="0"/>
                <a:cs typeface="Times New Roman" pitchFamily="18" charset="0"/>
              </a:rPr>
              <a:t>Câmi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Mûsikîsi</a:t>
            </a:r>
            <a:r>
              <a:rPr lang="tr-TR" dirty="0">
                <a:latin typeface="Times New Roman" pitchFamily="18" charset="0"/>
                <a:cs typeface="Times New Roman" pitchFamily="18" charset="0"/>
              </a:rPr>
              <a:t> formudur. </a:t>
            </a:r>
            <a:r>
              <a:rPr lang="tr-TR" dirty="0" err="1">
                <a:latin typeface="Times New Roman" pitchFamily="18" charset="0"/>
                <a:cs typeface="Times New Roman" pitchFamily="18" charset="0"/>
              </a:rPr>
              <a:t>Câmi</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mevlîdlerde</a:t>
            </a:r>
            <a:r>
              <a:rPr lang="tr-TR" dirty="0">
                <a:latin typeface="Times New Roman" pitchFamily="18" charset="0"/>
                <a:cs typeface="Times New Roman" pitchFamily="18" charset="0"/>
              </a:rPr>
              <a:t> okunan </a:t>
            </a:r>
            <a:r>
              <a:rPr lang="tr-TR" dirty="0" err="1">
                <a:latin typeface="Times New Roman" pitchFamily="18" charset="0"/>
                <a:cs typeface="Times New Roman" pitchFamily="18" charset="0"/>
              </a:rPr>
              <a:t>na’tlara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tevşîh</a:t>
            </a:r>
            <a:r>
              <a:rPr lang="tr-TR" dirty="0">
                <a:latin typeface="Times New Roman" pitchFamily="18" charset="0"/>
                <a:cs typeface="Times New Roman" pitchFamily="18" charset="0"/>
              </a:rPr>
              <a:t> denir.</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Tevşîhler</a:t>
            </a:r>
            <a:r>
              <a:rPr lang="tr-TR" dirty="0">
                <a:latin typeface="Times New Roman" pitchFamily="18" charset="0"/>
                <a:cs typeface="Times New Roman" pitchFamily="18" charset="0"/>
              </a:rPr>
              <a:t> çoktur. Ekseriyetle </a:t>
            </a:r>
            <a:r>
              <a:rPr lang="tr-TR" dirty="0" err="1">
                <a:latin typeface="Times New Roman" pitchFamily="18" charset="0"/>
                <a:cs typeface="Times New Roman" pitchFamily="18" charset="0"/>
              </a:rPr>
              <a:t>sofyan</a:t>
            </a:r>
            <a:r>
              <a:rPr lang="tr-TR" dirty="0">
                <a:latin typeface="Times New Roman" pitchFamily="18" charset="0"/>
                <a:cs typeface="Times New Roman" pitchFamily="18" charset="0"/>
              </a:rPr>
              <a:t>, Düyek, Yürük </a:t>
            </a:r>
            <a:r>
              <a:rPr lang="tr-TR" dirty="0" err="1">
                <a:latin typeface="Times New Roman" pitchFamily="18" charset="0"/>
                <a:cs typeface="Times New Roman" pitchFamily="18" charset="0"/>
              </a:rPr>
              <a:t>Semâi</a:t>
            </a:r>
            <a:r>
              <a:rPr lang="tr-TR" dirty="0">
                <a:latin typeface="Times New Roman" pitchFamily="18" charset="0"/>
                <a:cs typeface="Times New Roman" pitchFamily="18" charset="0"/>
              </a:rPr>
              <a:t>, Muhammes, </a:t>
            </a:r>
            <a:r>
              <a:rPr lang="tr-TR" dirty="0" err="1">
                <a:latin typeface="Times New Roman" pitchFamily="18" charset="0"/>
                <a:cs typeface="Times New Roman" pitchFamily="18" charset="0"/>
              </a:rPr>
              <a:t>devr</a:t>
            </a:r>
            <a:r>
              <a:rPr lang="tr-TR" dirty="0">
                <a:latin typeface="Times New Roman" pitchFamily="18" charset="0"/>
                <a:cs typeface="Times New Roman" pitchFamily="18" charset="0"/>
              </a:rPr>
              <a:t>-i </a:t>
            </a:r>
            <a:r>
              <a:rPr lang="tr-TR" dirty="0" err="1">
                <a:latin typeface="Times New Roman" pitchFamily="18" charset="0"/>
                <a:cs typeface="Times New Roman" pitchFamily="18" charset="0"/>
              </a:rPr>
              <a:t>Kebîr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Çenber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Hafîf</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Evsat</a:t>
            </a:r>
            <a:r>
              <a:rPr lang="tr-TR" dirty="0">
                <a:latin typeface="Times New Roman" pitchFamily="18" charset="0"/>
                <a:cs typeface="Times New Roman" pitchFamily="18" charset="0"/>
              </a:rPr>
              <a:t>, Fahte </a:t>
            </a:r>
            <a:r>
              <a:rPr lang="tr-TR" dirty="0" err="1">
                <a:latin typeface="Times New Roman" pitchFamily="18" charset="0"/>
                <a:cs typeface="Times New Roman" pitchFamily="18" charset="0"/>
              </a:rPr>
              <a:t>usûlleriyle</a:t>
            </a:r>
            <a:r>
              <a:rPr lang="tr-TR" dirty="0">
                <a:latin typeface="Times New Roman" pitchFamily="18" charset="0"/>
                <a:cs typeface="Times New Roman" pitchFamily="18" charset="0"/>
              </a:rPr>
              <a:t> ölçülmüşlerdir.</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Tevşîhlerin</a:t>
            </a:r>
            <a:r>
              <a:rPr lang="tr-TR" dirty="0">
                <a:latin typeface="Times New Roman" pitchFamily="18" charset="0"/>
                <a:cs typeface="Times New Roman" pitchFamily="18" charset="0"/>
              </a:rPr>
              <a:t> sözleri, iki, dört, beş, altı mısradan meydana gelen bir kıta olur. Genellikle büyük mutasavvıfların şiirlerinden seçilmiş ve değişik makamlarda bestelenmiştir.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92500" lnSpcReduction="10000"/>
          </a:bodyPr>
          <a:lstStyle/>
          <a:p>
            <a:pPr algn="just"/>
            <a:r>
              <a:rPr lang="tr-TR" b="1" dirty="0">
                <a:latin typeface="Times New Roman" pitchFamily="18" charset="0"/>
                <a:cs typeface="Times New Roman" pitchFamily="18" charset="0"/>
              </a:rPr>
              <a:t>d) </a:t>
            </a:r>
            <a:r>
              <a:rPr lang="tr-TR" b="1" dirty="0" err="1">
                <a:latin typeface="Times New Roman" pitchFamily="18" charset="0"/>
                <a:cs typeface="Times New Roman" pitchFamily="18" charset="0"/>
              </a:rPr>
              <a:t>Tesbîh</a:t>
            </a:r>
            <a:endParaRPr lang="tr-TR" b="1" i="1" dirty="0">
              <a:latin typeface="Times New Roman" pitchFamily="18" charset="0"/>
              <a:cs typeface="Times New Roman" pitchFamily="18" charset="0"/>
            </a:endParaRPr>
          </a:p>
          <a:p>
            <a:pPr algn="just"/>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Sübhân’allah</a:t>
            </a:r>
            <a:r>
              <a:rPr lang="tr-TR" dirty="0">
                <a:latin typeface="Times New Roman" pitchFamily="18" charset="0"/>
                <a:cs typeface="Times New Roman" pitchFamily="18" charset="0"/>
              </a:rPr>
              <a:t>” diyerek </a:t>
            </a:r>
            <a:r>
              <a:rPr lang="tr-TR" dirty="0" err="1">
                <a:latin typeface="Times New Roman" pitchFamily="18" charset="0"/>
                <a:cs typeface="Times New Roman" pitchFamily="18" charset="0"/>
              </a:rPr>
              <a:t>Cenâb</a:t>
            </a:r>
            <a:r>
              <a:rPr lang="tr-TR" dirty="0">
                <a:latin typeface="Times New Roman" pitchFamily="18" charset="0"/>
                <a:cs typeface="Times New Roman" pitchFamily="18" charset="0"/>
              </a:rPr>
              <a:t>-ı Hakk’ı yüceltmek, O’nu şanına yakışmayacak sıfatlardan uzak tutmaktır. Allah Teâlâ’yı bu şekilde yücelten eserlere </a:t>
            </a:r>
            <a:r>
              <a:rPr lang="tr-TR" dirty="0" err="1">
                <a:latin typeface="Times New Roman" pitchFamily="18" charset="0"/>
                <a:cs typeface="Times New Roman" pitchFamily="18" charset="0"/>
              </a:rPr>
              <a:t>tesbîh</a:t>
            </a:r>
            <a:r>
              <a:rPr lang="tr-TR" dirty="0">
                <a:latin typeface="Times New Roman" pitchFamily="18" charset="0"/>
                <a:cs typeface="Times New Roman" pitchFamily="18" charset="0"/>
              </a:rPr>
              <a:t> denilmektedir.</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Tesbîh</a:t>
            </a:r>
            <a:r>
              <a:rPr lang="tr-TR" dirty="0">
                <a:latin typeface="Times New Roman" pitchFamily="18" charset="0"/>
                <a:cs typeface="Times New Roman" pitchFamily="18" charset="0"/>
              </a:rPr>
              <a:t> çeşitlerinden bugün elimizde mevcut iki örnek bulunmaktadır. Birisi Ramazan ayında ve diğer </a:t>
            </a:r>
            <a:r>
              <a:rPr lang="tr-TR" dirty="0" err="1">
                <a:latin typeface="Times New Roman" pitchFamily="18" charset="0"/>
                <a:cs typeface="Times New Roman" pitchFamily="18" charset="0"/>
              </a:rPr>
              <a:t>mübârek</a:t>
            </a:r>
            <a:r>
              <a:rPr lang="tr-TR" dirty="0">
                <a:latin typeface="Times New Roman" pitchFamily="18" charset="0"/>
                <a:cs typeface="Times New Roman" pitchFamily="18" charset="0"/>
              </a:rPr>
              <a:t> gecelerde, sabaha karşı müezzinler tarafından </a:t>
            </a:r>
            <a:r>
              <a:rPr lang="tr-TR" dirty="0" err="1">
                <a:latin typeface="Times New Roman" pitchFamily="18" charset="0"/>
                <a:cs typeface="Times New Roman" pitchFamily="18" charset="0"/>
              </a:rPr>
              <a:t>minârelerde</a:t>
            </a:r>
            <a:r>
              <a:rPr lang="tr-TR" dirty="0">
                <a:latin typeface="Times New Roman" pitchFamily="18" charset="0"/>
                <a:cs typeface="Times New Roman" pitchFamily="18" charset="0"/>
              </a:rPr>
              <a:t> okunan </a:t>
            </a:r>
            <a:r>
              <a:rPr lang="tr-TR" dirty="0" err="1">
                <a:latin typeface="Times New Roman" pitchFamily="18" charset="0"/>
                <a:cs typeface="Times New Roman" pitchFamily="18" charset="0"/>
              </a:rPr>
              <a:t>Temcît</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Münâcaat</a:t>
            </a:r>
            <a:r>
              <a:rPr lang="tr-TR" dirty="0">
                <a:latin typeface="Times New Roman" pitchFamily="18" charset="0"/>
                <a:cs typeface="Times New Roman" pitchFamily="18" charset="0"/>
              </a:rPr>
              <a:t> olup, diğeri de </a:t>
            </a:r>
            <a:r>
              <a:rPr lang="tr-TR" dirty="0" err="1">
                <a:latin typeface="Times New Roman" pitchFamily="18" charset="0"/>
                <a:cs typeface="Times New Roman" pitchFamily="18" charset="0"/>
              </a:rPr>
              <a:t>Tesbîh</a:t>
            </a:r>
            <a:r>
              <a:rPr lang="tr-TR" dirty="0">
                <a:latin typeface="Times New Roman" pitchFamily="18" charset="0"/>
                <a:cs typeface="Times New Roman" pitchFamily="18" charset="0"/>
              </a:rPr>
              <a:t> merasimine ait olan </a:t>
            </a:r>
            <a:r>
              <a:rPr lang="tr-TR" dirty="0" err="1">
                <a:latin typeface="Times New Roman" pitchFamily="18" charset="0"/>
                <a:cs typeface="Times New Roman" pitchFamily="18" charset="0"/>
              </a:rPr>
              <a:t>Mahfel</a:t>
            </a:r>
            <a:r>
              <a:rPr lang="tr-TR" dirty="0">
                <a:latin typeface="Times New Roman" pitchFamily="18" charset="0"/>
                <a:cs typeface="Times New Roman" pitchFamily="18" charset="0"/>
              </a:rPr>
              <a:t> Sürmesidir. Bir de “</a:t>
            </a:r>
            <a:r>
              <a:rPr lang="tr-TR" dirty="0" err="1">
                <a:latin typeface="Times New Roman" pitchFamily="18" charset="0"/>
                <a:cs typeface="Times New Roman" pitchFamily="18" charset="0"/>
              </a:rPr>
              <a:t>Sübhâne</a:t>
            </a:r>
            <a:r>
              <a:rPr lang="tr-TR" dirty="0">
                <a:latin typeface="Times New Roman" pitchFamily="18" charset="0"/>
                <a:cs typeface="Times New Roman" pitchFamily="18" charset="0"/>
              </a:rPr>
              <a:t>” kelimesiyle başlayan ilâhiler vardır ki bunlara da “</a:t>
            </a:r>
            <a:r>
              <a:rPr lang="tr-TR" dirty="0" err="1">
                <a:latin typeface="Times New Roman" pitchFamily="18" charset="0"/>
                <a:cs typeface="Times New Roman" pitchFamily="18" charset="0"/>
              </a:rPr>
              <a:t>Tesbîh</a:t>
            </a:r>
            <a:r>
              <a:rPr lang="tr-TR" dirty="0">
                <a:latin typeface="Times New Roman" pitchFamily="18" charset="0"/>
                <a:cs typeface="Times New Roman" pitchFamily="18" charset="0"/>
              </a:rPr>
              <a:t>” denir.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a:bodyPr>
          <a:lstStyle/>
          <a:p>
            <a:pPr algn="just"/>
            <a:r>
              <a:rPr lang="tr-TR" sz="2000" b="1" dirty="0">
                <a:latin typeface="Times New Roman" pitchFamily="18" charset="0"/>
                <a:cs typeface="Times New Roman" pitchFamily="18" charset="0"/>
              </a:rPr>
              <a:t>e) </a:t>
            </a:r>
            <a:r>
              <a:rPr lang="tr-TR" sz="2000" b="1" dirty="0" err="1">
                <a:latin typeface="Times New Roman" pitchFamily="18" charset="0"/>
                <a:cs typeface="Times New Roman" pitchFamily="18" charset="0"/>
              </a:rPr>
              <a:t>Mahfel</a:t>
            </a:r>
            <a:r>
              <a:rPr lang="tr-TR" sz="2000" b="1" dirty="0">
                <a:latin typeface="Times New Roman" pitchFamily="18" charset="0"/>
                <a:cs typeface="Times New Roman" pitchFamily="18" charset="0"/>
              </a:rPr>
              <a:t> Sürmesi</a:t>
            </a:r>
            <a:endParaRPr lang="tr-TR" sz="2000" b="1" i="1"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	</a:t>
            </a:r>
            <a:r>
              <a:rPr lang="tr-TR" sz="2000" dirty="0" err="1">
                <a:latin typeface="Times New Roman" pitchFamily="18" charset="0"/>
                <a:cs typeface="Times New Roman" pitchFamily="18" charset="0"/>
              </a:rPr>
              <a:t>Câmilerde</a:t>
            </a:r>
            <a:r>
              <a:rPr lang="tr-TR" sz="2000" dirty="0">
                <a:latin typeface="Times New Roman" pitchFamily="18" charset="0"/>
                <a:cs typeface="Times New Roman" pitchFamily="18" charset="0"/>
              </a:rPr>
              <a:t> namazdan sonra, bir veya birkaç müezzinin </a:t>
            </a:r>
            <a:r>
              <a:rPr lang="tr-TR" sz="2000" dirty="0" err="1">
                <a:latin typeface="Times New Roman" pitchFamily="18" charset="0"/>
                <a:cs typeface="Times New Roman" pitchFamily="18" charset="0"/>
              </a:rPr>
              <a:t>mahfelden</a:t>
            </a:r>
            <a:r>
              <a:rPr lang="tr-TR" sz="2000" dirty="0">
                <a:latin typeface="Times New Roman" pitchFamily="18" charset="0"/>
                <a:cs typeface="Times New Roman" pitchFamily="18" charset="0"/>
              </a:rPr>
              <a:t>, kısım kısım ve nöbetleşerek, geleneksel bestesi ile okudukları beş bölümlü (dua, </a:t>
            </a:r>
            <a:r>
              <a:rPr lang="tr-TR" sz="2000" dirty="0" err="1">
                <a:latin typeface="Times New Roman" pitchFamily="18" charset="0"/>
                <a:cs typeface="Times New Roman" pitchFamily="18" charset="0"/>
              </a:rPr>
              <a:t>âyete’l</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kürsî</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tesbîhler</a:t>
            </a:r>
            <a:r>
              <a:rPr lang="tr-TR" sz="2000" dirty="0">
                <a:latin typeface="Times New Roman" pitchFamily="18" charset="0"/>
                <a:cs typeface="Times New Roman" pitchFamily="18" charset="0"/>
              </a:rPr>
              <a:t>, ilâhi ve dua) Arapça esere </a:t>
            </a:r>
            <a:r>
              <a:rPr lang="tr-TR" sz="2000" dirty="0" err="1">
                <a:latin typeface="Times New Roman" pitchFamily="18" charset="0"/>
                <a:cs typeface="Times New Roman" pitchFamily="18" charset="0"/>
              </a:rPr>
              <a:t>mahfel</a:t>
            </a:r>
            <a:r>
              <a:rPr lang="tr-TR" sz="2000" dirty="0">
                <a:latin typeface="Times New Roman" pitchFamily="18" charset="0"/>
                <a:cs typeface="Times New Roman" pitchFamily="18" charset="0"/>
              </a:rPr>
              <a:t> sürmesi denir. </a:t>
            </a:r>
            <a:r>
              <a:rPr lang="tr-TR" sz="2000" dirty="0" err="1">
                <a:latin typeface="Times New Roman" pitchFamily="18" charset="0"/>
                <a:cs typeface="Times New Roman" pitchFamily="18" charset="0"/>
              </a:rPr>
              <a:t>İrticâlen</a:t>
            </a:r>
            <a:r>
              <a:rPr lang="tr-TR" sz="2000" dirty="0">
                <a:latin typeface="Times New Roman" pitchFamily="18" charset="0"/>
                <a:cs typeface="Times New Roman" pitchFamily="18" charset="0"/>
              </a:rPr>
              <a:t> ve değişik makamlardan </a:t>
            </a:r>
            <a:r>
              <a:rPr lang="tr-TR" sz="2000" dirty="0" err="1">
                <a:latin typeface="Times New Roman" pitchFamily="18" charset="0"/>
                <a:cs typeface="Times New Roman" pitchFamily="18" charset="0"/>
              </a:rPr>
              <a:t>usûlsüz</a:t>
            </a:r>
            <a:r>
              <a:rPr lang="tr-TR" sz="2000" dirty="0">
                <a:latin typeface="Times New Roman" pitchFamily="18" charset="0"/>
                <a:cs typeface="Times New Roman" pitchFamily="18" charset="0"/>
              </a:rPr>
              <a:t> olarak okunan bu eser, hâlen </a:t>
            </a:r>
            <a:r>
              <a:rPr lang="tr-TR" sz="2000" dirty="0" err="1">
                <a:latin typeface="Times New Roman" pitchFamily="18" charset="0"/>
                <a:cs typeface="Times New Roman" pitchFamily="18" charset="0"/>
              </a:rPr>
              <a:t>câmilerde</a:t>
            </a:r>
            <a:r>
              <a:rPr lang="tr-TR" sz="2000" dirty="0">
                <a:latin typeface="Times New Roman" pitchFamily="18" charset="0"/>
                <a:cs typeface="Times New Roman" pitchFamily="18" charset="0"/>
              </a:rPr>
              <a:t>, namazlardan sonra, bazı değişikliklerle uygulanmaktadır.</a:t>
            </a:r>
          </a:p>
          <a:p>
            <a:pPr algn="just"/>
            <a:r>
              <a:rPr lang="tr-TR" sz="2000" dirty="0">
                <a:latin typeface="Times New Roman" pitchFamily="18" charset="0"/>
                <a:cs typeface="Times New Roman" pitchFamily="18" charset="0"/>
              </a:rPr>
              <a:t>	Farz namazlardan sonra müezzin “</a:t>
            </a:r>
            <a:r>
              <a:rPr lang="tr-TR" sz="2000" dirty="0" err="1">
                <a:latin typeface="Times New Roman" pitchFamily="18" charset="0"/>
                <a:cs typeface="Times New Roman" pitchFamily="18" charset="0"/>
              </a:rPr>
              <a:t>Allahümme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ente’s</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selâmu</a:t>
            </a:r>
            <a:r>
              <a:rPr lang="tr-TR" sz="2000" dirty="0">
                <a:latin typeface="Times New Roman" pitchFamily="18" charset="0"/>
                <a:cs typeface="Times New Roman" pitchFamily="18" charset="0"/>
              </a:rPr>
              <a:t> ve </a:t>
            </a:r>
            <a:r>
              <a:rPr lang="tr-TR" sz="2000" dirty="0" err="1">
                <a:latin typeface="Times New Roman" pitchFamily="18" charset="0"/>
                <a:cs typeface="Times New Roman" pitchFamily="18" charset="0"/>
              </a:rPr>
              <a:t>minke’s</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selâmu</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tebârekte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yâze’l</a:t>
            </a:r>
            <a:r>
              <a:rPr lang="tr-TR" sz="2000" dirty="0">
                <a:latin typeface="Times New Roman" pitchFamily="18" charset="0"/>
                <a:cs typeface="Times New Roman" pitchFamily="18" charset="0"/>
              </a:rPr>
              <a:t>-celâli </a:t>
            </a:r>
            <a:r>
              <a:rPr lang="tr-TR" sz="2000" dirty="0" err="1">
                <a:latin typeface="Times New Roman" pitchFamily="18" charset="0"/>
                <a:cs typeface="Times New Roman" pitchFamily="18" charset="0"/>
              </a:rPr>
              <a:t>ve’l</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ikrâm</a:t>
            </a:r>
            <a:r>
              <a:rPr lang="tr-TR" sz="2000" dirty="0">
                <a:latin typeface="Times New Roman" pitchFamily="18" charset="0"/>
                <a:cs typeface="Times New Roman" pitchFamily="18" charset="0"/>
              </a:rPr>
              <a:t>” der. Önceleri biraz daha uzun ve değişik olarak:</a:t>
            </a:r>
          </a:p>
          <a:p>
            <a:pPr algn="just"/>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Allhümme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ente’s</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selamu</a:t>
            </a:r>
            <a:r>
              <a:rPr lang="tr-TR" sz="2000" dirty="0">
                <a:latin typeface="Times New Roman" pitchFamily="18" charset="0"/>
                <a:cs typeface="Times New Roman" pitchFamily="18" charset="0"/>
              </a:rPr>
              <a:t> ve </a:t>
            </a:r>
            <a:r>
              <a:rPr lang="tr-TR" sz="2000" dirty="0" err="1">
                <a:latin typeface="Times New Roman" pitchFamily="18" charset="0"/>
                <a:cs typeface="Times New Roman" pitchFamily="18" charset="0"/>
              </a:rPr>
              <a:t>minke’s</a:t>
            </a:r>
            <a:r>
              <a:rPr lang="tr-TR" sz="2000" dirty="0">
                <a:latin typeface="Times New Roman" pitchFamily="18" charset="0"/>
                <a:cs typeface="Times New Roman" pitchFamily="18" charset="0"/>
              </a:rPr>
              <a:t>-selâm ve </a:t>
            </a:r>
            <a:r>
              <a:rPr lang="tr-TR" sz="2000" dirty="0" err="1">
                <a:latin typeface="Times New Roman" pitchFamily="18" charset="0"/>
                <a:cs typeface="Times New Roman" pitchFamily="18" charset="0"/>
              </a:rPr>
              <a:t>ileyke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yeûdü’s</a:t>
            </a:r>
            <a:r>
              <a:rPr lang="tr-TR" sz="2000" dirty="0">
                <a:latin typeface="Times New Roman" pitchFamily="18" charset="0"/>
                <a:cs typeface="Times New Roman" pitchFamily="18" charset="0"/>
              </a:rPr>
              <a:t>-selâm; </a:t>
            </a:r>
            <a:r>
              <a:rPr lang="tr-TR" sz="2000" dirty="0" err="1">
                <a:latin typeface="Times New Roman" pitchFamily="18" charset="0"/>
                <a:cs typeface="Times New Roman" pitchFamily="18" charset="0"/>
              </a:rPr>
              <a:t>fe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hayyinâ</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rabbüna</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fi’s</a:t>
            </a:r>
            <a:r>
              <a:rPr lang="tr-TR" sz="2000" dirty="0">
                <a:latin typeface="Times New Roman" pitchFamily="18" charset="0"/>
                <a:cs typeface="Times New Roman" pitchFamily="18" charset="0"/>
              </a:rPr>
              <a:t>-selâm ve </a:t>
            </a:r>
            <a:r>
              <a:rPr lang="tr-TR" sz="2000" dirty="0" err="1">
                <a:latin typeface="Times New Roman" pitchFamily="18" charset="0"/>
                <a:cs typeface="Times New Roman" pitchFamily="18" charset="0"/>
              </a:rPr>
              <a:t>edhilnâ</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dâre’s</a:t>
            </a:r>
            <a:r>
              <a:rPr lang="tr-TR" sz="2000" dirty="0">
                <a:latin typeface="Times New Roman" pitchFamily="18" charset="0"/>
                <a:cs typeface="Times New Roman" pitchFamily="18" charset="0"/>
              </a:rPr>
              <a:t>-selâm; </a:t>
            </a:r>
            <a:r>
              <a:rPr lang="tr-TR" sz="2000" dirty="0" err="1">
                <a:latin typeface="Times New Roman" pitchFamily="18" charset="0"/>
                <a:cs typeface="Times New Roman" pitchFamily="18" charset="0"/>
              </a:rPr>
              <a:t>tebârekte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rabbenâ</a:t>
            </a:r>
            <a:r>
              <a:rPr lang="tr-TR" sz="2000" dirty="0">
                <a:latin typeface="Times New Roman" pitchFamily="18" charset="0"/>
                <a:cs typeface="Times New Roman" pitchFamily="18" charset="0"/>
              </a:rPr>
              <a:t> ve </a:t>
            </a:r>
            <a:r>
              <a:rPr lang="tr-TR" sz="2000" dirty="0" err="1">
                <a:latin typeface="Times New Roman" pitchFamily="18" charset="0"/>
                <a:cs typeface="Times New Roman" pitchFamily="18" charset="0"/>
              </a:rPr>
              <a:t>teâleyte</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leke’l</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hamdu</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ze’l</a:t>
            </a:r>
            <a:r>
              <a:rPr lang="tr-TR" sz="2000" dirty="0">
                <a:latin typeface="Times New Roman" pitchFamily="18" charset="0"/>
                <a:cs typeface="Times New Roman" pitchFamily="18" charset="0"/>
              </a:rPr>
              <a:t>-celâli </a:t>
            </a:r>
            <a:r>
              <a:rPr lang="tr-TR" sz="2000" dirty="0" err="1">
                <a:latin typeface="Times New Roman" pitchFamily="18" charset="0"/>
                <a:cs typeface="Times New Roman" pitchFamily="18" charset="0"/>
              </a:rPr>
              <a:t>ve’l</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ikrâm</a:t>
            </a:r>
            <a:r>
              <a:rPr lang="tr-TR" sz="2000" dirty="0">
                <a:latin typeface="Times New Roman" pitchFamily="18" charset="0"/>
                <a:cs typeface="Times New Roman" pitchFamily="18" charset="0"/>
              </a:rPr>
              <a:t>.” Şeklinde okunurdu. Sonra </a:t>
            </a:r>
            <a:r>
              <a:rPr lang="tr-TR" sz="2000" dirty="0" err="1">
                <a:latin typeface="Times New Roman" pitchFamily="18" charset="0"/>
                <a:cs typeface="Times New Roman" pitchFamily="18" charset="0"/>
              </a:rPr>
              <a:t>âyete’l</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kürsî</a:t>
            </a:r>
            <a:r>
              <a:rPr lang="tr-TR" sz="2000" dirty="0">
                <a:latin typeface="Times New Roman" pitchFamily="18" charset="0"/>
                <a:cs typeface="Times New Roman" pitchFamily="18" charset="0"/>
              </a:rPr>
              <a:t> okunurdu. Bu </a:t>
            </a:r>
            <a:r>
              <a:rPr lang="tr-TR" sz="2000" dirty="0" err="1">
                <a:latin typeface="Times New Roman" pitchFamily="18" charset="0"/>
                <a:cs typeface="Times New Roman" pitchFamily="18" charset="0"/>
              </a:rPr>
              <a:t>duâların</a:t>
            </a:r>
            <a:r>
              <a:rPr lang="tr-TR" sz="2000" dirty="0">
                <a:latin typeface="Times New Roman" pitchFamily="18" charset="0"/>
                <a:cs typeface="Times New Roman" pitchFamily="18" charset="0"/>
              </a:rPr>
              <a:t> hepsi müezzinler tarafından birlikte okunurdu.</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24</a:t>
            </a:fld>
            <a:endParaRPr lang="tr-TR"/>
          </a:p>
        </p:txBody>
      </p:sp>
      <p:pic>
        <p:nvPicPr>
          <p:cNvPr id="23554" name="Resim 3" descr="b"/>
          <p:cNvPicPr>
            <a:picLocks noChangeAspect="1" noChangeArrowheads="1"/>
          </p:cNvPicPr>
          <p:nvPr/>
        </p:nvPicPr>
        <p:blipFill>
          <a:blip r:embed="rId2" cstate="print"/>
          <a:srcRect/>
          <a:stretch>
            <a:fillRect/>
          </a:stretch>
        </p:blipFill>
        <p:spPr bwMode="auto">
          <a:xfrm>
            <a:off x="3643306" y="4857760"/>
            <a:ext cx="2028825" cy="13430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62500" lnSpcReduction="20000"/>
          </a:bodyPr>
          <a:lstStyle/>
          <a:p>
            <a:pPr algn="just"/>
            <a:endParaRPr lang="tr-TR" dirty="0" smtClean="0"/>
          </a:p>
          <a:p>
            <a:pPr algn="just"/>
            <a:r>
              <a:rPr lang="tr-TR" sz="3400" dirty="0" smtClean="0">
                <a:latin typeface="Times New Roman" pitchFamily="18" charset="0"/>
                <a:cs typeface="Times New Roman" pitchFamily="18" charset="0"/>
              </a:rPr>
              <a:t>Bugün </a:t>
            </a:r>
            <a:r>
              <a:rPr lang="tr-TR" sz="3400" dirty="0">
                <a:latin typeface="Times New Roman" pitchFamily="18" charset="0"/>
                <a:cs typeface="Times New Roman" pitchFamily="18" charset="0"/>
              </a:rPr>
              <a:t>tatbik edilen şekli ise: </a:t>
            </a:r>
            <a:r>
              <a:rPr lang="tr-TR" sz="3400" dirty="0" err="1">
                <a:latin typeface="Times New Roman" pitchFamily="18" charset="0"/>
                <a:cs typeface="Times New Roman" pitchFamily="18" charset="0"/>
              </a:rPr>
              <a:t>Âyete’l</a:t>
            </a:r>
            <a:r>
              <a:rPr lang="tr-TR" sz="3400" dirty="0">
                <a:latin typeface="Times New Roman" pitchFamily="18" charset="0"/>
                <a:cs typeface="Times New Roman" pitchFamily="18" charset="0"/>
              </a:rPr>
              <a:t>-</a:t>
            </a:r>
            <a:r>
              <a:rPr lang="tr-TR" sz="3400" dirty="0" err="1">
                <a:latin typeface="Times New Roman" pitchFamily="18" charset="0"/>
                <a:cs typeface="Times New Roman" pitchFamily="18" charset="0"/>
              </a:rPr>
              <a:t>kürsîden</a:t>
            </a:r>
            <a:r>
              <a:rPr lang="tr-TR" sz="3400" dirty="0">
                <a:latin typeface="Times New Roman" pitchFamily="18" charset="0"/>
                <a:cs typeface="Times New Roman" pitchFamily="18" charset="0"/>
              </a:rPr>
              <a:t> sonra 33 defa “</a:t>
            </a:r>
            <a:r>
              <a:rPr lang="tr-TR" sz="3400" dirty="0" err="1">
                <a:latin typeface="Times New Roman" pitchFamily="18" charset="0"/>
                <a:cs typeface="Times New Roman" pitchFamily="18" charset="0"/>
              </a:rPr>
              <a:t>Sübhânallah</a:t>
            </a:r>
            <a:r>
              <a:rPr lang="tr-TR" sz="3400" dirty="0">
                <a:latin typeface="Times New Roman" pitchFamily="18" charset="0"/>
                <a:cs typeface="Times New Roman" pitchFamily="18" charset="0"/>
              </a:rPr>
              <a:t>”, 33 defa “el-</a:t>
            </a:r>
            <a:r>
              <a:rPr lang="tr-TR" sz="3400" dirty="0" err="1">
                <a:latin typeface="Times New Roman" pitchFamily="18" charset="0"/>
                <a:cs typeface="Times New Roman" pitchFamily="18" charset="0"/>
              </a:rPr>
              <a:t>Hamdülillâh</a:t>
            </a:r>
            <a:r>
              <a:rPr lang="tr-TR" sz="3400" dirty="0">
                <a:latin typeface="Times New Roman" pitchFamily="18" charset="0"/>
                <a:cs typeface="Times New Roman" pitchFamily="18" charset="0"/>
              </a:rPr>
              <a:t>”, 33 defa “</a:t>
            </a:r>
            <a:r>
              <a:rPr lang="tr-TR" sz="3400" dirty="0" err="1">
                <a:latin typeface="Times New Roman" pitchFamily="18" charset="0"/>
                <a:cs typeface="Times New Roman" pitchFamily="18" charset="0"/>
              </a:rPr>
              <a:t>Allahu</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ekber</a:t>
            </a:r>
            <a:r>
              <a:rPr lang="tr-TR" sz="3400" dirty="0">
                <a:latin typeface="Times New Roman" pitchFamily="18" charset="0"/>
                <a:cs typeface="Times New Roman" pitchFamily="18" charset="0"/>
              </a:rPr>
              <a:t>” okunur. Bu </a:t>
            </a:r>
            <a:r>
              <a:rPr lang="tr-TR" sz="3400" dirty="0" err="1">
                <a:latin typeface="Times New Roman" pitchFamily="18" charset="0"/>
                <a:cs typeface="Times New Roman" pitchFamily="18" charset="0"/>
              </a:rPr>
              <a:t>tesbihlerin</a:t>
            </a:r>
            <a:r>
              <a:rPr lang="tr-TR" sz="3400" dirty="0">
                <a:latin typeface="Times New Roman" pitchFamily="18" charset="0"/>
                <a:cs typeface="Times New Roman" pitchFamily="18" charset="0"/>
              </a:rPr>
              <a:t> başlangıcını müezzin verir. Cemaat içinden bu </a:t>
            </a:r>
            <a:r>
              <a:rPr lang="tr-TR" sz="3400" dirty="0" err="1">
                <a:latin typeface="Times New Roman" pitchFamily="18" charset="0"/>
                <a:cs typeface="Times New Roman" pitchFamily="18" charset="0"/>
              </a:rPr>
              <a:t>tesbîhleri</a:t>
            </a:r>
            <a:r>
              <a:rPr lang="tr-TR" sz="3400" dirty="0">
                <a:latin typeface="Times New Roman" pitchFamily="18" charset="0"/>
                <a:cs typeface="Times New Roman" pitchFamily="18" charset="0"/>
              </a:rPr>
              <a:t> okur. Daha sonra müezzin “</a:t>
            </a:r>
            <a:r>
              <a:rPr lang="tr-TR" sz="3400" dirty="0" err="1">
                <a:latin typeface="Times New Roman" pitchFamily="18" charset="0"/>
                <a:cs typeface="Times New Roman" pitchFamily="18" charset="0"/>
              </a:rPr>
              <a:t>lâilâhe</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illallâhu</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vahdehû</a:t>
            </a:r>
            <a:r>
              <a:rPr lang="tr-TR" sz="3400" dirty="0">
                <a:latin typeface="Times New Roman" pitchFamily="18" charset="0"/>
                <a:cs typeface="Times New Roman" pitchFamily="18" charset="0"/>
              </a:rPr>
              <a:t> lâ </a:t>
            </a:r>
            <a:r>
              <a:rPr lang="tr-TR" sz="3400" dirty="0" err="1">
                <a:latin typeface="Times New Roman" pitchFamily="18" charset="0"/>
                <a:cs typeface="Times New Roman" pitchFamily="18" charset="0"/>
              </a:rPr>
              <a:t>şerîke</a:t>
            </a:r>
            <a:r>
              <a:rPr lang="tr-TR" sz="3400" dirty="0">
                <a:latin typeface="Times New Roman" pitchFamily="18" charset="0"/>
                <a:cs typeface="Times New Roman" pitchFamily="18" charset="0"/>
              </a:rPr>
              <a:t> leh, </a:t>
            </a:r>
            <a:r>
              <a:rPr lang="tr-TR" sz="3400" dirty="0" err="1">
                <a:latin typeface="Times New Roman" pitchFamily="18" charset="0"/>
                <a:cs typeface="Times New Roman" pitchFamily="18" charset="0"/>
              </a:rPr>
              <a:t>lehu’l</a:t>
            </a:r>
            <a:r>
              <a:rPr lang="tr-TR" sz="3400" dirty="0">
                <a:latin typeface="Times New Roman" pitchFamily="18" charset="0"/>
                <a:cs typeface="Times New Roman" pitchFamily="18" charset="0"/>
              </a:rPr>
              <a:t>-mülkü ve </a:t>
            </a:r>
            <a:r>
              <a:rPr lang="tr-TR" sz="3400" dirty="0" err="1">
                <a:latin typeface="Times New Roman" pitchFamily="18" charset="0"/>
                <a:cs typeface="Times New Roman" pitchFamily="18" charset="0"/>
              </a:rPr>
              <a:t>lehu’l</a:t>
            </a:r>
            <a:r>
              <a:rPr lang="tr-TR" sz="3400" dirty="0">
                <a:latin typeface="Times New Roman" pitchFamily="18" charset="0"/>
                <a:cs typeface="Times New Roman" pitchFamily="18" charset="0"/>
              </a:rPr>
              <a:t>-</a:t>
            </a:r>
            <a:r>
              <a:rPr lang="tr-TR" sz="3400" dirty="0" err="1">
                <a:latin typeface="Times New Roman" pitchFamily="18" charset="0"/>
                <a:cs typeface="Times New Roman" pitchFamily="18" charset="0"/>
              </a:rPr>
              <a:t>hamdu</a:t>
            </a:r>
            <a:r>
              <a:rPr lang="tr-TR" sz="3400" dirty="0">
                <a:latin typeface="Times New Roman" pitchFamily="18" charset="0"/>
                <a:cs typeface="Times New Roman" pitchFamily="18" charset="0"/>
              </a:rPr>
              <a:t> ve </a:t>
            </a:r>
            <a:r>
              <a:rPr lang="tr-TR" sz="3400" dirty="0" err="1">
                <a:latin typeface="Times New Roman" pitchFamily="18" charset="0"/>
                <a:cs typeface="Times New Roman" pitchFamily="18" charset="0"/>
              </a:rPr>
              <a:t>huve</a:t>
            </a:r>
            <a:r>
              <a:rPr lang="tr-TR" sz="3400" dirty="0">
                <a:latin typeface="Times New Roman" pitchFamily="18" charset="0"/>
                <a:cs typeface="Times New Roman" pitchFamily="18" charset="0"/>
              </a:rPr>
              <a:t> alâ </a:t>
            </a:r>
            <a:r>
              <a:rPr lang="tr-TR" sz="3400" dirty="0" err="1">
                <a:latin typeface="Times New Roman" pitchFamily="18" charset="0"/>
                <a:cs typeface="Times New Roman" pitchFamily="18" charset="0"/>
              </a:rPr>
              <a:t>kulli</a:t>
            </a:r>
            <a:r>
              <a:rPr lang="tr-TR" sz="3400" dirty="0">
                <a:latin typeface="Times New Roman" pitchFamily="18" charset="0"/>
                <a:cs typeface="Times New Roman" pitchFamily="18" charset="0"/>
              </a:rPr>
              <a:t> şey’in </a:t>
            </a:r>
            <a:r>
              <a:rPr lang="tr-TR" sz="3400" dirty="0" err="1">
                <a:latin typeface="Times New Roman" pitchFamily="18" charset="0"/>
                <a:cs typeface="Times New Roman" pitchFamily="18" charset="0"/>
              </a:rPr>
              <a:t>kadîr</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sübhâne</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rabbiye’l</a:t>
            </a:r>
            <a:r>
              <a:rPr lang="tr-TR" sz="3400" dirty="0">
                <a:latin typeface="Times New Roman" pitchFamily="18" charset="0"/>
                <a:cs typeface="Times New Roman" pitchFamily="18" charset="0"/>
              </a:rPr>
              <a:t>-</a:t>
            </a:r>
            <a:r>
              <a:rPr lang="tr-TR" sz="3400" dirty="0" err="1">
                <a:latin typeface="Times New Roman" pitchFamily="18" charset="0"/>
                <a:cs typeface="Times New Roman" pitchFamily="18" charset="0"/>
              </a:rPr>
              <a:t>aliyyi’l</a:t>
            </a:r>
            <a:r>
              <a:rPr lang="tr-TR" sz="3400" dirty="0">
                <a:latin typeface="Times New Roman" pitchFamily="18" charset="0"/>
                <a:cs typeface="Times New Roman" pitchFamily="18" charset="0"/>
              </a:rPr>
              <a:t>-</a:t>
            </a:r>
            <a:r>
              <a:rPr lang="tr-TR" sz="3400" dirty="0" err="1">
                <a:latin typeface="Times New Roman" pitchFamily="18" charset="0"/>
                <a:cs typeface="Times New Roman" pitchFamily="18" charset="0"/>
              </a:rPr>
              <a:t>a’le’l</a:t>
            </a:r>
            <a:r>
              <a:rPr lang="tr-TR" sz="3400" dirty="0">
                <a:latin typeface="Times New Roman" pitchFamily="18" charset="0"/>
                <a:cs typeface="Times New Roman" pitchFamily="18" charset="0"/>
              </a:rPr>
              <a:t>-</a:t>
            </a:r>
            <a:r>
              <a:rPr lang="tr-TR" sz="3400" dirty="0" err="1">
                <a:latin typeface="Times New Roman" pitchFamily="18" charset="0"/>
                <a:cs typeface="Times New Roman" pitchFamily="18" charset="0"/>
              </a:rPr>
              <a:t>vehhâb</a:t>
            </a:r>
            <a:r>
              <a:rPr lang="tr-TR" sz="3400" dirty="0">
                <a:latin typeface="Times New Roman" pitchFamily="18" charset="0"/>
                <a:cs typeface="Times New Roman" pitchFamily="18" charset="0"/>
              </a:rPr>
              <a:t>” diye okur ve </a:t>
            </a:r>
            <a:r>
              <a:rPr lang="tr-TR" sz="3400" dirty="0" err="1">
                <a:latin typeface="Times New Roman" pitchFamily="18" charset="0"/>
                <a:cs typeface="Times New Roman" pitchFamily="18" charset="0"/>
              </a:rPr>
              <a:t>duâ</a:t>
            </a:r>
            <a:r>
              <a:rPr lang="tr-TR" sz="3400" dirty="0">
                <a:latin typeface="Times New Roman" pitchFamily="18" charset="0"/>
                <a:cs typeface="Times New Roman" pitchFamily="18" charset="0"/>
              </a:rPr>
              <a:t> yapılır. </a:t>
            </a:r>
            <a:r>
              <a:rPr lang="tr-TR" sz="3400" dirty="0" err="1">
                <a:latin typeface="Times New Roman" pitchFamily="18" charset="0"/>
                <a:cs typeface="Times New Roman" pitchFamily="18" charset="0"/>
              </a:rPr>
              <a:t>Duâdan</a:t>
            </a:r>
            <a:r>
              <a:rPr lang="tr-TR" sz="3400" dirty="0">
                <a:latin typeface="Times New Roman" pitchFamily="18" charset="0"/>
                <a:cs typeface="Times New Roman" pitchFamily="18" charset="0"/>
              </a:rPr>
              <a:t> sonra bir </a:t>
            </a:r>
            <a:r>
              <a:rPr lang="tr-TR" sz="3400" dirty="0" err="1">
                <a:latin typeface="Times New Roman" pitchFamily="18" charset="0"/>
                <a:cs typeface="Times New Roman" pitchFamily="18" charset="0"/>
              </a:rPr>
              <a:t>aşr</a:t>
            </a:r>
            <a:r>
              <a:rPr lang="tr-TR" sz="3400" dirty="0">
                <a:latin typeface="Times New Roman" pitchFamily="18" charset="0"/>
                <a:cs typeface="Times New Roman" pitchFamily="18" charset="0"/>
              </a:rPr>
              <a:t>-i </a:t>
            </a:r>
            <a:r>
              <a:rPr lang="tr-TR" sz="3400" dirty="0" err="1">
                <a:latin typeface="Times New Roman" pitchFamily="18" charset="0"/>
                <a:cs typeface="Times New Roman" pitchFamily="18" charset="0"/>
              </a:rPr>
              <a:t>şerîf</a:t>
            </a:r>
            <a:r>
              <a:rPr lang="tr-TR" sz="3400" dirty="0">
                <a:latin typeface="Times New Roman" pitchFamily="18" charset="0"/>
                <a:cs typeface="Times New Roman" pitchFamily="18" charset="0"/>
              </a:rPr>
              <a:t> okunur. Buna “</a:t>
            </a:r>
            <a:r>
              <a:rPr lang="tr-TR" sz="3400" dirty="0" err="1">
                <a:latin typeface="Times New Roman" pitchFamily="18" charset="0"/>
                <a:cs typeface="Times New Roman" pitchFamily="18" charset="0"/>
              </a:rPr>
              <a:t>mihrâbiye</a:t>
            </a:r>
            <a:r>
              <a:rPr lang="tr-TR" sz="3400" dirty="0">
                <a:latin typeface="Times New Roman" pitchFamily="18" charset="0"/>
                <a:cs typeface="Times New Roman" pitchFamily="18" charset="0"/>
              </a:rPr>
              <a:t>” de denir. Önceleri daha teferruatlı yapılan </a:t>
            </a:r>
            <a:r>
              <a:rPr lang="tr-TR" sz="3400" dirty="0" err="1">
                <a:latin typeface="Times New Roman" pitchFamily="18" charset="0"/>
                <a:cs typeface="Times New Roman" pitchFamily="18" charset="0"/>
              </a:rPr>
              <a:t>tesbîh</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merâsimi</a:t>
            </a:r>
            <a:r>
              <a:rPr lang="tr-TR" sz="3400" dirty="0">
                <a:latin typeface="Times New Roman" pitchFamily="18" charset="0"/>
                <a:cs typeface="Times New Roman" pitchFamily="18" charset="0"/>
              </a:rPr>
              <a:t> bugünkü şekliyle kısaltılmıştır. </a:t>
            </a:r>
            <a:r>
              <a:rPr lang="tr-TR" sz="3400" dirty="0" err="1">
                <a:latin typeface="Times New Roman" pitchFamily="18" charset="0"/>
                <a:cs typeface="Times New Roman" pitchFamily="18" charset="0"/>
              </a:rPr>
              <a:t>Aşir</a:t>
            </a:r>
            <a:r>
              <a:rPr lang="tr-TR" sz="3400" dirty="0">
                <a:latin typeface="Times New Roman" pitchFamily="18" charset="0"/>
                <a:cs typeface="Times New Roman" pitchFamily="18" charset="0"/>
              </a:rPr>
              <a:t> bittikten sonra salât-ü selâm ve arkasından </a:t>
            </a:r>
            <a:r>
              <a:rPr lang="tr-TR" sz="3400" dirty="0" err="1">
                <a:latin typeface="Times New Roman" pitchFamily="18" charset="0"/>
                <a:cs typeface="Times New Roman" pitchFamily="18" charset="0"/>
              </a:rPr>
              <a:t>Fâtihâ</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Sûresi</a:t>
            </a:r>
            <a:r>
              <a:rPr lang="tr-TR" sz="3400" dirty="0">
                <a:latin typeface="Times New Roman" pitchFamily="18" charset="0"/>
                <a:cs typeface="Times New Roman" pitchFamily="18" charset="0"/>
              </a:rPr>
              <a:t> okunur ve eller yüze sürülerek namaz bitirilmiş olur.</a:t>
            </a:r>
          </a:p>
          <a:p>
            <a:pPr algn="just"/>
            <a:r>
              <a:rPr lang="tr-TR" sz="3400" dirty="0">
                <a:latin typeface="Times New Roman" pitchFamily="18" charset="0"/>
                <a:cs typeface="Times New Roman" pitchFamily="18" charset="0"/>
              </a:rPr>
              <a:t>	Bazı </a:t>
            </a:r>
            <a:r>
              <a:rPr lang="tr-TR" sz="3400" dirty="0" err="1">
                <a:latin typeface="Times New Roman" pitchFamily="18" charset="0"/>
                <a:cs typeface="Times New Roman" pitchFamily="18" charset="0"/>
              </a:rPr>
              <a:t>câmilerde</a:t>
            </a:r>
            <a:r>
              <a:rPr lang="tr-TR" sz="3400" dirty="0">
                <a:latin typeface="Times New Roman" pitchFamily="18" charset="0"/>
                <a:cs typeface="Times New Roman" pitchFamily="18" charset="0"/>
              </a:rPr>
              <a:t> farz namazlardan önce üç defa “ihlâs” </a:t>
            </a:r>
            <a:r>
              <a:rPr lang="tr-TR" sz="3400" dirty="0" err="1">
                <a:latin typeface="Times New Roman" pitchFamily="18" charset="0"/>
                <a:cs typeface="Times New Roman" pitchFamily="18" charset="0"/>
              </a:rPr>
              <a:t>sûresi</a:t>
            </a:r>
            <a:r>
              <a:rPr lang="tr-TR" sz="3400" dirty="0">
                <a:latin typeface="Times New Roman" pitchFamily="18" charset="0"/>
                <a:cs typeface="Times New Roman" pitchFamily="18" charset="0"/>
              </a:rPr>
              <a:t> okunur ve peşinden “el-</a:t>
            </a:r>
            <a:r>
              <a:rPr lang="tr-TR" sz="3400" dirty="0" err="1">
                <a:latin typeface="Times New Roman" pitchFamily="18" charset="0"/>
                <a:cs typeface="Times New Roman" pitchFamily="18" charset="0"/>
              </a:rPr>
              <a:t>Fâtiha</a:t>
            </a:r>
            <a:r>
              <a:rPr lang="tr-TR" sz="3400" dirty="0">
                <a:latin typeface="Times New Roman" pitchFamily="18" charset="0"/>
                <a:cs typeface="Times New Roman" pitchFamily="18" charset="0"/>
              </a:rPr>
              <a:t>” denerek geç kalan cemaat varsa onların namaza yetişmesi sağlanmış ve bu </a:t>
            </a:r>
            <a:r>
              <a:rPr lang="tr-TR" sz="3400" dirty="0" err="1">
                <a:latin typeface="Times New Roman" pitchFamily="18" charset="0"/>
                <a:cs typeface="Times New Roman" pitchFamily="18" charset="0"/>
              </a:rPr>
              <a:t>vesîle</a:t>
            </a:r>
            <a:r>
              <a:rPr lang="tr-TR" sz="3400" dirty="0">
                <a:latin typeface="Times New Roman" pitchFamily="18" charset="0"/>
                <a:cs typeface="Times New Roman" pitchFamily="18" charset="0"/>
              </a:rPr>
              <a:t> ile </a:t>
            </a:r>
            <a:r>
              <a:rPr lang="tr-TR" sz="3400" dirty="0" err="1">
                <a:latin typeface="Times New Roman" pitchFamily="18" charset="0"/>
                <a:cs typeface="Times New Roman" pitchFamily="18" charset="0"/>
              </a:rPr>
              <a:t>sevâbı</a:t>
            </a:r>
            <a:r>
              <a:rPr lang="tr-TR" sz="3400" dirty="0">
                <a:latin typeface="Times New Roman" pitchFamily="18" charset="0"/>
                <a:cs typeface="Times New Roman" pitchFamily="18" charset="0"/>
              </a:rPr>
              <a:t> artırarak tüm ölmüşlerimizin ruhlarına da bağışlanmış olunur. </a:t>
            </a:r>
            <a:r>
              <a:rPr lang="tr-TR" sz="3400" dirty="0" err="1">
                <a:latin typeface="Times New Roman" pitchFamily="18" charset="0"/>
                <a:cs typeface="Times New Roman" pitchFamily="18" charset="0"/>
              </a:rPr>
              <a:t>Tesbîh</a:t>
            </a:r>
            <a:r>
              <a:rPr lang="tr-TR" sz="3400" dirty="0">
                <a:latin typeface="Times New Roman" pitchFamily="18" charset="0"/>
                <a:cs typeface="Times New Roman" pitchFamily="18" charset="0"/>
              </a:rPr>
              <a:t>, günümüzde dahi her </a:t>
            </a:r>
            <a:r>
              <a:rPr lang="tr-TR" sz="3400" dirty="0" err="1">
                <a:latin typeface="Times New Roman" pitchFamily="18" charset="0"/>
                <a:cs typeface="Times New Roman" pitchFamily="18" charset="0"/>
              </a:rPr>
              <a:t>câmide</a:t>
            </a:r>
            <a:r>
              <a:rPr lang="tr-TR" sz="3400" dirty="0">
                <a:latin typeface="Times New Roman" pitchFamily="18" charset="0"/>
                <a:cs typeface="Times New Roman" pitchFamily="18" charset="0"/>
              </a:rPr>
              <a:t> aynı okunmayıp, az çok farklı olarak birbirinden ayrılmaktadır.</a:t>
            </a:r>
          </a:p>
          <a:p>
            <a:pPr algn="just"/>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Mahfel</a:t>
            </a:r>
            <a:r>
              <a:rPr lang="tr-TR" sz="3400" dirty="0">
                <a:latin typeface="Times New Roman" pitchFamily="18" charset="0"/>
                <a:cs typeface="Times New Roman" pitchFamily="18" charset="0"/>
              </a:rPr>
              <a:t> Sürmesi ile cuma günü iç </a:t>
            </a:r>
            <a:r>
              <a:rPr lang="tr-TR" sz="3400" dirty="0" err="1">
                <a:latin typeface="Times New Roman" pitchFamily="18" charset="0"/>
                <a:cs typeface="Times New Roman" pitchFamily="18" charset="0"/>
              </a:rPr>
              <a:t>ezânının</a:t>
            </a:r>
            <a:r>
              <a:rPr lang="tr-TR" sz="3400" dirty="0">
                <a:latin typeface="Times New Roman" pitchFamily="18" charset="0"/>
                <a:cs typeface="Times New Roman" pitchFamily="18" charset="0"/>
              </a:rPr>
              <a:t> makamlı olarak okunmasını, Sultan III. Ahmet zamanında, Eyüp </a:t>
            </a:r>
            <a:r>
              <a:rPr lang="tr-TR" sz="3400" dirty="0" err="1">
                <a:latin typeface="Times New Roman" pitchFamily="18" charset="0"/>
                <a:cs typeface="Times New Roman" pitchFamily="18" charset="0"/>
              </a:rPr>
              <a:t>Câmiî</a:t>
            </a:r>
            <a:r>
              <a:rPr lang="tr-TR" sz="3400" dirty="0">
                <a:latin typeface="Times New Roman" pitchFamily="18" charset="0"/>
                <a:cs typeface="Times New Roman" pitchFamily="18" charset="0"/>
              </a:rPr>
              <a:t> baş müezzini Şeyh </a:t>
            </a:r>
            <a:r>
              <a:rPr lang="tr-TR" sz="3400" dirty="0" err="1">
                <a:latin typeface="Times New Roman" pitchFamily="18" charset="0"/>
                <a:cs typeface="Times New Roman" pitchFamily="18" charset="0"/>
              </a:rPr>
              <a:t>Abdülganî</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Gülşenî’nin</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îcad</a:t>
            </a:r>
            <a:r>
              <a:rPr lang="tr-TR" sz="3400" dirty="0">
                <a:latin typeface="Times New Roman" pitchFamily="18" charset="0"/>
                <a:cs typeface="Times New Roman" pitchFamily="18" charset="0"/>
              </a:rPr>
              <a:t> ettiği söylenmektedir.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25</a:t>
            </a:fld>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0000" lnSpcReduction="20000"/>
          </a:bodyPr>
          <a:lstStyle/>
          <a:p>
            <a:pPr algn="just"/>
            <a:endParaRPr lang="tr-TR" b="1" dirty="0" smtClean="0">
              <a:latin typeface="Times New Roman" pitchFamily="18" charset="0"/>
              <a:cs typeface="Times New Roman" pitchFamily="18" charset="0"/>
            </a:endParaRPr>
          </a:p>
          <a:p>
            <a:pPr algn="just"/>
            <a:r>
              <a:rPr lang="tr-TR" sz="3400" b="1" dirty="0" smtClean="0">
                <a:latin typeface="Times New Roman" pitchFamily="18" charset="0"/>
                <a:cs typeface="Times New Roman" pitchFamily="18" charset="0"/>
              </a:rPr>
              <a:t>f</a:t>
            </a:r>
            <a:r>
              <a:rPr lang="tr-TR" sz="3400" b="1" dirty="0">
                <a:latin typeface="Times New Roman" pitchFamily="18" charset="0"/>
                <a:cs typeface="Times New Roman" pitchFamily="18" charset="0"/>
              </a:rPr>
              <a:t>) </a:t>
            </a:r>
            <a:r>
              <a:rPr lang="tr-TR" sz="3400" b="1" dirty="0" err="1">
                <a:latin typeface="Times New Roman" pitchFamily="18" charset="0"/>
                <a:cs typeface="Times New Roman" pitchFamily="18" charset="0"/>
              </a:rPr>
              <a:t>Temcîd</a:t>
            </a:r>
            <a:r>
              <a:rPr lang="tr-TR" sz="3400" b="1" dirty="0">
                <a:latin typeface="Times New Roman" pitchFamily="18" charset="0"/>
                <a:cs typeface="Times New Roman" pitchFamily="18" charset="0"/>
              </a:rPr>
              <a:t> ve </a:t>
            </a:r>
            <a:r>
              <a:rPr lang="tr-TR" sz="3400" b="1" dirty="0" err="1">
                <a:latin typeface="Times New Roman" pitchFamily="18" charset="0"/>
                <a:cs typeface="Times New Roman" pitchFamily="18" charset="0"/>
              </a:rPr>
              <a:t>Münâcaat</a:t>
            </a:r>
            <a:r>
              <a:rPr lang="tr-TR" sz="3400" b="1" dirty="0">
                <a:latin typeface="Times New Roman" pitchFamily="18" charset="0"/>
                <a:cs typeface="Times New Roman" pitchFamily="18" charset="0"/>
              </a:rPr>
              <a:t>  </a:t>
            </a:r>
            <a:endParaRPr lang="tr-TR" sz="3400" b="1" i="1" dirty="0">
              <a:latin typeface="Times New Roman" pitchFamily="18" charset="0"/>
              <a:cs typeface="Times New Roman" pitchFamily="18" charset="0"/>
            </a:endParaRPr>
          </a:p>
          <a:p>
            <a:pPr algn="just"/>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Temcîd</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Arapça’da</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mecd</a:t>
            </a:r>
            <a:r>
              <a:rPr lang="tr-TR" sz="3400" dirty="0">
                <a:latin typeface="Times New Roman" pitchFamily="18" charset="0"/>
                <a:cs typeface="Times New Roman" pitchFamily="18" charset="0"/>
              </a:rPr>
              <a:t>” kökünden gelen bir </a:t>
            </a:r>
            <a:r>
              <a:rPr lang="tr-TR" sz="3400" dirty="0" err="1">
                <a:latin typeface="Times New Roman" pitchFamily="18" charset="0"/>
                <a:cs typeface="Times New Roman" pitchFamily="18" charset="0"/>
              </a:rPr>
              <a:t>masdar</a:t>
            </a:r>
            <a:r>
              <a:rPr lang="tr-TR" sz="3400" dirty="0">
                <a:latin typeface="Times New Roman" pitchFamily="18" charset="0"/>
                <a:cs typeface="Times New Roman" pitchFamily="18" charset="0"/>
              </a:rPr>
              <a:t> olup, “</a:t>
            </a:r>
            <a:r>
              <a:rPr lang="tr-TR" sz="3400" dirty="0" err="1">
                <a:latin typeface="Times New Roman" pitchFamily="18" charset="0"/>
                <a:cs typeface="Times New Roman" pitchFamily="18" charset="0"/>
              </a:rPr>
              <a:t>büyüklemek</a:t>
            </a:r>
            <a:r>
              <a:rPr lang="tr-TR" sz="3400" dirty="0">
                <a:latin typeface="Times New Roman" pitchFamily="18" charset="0"/>
                <a:cs typeface="Times New Roman" pitchFamily="18" charset="0"/>
              </a:rPr>
              <a:t>, ululamak” anlamlarına gelmektedir. Ramazan geceleri ve diğer </a:t>
            </a:r>
            <a:r>
              <a:rPr lang="tr-TR" sz="3400" dirty="0" err="1">
                <a:latin typeface="Times New Roman" pitchFamily="18" charset="0"/>
                <a:cs typeface="Times New Roman" pitchFamily="18" charset="0"/>
              </a:rPr>
              <a:t>mübârek</a:t>
            </a:r>
            <a:r>
              <a:rPr lang="tr-TR" sz="3400" dirty="0">
                <a:latin typeface="Times New Roman" pitchFamily="18" charset="0"/>
                <a:cs typeface="Times New Roman" pitchFamily="18" charset="0"/>
              </a:rPr>
              <a:t> gecelerde, genellikle sahurdan sonra, sabah namazından önce bir müezzin ile koro tarafından okunur. </a:t>
            </a:r>
            <a:r>
              <a:rPr lang="tr-TR" sz="3400" dirty="0" err="1">
                <a:latin typeface="Times New Roman" pitchFamily="18" charset="0"/>
                <a:cs typeface="Times New Roman" pitchFamily="18" charset="0"/>
              </a:rPr>
              <a:t>Temcîd’in</a:t>
            </a:r>
            <a:r>
              <a:rPr lang="tr-TR" sz="3400" dirty="0">
                <a:latin typeface="Times New Roman" pitchFamily="18" charset="0"/>
                <a:cs typeface="Times New Roman" pitchFamily="18" charset="0"/>
              </a:rPr>
              <a:t> sözleri, </a:t>
            </a:r>
            <a:r>
              <a:rPr lang="tr-TR" sz="3400" dirty="0" err="1">
                <a:latin typeface="Times New Roman" pitchFamily="18" charset="0"/>
                <a:cs typeface="Times New Roman" pitchFamily="18" charset="0"/>
              </a:rPr>
              <a:t>Cenâb</a:t>
            </a:r>
            <a:r>
              <a:rPr lang="tr-TR" sz="3400" dirty="0">
                <a:latin typeface="Times New Roman" pitchFamily="18" charset="0"/>
                <a:cs typeface="Times New Roman" pitchFamily="18" charset="0"/>
              </a:rPr>
              <a:t>-ı Hakk’ı yüceltme ifadeleriyle doludur, onun için </a:t>
            </a:r>
            <a:r>
              <a:rPr lang="tr-TR" sz="3400" dirty="0" err="1">
                <a:latin typeface="Times New Roman" pitchFamily="18" charset="0"/>
                <a:cs typeface="Times New Roman" pitchFamily="18" charset="0"/>
              </a:rPr>
              <a:t>dînî</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mûsikîde</a:t>
            </a:r>
            <a:r>
              <a:rPr lang="tr-TR" sz="3400" dirty="0">
                <a:latin typeface="Times New Roman" pitchFamily="18" charset="0"/>
                <a:cs typeface="Times New Roman" pitchFamily="18" charset="0"/>
              </a:rPr>
              <a:t> bu forma </a:t>
            </a:r>
            <a:r>
              <a:rPr lang="tr-TR" sz="3400" dirty="0" err="1">
                <a:latin typeface="Times New Roman" pitchFamily="18" charset="0"/>
                <a:cs typeface="Times New Roman" pitchFamily="18" charset="0"/>
              </a:rPr>
              <a:t>temcîd</a:t>
            </a:r>
            <a:r>
              <a:rPr lang="tr-TR" sz="3400" dirty="0">
                <a:latin typeface="Times New Roman" pitchFamily="18" charset="0"/>
                <a:cs typeface="Times New Roman" pitchFamily="18" charset="0"/>
              </a:rPr>
              <a:t> adı verilmiştir.</a:t>
            </a:r>
          </a:p>
          <a:p>
            <a:pPr algn="just"/>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Temcîdten</a:t>
            </a:r>
            <a:r>
              <a:rPr lang="tr-TR" sz="3400" dirty="0">
                <a:latin typeface="Times New Roman" pitchFamily="18" charset="0"/>
                <a:cs typeface="Times New Roman" pitchFamily="18" charset="0"/>
              </a:rPr>
              <a:t> sonra genellikle </a:t>
            </a:r>
            <a:r>
              <a:rPr lang="tr-TR" sz="3400" dirty="0" err="1">
                <a:latin typeface="Times New Roman" pitchFamily="18" charset="0"/>
                <a:cs typeface="Times New Roman" pitchFamily="18" charset="0"/>
              </a:rPr>
              <a:t>münâcaat</a:t>
            </a:r>
            <a:r>
              <a:rPr lang="tr-TR" sz="3400" dirty="0">
                <a:latin typeface="Times New Roman" pitchFamily="18" charset="0"/>
                <a:cs typeface="Times New Roman" pitchFamily="18" charset="0"/>
              </a:rPr>
              <a:t> okunur ve </a:t>
            </a:r>
            <a:r>
              <a:rPr lang="tr-TR" sz="3400" dirty="0" err="1">
                <a:latin typeface="Times New Roman" pitchFamily="18" charset="0"/>
                <a:cs typeface="Times New Roman" pitchFamily="18" charset="0"/>
              </a:rPr>
              <a:t>Cenâb</a:t>
            </a:r>
            <a:r>
              <a:rPr lang="tr-TR" sz="3400" dirty="0">
                <a:latin typeface="Times New Roman" pitchFamily="18" charset="0"/>
                <a:cs typeface="Times New Roman" pitchFamily="18" charset="0"/>
              </a:rPr>
              <a:t>-ı Hak’tan dilekte bulunulur. Bu sebeple </a:t>
            </a:r>
            <a:r>
              <a:rPr lang="tr-TR" sz="3400" dirty="0" err="1">
                <a:latin typeface="Times New Roman" pitchFamily="18" charset="0"/>
                <a:cs typeface="Times New Roman" pitchFamily="18" charset="0"/>
              </a:rPr>
              <a:t>Temcîd</a:t>
            </a:r>
            <a:r>
              <a:rPr lang="tr-TR" sz="3400" dirty="0">
                <a:latin typeface="Times New Roman" pitchFamily="18" charset="0"/>
                <a:cs typeface="Times New Roman" pitchFamily="18" charset="0"/>
              </a:rPr>
              <a:t> ve </a:t>
            </a:r>
            <a:r>
              <a:rPr lang="tr-TR" sz="3400" dirty="0" err="1">
                <a:latin typeface="Times New Roman" pitchFamily="18" charset="0"/>
                <a:cs typeface="Times New Roman" pitchFamily="18" charset="0"/>
              </a:rPr>
              <a:t>Münâcaat</a:t>
            </a:r>
            <a:r>
              <a:rPr lang="tr-TR" sz="3400" dirty="0">
                <a:latin typeface="Times New Roman" pitchFamily="18" charset="0"/>
                <a:cs typeface="Times New Roman" pitchFamily="18" charset="0"/>
              </a:rPr>
              <a:t> ikisi beraber, </a:t>
            </a:r>
            <a:r>
              <a:rPr lang="tr-TR" sz="3400" dirty="0" err="1">
                <a:latin typeface="Times New Roman" pitchFamily="18" charset="0"/>
                <a:cs typeface="Times New Roman" pitchFamily="18" charset="0"/>
              </a:rPr>
              <a:t>dînî</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mûsikîde</a:t>
            </a:r>
            <a:r>
              <a:rPr lang="tr-TR" sz="3400" dirty="0">
                <a:latin typeface="Times New Roman" pitchFamily="18" charset="0"/>
                <a:cs typeface="Times New Roman" pitchFamily="18" charset="0"/>
              </a:rPr>
              <a:t> tek bir form gibi zikredilmiştir. </a:t>
            </a:r>
          </a:p>
          <a:p>
            <a:pPr algn="just"/>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Temcîd’in</a:t>
            </a:r>
            <a:r>
              <a:rPr lang="tr-TR" sz="3400" dirty="0">
                <a:latin typeface="Times New Roman" pitchFamily="18" charset="0"/>
                <a:cs typeface="Times New Roman" pitchFamily="18" charset="0"/>
              </a:rPr>
              <a:t> güftesi kısa, açık ve </a:t>
            </a:r>
            <a:r>
              <a:rPr lang="tr-TR" sz="3400" dirty="0" err="1">
                <a:latin typeface="Times New Roman" pitchFamily="18" charset="0"/>
                <a:cs typeface="Times New Roman" pitchFamily="18" charset="0"/>
              </a:rPr>
              <a:t>Arapça’dır</a:t>
            </a:r>
            <a:r>
              <a:rPr lang="tr-TR" sz="3400" dirty="0">
                <a:latin typeface="Times New Roman" pitchFamily="18" charset="0"/>
                <a:cs typeface="Times New Roman" pitchFamily="18" charset="0"/>
              </a:rPr>
              <a:t>. Türkçe şiirlerin bestelenmesiyle yapılan </a:t>
            </a:r>
            <a:r>
              <a:rPr lang="tr-TR" sz="3400" dirty="0" err="1">
                <a:latin typeface="Times New Roman" pitchFamily="18" charset="0"/>
                <a:cs typeface="Times New Roman" pitchFamily="18" charset="0"/>
              </a:rPr>
              <a:t>münâcaattan</a:t>
            </a:r>
            <a:r>
              <a:rPr lang="tr-TR" sz="3400" dirty="0">
                <a:latin typeface="Times New Roman" pitchFamily="18" charset="0"/>
                <a:cs typeface="Times New Roman" pitchFamily="18" charset="0"/>
              </a:rPr>
              <a:t> ayrı bir şekli vardır. Nağmeleri tekrarlanmak suretiyle “</a:t>
            </a:r>
            <a:r>
              <a:rPr lang="tr-TR" sz="3400" dirty="0" err="1">
                <a:latin typeface="Times New Roman" pitchFamily="18" charset="0"/>
                <a:cs typeface="Times New Roman" pitchFamily="18" charset="0"/>
              </a:rPr>
              <a:t>Tevhid</a:t>
            </a:r>
            <a:r>
              <a:rPr lang="tr-TR" sz="3400" dirty="0">
                <a:latin typeface="Times New Roman" pitchFamily="18" charset="0"/>
                <a:cs typeface="Times New Roman" pitchFamily="18" charset="0"/>
              </a:rPr>
              <a:t>” duygusu </a:t>
            </a:r>
            <a:r>
              <a:rPr lang="tr-TR" sz="3400" dirty="0" err="1">
                <a:latin typeface="Times New Roman" pitchFamily="18" charset="0"/>
                <a:cs typeface="Times New Roman" pitchFamily="18" charset="0"/>
              </a:rPr>
              <a:t>telkîn</a:t>
            </a:r>
            <a:r>
              <a:rPr lang="tr-TR" sz="3400" dirty="0">
                <a:latin typeface="Times New Roman" pitchFamily="18" charset="0"/>
                <a:cs typeface="Times New Roman" pitchFamily="18" charset="0"/>
              </a:rPr>
              <a:t> edilir. Bugün </a:t>
            </a:r>
            <a:r>
              <a:rPr lang="tr-TR" sz="3400" dirty="0" err="1">
                <a:latin typeface="Times New Roman" pitchFamily="18" charset="0"/>
                <a:cs typeface="Times New Roman" pitchFamily="18" charset="0"/>
              </a:rPr>
              <a:t>Hatîp</a:t>
            </a:r>
            <a:r>
              <a:rPr lang="tr-TR" sz="3400" dirty="0">
                <a:latin typeface="Times New Roman" pitchFamily="18" charset="0"/>
                <a:cs typeface="Times New Roman" pitchFamily="18" charset="0"/>
              </a:rPr>
              <a:t> </a:t>
            </a:r>
            <a:r>
              <a:rPr lang="tr-TR" sz="3400" dirty="0" err="1">
                <a:latin typeface="Times New Roman" pitchFamily="18" charset="0"/>
                <a:cs typeface="Times New Roman" pitchFamily="18" charset="0"/>
              </a:rPr>
              <a:t>Zâkirî</a:t>
            </a:r>
            <a:r>
              <a:rPr lang="tr-TR" sz="3400" dirty="0">
                <a:latin typeface="Times New Roman" pitchFamily="18" charset="0"/>
                <a:cs typeface="Times New Roman" pitchFamily="18" charset="0"/>
              </a:rPr>
              <a:t> Hasan Efendi’ye ait Irak makamında bir </a:t>
            </a:r>
            <a:r>
              <a:rPr lang="tr-TR" sz="3400" dirty="0" err="1">
                <a:latin typeface="Times New Roman" pitchFamily="18" charset="0"/>
                <a:cs typeface="Times New Roman" pitchFamily="18" charset="0"/>
              </a:rPr>
              <a:t>Temcîd</a:t>
            </a:r>
            <a:r>
              <a:rPr lang="tr-TR" sz="3400" dirty="0">
                <a:latin typeface="Times New Roman" pitchFamily="18" charset="0"/>
                <a:cs typeface="Times New Roman" pitchFamily="18" charset="0"/>
              </a:rPr>
              <a:t> ve </a:t>
            </a:r>
            <a:r>
              <a:rPr lang="tr-TR" sz="3400" dirty="0" err="1">
                <a:latin typeface="Times New Roman" pitchFamily="18" charset="0"/>
                <a:cs typeface="Times New Roman" pitchFamily="18" charset="0"/>
              </a:rPr>
              <a:t>Münâccat’ın</a:t>
            </a:r>
            <a:r>
              <a:rPr lang="tr-TR" sz="3400" dirty="0">
                <a:latin typeface="Times New Roman" pitchFamily="18" charset="0"/>
                <a:cs typeface="Times New Roman" pitchFamily="18" charset="0"/>
              </a:rPr>
              <a:t> notası elimizde mevcuttur.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26</a:t>
            </a:fld>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62500" lnSpcReduction="20000"/>
          </a:bodyPr>
          <a:lstStyle/>
          <a:p>
            <a:pPr algn="just"/>
            <a:endParaRPr lang="tr-TR" b="1" dirty="0" smtClean="0">
              <a:latin typeface="Times New Roman" pitchFamily="18" charset="0"/>
              <a:cs typeface="Times New Roman" pitchFamily="18" charset="0"/>
            </a:endParaRPr>
          </a:p>
          <a:p>
            <a:pPr algn="just"/>
            <a:r>
              <a:rPr lang="tr-TR" b="1" dirty="0" smtClean="0">
                <a:latin typeface="Times New Roman" pitchFamily="18" charset="0"/>
                <a:cs typeface="Times New Roman" pitchFamily="18" charset="0"/>
              </a:rPr>
              <a:t>g</a:t>
            </a:r>
            <a:r>
              <a:rPr lang="tr-TR" b="1" dirty="0">
                <a:latin typeface="Times New Roman" pitchFamily="18" charset="0"/>
                <a:cs typeface="Times New Roman" pitchFamily="18" charset="0"/>
              </a:rPr>
              <a:t>) </a:t>
            </a:r>
            <a:r>
              <a:rPr lang="tr-TR" b="1" dirty="0" err="1">
                <a:latin typeface="Times New Roman" pitchFamily="18" charset="0"/>
                <a:cs typeface="Times New Roman" pitchFamily="18" charset="0"/>
              </a:rPr>
              <a:t>Na’t</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Arapça’da</a:t>
            </a:r>
            <a:r>
              <a:rPr lang="tr-TR" dirty="0">
                <a:latin typeface="Times New Roman" pitchFamily="18" charset="0"/>
                <a:cs typeface="Times New Roman" pitchFamily="18" charset="0"/>
              </a:rPr>
              <a:t> “vasıflandırmak, sıfatlarını söylemek, nitelemek” anlamlarına gelmektedir. Peygamberimizin vasıflarını Türkçe, Arapça, Farsça şiirlerle bildiren ve çeşitli makamlarda bestelenen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eserler olup, Türk şiir ve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bir formdur. Konusu itibariyle bu adı almıştır. Şayet bir </a:t>
            </a:r>
            <a:r>
              <a:rPr lang="tr-TR" dirty="0" err="1">
                <a:latin typeface="Times New Roman" pitchFamily="18" charset="0"/>
                <a:cs typeface="Times New Roman" pitchFamily="18" charset="0"/>
              </a:rPr>
              <a:t>kasîde</a:t>
            </a:r>
            <a:r>
              <a:rPr lang="tr-TR" dirty="0">
                <a:latin typeface="Times New Roman" pitchFamily="18" charset="0"/>
                <a:cs typeface="Times New Roman" pitchFamily="18" charset="0"/>
              </a:rPr>
              <a:t> Hz. Peygamber’i </a:t>
            </a:r>
            <a:r>
              <a:rPr lang="tr-TR" dirty="0" err="1">
                <a:latin typeface="Times New Roman" pitchFamily="18" charset="0"/>
                <a:cs typeface="Times New Roman" pitchFamily="18" charset="0"/>
              </a:rPr>
              <a:t>medhederse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Na’t</a:t>
            </a:r>
            <a:r>
              <a:rPr lang="tr-TR" dirty="0">
                <a:latin typeface="Times New Roman" pitchFamily="18" charset="0"/>
                <a:cs typeface="Times New Roman" pitchFamily="18" charset="0"/>
              </a:rPr>
              <a:t>” adını alır.</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Na’t</a:t>
            </a:r>
            <a:r>
              <a:rPr lang="tr-TR" dirty="0">
                <a:latin typeface="Times New Roman" pitchFamily="18" charset="0"/>
                <a:cs typeface="Times New Roman" pitchFamily="18" charset="0"/>
              </a:rPr>
              <a:t>, hem </a:t>
            </a:r>
            <a:r>
              <a:rPr lang="tr-TR" dirty="0" err="1">
                <a:latin typeface="Times New Roman" pitchFamily="18" charset="0"/>
                <a:cs typeface="Times New Roman" pitchFamily="18" charset="0"/>
              </a:rPr>
              <a:t>Câmi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ve hem de Tekke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olan ortak bir formdur. </a:t>
            </a:r>
            <a:r>
              <a:rPr lang="tr-TR" dirty="0" err="1">
                <a:latin typeface="Times New Roman" pitchFamily="18" charset="0"/>
                <a:cs typeface="Times New Roman" pitchFamily="18" charset="0"/>
              </a:rPr>
              <a:t>Na’tlar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câmilerde</a:t>
            </a:r>
            <a:r>
              <a:rPr lang="tr-TR" dirty="0">
                <a:latin typeface="Times New Roman" pitchFamily="18" charset="0"/>
                <a:cs typeface="Times New Roman" pitchFamily="18" charset="0"/>
              </a:rPr>
              <a:t>, cuma ve bayram namazlarından önce </a:t>
            </a:r>
            <a:r>
              <a:rPr lang="tr-TR" dirty="0" err="1">
                <a:latin typeface="Times New Roman" pitchFamily="18" charset="0"/>
                <a:cs typeface="Times New Roman" pitchFamily="18" charset="0"/>
              </a:rPr>
              <a:t>Kur’ân</a:t>
            </a:r>
            <a:r>
              <a:rPr lang="tr-TR" dirty="0">
                <a:latin typeface="Times New Roman" pitchFamily="18" charset="0"/>
                <a:cs typeface="Times New Roman" pitchFamily="18" charset="0"/>
              </a:rPr>
              <a:t>-ı </a:t>
            </a:r>
            <a:r>
              <a:rPr lang="tr-TR" dirty="0" err="1">
                <a:latin typeface="Times New Roman" pitchFamily="18" charset="0"/>
                <a:cs typeface="Times New Roman" pitchFamily="18" charset="0"/>
              </a:rPr>
              <a:t>Kerîm</a:t>
            </a:r>
            <a:r>
              <a:rPr lang="tr-TR" dirty="0">
                <a:latin typeface="Times New Roman" pitchFamily="18" charset="0"/>
                <a:cs typeface="Times New Roman" pitchFamily="18" charset="0"/>
              </a:rPr>
              <a:t> okunduktan sonra okunur. Tekkelerde, zikir </a:t>
            </a:r>
            <a:r>
              <a:rPr lang="tr-TR" dirty="0" err="1">
                <a:latin typeface="Times New Roman" pitchFamily="18" charset="0"/>
                <a:cs typeface="Times New Roman" pitchFamily="18" charset="0"/>
              </a:rPr>
              <a:t>fâsılalarında</a:t>
            </a:r>
            <a:r>
              <a:rPr lang="tr-TR" dirty="0">
                <a:latin typeface="Times New Roman" pitchFamily="18" charset="0"/>
                <a:cs typeface="Times New Roman" pitchFamily="18" charset="0"/>
              </a:rPr>
              <a:t> Kelime-i </a:t>
            </a:r>
            <a:r>
              <a:rPr lang="tr-TR" dirty="0" err="1">
                <a:latin typeface="Times New Roman" pitchFamily="18" charset="0"/>
                <a:cs typeface="Times New Roman" pitchFamily="18" charset="0"/>
              </a:rPr>
              <a:t>Tevhîd</a:t>
            </a:r>
            <a:r>
              <a:rPr lang="tr-TR" dirty="0">
                <a:latin typeface="Times New Roman" pitchFamily="18" charset="0"/>
                <a:cs typeface="Times New Roman" pitchFamily="18" charset="0"/>
              </a:rPr>
              <a:t> ile </a:t>
            </a:r>
            <a:r>
              <a:rPr lang="tr-TR" dirty="0" err="1">
                <a:latin typeface="Times New Roman" pitchFamily="18" charset="0"/>
                <a:cs typeface="Times New Roman" pitchFamily="18" charset="0"/>
              </a:rPr>
              <a:t>İsm</a:t>
            </a:r>
            <a:r>
              <a:rPr lang="tr-TR" dirty="0">
                <a:latin typeface="Times New Roman" pitchFamily="18" charset="0"/>
                <a:cs typeface="Times New Roman" pitchFamily="18" charset="0"/>
              </a:rPr>
              <a:t>-i Celâl arasında bir </a:t>
            </a:r>
            <a:r>
              <a:rPr lang="tr-TR" dirty="0" err="1">
                <a:latin typeface="Times New Roman" pitchFamily="18" charset="0"/>
                <a:cs typeface="Times New Roman" pitchFamily="18" charset="0"/>
              </a:rPr>
              <a:t>hâfız</a:t>
            </a:r>
            <a:r>
              <a:rPr lang="tr-TR" dirty="0">
                <a:latin typeface="Times New Roman" pitchFamily="18" charset="0"/>
                <a:cs typeface="Times New Roman" pitchFamily="18" charset="0"/>
              </a:rPr>
              <a:t> tarafından yalnız olarak okunurdu. </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Divân</a:t>
            </a:r>
            <a:r>
              <a:rPr lang="tr-TR" dirty="0">
                <a:latin typeface="Times New Roman" pitchFamily="18" charset="0"/>
                <a:cs typeface="Times New Roman" pitchFamily="18" charset="0"/>
              </a:rPr>
              <a:t> edebiyatında </a:t>
            </a:r>
            <a:r>
              <a:rPr lang="tr-TR" dirty="0" err="1">
                <a:latin typeface="Times New Roman" pitchFamily="18" charset="0"/>
                <a:cs typeface="Times New Roman" pitchFamily="18" charset="0"/>
              </a:rPr>
              <a:t>kasîde</a:t>
            </a:r>
            <a:r>
              <a:rPr lang="tr-TR" dirty="0">
                <a:latin typeface="Times New Roman" pitchFamily="18" charset="0"/>
                <a:cs typeface="Times New Roman" pitchFamily="18" charset="0"/>
              </a:rPr>
              <a:t> türünde yazılmış bir çok </a:t>
            </a:r>
            <a:r>
              <a:rPr lang="tr-TR" dirty="0" err="1">
                <a:latin typeface="Times New Roman" pitchFamily="18" charset="0"/>
                <a:cs typeface="Times New Roman" pitchFamily="18" charset="0"/>
              </a:rPr>
              <a:t>na’t</a:t>
            </a:r>
            <a:r>
              <a:rPr lang="tr-TR" dirty="0">
                <a:latin typeface="Times New Roman" pitchFamily="18" charset="0"/>
                <a:cs typeface="Times New Roman" pitchFamily="18" charset="0"/>
              </a:rPr>
              <a:t> vardır. </a:t>
            </a:r>
            <a:r>
              <a:rPr lang="tr-TR" dirty="0" err="1">
                <a:latin typeface="Times New Roman" pitchFamily="18" charset="0"/>
                <a:cs typeface="Times New Roman" pitchFamily="18" charset="0"/>
              </a:rPr>
              <a:t>Na’tlar</a:t>
            </a:r>
            <a:r>
              <a:rPr lang="tr-TR" dirty="0">
                <a:latin typeface="Times New Roman" pitchFamily="18" charset="0"/>
                <a:cs typeface="Times New Roman" pitchFamily="18" charset="0"/>
              </a:rPr>
              <a:t>, ilâhi </a:t>
            </a:r>
            <a:r>
              <a:rPr lang="tr-TR" dirty="0" err="1">
                <a:latin typeface="Times New Roman" pitchFamily="18" charset="0"/>
                <a:cs typeface="Times New Roman" pitchFamily="18" charset="0"/>
              </a:rPr>
              <a:t>usûlleriyle</a:t>
            </a:r>
            <a:r>
              <a:rPr lang="tr-TR" dirty="0">
                <a:latin typeface="Times New Roman" pitchFamily="18" charset="0"/>
                <a:cs typeface="Times New Roman" pitchFamily="18" charset="0"/>
              </a:rPr>
              <a:t> ölçülürler, az kullanılan bir formdur. </a:t>
            </a:r>
            <a:r>
              <a:rPr lang="tr-TR" dirty="0" err="1">
                <a:latin typeface="Times New Roman" pitchFamily="18" charset="0"/>
                <a:cs typeface="Times New Roman" pitchFamily="18" charset="0"/>
              </a:rPr>
              <a:t>Na’tların</a:t>
            </a:r>
            <a:r>
              <a:rPr lang="tr-TR" dirty="0">
                <a:latin typeface="Times New Roman" pitchFamily="18" charset="0"/>
                <a:cs typeface="Times New Roman" pitchFamily="18" charset="0"/>
              </a:rPr>
              <a:t> ilâhi gibi </a:t>
            </a:r>
            <a:r>
              <a:rPr lang="tr-TR" dirty="0" err="1">
                <a:latin typeface="Times New Roman" pitchFamily="18" charset="0"/>
                <a:cs typeface="Times New Roman" pitchFamily="18" charset="0"/>
              </a:rPr>
              <a:t>usûlle</a:t>
            </a:r>
            <a:r>
              <a:rPr lang="tr-TR" dirty="0">
                <a:latin typeface="Times New Roman" pitchFamily="18" charset="0"/>
                <a:cs typeface="Times New Roman" pitchFamily="18" charset="0"/>
              </a:rPr>
              <a:t> bestelenmiş şekilleri vardır ki, bunlar ilâhiden pek farklı değildir. </a:t>
            </a:r>
          </a:p>
          <a:p>
            <a:pPr algn="just"/>
            <a:r>
              <a:rPr lang="tr-TR" dirty="0">
                <a:latin typeface="Times New Roman" pitchFamily="18" charset="0"/>
                <a:cs typeface="Times New Roman" pitchFamily="18" charset="0"/>
              </a:rPr>
              <a:t>	Mevlevî </a:t>
            </a:r>
            <a:r>
              <a:rPr lang="tr-TR" dirty="0" err="1">
                <a:latin typeface="Times New Roman" pitchFamily="18" charset="0"/>
                <a:cs typeface="Times New Roman" pitchFamily="18" charset="0"/>
              </a:rPr>
              <a:t>Âyininde</a:t>
            </a:r>
            <a:r>
              <a:rPr lang="tr-TR" dirty="0">
                <a:latin typeface="Times New Roman" pitchFamily="18" charset="0"/>
                <a:cs typeface="Times New Roman" pitchFamily="18" charset="0"/>
              </a:rPr>
              <a:t> okunan </a:t>
            </a:r>
            <a:r>
              <a:rPr lang="tr-TR" dirty="0" err="1">
                <a:latin typeface="Times New Roman" pitchFamily="18" charset="0"/>
                <a:cs typeface="Times New Roman" pitchFamily="18" charset="0"/>
              </a:rPr>
              <a:t>Na’t</a:t>
            </a:r>
            <a:r>
              <a:rPr lang="tr-TR" dirty="0">
                <a:latin typeface="Times New Roman" pitchFamily="18" charset="0"/>
                <a:cs typeface="Times New Roman" pitchFamily="18" charset="0"/>
              </a:rPr>
              <a:t>-ı Mevlâna vardır ki, Güftesi Mevlâna </a:t>
            </a:r>
            <a:r>
              <a:rPr lang="tr-TR" dirty="0" err="1">
                <a:latin typeface="Times New Roman" pitchFamily="18" charset="0"/>
                <a:cs typeface="Times New Roman" pitchFamily="18" charset="0"/>
              </a:rPr>
              <a:t>Celâleddin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Rûmî’ye</a:t>
            </a:r>
            <a:r>
              <a:rPr lang="tr-TR" dirty="0">
                <a:latin typeface="Times New Roman" pitchFamily="18" charset="0"/>
                <a:cs typeface="Times New Roman" pitchFamily="18" charset="0"/>
              </a:rPr>
              <a:t> ait olup, </a:t>
            </a:r>
            <a:r>
              <a:rPr lang="tr-TR" dirty="0" err="1">
                <a:latin typeface="Times New Roman" pitchFamily="18" charset="0"/>
                <a:cs typeface="Times New Roman" pitchFamily="18" charset="0"/>
              </a:rPr>
              <a:t>usûlsüz</a:t>
            </a:r>
            <a:r>
              <a:rPr lang="tr-TR" dirty="0">
                <a:latin typeface="Times New Roman" pitchFamily="18" charset="0"/>
                <a:cs typeface="Times New Roman" pitchFamily="18" charset="0"/>
              </a:rPr>
              <a:t> olarak bestelenmiştir. En tanınmış </a:t>
            </a:r>
            <a:r>
              <a:rPr lang="tr-TR" dirty="0" err="1">
                <a:latin typeface="Times New Roman" pitchFamily="18" charset="0"/>
                <a:cs typeface="Times New Roman" pitchFamily="18" charset="0"/>
              </a:rPr>
              <a:t>Nâ’t</a:t>
            </a:r>
            <a:r>
              <a:rPr lang="tr-TR" dirty="0">
                <a:latin typeface="Times New Roman" pitchFamily="18" charset="0"/>
                <a:cs typeface="Times New Roman" pitchFamily="18" charset="0"/>
              </a:rPr>
              <a:t>-ı Mevlâna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Habîballah</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Resûl</a:t>
            </a:r>
            <a:r>
              <a:rPr lang="tr-TR" dirty="0">
                <a:latin typeface="Times New Roman" pitchFamily="18" charset="0"/>
                <a:cs typeface="Times New Roman" pitchFamily="18" charset="0"/>
              </a:rPr>
              <a:t>-i </a:t>
            </a:r>
            <a:r>
              <a:rPr lang="tr-TR" dirty="0" err="1">
                <a:latin typeface="Times New Roman" pitchFamily="18" charset="0"/>
                <a:cs typeface="Times New Roman" pitchFamily="18" charset="0"/>
              </a:rPr>
              <a:t>hâlik</a:t>
            </a:r>
            <a:r>
              <a:rPr lang="tr-TR" dirty="0">
                <a:latin typeface="Times New Roman" pitchFamily="18" charset="0"/>
                <a:cs typeface="Times New Roman" pitchFamily="18" charset="0"/>
              </a:rPr>
              <a:t>-ı </a:t>
            </a:r>
            <a:r>
              <a:rPr lang="tr-TR" dirty="0" err="1">
                <a:latin typeface="Times New Roman" pitchFamily="18" charset="0"/>
                <a:cs typeface="Times New Roman" pitchFamily="18" charset="0"/>
              </a:rPr>
              <a:t>yektâ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tûyi</a:t>
            </a:r>
            <a:r>
              <a:rPr lang="tr-TR" dirty="0">
                <a:latin typeface="Times New Roman" pitchFamily="18" charset="0"/>
                <a:cs typeface="Times New Roman" pitchFamily="18" charset="0"/>
              </a:rPr>
              <a:t>” diye başlayan </a:t>
            </a:r>
            <a:r>
              <a:rPr lang="tr-TR" dirty="0" err="1">
                <a:latin typeface="Times New Roman" pitchFamily="18" charset="0"/>
                <a:cs typeface="Times New Roman" pitchFamily="18" charset="0"/>
              </a:rPr>
              <a:t>na’tıdır</a:t>
            </a:r>
            <a:r>
              <a:rPr lang="tr-TR" dirty="0">
                <a:latin typeface="Times New Roman" pitchFamily="18" charset="0"/>
                <a:cs typeface="Times New Roman" pitchFamily="18" charset="0"/>
              </a:rPr>
              <a:t> ki, Itrî tarafından rast makamında bestelenmiştir.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27</a:t>
            </a:fld>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lstStyle/>
          <a:p>
            <a:pPr algn="just"/>
            <a:endParaRPr lang="tr-TR" sz="2400" b="1" dirty="0" smtClean="0">
              <a:latin typeface="Times New Roman" pitchFamily="18" charset="0"/>
              <a:cs typeface="Times New Roman" pitchFamily="18" charset="0"/>
            </a:endParaRPr>
          </a:p>
          <a:p>
            <a:pPr algn="just"/>
            <a:r>
              <a:rPr lang="tr-TR" sz="2400" b="1" dirty="0" smtClean="0">
                <a:latin typeface="Times New Roman" pitchFamily="18" charset="0"/>
                <a:cs typeface="Times New Roman" pitchFamily="18" charset="0"/>
              </a:rPr>
              <a:t>h</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Kasîde</a:t>
            </a:r>
            <a:endParaRPr lang="tr-TR" sz="2400"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	Konu itibariyle </a:t>
            </a:r>
            <a:r>
              <a:rPr lang="tr-TR" sz="2400" dirty="0" err="1">
                <a:latin typeface="Times New Roman" pitchFamily="18" charset="0"/>
                <a:cs typeface="Times New Roman" pitchFamily="18" charset="0"/>
              </a:rPr>
              <a:t>kasîde</a:t>
            </a:r>
            <a:r>
              <a:rPr lang="tr-TR" sz="2400" dirty="0">
                <a:latin typeface="Times New Roman" pitchFamily="18" charset="0"/>
                <a:cs typeface="Times New Roman" pitchFamily="18" charset="0"/>
              </a:rPr>
              <a:t> birilerini övmek için yazılan şiirlerin makam eşliğinde okunmasıdır. Bu övgü Hz. Peygamber’le ilgili ise buna </a:t>
            </a:r>
            <a:r>
              <a:rPr lang="tr-TR" sz="2400" dirty="0" err="1">
                <a:latin typeface="Times New Roman" pitchFamily="18" charset="0"/>
                <a:cs typeface="Times New Roman" pitchFamily="18" charset="0"/>
              </a:rPr>
              <a:t>na’t</a:t>
            </a:r>
            <a:r>
              <a:rPr lang="tr-TR" sz="2400" dirty="0">
                <a:latin typeface="Times New Roman" pitchFamily="18" charset="0"/>
                <a:cs typeface="Times New Roman" pitchFamily="18" charset="0"/>
              </a:rPr>
              <a:t> adı verilmektedir. Her </a:t>
            </a:r>
            <a:r>
              <a:rPr lang="tr-TR" sz="2400" dirty="0" err="1">
                <a:latin typeface="Times New Roman" pitchFamily="18" charset="0"/>
                <a:cs typeface="Times New Roman" pitchFamily="18" charset="0"/>
              </a:rPr>
              <a:t>kasîde</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na’t</a:t>
            </a:r>
            <a:r>
              <a:rPr lang="tr-TR" sz="2400" dirty="0">
                <a:latin typeface="Times New Roman" pitchFamily="18" charset="0"/>
                <a:cs typeface="Times New Roman" pitchFamily="18" charset="0"/>
              </a:rPr>
              <a:t> değildir. </a:t>
            </a:r>
            <a:r>
              <a:rPr lang="tr-TR" sz="2400" dirty="0" err="1">
                <a:latin typeface="Times New Roman" pitchFamily="18" charset="0"/>
                <a:cs typeface="Times New Roman" pitchFamily="18" charset="0"/>
              </a:rPr>
              <a:t>Kasîdeler</a:t>
            </a:r>
            <a:r>
              <a:rPr lang="tr-TR" sz="2400" dirty="0">
                <a:latin typeface="Times New Roman" pitchFamily="18" charset="0"/>
                <a:cs typeface="Times New Roman" pitchFamily="18" charset="0"/>
              </a:rPr>
              <a:t> sultanları övmek, sevgilileri methetmek veya bazı şahısları yüceltmek amacıyla da yazılabilmektedir. Dini formlarda </a:t>
            </a:r>
            <a:r>
              <a:rPr lang="tr-TR" sz="2400" dirty="0" err="1">
                <a:latin typeface="Times New Roman" pitchFamily="18" charset="0"/>
                <a:cs typeface="Times New Roman" pitchFamily="18" charset="0"/>
              </a:rPr>
              <a:t>kasîde</a:t>
            </a:r>
            <a:r>
              <a:rPr lang="tr-TR" sz="2400" dirty="0">
                <a:latin typeface="Times New Roman" pitchFamily="18" charset="0"/>
                <a:cs typeface="Times New Roman" pitchFamily="18" charset="0"/>
              </a:rPr>
              <a:t> denildiği zaman daha çok Hz. Muhammed’i öven şiirlerin makamlı ve </a:t>
            </a:r>
            <a:r>
              <a:rPr lang="tr-TR" sz="2400" dirty="0" err="1">
                <a:latin typeface="Times New Roman" pitchFamily="18" charset="0"/>
                <a:cs typeface="Times New Roman" pitchFamily="18" charset="0"/>
              </a:rPr>
              <a:t>irticâli</a:t>
            </a:r>
            <a:r>
              <a:rPr lang="tr-TR" sz="2400" dirty="0">
                <a:latin typeface="Times New Roman" pitchFamily="18" charset="0"/>
                <a:cs typeface="Times New Roman" pitchFamily="18" charset="0"/>
              </a:rPr>
              <a:t> beste ile okunması akla gelmektedir</a:t>
            </a:r>
            <a:r>
              <a:rPr lang="tr-TR" dirty="0">
                <a:latin typeface="Times New Roman" pitchFamily="18" charset="0"/>
                <a:cs typeface="Times New Roman" pitchFamily="18" charset="0"/>
              </a:rPr>
              <a:t>.</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28</a:t>
            </a:fld>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7"/>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55000" lnSpcReduction="20000"/>
          </a:bodyPr>
          <a:lstStyle/>
          <a:p>
            <a:pPr algn="just"/>
            <a:endParaRPr lang="tr-TR" b="1" dirty="0" smtClean="0">
              <a:latin typeface="Times New Roman" pitchFamily="18" charset="0"/>
              <a:cs typeface="Times New Roman" pitchFamily="18" charset="0"/>
            </a:endParaRPr>
          </a:p>
          <a:p>
            <a:pPr algn="just"/>
            <a:r>
              <a:rPr lang="tr-TR" b="1" dirty="0" smtClean="0">
                <a:latin typeface="Times New Roman" pitchFamily="18" charset="0"/>
                <a:cs typeface="Times New Roman" pitchFamily="18" charset="0"/>
              </a:rPr>
              <a:t>i</a:t>
            </a:r>
            <a:r>
              <a:rPr lang="tr-TR" b="1" dirty="0">
                <a:latin typeface="Times New Roman" pitchFamily="18" charset="0"/>
                <a:cs typeface="Times New Roman" pitchFamily="18" charset="0"/>
              </a:rPr>
              <a:t>) </a:t>
            </a:r>
            <a:r>
              <a:rPr lang="tr-TR" b="1" dirty="0" err="1">
                <a:latin typeface="Times New Roman" pitchFamily="18" charset="0"/>
                <a:cs typeface="Times New Roman" pitchFamily="18" charset="0"/>
              </a:rPr>
              <a:t>Tekbîr</a:t>
            </a:r>
            <a:endParaRPr lang="tr-TR" b="1" i="1"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“Yüceltmek” anlamındadır. </a:t>
            </a:r>
            <a:r>
              <a:rPr lang="tr-TR" dirty="0" err="1">
                <a:latin typeface="Times New Roman" pitchFamily="18" charset="0"/>
                <a:cs typeface="Times New Roman" pitchFamily="18" charset="0"/>
              </a:rPr>
              <a:t>Cenâb</a:t>
            </a:r>
            <a:r>
              <a:rPr lang="tr-TR" dirty="0">
                <a:latin typeface="Times New Roman" pitchFamily="18" charset="0"/>
                <a:cs typeface="Times New Roman" pitchFamily="18" charset="0"/>
              </a:rPr>
              <a:t>-ı Hakk’ı yüceltmek, büyüklüğünü </a:t>
            </a:r>
            <a:r>
              <a:rPr lang="tr-TR" dirty="0" err="1">
                <a:latin typeface="Times New Roman" pitchFamily="18" charset="0"/>
                <a:cs typeface="Times New Roman" pitchFamily="18" charset="0"/>
              </a:rPr>
              <a:t>ifâde</a:t>
            </a:r>
            <a:r>
              <a:rPr lang="tr-TR" dirty="0">
                <a:latin typeface="Times New Roman" pitchFamily="18" charset="0"/>
                <a:cs typeface="Times New Roman" pitchFamily="18" charset="0"/>
              </a:rPr>
              <a:t> etmektir. </a:t>
            </a:r>
          </a:p>
          <a:p>
            <a:pPr algn="just"/>
            <a:r>
              <a:rPr lang="tr-TR" dirty="0" err="1">
                <a:latin typeface="Times New Roman" pitchFamily="18" charset="0"/>
                <a:cs typeface="Times New Roman" pitchFamily="18" charset="0"/>
              </a:rPr>
              <a:t>Tekbîr</a:t>
            </a:r>
            <a:r>
              <a:rPr lang="tr-TR" dirty="0">
                <a:latin typeface="Times New Roman" pitchFamily="18" charset="0"/>
                <a:cs typeface="Times New Roman" pitchFamily="18" charset="0"/>
              </a:rPr>
              <a:t>, özellikle bayram günleri namazdan evvel ve hutbe sözleri arasında okunur. Sözlerinin tamamı şöyledir: </a:t>
            </a:r>
          </a:p>
          <a:p>
            <a:pPr algn="just"/>
            <a:r>
              <a:rPr lang="tr-TR" dirty="0" err="1">
                <a:latin typeface="Times New Roman" pitchFamily="18" charset="0"/>
                <a:cs typeface="Times New Roman" pitchFamily="18" charset="0"/>
              </a:rPr>
              <a:t>Allahu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Ekber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Allahu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Ekber</a:t>
            </a:r>
            <a:r>
              <a:rPr lang="tr-TR" dirty="0">
                <a:latin typeface="Times New Roman" pitchFamily="18" charset="0"/>
                <a:cs typeface="Times New Roman" pitchFamily="18" charset="0"/>
              </a:rPr>
              <a:t>,</a:t>
            </a:r>
          </a:p>
          <a:p>
            <a:pPr algn="just"/>
            <a:r>
              <a:rPr lang="tr-TR" dirty="0" err="1">
                <a:latin typeface="Times New Roman" pitchFamily="18" charset="0"/>
                <a:cs typeface="Times New Roman" pitchFamily="18" charset="0"/>
              </a:rPr>
              <a:t>Lâilâhe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illallahu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Vallahu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Ekber</a:t>
            </a:r>
            <a:r>
              <a:rPr lang="tr-TR" dirty="0">
                <a:latin typeface="Times New Roman" pitchFamily="18" charset="0"/>
                <a:cs typeface="Times New Roman" pitchFamily="18" charset="0"/>
              </a:rPr>
              <a:t>,</a:t>
            </a:r>
          </a:p>
          <a:p>
            <a:pPr algn="just"/>
            <a:r>
              <a:rPr lang="tr-TR" dirty="0" err="1">
                <a:latin typeface="Times New Roman" pitchFamily="18" charset="0"/>
                <a:cs typeface="Times New Roman" pitchFamily="18" charset="0"/>
              </a:rPr>
              <a:t>Allahu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Ekber</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lillâhi’l</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hamd</a:t>
            </a:r>
            <a:r>
              <a:rPr lang="tr-TR" dirty="0">
                <a:latin typeface="Times New Roman" pitchFamily="18" charset="0"/>
                <a:cs typeface="Times New Roman" pitchFamily="18" charset="0"/>
              </a:rPr>
              <a:t>.</a:t>
            </a:r>
          </a:p>
          <a:p>
            <a:pPr algn="just"/>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Anlamı:</a:t>
            </a:r>
          </a:p>
          <a:p>
            <a:pPr algn="just"/>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“Allah en büyüktür, Allah en büyüktür,</a:t>
            </a:r>
          </a:p>
          <a:p>
            <a:pPr algn="just"/>
            <a:r>
              <a:rPr lang="tr-TR" dirty="0">
                <a:latin typeface="Times New Roman" pitchFamily="18" charset="0"/>
                <a:cs typeface="Times New Roman" pitchFamily="18" charset="0"/>
              </a:rPr>
              <a:t>Allah’tan başka ilâh yoktur, yemin ederim ki Allah en büyüktür.</a:t>
            </a:r>
          </a:p>
          <a:p>
            <a:pPr algn="just"/>
            <a:r>
              <a:rPr lang="tr-TR" dirty="0">
                <a:latin typeface="Times New Roman" pitchFamily="18" charset="0"/>
                <a:cs typeface="Times New Roman" pitchFamily="18" charset="0"/>
              </a:rPr>
              <a:t>Allah en büyüktür ve </a:t>
            </a:r>
            <a:r>
              <a:rPr lang="tr-TR" dirty="0" err="1">
                <a:latin typeface="Times New Roman" pitchFamily="18" charset="0"/>
                <a:cs typeface="Times New Roman" pitchFamily="18" charset="0"/>
              </a:rPr>
              <a:t>hamd</a:t>
            </a:r>
            <a:r>
              <a:rPr lang="tr-TR" dirty="0">
                <a:latin typeface="Times New Roman" pitchFamily="18" charset="0"/>
                <a:cs typeface="Times New Roman" pitchFamily="18" charset="0"/>
              </a:rPr>
              <a:t> Allah’a mahsustur”.</a:t>
            </a:r>
          </a:p>
          <a:p>
            <a:pPr algn="just"/>
            <a:r>
              <a:rPr lang="tr-TR" dirty="0">
                <a:latin typeface="Times New Roman" pitchFamily="18" charset="0"/>
                <a:cs typeface="Times New Roman" pitchFamily="18" charset="0"/>
              </a:rPr>
              <a:t> </a:t>
            </a:r>
          </a:p>
          <a:p>
            <a:pPr algn="just"/>
            <a:r>
              <a:rPr lang="tr-TR" dirty="0" err="1">
                <a:latin typeface="Times New Roman" pitchFamily="18" charset="0"/>
                <a:cs typeface="Times New Roman" pitchFamily="18" charset="0"/>
              </a:rPr>
              <a:t>Tekbîr</a:t>
            </a:r>
            <a:r>
              <a:rPr lang="tr-TR" dirty="0">
                <a:latin typeface="Times New Roman" pitchFamily="18" charset="0"/>
                <a:cs typeface="Times New Roman" pitchFamily="18" charset="0"/>
              </a:rPr>
              <a:t>, harpte savaşa başlamadan okunur. Ayrıca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merasimlerde, toplantılarda, </a:t>
            </a:r>
            <a:r>
              <a:rPr lang="tr-TR" dirty="0" err="1">
                <a:latin typeface="Times New Roman" pitchFamily="18" charset="0"/>
                <a:cs typeface="Times New Roman" pitchFamily="18" charset="0"/>
              </a:rPr>
              <a:t>mevlîdlerde</a:t>
            </a:r>
            <a:r>
              <a:rPr lang="tr-TR" dirty="0">
                <a:latin typeface="Times New Roman" pitchFamily="18" charset="0"/>
                <a:cs typeface="Times New Roman" pitchFamily="18" charset="0"/>
              </a:rPr>
              <a:t>, Sakal-ı </a:t>
            </a:r>
            <a:r>
              <a:rPr lang="tr-TR" dirty="0" err="1">
                <a:latin typeface="Times New Roman" pitchFamily="18" charset="0"/>
                <a:cs typeface="Times New Roman" pitchFamily="18" charset="0"/>
              </a:rPr>
              <a:t>Şerîf</a:t>
            </a:r>
            <a:r>
              <a:rPr lang="tr-TR" dirty="0">
                <a:latin typeface="Times New Roman" pitchFamily="18" charset="0"/>
                <a:cs typeface="Times New Roman" pitchFamily="18" charset="0"/>
              </a:rPr>
              <a:t> ziyaretlerinde de okunmaktadır. Önceleri Cuma günleri de okunduğu kaynaklarda geçmekteyse de zamanımızda böyle bir uygulama yoktur. </a:t>
            </a:r>
          </a:p>
          <a:p>
            <a:pPr algn="just"/>
            <a:r>
              <a:rPr lang="tr-TR" dirty="0" err="1">
                <a:latin typeface="Times New Roman" pitchFamily="18" charset="0"/>
                <a:cs typeface="Times New Roman" pitchFamily="18" charset="0"/>
              </a:rPr>
              <a:t>Tekbîr</a:t>
            </a:r>
            <a:r>
              <a:rPr lang="tr-TR" dirty="0">
                <a:latin typeface="Times New Roman" pitchFamily="18" charset="0"/>
                <a:cs typeface="Times New Roman" pitchFamily="18" charset="0"/>
              </a:rPr>
              <a:t>, segâh makamında </a:t>
            </a:r>
            <a:r>
              <a:rPr lang="tr-TR" dirty="0" err="1">
                <a:latin typeface="Times New Roman" pitchFamily="18" charset="0"/>
                <a:cs typeface="Times New Roman" pitchFamily="18" charset="0"/>
              </a:rPr>
              <a:t>usûlsüz</a:t>
            </a:r>
            <a:r>
              <a:rPr lang="tr-TR" dirty="0">
                <a:latin typeface="Times New Roman" pitchFamily="18" charset="0"/>
                <a:cs typeface="Times New Roman" pitchFamily="18" charset="0"/>
              </a:rPr>
              <a:t> olarak bestelenmiştir. Bugün, İslâm dünyasında okunan </a:t>
            </a:r>
            <a:r>
              <a:rPr lang="tr-TR" dirty="0" err="1">
                <a:latin typeface="Times New Roman" pitchFamily="18" charset="0"/>
                <a:cs typeface="Times New Roman" pitchFamily="18" charset="0"/>
              </a:rPr>
              <a:t>tekbîr’in</a:t>
            </a:r>
            <a:r>
              <a:rPr lang="tr-TR" dirty="0">
                <a:latin typeface="Times New Roman" pitchFamily="18" charset="0"/>
                <a:cs typeface="Times New Roman" pitchFamily="18" charset="0"/>
              </a:rPr>
              <a:t> bestesinin Hatip </a:t>
            </a:r>
            <a:r>
              <a:rPr lang="tr-TR" dirty="0" err="1">
                <a:latin typeface="Times New Roman" pitchFamily="18" charset="0"/>
                <a:cs typeface="Times New Roman" pitchFamily="18" charset="0"/>
              </a:rPr>
              <a:t>Zâkirî</a:t>
            </a:r>
            <a:r>
              <a:rPr lang="tr-TR" dirty="0">
                <a:latin typeface="Times New Roman" pitchFamily="18" charset="0"/>
                <a:cs typeface="Times New Roman" pitchFamily="18" charset="0"/>
              </a:rPr>
              <a:t> Hasan Efendi olduğunu söyleyenler varsa da, Itrî tarafından bestelendiği görüşü çok yaygın ve hâkimdir.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29</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92500" lnSpcReduction="20000"/>
          </a:bodyPr>
          <a:lstStyle/>
          <a:p>
            <a:pPr algn="just"/>
            <a:r>
              <a:rPr lang="tr-TR" sz="2600" b="1" dirty="0">
                <a:latin typeface="Times New Roman" pitchFamily="18" charset="0"/>
                <a:cs typeface="Times New Roman" pitchFamily="18" charset="0"/>
              </a:rPr>
              <a:t>A- CÂMİ MÛSİKÎSİ</a:t>
            </a:r>
          </a:p>
          <a:p>
            <a:pPr algn="just"/>
            <a:r>
              <a:rPr lang="tr-TR" sz="2600" b="1" dirty="0">
                <a:latin typeface="Times New Roman" pitchFamily="18" charset="0"/>
                <a:cs typeface="Times New Roman" pitchFamily="18" charset="0"/>
              </a:rPr>
              <a:t>1-Bestesiz Olan </a:t>
            </a:r>
            <a:r>
              <a:rPr lang="tr-TR" sz="2600" b="1" dirty="0" err="1">
                <a:latin typeface="Times New Roman" pitchFamily="18" charset="0"/>
                <a:cs typeface="Times New Roman" pitchFamily="18" charset="0"/>
              </a:rPr>
              <a:t>Câmi</a:t>
            </a:r>
            <a:r>
              <a:rPr lang="tr-TR" sz="2600" b="1" dirty="0">
                <a:latin typeface="Times New Roman" pitchFamily="18" charset="0"/>
                <a:cs typeface="Times New Roman" pitchFamily="18" charset="0"/>
              </a:rPr>
              <a:t> </a:t>
            </a:r>
            <a:r>
              <a:rPr lang="tr-TR" sz="2600" b="1" dirty="0" err="1">
                <a:latin typeface="Times New Roman" pitchFamily="18" charset="0"/>
                <a:cs typeface="Times New Roman" pitchFamily="18" charset="0"/>
              </a:rPr>
              <a:t>Mûsikîsi</a:t>
            </a:r>
            <a:r>
              <a:rPr lang="tr-TR" sz="2600" b="1" dirty="0">
                <a:latin typeface="Times New Roman" pitchFamily="18" charset="0"/>
                <a:cs typeface="Times New Roman" pitchFamily="18" charset="0"/>
              </a:rPr>
              <a:t> Formları</a:t>
            </a:r>
            <a:endParaRPr lang="tr-TR" sz="2600" dirty="0">
              <a:latin typeface="Times New Roman" pitchFamily="18" charset="0"/>
              <a:cs typeface="Times New Roman" pitchFamily="18" charset="0"/>
            </a:endParaRPr>
          </a:p>
          <a:p>
            <a:pPr algn="just"/>
            <a:r>
              <a:rPr lang="tr-TR" sz="2600" dirty="0">
                <a:latin typeface="Times New Roman" pitchFamily="18" charset="0"/>
                <a:cs typeface="Times New Roman" pitchFamily="18" charset="0"/>
              </a:rPr>
              <a:t>Bestesiz olan </a:t>
            </a:r>
            <a:r>
              <a:rPr lang="tr-TR" sz="2600" dirty="0" err="1">
                <a:latin typeface="Times New Roman" pitchFamily="18" charset="0"/>
                <a:cs typeface="Times New Roman" pitchFamily="18" charset="0"/>
              </a:rPr>
              <a:t>Câmi</a:t>
            </a:r>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Mûsikîsi</a:t>
            </a:r>
            <a:r>
              <a:rPr lang="tr-TR" sz="2600" dirty="0">
                <a:latin typeface="Times New Roman" pitchFamily="18" charset="0"/>
                <a:cs typeface="Times New Roman" pitchFamily="18" charset="0"/>
              </a:rPr>
              <a:t> formlarından birincisi </a:t>
            </a:r>
            <a:r>
              <a:rPr lang="tr-TR" sz="2600" dirty="0" err="1">
                <a:latin typeface="Times New Roman" pitchFamily="18" charset="0"/>
                <a:cs typeface="Times New Roman" pitchFamily="18" charset="0"/>
              </a:rPr>
              <a:t>Kur’ân</a:t>
            </a:r>
            <a:r>
              <a:rPr lang="tr-TR" sz="2600" dirty="0">
                <a:latin typeface="Times New Roman" pitchFamily="18" charset="0"/>
                <a:cs typeface="Times New Roman" pitchFamily="18" charset="0"/>
              </a:rPr>
              <a:t>-ı </a:t>
            </a:r>
            <a:r>
              <a:rPr lang="tr-TR" sz="2600" dirty="0" err="1">
                <a:latin typeface="Times New Roman" pitchFamily="18" charset="0"/>
                <a:cs typeface="Times New Roman" pitchFamily="18" charset="0"/>
              </a:rPr>
              <a:t>Kerîm’dir</a:t>
            </a:r>
            <a:r>
              <a:rPr lang="tr-TR" sz="2600" dirty="0">
                <a:latin typeface="Times New Roman" pitchFamily="18" charset="0"/>
                <a:cs typeface="Times New Roman" pitchFamily="18" charset="0"/>
              </a:rPr>
              <a:t>.</a:t>
            </a:r>
          </a:p>
          <a:p>
            <a:pPr algn="just"/>
            <a:r>
              <a:rPr lang="tr-TR" sz="2600" dirty="0">
                <a:latin typeface="Times New Roman" pitchFamily="18" charset="0"/>
                <a:cs typeface="Times New Roman" pitchFamily="18" charset="0"/>
              </a:rPr>
              <a:t>	</a:t>
            </a:r>
          </a:p>
          <a:p>
            <a:pPr algn="just"/>
            <a:r>
              <a:rPr lang="tr-TR" sz="2600" b="1" dirty="0">
                <a:latin typeface="Times New Roman" pitchFamily="18" charset="0"/>
                <a:cs typeface="Times New Roman" pitchFamily="18" charset="0"/>
              </a:rPr>
              <a:t>a) </a:t>
            </a:r>
            <a:r>
              <a:rPr lang="tr-TR" sz="2600" b="1" dirty="0" err="1">
                <a:latin typeface="Times New Roman" pitchFamily="18" charset="0"/>
                <a:cs typeface="Times New Roman" pitchFamily="18" charset="0"/>
              </a:rPr>
              <a:t>Kur’ân</a:t>
            </a:r>
            <a:r>
              <a:rPr lang="tr-TR" sz="2600" b="1" dirty="0">
                <a:latin typeface="Times New Roman" pitchFamily="18" charset="0"/>
                <a:cs typeface="Times New Roman" pitchFamily="18" charset="0"/>
              </a:rPr>
              <a:t>-ı </a:t>
            </a:r>
            <a:r>
              <a:rPr lang="tr-TR" sz="2600" b="1" dirty="0" err="1">
                <a:latin typeface="Times New Roman" pitchFamily="18" charset="0"/>
                <a:cs typeface="Times New Roman" pitchFamily="18" charset="0"/>
              </a:rPr>
              <a:t>Kerîm</a:t>
            </a:r>
            <a:endParaRPr lang="tr-TR" sz="2600" dirty="0">
              <a:latin typeface="Times New Roman" pitchFamily="18" charset="0"/>
              <a:cs typeface="Times New Roman" pitchFamily="18" charset="0"/>
            </a:endParaRPr>
          </a:p>
          <a:p>
            <a:pPr algn="just"/>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Kur’ân</a:t>
            </a:r>
            <a:r>
              <a:rPr lang="tr-TR" sz="2600" dirty="0">
                <a:latin typeface="Times New Roman" pitchFamily="18" charset="0"/>
                <a:cs typeface="Times New Roman" pitchFamily="18" charset="0"/>
              </a:rPr>
              <a:t>-ı </a:t>
            </a:r>
            <a:r>
              <a:rPr lang="tr-TR" sz="2600" dirty="0" err="1">
                <a:latin typeface="Times New Roman" pitchFamily="18" charset="0"/>
                <a:cs typeface="Times New Roman" pitchFamily="18" charset="0"/>
              </a:rPr>
              <a:t>Kerîm</a:t>
            </a:r>
            <a:r>
              <a:rPr lang="tr-TR" sz="2600" dirty="0">
                <a:latin typeface="Times New Roman" pitchFamily="18" charset="0"/>
                <a:cs typeface="Times New Roman" pitchFamily="18" charset="0"/>
              </a:rPr>
              <a:t> edebî yönüyle de eşsiz bir kitap olduğu gibi, </a:t>
            </a:r>
            <a:r>
              <a:rPr lang="tr-TR" sz="2600" dirty="0" err="1">
                <a:latin typeface="Times New Roman" pitchFamily="18" charset="0"/>
                <a:cs typeface="Times New Roman" pitchFamily="18" charset="0"/>
              </a:rPr>
              <a:t>âyetlerinin</a:t>
            </a:r>
            <a:r>
              <a:rPr lang="tr-TR" sz="2600" dirty="0">
                <a:latin typeface="Times New Roman" pitchFamily="18" charset="0"/>
                <a:cs typeface="Times New Roman" pitchFamily="18" charset="0"/>
              </a:rPr>
              <a:t> sıralanışında ve durak yerlerinde göstermiş olduğu ilâhî </a:t>
            </a:r>
            <a:r>
              <a:rPr lang="tr-TR" sz="2600" dirty="0" err="1">
                <a:latin typeface="Times New Roman" pitchFamily="18" charset="0"/>
                <a:cs typeface="Times New Roman" pitchFamily="18" charset="0"/>
              </a:rPr>
              <a:t>mûsikî</a:t>
            </a:r>
            <a:r>
              <a:rPr lang="tr-TR" sz="2600" dirty="0">
                <a:latin typeface="Times New Roman" pitchFamily="18" charset="0"/>
                <a:cs typeface="Times New Roman" pitchFamily="18" charset="0"/>
              </a:rPr>
              <a:t> de, okuyan ve dinleyenlerde yüce duygular meydana getirmektedir. </a:t>
            </a:r>
          </a:p>
          <a:p>
            <a:pPr algn="just"/>
            <a:r>
              <a:rPr lang="tr-TR" sz="2600" dirty="0" err="1">
                <a:latin typeface="Times New Roman" pitchFamily="18" charset="0"/>
                <a:cs typeface="Times New Roman" pitchFamily="18" charset="0"/>
              </a:rPr>
              <a:t>Kur’ân</a:t>
            </a:r>
            <a:r>
              <a:rPr lang="tr-TR" sz="2600" dirty="0">
                <a:latin typeface="Times New Roman" pitchFamily="18" charset="0"/>
                <a:cs typeface="Times New Roman" pitchFamily="18" charset="0"/>
              </a:rPr>
              <a:t>-ı </a:t>
            </a:r>
            <a:r>
              <a:rPr lang="tr-TR" sz="2600" dirty="0" err="1">
                <a:latin typeface="Times New Roman" pitchFamily="18" charset="0"/>
                <a:cs typeface="Times New Roman" pitchFamily="18" charset="0"/>
              </a:rPr>
              <a:t>Kerîm’i</a:t>
            </a:r>
            <a:r>
              <a:rPr lang="tr-TR" sz="2600" dirty="0">
                <a:latin typeface="Times New Roman" pitchFamily="18" charset="0"/>
                <a:cs typeface="Times New Roman" pitchFamily="18" charset="0"/>
              </a:rPr>
              <a:t> okurken, </a:t>
            </a:r>
            <a:r>
              <a:rPr lang="tr-TR" sz="2600" dirty="0" err="1">
                <a:latin typeface="Times New Roman" pitchFamily="18" charset="0"/>
                <a:cs typeface="Times New Roman" pitchFamily="18" charset="0"/>
              </a:rPr>
              <a:t>tecvîd</a:t>
            </a:r>
            <a:r>
              <a:rPr lang="tr-TR" sz="2600" dirty="0">
                <a:latin typeface="Times New Roman" pitchFamily="18" charset="0"/>
                <a:cs typeface="Times New Roman" pitchFamily="18" charset="0"/>
              </a:rPr>
              <a:t> ve </a:t>
            </a:r>
            <a:r>
              <a:rPr lang="tr-TR" sz="2600" dirty="0" err="1">
                <a:latin typeface="Times New Roman" pitchFamily="18" charset="0"/>
                <a:cs typeface="Times New Roman" pitchFamily="18" charset="0"/>
              </a:rPr>
              <a:t>tertîle</a:t>
            </a:r>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riâyet</a:t>
            </a:r>
            <a:r>
              <a:rPr lang="tr-TR" sz="2600" dirty="0">
                <a:latin typeface="Times New Roman" pitchFamily="18" charset="0"/>
                <a:cs typeface="Times New Roman" pitchFamily="18" charset="0"/>
              </a:rPr>
              <a:t> etmekle birlikte, onu güzel sesle okumak da İslâm’ın emridir. </a:t>
            </a:r>
            <a:r>
              <a:rPr lang="tr-TR" sz="2600" dirty="0" err="1">
                <a:latin typeface="Times New Roman" pitchFamily="18" charset="0"/>
                <a:cs typeface="Times New Roman" pitchFamily="18" charset="0"/>
              </a:rPr>
              <a:t>Kur’ân’ın</a:t>
            </a:r>
            <a:r>
              <a:rPr lang="tr-TR" sz="2600" dirty="0">
                <a:latin typeface="Times New Roman" pitchFamily="18" charset="0"/>
                <a:cs typeface="Times New Roman" pitchFamily="18" charset="0"/>
              </a:rPr>
              <a:t> dinlenmesinde </a:t>
            </a:r>
            <a:r>
              <a:rPr lang="tr-TR" sz="2600" dirty="0" err="1">
                <a:latin typeface="Times New Roman" pitchFamily="18" charset="0"/>
                <a:cs typeface="Times New Roman" pitchFamily="18" charset="0"/>
              </a:rPr>
              <a:t>mûsikînin</a:t>
            </a:r>
            <a:r>
              <a:rPr lang="tr-TR" sz="2600" dirty="0">
                <a:latin typeface="Times New Roman" pitchFamily="18" charset="0"/>
                <a:cs typeface="Times New Roman" pitchFamily="18" charset="0"/>
              </a:rPr>
              <a:t> önemli bir yeri vardır. </a:t>
            </a:r>
            <a:r>
              <a:rPr lang="tr-TR" sz="2600" dirty="0" err="1">
                <a:latin typeface="Times New Roman" pitchFamily="18" charset="0"/>
                <a:cs typeface="Times New Roman" pitchFamily="18" charset="0"/>
              </a:rPr>
              <a:t>Mûsikî</a:t>
            </a:r>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Kur’ân’ı</a:t>
            </a:r>
            <a:r>
              <a:rPr lang="tr-TR" sz="2600" dirty="0">
                <a:latin typeface="Times New Roman" pitchFamily="18" charset="0"/>
                <a:cs typeface="Times New Roman" pitchFamily="18" charset="0"/>
              </a:rPr>
              <a:t> dinlemeye sevk eden önemli bir etkendir. Güzel ses, </a:t>
            </a:r>
            <a:r>
              <a:rPr lang="tr-TR" sz="2600" dirty="0" err="1">
                <a:latin typeface="Times New Roman" pitchFamily="18" charset="0"/>
                <a:cs typeface="Times New Roman" pitchFamily="18" charset="0"/>
              </a:rPr>
              <a:t>Kur’ân’ın</a:t>
            </a:r>
            <a:r>
              <a:rPr lang="tr-TR" sz="2600" dirty="0">
                <a:latin typeface="Times New Roman" pitchFamily="18" charset="0"/>
                <a:cs typeface="Times New Roman" pitchFamily="18" charset="0"/>
              </a:rPr>
              <a:t> güzelliğini artırır. </a:t>
            </a:r>
            <a:r>
              <a:rPr lang="tr-TR" sz="2600" dirty="0" err="1">
                <a:latin typeface="Times New Roman" pitchFamily="18" charset="0"/>
                <a:cs typeface="Times New Roman" pitchFamily="18" charset="0"/>
              </a:rPr>
              <a:t>Tegannî</a:t>
            </a:r>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Kur’ân</a:t>
            </a:r>
            <a:r>
              <a:rPr lang="tr-TR" sz="2600" dirty="0">
                <a:latin typeface="Times New Roman" pitchFamily="18" charset="0"/>
                <a:cs typeface="Times New Roman" pitchFamily="18" charset="0"/>
              </a:rPr>
              <a:t> kelimelerindeki yüce </a:t>
            </a:r>
            <a:r>
              <a:rPr lang="tr-TR" sz="2600" dirty="0" err="1">
                <a:latin typeface="Times New Roman" pitchFamily="18" charset="0"/>
                <a:cs typeface="Times New Roman" pitchFamily="18" charset="0"/>
              </a:rPr>
              <a:t>mânâları</a:t>
            </a:r>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rûha</a:t>
            </a:r>
            <a:r>
              <a:rPr lang="tr-TR" sz="2600" dirty="0">
                <a:latin typeface="Times New Roman" pitchFamily="18" charset="0"/>
                <a:cs typeface="Times New Roman" pitchFamily="18" charset="0"/>
              </a:rPr>
              <a:t> duyurmaya hizmet etmesi açısından </a:t>
            </a:r>
            <a:r>
              <a:rPr lang="tr-TR" sz="2600" dirty="0" err="1">
                <a:latin typeface="Times New Roman" pitchFamily="18" charset="0"/>
                <a:cs typeface="Times New Roman" pitchFamily="18" charset="0"/>
              </a:rPr>
              <a:t>rûhî</a:t>
            </a:r>
            <a:r>
              <a:rPr lang="tr-TR" sz="2600" dirty="0">
                <a:latin typeface="Times New Roman" pitchFamily="18" charset="0"/>
                <a:cs typeface="Times New Roman" pitchFamily="18" charset="0"/>
              </a:rPr>
              <a:t> bir kıymete sahiptir.</a:t>
            </a:r>
          </a:p>
          <a:p>
            <a:pPr algn="just">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3</a:t>
            </a:fld>
            <a:endParaRPr lang="tr-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85000" lnSpcReduction="20000"/>
          </a:bodyPr>
          <a:lstStyle/>
          <a:p>
            <a:pPr algn="just"/>
            <a:r>
              <a:rPr lang="tr-TR" b="1" dirty="0">
                <a:latin typeface="Times New Roman" pitchFamily="18" charset="0"/>
                <a:cs typeface="Times New Roman" pitchFamily="18" charset="0"/>
              </a:rPr>
              <a:t>j) </a:t>
            </a:r>
            <a:r>
              <a:rPr lang="tr-TR" b="1" dirty="0" err="1">
                <a:latin typeface="Times New Roman" pitchFamily="18" charset="0"/>
                <a:cs typeface="Times New Roman" pitchFamily="18" charset="0"/>
              </a:rPr>
              <a:t>Tardiyye</a:t>
            </a:r>
            <a:endParaRPr lang="tr-TR" b="1" i="1"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“Allah razı olsun” demektir. Cuma ve bayram hutbelerinde, </a:t>
            </a:r>
            <a:r>
              <a:rPr lang="tr-TR" dirty="0" err="1">
                <a:latin typeface="Times New Roman" pitchFamily="18" charset="0"/>
                <a:cs typeface="Times New Roman" pitchFamily="18" charset="0"/>
              </a:rPr>
              <a:t>hatîbin</a:t>
            </a:r>
            <a:r>
              <a:rPr lang="tr-TR" dirty="0">
                <a:latin typeface="Times New Roman" pitchFamily="18" charset="0"/>
                <a:cs typeface="Times New Roman" pitchFamily="18" charset="0"/>
              </a:rPr>
              <a:t>, minberde önce Peygamberimize ve ailesine salât ve selâm okuduktan sonra Dört </a:t>
            </a:r>
            <a:r>
              <a:rPr lang="tr-TR" dirty="0" err="1">
                <a:latin typeface="Times New Roman" pitchFamily="18" charset="0"/>
                <a:cs typeface="Times New Roman" pitchFamily="18" charset="0"/>
              </a:rPr>
              <a:t>Halîfe’yi</a:t>
            </a:r>
            <a:r>
              <a:rPr lang="tr-TR" dirty="0">
                <a:latin typeface="Times New Roman" pitchFamily="18" charset="0"/>
                <a:cs typeface="Times New Roman" pitchFamily="18" charset="0"/>
              </a:rPr>
              <a:t> ve arkasından Hz. Hasan ile Hüseyin’i anması ve bu sırada </a:t>
            </a:r>
            <a:r>
              <a:rPr lang="tr-TR" dirty="0" err="1">
                <a:latin typeface="Times New Roman" pitchFamily="18" charset="0"/>
                <a:cs typeface="Times New Roman" pitchFamily="18" charset="0"/>
              </a:rPr>
              <a:t>mahfelde</a:t>
            </a:r>
            <a:r>
              <a:rPr lang="tr-TR" dirty="0">
                <a:latin typeface="Times New Roman" pitchFamily="18" charset="0"/>
                <a:cs typeface="Times New Roman" pitchFamily="18" charset="0"/>
              </a:rPr>
              <a:t> bulunan müezzinlerden birisinin “</a:t>
            </a:r>
            <a:r>
              <a:rPr lang="tr-TR" dirty="0" err="1">
                <a:latin typeface="Times New Roman" pitchFamily="18" charset="0"/>
                <a:cs typeface="Times New Roman" pitchFamily="18" charset="0"/>
              </a:rPr>
              <a:t>Radıyallahü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anh</a:t>
            </a:r>
            <a:r>
              <a:rPr lang="tr-TR" dirty="0">
                <a:latin typeface="Times New Roman" pitchFamily="18" charset="0"/>
                <a:cs typeface="Times New Roman" pitchFamily="18" charset="0"/>
              </a:rPr>
              <a:t>” (Allah ondan razı olsun) diye </a:t>
            </a:r>
            <a:r>
              <a:rPr lang="tr-TR" dirty="0" err="1">
                <a:latin typeface="Times New Roman" pitchFamily="18" charset="0"/>
                <a:cs typeface="Times New Roman" pitchFamily="18" charset="0"/>
              </a:rPr>
              <a:t>nidâ</a:t>
            </a:r>
            <a:r>
              <a:rPr lang="tr-TR" dirty="0">
                <a:latin typeface="Times New Roman" pitchFamily="18" charset="0"/>
                <a:cs typeface="Times New Roman" pitchFamily="18" charset="0"/>
              </a:rPr>
              <a:t> etmesidir.</a:t>
            </a:r>
          </a:p>
          <a:p>
            <a:pPr algn="just"/>
            <a:r>
              <a:rPr lang="tr-TR" dirty="0">
                <a:latin typeface="Times New Roman" pitchFamily="18" charset="0"/>
                <a:cs typeface="Times New Roman" pitchFamily="18" charset="0"/>
              </a:rPr>
              <a:t>Bugün tatbik edilmeyen bu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mûsikî</a:t>
            </a:r>
            <a:r>
              <a:rPr lang="tr-TR" dirty="0">
                <a:latin typeface="Times New Roman" pitchFamily="18" charset="0"/>
                <a:cs typeface="Times New Roman" pitchFamily="18" charset="0"/>
              </a:rPr>
              <a:t> formu, bazı yerlerde klâsik hutbe okuyan hatipler tarafından Dört </a:t>
            </a:r>
            <a:r>
              <a:rPr lang="tr-TR" dirty="0" err="1">
                <a:latin typeface="Times New Roman" pitchFamily="18" charset="0"/>
                <a:cs typeface="Times New Roman" pitchFamily="18" charset="0"/>
              </a:rPr>
              <a:t>Halîfe</a:t>
            </a:r>
            <a:r>
              <a:rPr lang="tr-TR" dirty="0">
                <a:latin typeface="Times New Roman" pitchFamily="18" charset="0"/>
                <a:cs typeface="Times New Roman" pitchFamily="18" charset="0"/>
              </a:rPr>
              <a:t> ve arkasından Peygamberimizin iki sevgili torunu zikredilip hepsine birden hatip tarafından “</a:t>
            </a:r>
            <a:r>
              <a:rPr lang="tr-TR" dirty="0" err="1">
                <a:latin typeface="Times New Roman" pitchFamily="18" charset="0"/>
                <a:cs typeface="Times New Roman" pitchFamily="18" charset="0"/>
              </a:rPr>
              <a:t>Rıdvânu’llâhi</a:t>
            </a:r>
            <a:r>
              <a:rPr lang="tr-TR" dirty="0">
                <a:latin typeface="Times New Roman" pitchFamily="18" charset="0"/>
                <a:cs typeface="Times New Roman" pitchFamily="18" charset="0"/>
              </a:rPr>
              <a:t> Teâlâ aleyhim </a:t>
            </a:r>
            <a:r>
              <a:rPr lang="tr-TR" dirty="0" err="1">
                <a:latin typeface="Times New Roman" pitchFamily="18" charset="0"/>
                <a:cs typeface="Times New Roman" pitchFamily="18" charset="0"/>
              </a:rPr>
              <a:t>ecmaîn</a:t>
            </a:r>
            <a:r>
              <a:rPr lang="tr-TR" dirty="0">
                <a:latin typeface="Times New Roman" pitchFamily="18" charset="0"/>
                <a:cs typeface="Times New Roman" pitchFamily="18" charset="0"/>
              </a:rPr>
              <a:t>” (Allah onların hepsinden razı olsun) okunmaktadır.</a:t>
            </a:r>
          </a:p>
          <a:p>
            <a:pPr algn="just"/>
            <a:r>
              <a:rPr lang="tr-TR" dirty="0" err="1">
                <a:latin typeface="Times New Roman" pitchFamily="18" charset="0"/>
                <a:cs typeface="Times New Roman" pitchFamily="18" charset="0"/>
              </a:rPr>
              <a:t>Tardiyye</a:t>
            </a:r>
            <a:r>
              <a:rPr lang="tr-TR" dirty="0">
                <a:latin typeface="Times New Roman" pitchFamily="18" charset="0"/>
                <a:cs typeface="Times New Roman" pitchFamily="18" charset="0"/>
              </a:rPr>
              <a:t> her hatip tarafından </a:t>
            </a:r>
            <a:r>
              <a:rPr lang="tr-TR" dirty="0" err="1">
                <a:latin typeface="Times New Roman" pitchFamily="18" charset="0"/>
                <a:cs typeface="Times New Roman" pitchFamily="18" charset="0"/>
              </a:rPr>
              <a:t>irticâlî</a:t>
            </a:r>
            <a:r>
              <a:rPr lang="tr-TR" dirty="0">
                <a:latin typeface="Times New Roman" pitchFamily="18" charset="0"/>
                <a:cs typeface="Times New Roman" pitchFamily="18" charset="0"/>
              </a:rPr>
              <a:t> olarak okunmaktadır.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30</a:t>
            </a:fld>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55000" lnSpcReduction="20000"/>
          </a:bodyPr>
          <a:lstStyle/>
          <a:p>
            <a:pPr algn="just"/>
            <a:r>
              <a:rPr lang="tr-TR" b="1" dirty="0">
                <a:latin typeface="Times New Roman" pitchFamily="18" charset="0"/>
                <a:cs typeface="Times New Roman" pitchFamily="18" charset="0"/>
              </a:rPr>
              <a:t>k) </a:t>
            </a:r>
            <a:r>
              <a:rPr lang="tr-TR" b="1" dirty="0" err="1">
                <a:latin typeface="Times New Roman" pitchFamily="18" charset="0"/>
                <a:cs typeface="Times New Roman" pitchFamily="18" charset="0"/>
              </a:rPr>
              <a:t>Mîrâciye</a:t>
            </a:r>
            <a:endParaRPr lang="tr-TR" b="1" i="1"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	Lügatte, “merdiven, çıkacak yer, göğe çıkma” anlamlarına gelen </a:t>
            </a:r>
            <a:r>
              <a:rPr lang="tr-TR" dirty="0" err="1">
                <a:latin typeface="Times New Roman" pitchFamily="18" charset="0"/>
                <a:cs typeface="Times New Roman" pitchFamily="18" charset="0"/>
              </a:rPr>
              <a:t>mîrac</a:t>
            </a:r>
            <a:r>
              <a:rPr lang="tr-TR" dirty="0">
                <a:latin typeface="Times New Roman" pitchFamily="18" charset="0"/>
                <a:cs typeface="Times New Roman" pitchFamily="18" charset="0"/>
              </a:rPr>
              <a:t> kelimesi, özellikle Hz. Peygamber’in göğe çıkarılması hadisesi için kullanılmıştır. </a:t>
            </a:r>
          </a:p>
          <a:p>
            <a:pPr algn="just"/>
            <a:r>
              <a:rPr lang="tr-TR" dirty="0">
                <a:latin typeface="Times New Roman" pitchFamily="18" charset="0"/>
                <a:cs typeface="Times New Roman" pitchFamily="18" charset="0"/>
              </a:rPr>
              <a:t>	İnsanlık tarihinin olağanüstü hadislerinden biri olan </a:t>
            </a:r>
            <a:r>
              <a:rPr lang="tr-TR" dirty="0" err="1">
                <a:latin typeface="Times New Roman" pitchFamily="18" charset="0"/>
                <a:cs typeface="Times New Roman" pitchFamily="18" charset="0"/>
              </a:rPr>
              <a:t>mîrac</a:t>
            </a:r>
            <a:r>
              <a:rPr lang="tr-TR" dirty="0">
                <a:latin typeface="Times New Roman" pitchFamily="18" charset="0"/>
                <a:cs typeface="Times New Roman" pitchFamily="18" charset="0"/>
              </a:rPr>
              <a:t> gecesine ait müstesna mucizenin harikulade safhalarını tasvir eden </a:t>
            </a:r>
            <a:r>
              <a:rPr lang="tr-TR" dirty="0" err="1">
                <a:latin typeface="Times New Roman" pitchFamily="18" charset="0"/>
                <a:cs typeface="Times New Roman" pitchFamily="18" charset="0"/>
              </a:rPr>
              <a:t>manzûmelere</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mîraciye</a:t>
            </a:r>
            <a:r>
              <a:rPr lang="tr-TR" dirty="0">
                <a:latin typeface="Times New Roman" pitchFamily="18" charset="0"/>
                <a:cs typeface="Times New Roman" pitchFamily="18" charset="0"/>
              </a:rPr>
              <a:t> adı verilmektedir.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mûsikîmizin</a:t>
            </a:r>
            <a:r>
              <a:rPr lang="tr-TR" dirty="0">
                <a:latin typeface="Times New Roman" pitchFamily="18" charset="0"/>
                <a:cs typeface="Times New Roman" pitchFamily="18" charset="0"/>
              </a:rPr>
              <a:t> en büyük formudur.</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Mîraciyeler</a:t>
            </a:r>
            <a:r>
              <a:rPr lang="tr-TR" dirty="0">
                <a:latin typeface="Times New Roman" pitchFamily="18" charset="0"/>
                <a:cs typeface="Times New Roman" pitchFamily="18" charset="0"/>
              </a:rPr>
              <a:t> içinde en meşhuru XVIII. Yüzyılın ilk yarısında yetişen </a:t>
            </a:r>
            <a:r>
              <a:rPr lang="tr-TR" dirty="0" err="1">
                <a:latin typeface="Times New Roman" pitchFamily="18" charset="0"/>
                <a:cs typeface="Times New Roman" pitchFamily="18" charset="0"/>
              </a:rPr>
              <a:t>Kutbi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Nâyi</a:t>
            </a:r>
            <a:r>
              <a:rPr lang="tr-TR" dirty="0">
                <a:latin typeface="Times New Roman" pitchFamily="18" charset="0"/>
                <a:cs typeface="Times New Roman" pitchFamily="18" charset="0"/>
              </a:rPr>
              <a:t> unvanıyla tanınmış Osman Dede (1652-1730) ‘ye ait olanıdır.</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Mîraciye</a:t>
            </a:r>
            <a:r>
              <a:rPr lang="tr-TR" dirty="0">
                <a:latin typeface="Times New Roman" pitchFamily="18" charset="0"/>
                <a:cs typeface="Times New Roman" pitchFamily="18" charset="0"/>
              </a:rPr>
              <a:t> altı ayrı makamdan meydana gelmiştir. Bunlar; Segâh, Müstear, Dügâh, </a:t>
            </a:r>
            <a:r>
              <a:rPr lang="tr-TR" dirty="0" err="1">
                <a:latin typeface="Times New Roman" pitchFamily="18" charset="0"/>
                <a:cs typeface="Times New Roman" pitchFamily="18" charset="0"/>
              </a:rPr>
              <a:t>Nevâ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Sabâ</a:t>
            </a:r>
            <a:r>
              <a:rPr lang="tr-TR" dirty="0">
                <a:latin typeface="Times New Roman" pitchFamily="18" charset="0"/>
                <a:cs typeface="Times New Roman" pitchFamily="18" charset="0"/>
              </a:rPr>
              <a:t> ve Hüseyni makamlarında altı </a:t>
            </a:r>
            <a:r>
              <a:rPr lang="tr-TR" dirty="0" err="1">
                <a:latin typeface="Times New Roman" pitchFamily="18" charset="0"/>
                <a:cs typeface="Times New Roman" pitchFamily="18" charset="0"/>
              </a:rPr>
              <a:t>hâne</a:t>
            </a:r>
            <a:r>
              <a:rPr lang="tr-TR" dirty="0">
                <a:latin typeface="Times New Roman" pitchFamily="18" charset="0"/>
                <a:cs typeface="Times New Roman" pitchFamily="18" charset="0"/>
              </a:rPr>
              <a:t> ile, </a:t>
            </a:r>
            <a:r>
              <a:rPr lang="tr-TR" dirty="0" err="1">
                <a:latin typeface="Times New Roman" pitchFamily="18" charset="0"/>
                <a:cs typeface="Times New Roman" pitchFamily="18" charset="0"/>
              </a:rPr>
              <a:t>Nişabur</a:t>
            </a:r>
            <a:r>
              <a:rPr lang="tr-TR" dirty="0">
                <a:latin typeface="Times New Roman" pitchFamily="18" charset="0"/>
                <a:cs typeface="Times New Roman" pitchFamily="18" charset="0"/>
              </a:rPr>
              <a:t> makamında </a:t>
            </a:r>
            <a:r>
              <a:rPr lang="tr-TR" dirty="0" err="1">
                <a:latin typeface="Times New Roman" pitchFamily="18" charset="0"/>
                <a:cs typeface="Times New Roman" pitchFamily="18" charset="0"/>
              </a:rPr>
              <a:t>münâcat</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hânesi</a:t>
            </a:r>
            <a:r>
              <a:rPr lang="tr-TR" dirty="0">
                <a:latin typeface="Times New Roman" pitchFamily="18" charset="0"/>
                <a:cs typeface="Times New Roman" pitchFamily="18" charset="0"/>
              </a:rPr>
              <a:t> ve her </a:t>
            </a:r>
            <a:r>
              <a:rPr lang="tr-TR" dirty="0" err="1">
                <a:latin typeface="Times New Roman" pitchFamily="18" charset="0"/>
                <a:cs typeface="Times New Roman" pitchFamily="18" charset="0"/>
              </a:rPr>
              <a:t>hâne</a:t>
            </a:r>
            <a:r>
              <a:rPr lang="tr-TR" dirty="0">
                <a:latin typeface="Times New Roman" pitchFamily="18" charset="0"/>
                <a:cs typeface="Times New Roman" pitchFamily="18" charset="0"/>
              </a:rPr>
              <a:t> başında yer alan beş adet </a:t>
            </a:r>
            <a:r>
              <a:rPr lang="tr-TR" dirty="0" err="1">
                <a:latin typeface="Times New Roman" pitchFamily="18" charset="0"/>
                <a:cs typeface="Times New Roman" pitchFamily="18" charset="0"/>
              </a:rPr>
              <a:t>tevşîhten</a:t>
            </a:r>
            <a:r>
              <a:rPr lang="tr-TR" dirty="0">
                <a:latin typeface="Times New Roman" pitchFamily="18" charset="0"/>
                <a:cs typeface="Times New Roman" pitchFamily="18" charset="0"/>
              </a:rPr>
              <a:t> meydana gelmiştir.</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Mîraciyenin</a:t>
            </a:r>
            <a:r>
              <a:rPr lang="tr-TR" dirty="0">
                <a:latin typeface="Times New Roman" pitchFamily="18" charset="0"/>
                <a:cs typeface="Times New Roman" pitchFamily="18" charset="0"/>
              </a:rPr>
              <a:t> hangi günlerde okunacağına dair kesin bir kaide olmamakla birlikte, teamüle göre </a:t>
            </a:r>
            <a:r>
              <a:rPr lang="tr-TR" dirty="0" err="1">
                <a:latin typeface="Times New Roman" pitchFamily="18" charset="0"/>
                <a:cs typeface="Times New Roman" pitchFamily="18" charset="0"/>
              </a:rPr>
              <a:t>Mîrac</a:t>
            </a:r>
            <a:r>
              <a:rPr lang="tr-TR" dirty="0">
                <a:latin typeface="Times New Roman" pitchFamily="18" charset="0"/>
                <a:cs typeface="Times New Roman" pitchFamily="18" charset="0"/>
              </a:rPr>
              <a:t> Kandili ve onu takip eden gece okunması tercih edilmektedir. Önceleri Mevlevî Tekkelerinde, daha sonra diğer tekke ve evlerde okunması âdet olmuştur. Eserin </a:t>
            </a:r>
            <a:r>
              <a:rPr lang="tr-TR" dirty="0" err="1">
                <a:latin typeface="Times New Roman" pitchFamily="18" charset="0"/>
                <a:cs typeface="Times New Roman" pitchFamily="18" charset="0"/>
              </a:rPr>
              <a:t>icrâsı</a:t>
            </a:r>
            <a:r>
              <a:rPr lang="tr-TR" dirty="0">
                <a:latin typeface="Times New Roman" pitchFamily="18" charset="0"/>
                <a:cs typeface="Times New Roman" pitchFamily="18" charset="0"/>
              </a:rPr>
              <a:t> şöyledir:</a:t>
            </a:r>
          </a:p>
          <a:p>
            <a:pPr algn="just"/>
            <a:r>
              <a:rPr lang="tr-TR" dirty="0">
                <a:latin typeface="Times New Roman" pitchFamily="18" charset="0"/>
                <a:cs typeface="Times New Roman" pitchFamily="18" charset="0"/>
              </a:rPr>
              <a:t>	Önce </a:t>
            </a:r>
            <a:r>
              <a:rPr lang="tr-TR" dirty="0" err="1">
                <a:latin typeface="Times New Roman" pitchFamily="18" charset="0"/>
                <a:cs typeface="Times New Roman" pitchFamily="18" charset="0"/>
              </a:rPr>
              <a:t>İsrâ</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Necm</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sûresinden</a:t>
            </a:r>
            <a:r>
              <a:rPr lang="tr-TR" dirty="0">
                <a:latin typeface="Times New Roman" pitchFamily="18" charset="0"/>
                <a:cs typeface="Times New Roman" pitchFamily="18" charset="0"/>
              </a:rPr>
              <a:t> bir aşır okunur, daha sonra </a:t>
            </a:r>
            <a:r>
              <a:rPr lang="tr-TR" dirty="0" err="1">
                <a:latin typeface="Times New Roman" pitchFamily="18" charset="0"/>
                <a:cs typeface="Times New Roman" pitchFamily="18" charset="0"/>
              </a:rPr>
              <a:t>Mîraciye</a:t>
            </a:r>
            <a:r>
              <a:rPr lang="tr-TR" dirty="0">
                <a:latin typeface="Times New Roman" pitchFamily="18" charset="0"/>
                <a:cs typeface="Times New Roman" pitchFamily="18" charset="0"/>
              </a:rPr>
              <a:t> metni iki </a:t>
            </a:r>
            <a:r>
              <a:rPr lang="tr-TR" dirty="0" err="1">
                <a:latin typeface="Times New Roman" pitchFamily="18" charset="0"/>
                <a:cs typeface="Times New Roman" pitchFamily="18" charset="0"/>
              </a:rPr>
              <a:t>mîrachan</a:t>
            </a:r>
            <a:r>
              <a:rPr lang="tr-TR" dirty="0">
                <a:latin typeface="Times New Roman" pitchFamily="18" charset="0"/>
                <a:cs typeface="Times New Roman" pitchFamily="18" charset="0"/>
              </a:rPr>
              <a:t> tarafından okunur. Her </a:t>
            </a:r>
            <a:r>
              <a:rPr lang="tr-TR" dirty="0" err="1">
                <a:latin typeface="Times New Roman" pitchFamily="18" charset="0"/>
                <a:cs typeface="Times New Roman" pitchFamily="18" charset="0"/>
              </a:rPr>
              <a:t>mısranın</a:t>
            </a:r>
            <a:r>
              <a:rPr lang="tr-TR" dirty="0">
                <a:latin typeface="Times New Roman" pitchFamily="18" charset="0"/>
                <a:cs typeface="Times New Roman" pitchFamily="18" charset="0"/>
              </a:rPr>
              <a:t> okunmasından sonra </a:t>
            </a:r>
            <a:r>
              <a:rPr lang="tr-TR" dirty="0" err="1">
                <a:latin typeface="Times New Roman" pitchFamily="18" charset="0"/>
                <a:cs typeface="Times New Roman" pitchFamily="18" charset="0"/>
              </a:rPr>
              <a:t>zâkirler</a:t>
            </a:r>
            <a:r>
              <a:rPr lang="tr-TR" dirty="0">
                <a:latin typeface="Times New Roman" pitchFamily="18" charset="0"/>
                <a:cs typeface="Times New Roman" pitchFamily="18" charset="0"/>
              </a:rPr>
              <a:t> korosu “</a:t>
            </a:r>
            <a:r>
              <a:rPr lang="tr-TR" dirty="0" err="1">
                <a:latin typeface="Times New Roman" pitchFamily="18" charset="0"/>
                <a:cs typeface="Times New Roman" pitchFamily="18" charset="0"/>
              </a:rPr>
              <a:t>sallu</a:t>
            </a:r>
            <a:r>
              <a:rPr lang="tr-TR" dirty="0">
                <a:latin typeface="Times New Roman" pitchFamily="18" charset="0"/>
                <a:cs typeface="Times New Roman" pitchFamily="18" charset="0"/>
              </a:rPr>
              <a:t> aleyh”, “</a:t>
            </a:r>
            <a:r>
              <a:rPr lang="tr-TR" dirty="0" err="1">
                <a:latin typeface="Times New Roman" pitchFamily="18" charset="0"/>
                <a:cs typeface="Times New Roman" pitchFamily="18" charset="0"/>
              </a:rPr>
              <a:t>İkbel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Mucîb</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ikbel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Mufîd</a:t>
            </a:r>
            <a:r>
              <a:rPr lang="tr-TR" dirty="0">
                <a:latin typeface="Times New Roman" pitchFamily="18" charset="0"/>
                <a:cs typeface="Times New Roman" pitchFamily="18" charset="0"/>
              </a:rPr>
              <a:t>…” sözleri aynı makamda ve hep bir ağızdan tekrar ederler. </a:t>
            </a:r>
            <a:r>
              <a:rPr lang="tr-TR" dirty="0" err="1">
                <a:latin typeface="Times New Roman" pitchFamily="18" charset="0"/>
                <a:cs typeface="Times New Roman" pitchFamily="18" charset="0"/>
              </a:rPr>
              <a:t>Mîraciye</a:t>
            </a:r>
            <a:r>
              <a:rPr lang="tr-TR" dirty="0">
                <a:latin typeface="Times New Roman" pitchFamily="18" charset="0"/>
                <a:cs typeface="Times New Roman" pitchFamily="18" charset="0"/>
              </a:rPr>
              <a:t> bittikten sonra </a:t>
            </a:r>
            <a:r>
              <a:rPr lang="tr-TR" dirty="0" err="1">
                <a:latin typeface="Times New Roman" pitchFamily="18" charset="0"/>
                <a:cs typeface="Times New Roman" pitchFamily="18" charset="0"/>
              </a:rPr>
              <a:t>Kur’ân</a:t>
            </a:r>
            <a:r>
              <a:rPr lang="tr-TR" dirty="0">
                <a:latin typeface="Times New Roman" pitchFamily="18" charset="0"/>
                <a:cs typeface="Times New Roman" pitchFamily="18" charset="0"/>
              </a:rPr>
              <a:t>-ı </a:t>
            </a:r>
            <a:r>
              <a:rPr lang="tr-TR" dirty="0" err="1">
                <a:latin typeface="Times New Roman" pitchFamily="18" charset="0"/>
                <a:cs typeface="Times New Roman" pitchFamily="18" charset="0"/>
              </a:rPr>
              <a:t>Kerîm’den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Necm</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sûresinin</a:t>
            </a:r>
            <a:r>
              <a:rPr lang="tr-TR" dirty="0">
                <a:latin typeface="Times New Roman" pitchFamily="18" charset="0"/>
                <a:cs typeface="Times New Roman" pitchFamily="18" charset="0"/>
              </a:rPr>
              <a:t> ilk 18 </a:t>
            </a:r>
            <a:r>
              <a:rPr lang="tr-TR" dirty="0" err="1">
                <a:latin typeface="Times New Roman" pitchFamily="18" charset="0"/>
                <a:cs typeface="Times New Roman" pitchFamily="18" charset="0"/>
              </a:rPr>
              <a:t>âyeti</a:t>
            </a:r>
            <a:r>
              <a:rPr lang="tr-TR" dirty="0">
                <a:latin typeface="Times New Roman" pitchFamily="18" charset="0"/>
                <a:cs typeface="Times New Roman" pitchFamily="18" charset="0"/>
              </a:rPr>
              <a:t> veya Bakara </a:t>
            </a:r>
            <a:r>
              <a:rPr lang="tr-TR" dirty="0" err="1">
                <a:latin typeface="Times New Roman" pitchFamily="18" charset="0"/>
                <a:cs typeface="Times New Roman" pitchFamily="18" charset="0"/>
              </a:rPr>
              <a:t>sûresinin</a:t>
            </a:r>
            <a:r>
              <a:rPr lang="tr-TR" dirty="0">
                <a:latin typeface="Times New Roman" pitchFamily="18" charset="0"/>
                <a:cs typeface="Times New Roman" pitchFamily="18" charset="0"/>
              </a:rPr>
              <a:t> sonları bir hafız tarafından okunur. Merasim, duahanın duasıyla sona erer. Bu tören birkaç saat sürmektedir.    </a:t>
            </a:r>
          </a:p>
          <a:p>
            <a:pPr algn="just"/>
            <a:r>
              <a:rPr lang="tr-TR" dirty="0">
                <a:latin typeface="Times New Roman" pitchFamily="18" charset="0"/>
                <a:cs typeface="Times New Roman" pitchFamily="18" charset="0"/>
              </a:rPr>
              <a:t>	Bu eser, makam bakımından da zengin olması hasebiyle </a:t>
            </a:r>
            <a:r>
              <a:rPr lang="tr-TR" dirty="0" err="1">
                <a:latin typeface="Times New Roman" pitchFamily="18" charset="0"/>
                <a:cs typeface="Times New Roman" pitchFamily="18" charset="0"/>
              </a:rPr>
              <a:t>mûsikîşinaslara</a:t>
            </a:r>
            <a:r>
              <a:rPr lang="tr-TR" dirty="0">
                <a:latin typeface="Times New Roman" pitchFamily="18" charset="0"/>
                <a:cs typeface="Times New Roman" pitchFamily="18" charset="0"/>
              </a:rPr>
              <a:t>, bestekarlık ilminin her </a:t>
            </a:r>
            <a:r>
              <a:rPr lang="tr-TR" dirty="0" err="1">
                <a:latin typeface="Times New Roman" pitchFamily="18" charset="0"/>
                <a:cs typeface="Times New Roman" pitchFamily="18" charset="0"/>
              </a:rPr>
              <a:t>şûbesini</a:t>
            </a:r>
            <a:r>
              <a:rPr lang="tr-TR" dirty="0">
                <a:latin typeface="Times New Roman" pitchFamily="18" charset="0"/>
                <a:cs typeface="Times New Roman" pitchFamily="18" charset="0"/>
              </a:rPr>
              <a:t> de öğretecek kadar önemlidir. </a:t>
            </a:r>
            <a:r>
              <a:rPr lang="tr-TR" dirty="0" err="1">
                <a:latin typeface="Times New Roman" pitchFamily="18" charset="0"/>
                <a:cs typeface="Times New Roman" pitchFamily="18" charset="0"/>
              </a:rPr>
              <a:t>Şâiri</a:t>
            </a:r>
            <a:r>
              <a:rPr lang="tr-TR" dirty="0">
                <a:latin typeface="Times New Roman" pitchFamily="18" charset="0"/>
                <a:cs typeface="Times New Roman" pitchFamily="18" charset="0"/>
              </a:rPr>
              <a:t>, Şeyh </a:t>
            </a:r>
            <a:r>
              <a:rPr lang="tr-TR" dirty="0" err="1">
                <a:latin typeface="Times New Roman" pitchFamily="18" charset="0"/>
                <a:cs typeface="Times New Roman" pitchFamily="18" charset="0"/>
              </a:rPr>
              <a:t>Nasûhî</a:t>
            </a:r>
            <a:r>
              <a:rPr lang="tr-TR" dirty="0">
                <a:latin typeface="Times New Roman" pitchFamily="18" charset="0"/>
                <a:cs typeface="Times New Roman" pitchFamily="18" charset="0"/>
              </a:rPr>
              <a:t> olan bu </a:t>
            </a:r>
            <a:r>
              <a:rPr lang="tr-TR" dirty="0" err="1">
                <a:latin typeface="Times New Roman" pitchFamily="18" charset="0"/>
                <a:cs typeface="Times New Roman" pitchFamily="18" charset="0"/>
              </a:rPr>
              <a:t>Mîrâciye’nin</a:t>
            </a:r>
            <a:r>
              <a:rPr lang="tr-TR" dirty="0">
                <a:latin typeface="Times New Roman" pitchFamily="18" charset="0"/>
                <a:cs typeface="Times New Roman" pitchFamily="18" charset="0"/>
              </a:rPr>
              <a:t> notası yaklaşık olarak 40 sayfayı bulmaktadır.</a:t>
            </a:r>
          </a:p>
          <a:p>
            <a:pPr algn="just">
              <a:buNone/>
            </a:pPr>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B9D4A703-C2B9-4BC6-8EEF-BF42B3C1DFE7}" type="slidenum">
              <a:rPr lang="tr-TR" smtClean="0"/>
              <a:pPr/>
              <a:t>31</a:t>
            </a:fld>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0000" lnSpcReduction="20000"/>
          </a:bodyPr>
          <a:lstStyle/>
          <a:p>
            <a:pPr algn="just"/>
            <a:r>
              <a:rPr lang="tr-TR" b="1" dirty="0">
                <a:latin typeface="Times New Roman" pitchFamily="18" charset="0"/>
                <a:cs typeface="Times New Roman" pitchFamily="18" charset="0"/>
              </a:rPr>
              <a:t>B- TEKKE (Tasavvuf ) MÛSİKÎSİ</a:t>
            </a:r>
          </a:p>
          <a:p>
            <a:pPr algn="just"/>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Türklerde Tekke </a:t>
            </a:r>
            <a:r>
              <a:rPr lang="tr-TR" dirty="0" err="1">
                <a:latin typeface="Times New Roman" pitchFamily="18" charset="0"/>
                <a:cs typeface="Times New Roman" pitchFamily="18" charset="0"/>
              </a:rPr>
              <a:t>Mûsikîsi</a:t>
            </a:r>
            <a:r>
              <a:rPr lang="tr-TR" dirty="0">
                <a:latin typeface="Times New Roman" pitchFamily="18" charset="0"/>
                <a:cs typeface="Times New Roman" pitchFamily="18" charset="0"/>
              </a:rPr>
              <a:t>, ilk Türk </a:t>
            </a:r>
            <a:r>
              <a:rPr lang="tr-TR" dirty="0" err="1">
                <a:latin typeface="Times New Roman" pitchFamily="18" charset="0"/>
                <a:cs typeface="Times New Roman" pitchFamily="18" charset="0"/>
              </a:rPr>
              <a:t>tarîkati</a:t>
            </a:r>
            <a:r>
              <a:rPr lang="tr-TR" dirty="0">
                <a:latin typeface="Times New Roman" pitchFamily="18" charset="0"/>
                <a:cs typeface="Times New Roman" pitchFamily="18" charset="0"/>
              </a:rPr>
              <a:t> olan </a:t>
            </a:r>
            <a:r>
              <a:rPr lang="tr-TR" dirty="0" err="1">
                <a:latin typeface="Times New Roman" pitchFamily="18" charset="0"/>
                <a:cs typeface="Times New Roman" pitchFamily="18" charset="0"/>
              </a:rPr>
              <a:t>Yesevîlikle</a:t>
            </a:r>
            <a:r>
              <a:rPr lang="tr-TR" dirty="0">
                <a:latin typeface="Times New Roman" pitchFamily="18" charset="0"/>
                <a:cs typeface="Times New Roman" pitchFamily="18" charset="0"/>
              </a:rPr>
              <a:t> başlamıştır. Bu </a:t>
            </a:r>
            <a:r>
              <a:rPr lang="tr-TR" dirty="0" err="1">
                <a:latin typeface="Times New Roman" pitchFamily="18" charset="0"/>
                <a:cs typeface="Times New Roman" pitchFamily="18" charset="0"/>
              </a:rPr>
              <a:t>tarîkat</a:t>
            </a:r>
            <a:r>
              <a:rPr lang="tr-TR" dirty="0">
                <a:latin typeface="Times New Roman" pitchFamily="18" charset="0"/>
                <a:cs typeface="Times New Roman" pitchFamily="18" charset="0"/>
              </a:rPr>
              <a:t>, büyük Türk Mutasavvıfı Hoca Ahmet </a:t>
            </a:r>
            <a:r>
              <a:rPr lang="tr-TR" dirty="0" err="1">
                <a:latin typeface="Times New Roman" pitchFamily="18" charset="0"/>
                <a:cs typeface="Times New Roman" pitchFamily="18" charset="0"/>
              </a:rPr>
              <a:t>Yesevî</a:t>
            </a:r>
            <a:r>
              <a:rPr lang="tr-TR" dirty="0">
                <a:latin typeface="Times New Roman" pitchFamily="18" charset="0"/>
                <a:cs typeface="Times New Roman" pitchFamily="18" charset="0"/>
              </a:rPr>
              <a:t> (ö. 562/1166-7) tarafından “</a:t>
            </a:r>
            <a:r>
              <a:rPr lang="tr-TR" dirty="0" err="1">
                <a:latin typeface="Times New Roman" pitchFamily="18" charset="0"/>
                <a:cs typeface="Times New Roman" pitchFamily="18" charset="0"/>
              </a:rPr>
              <a:t>Yesi</a:t>
            </a:r>
            <a:r>
              <a:rPr lang="tr-TR" dirty="0">
                <a:latin typeface="Times New Roman" pitchFamily="18" charset="0"/>
                <a:cs typeface="Times New Roman" pitchFamily="18" charset="0"/>
              </a:rPr>
              <a:t>” şehrinde yaklaşık 800 yıl kadar önce kurulmuştu. Ahmet </a:t>
            </a:r>
            <a:r>
              <a:rPr lang="tr-TR" dirty="0" err="1">
                <a:latin typeface="Times New Roman" pitchFamily="18" charset="0"/>
                <a:cs typeface="Times New Roman" pitchFamily="18" charset="0"/>
              </a:rPr>
              <a:t>Yesevî</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Yesevî</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tarîkatının</a:t>
            </a:r>
            <a:r>
              <a:rPr lang="tr-TR" dirty="0">
                <a:latin typeface="Times New Roman" pitchFamily="18" charset="0"/>
                <a:cs typeface="Times New Roman" pitchFamily="18" charset="0"/>
              </a:rPr>
              <a:t> ve tasavvuf edebiyatının kurucularındandır. “Hikmet” adını verdiği şiirlerinden kolay ilâhiler tanzim etmiş ve müritlerine bunları tekkesinde </a:t>
            </a:r>
            <a:r>
              <a:rPr lang="tr-TR" dirty="0" err="1">
                <a:latin typeface="Times New Roman" pitchFamily="18" charset="0"/>
                <a:cs typeface="Times New Roman" pitchFamily="18" charset="0"/>
              </a:rPr>
              <a:t>icrâ</a:t>
            </a:r>
            <a:r>
              <a:rPr lang="tr-TR" dirty="0">
                <a:latin typeface="Times New Roman" pitchFamily="18" charset="0"/>
                <a:cs typeface="Times New Roman" pitchFamily="18" charset="0"/>
              </a:rPr>
              <a:t> ettirmiştir. </a:t>
            </a:r>
            <a:r>
              <a:rPr lang="tr-TR" dirty="0" err="1">
                <a:latin typeface="Times New Roman" pitchFamily="18" charset="0"/>
                <a:cs typeface="Times New Roman" pitchFamily="18" charset="0"/>
              </a:rPr>
              <a:t>Yesevî’nin</a:t>
            </a:r>
            <a:r>
              <a:rPr lang="tr-TR" dirty="0">
                <a:latin typeface="Times New Roman" pitchFamily="18" charset="0"/>
                <a:cs typeface="Times New Roman" pitchFamily="18" charset="0"/>
              </a:rPr>
              <a:t> dervişleri, bu ilâhileri derin bir </a:t>
            </a:r>
            <a:r>
              <a:rPr lang="tr-TR" dirty="0" err="1">
                <a:latin typeface="Times New Roman" pitchFamily="18" charset="0"/>
                <a:cs typeface="Times New Roman" pitchFamily="18" charset="0"/>
              </a:rPr>
              <a:t>sûfilik</a:t>
            </a:r>
            <a:r>
              <a:rPr lang="tr-TR" dirty="0">
                <a:latin typeface="Times New Roman" pitchFamily="18" charset="0"/>
                <a:cs typeface="Times New Roman" pitchFamily="18" charset="0"/>
              </a:rPr>
              <a:t> anlayışı içinde </a:t>
            </a:r>
            <a:r>
              <a:rPr lang="tr-TR" dirty="0" err="1">
                <a:latin typeface="Times New Roman" pitchFamily="18" charset="0"/>
                <a:cs typeface="Times New Roman" pitchFamily="18" charset="0"/>
              </a:rPr>
              <a:t>zâhidâne</a:t>
            </a:r>
            <a:r>
              <a:rPr lang="tr-TR" dirty="0">
                <a:latin typeface="Times New Roman" pitchFamily="18" charset="0"/>
                <a:cs typeface="Times New Roman" pitchFamily="18" charset="0"/>
              </a:rPr>
              <a:t> bir tavırla okuyarak zikir yapmışlardır.</a:t>
            </a:r>
          </a:p>
          <a:p>
            <a:pPr algn="just"/>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Yesevî’nin</a:t>
            </a:r>
            <a:r>
              <a:rPr lang="tr-TR" dirty="0">
                <a:latin typeface="Times New Roman" pitchFamily="18" charset="0"/>
                <a:cs typeface="Times New Roman" pitchFamily="18" charset="0"/>
              </a:rPr>
              <a:t> ölümünden sonra, onun dervişleri Türk ülkelerine ve Anadolu’ya yayılarak, gittikleri yerlerde kendi tekkelerini kurmuşlar ve öğrendiklerini buralarda yaymışlardır.</a:t>
            </a:r>
          </a:p>
          <a:p>
            <a:pPr algn="just"/>
            <a:r>
              <a:rPr lang="tr-TR" dirty="0">
                <a:latin typeface="Times New Roman" pitchFamily="18" charset="0"/>
                <a:cs typeface="Times New Roman" pitchFamily="18" charset="0"/>
              </a:rPr>
              <a:t>	Bu sıralarda Anadolu Selçukluları zamanında Mevlâna ikinci Türk </a:t>
            </a:r>
            <a:r>
              <a:rPr lang="tr-TR" dirty="0" err="1">
                <a:latin typeface="Times New Roman" pitchFamily="18" charset="0"/>
                <a:cs typeface="Times New Roman" pitchFamily="18" charset="0"/>
              </a:rPr>
              <a:t>tarîkatı</a:t>
            </a:r>
            <a:r>
              <a:rPr lang="tr-TR" dirty="0">
                <a:latin typeface="Times New Roman" pitchFamily="18" charset="0"/>
                <a:cs typeface="Times New Roman" pitchFamily="18" charset="0"/>
              </a:rPr>
              <a:t> olan Mevlevîliği kurmuştu. Böylece tekke </a:t>
            </a:r>
            <a:r>
              <a:rPr lang="tr-TR" dirty="0" err="1">
                <a:latin typeface="Times New Roman" pitchFamily="18" charset="0"/>
                <a:cs typeface="Times New Roman" pitchFamily="18" charset="0"/>
              </a:rPr>
              <a:t>mûsikîsinde</a:t>
            </a:r>
            <a:r>
              <a:rPr lang="tr-TR" dirty="0">
                <a:latin typeface="Times New Roman" pitchFamily="18" charset="0"/>
                <a:cs typeface="Times New Roman" pitchFamily="18" charset="0"/>
              </a:rPr>
              <a:t> yeni bir ilerleme başlamıştı. Mevlevîlikte </a:t>
            </a:r>
            <a:r>
              <a:rPr lang="tr-TR" dirty="0" err="1">
                <a:latin typeface="Times New Roman" pitchFamily="18" charset="0"/>
                <a:cs typeface="Times New Roman" pitchFamily="18" charset="0"/>
              </a:rPr>
              <a:t>âyinlere</a:t>
            </a:r>
            <a:r>
              <a:rPr lang="tr-TR" dirty="0">
                <a:latin typeface="Times New Roman" pitchFamily="18" charset="0"/>
                <a:cs typeface="Times New Roman" pitchFamily="18" charset="0"/>
              </a:rPr>
              <a:t>, raksa ve </a:t>
            </a:r>
            <a:r>
              <a:rPr lang="tr-TR" dirty="0" err="1">
                <a:latin typeface="Times New Roman" pitchFamily="18" charset="0"/>
                <a:cs typeface="Times New Roman" pitchFamily="18" charset="0"/>
              </a:rPr>
              <a:t>mûsikî</a:t>
            </a:r>
            <a:r>
              <a:rPr lang="tr-TR" dirty="0">
                <a:latin typeface="Times New Roman" pitchFamily="18" charset="0"/>
                <a:cs typeface="Times New Roman" pitchFamily="18" charset="0"/>
              </a:rPr>
              <a:t> âletlerine karşı sempati ve ruhsatın olması sonucu, önceleri yalnız sesle </a:t>
            </a:r>
            <a:r>
              <a:rPr lang="tr-TR" dirty="0" err="1">
                <a:latin typeface="Times New Roman" pitchFamily="18" charset="0"/>
                <a:cs typeface="Times New Roman" pitchFamily="18" charset="0"/>
              </a:rPr>
              <a:t>icrâ</a:t>
            </a:r>
            <a:r>
              <a:rPr lang="tr-TR" dirty="0">
                <a:latin typeface="Times New Roman" pitchFamily="18" charset="0"/>
                <a:cs typeface="Times New Roman" pitchFamily="18" charset="0"/>
              </a:rPr>
              <a:t> edilen tekke </a:t>
            </a:r>
            <a:r>
              <a:rPr lang="tr-TR" dirty="0" err="1">
                <a:latin typeface="Times New Roman" pitchFamily="18" charset="0"/>
                <a:cs typeface="Times New Roman" pitchFamily="18" charset="0"/>
              </a:rPr>
              <a:t>mûsikîsi</a:t>
            </a:r>
            <a:r>
              <a:rPr lang="tr-TR" dirty="0">
                <a:latin typeface="Times New Roman" pitchFamily="18" charset="0"/>
                <a:cs typeface="Times New Roman" pitchFamily="18" charset="0"/>
              </a:rPr>
              <a:t>, bu defa sazların da iştirakiyle </a:t>
            </a:r>
            <a:r>
              <a:rPr lang="tr-TR" dirty="0" err="1">
                <a:latin typeface="Times New Roman" pitchFamily="18" charset="0"/>
                <a:cs typeface="Times New Roman" pitchFamily="18" charset="0"/>
              </a:rPr>
              <a:t>icrâ</a:t>
            </a:r>
            <a:r>
              <a:rPr lang="tr-TR" dirty="0">
                <a:latin typeface="Times New Roman" pitchFamily="18" charset="0"/>
                <a:cs typeface="Times New Roman" pitchFamily="18" charset="0"/>
              </a:rPr>
              <a:t> edilmeye başlanmış ve dolayısıyla def’in dışındaki bu aletlerin çalınmasına da izin verilmiş oluyordu.</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32</a:t>
            </a:fld>
            <a:endParaRPr lang="tr-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a:p>
        </p:txBody>
      </p:sp>
      <p:sp>
        <p:nvSpPr>
          <p:cNvPr id="3" name="2 İçerik Yer Tutucusu"/>
          <p:cNvSpPr>
            <a:spLocks noGrp="1"/>
          </p:cNvSpPr>
          <p:nvPr>
            <p:ph idx="1"/>
          </p:nvPr>
        </p:nvSpPr>
        <p:spPr>
          <a:xfrm>
            <a:off x="457200" y="285728"/>
            <a:ext cx="8229600" cy="5840435"/>
          </a:xfrm>
        </p:spPr>
        <p:txBody>
          <a:bodyPr>
            <a:normAutofit lnSpcReduction="10000"/>
          </a:bodyPr>
          <a:lstStyle/>
          <a:p>
            <a:pPr algn="just"/>
            <a:r>
              <a:rPr lang="tr-TR" sz="2200" dirty="0">
                <a:latin typeface="Times New Roman" pitchFamily="18" charset="0"/>
                <a:cs typeface="Times New Roman" pitchFamily="18" charset="0"/>
              </a:rPr>
              <a:t>Konya Selçuklu devletinin yıkılmasından sonra, Osmanlı döneminde Anadolu’da tekkeler zamanla artmış, zikir esnasında </a:t>
            </a:r>
            <a:r>
              <a:rPr lang="tr-TR" sz="2200" dirty="0" err="1">
                <a:latin typeface="Times New Roman" pitchFamily="18" charset="0"/>
                <a:cs typeface="Times New Roman" pitchFamily="18" charset="0"/>
              </a:rPr>
              <a:t>icrâ</a:t>
            </a:r>
            <a:r>
              <a:rPr lang="tr-TR" sz="2200" dirty="0">
                <a:latin typeface="Times New Roman" pitchFamily="18" charset="0"/>
                <a:cs typeface="Times New Roman" pitchFamily="18" charset="0"/>
              </a:rPr>
              <a:t> edilen </a:t>
            </a:r>
            <a:r>
              <a:rPr lang="tr-TR" sz="2200" dirty="0" err="1">
                <a:latin typeface="Times New Roman" pitchFamily="18" charset="0"/>
                <a:cs typeface="Times New Roman" pitchFamily="18" charset="0"/>
              </a:rPr>
              <a:t>Dînî</a:t>
            </a:r>
            <a:r>
              <a:rPr lang="tr-TR" sz="2200" dirty="0">
                <a:latin typeface="Times New Roman" pitchFamily="18" charset="0"/>
                <a:cs typeface="Times New Roman" pitchFamily="18" charset="0"/>
              </a:rPr>
              <a:t> </a:t>
            </a:r>
            <a:r>
              <a:rPr lang="tr-TR" sz="2200" dirty="0" err="1">
                <a:latin typeface="Times New Roman" pitchFamily="18" charset="0"/>
                <a:cs typeface="Times New Roman" pitchFamily="18" charset="0"/>
              </a:rPr>
              <a:t>Mûsikî</a:t>
            </a:r>
            <a:r>
              <a:rPr lang="tr-TR" sz="2200" dirty="0">
                <a:latin typeface="Times New Roman" pitchFamily="18" charset="0"/>
                <a:cs typeface="Times New Roman" pitchFamily="18" charset="0"/>
              </a:rPr>
              <a:t> çeşitli isimlerle dallara ayrılmıştı. Tekkeler çok büyük bestekârların yetişmesinde önemli rol oynamış, Türk </a:t>
            </a:r>
            <a:r>
              <a:rPr lang="tr-TR" sz="2200" dirty="0" err="1">
                <a:latin typeface="Times New Roman" pitchFamily="18" charset="0"/>
                <a:cs typeface="Times New Roman" pitchFamily="18" charset="0"/>
              </a:rPr>
              <a:t>Mûsikîsinin</a:t>
            </a:r>
            <a:r>
              <a:rPr lang="tr-TR" sz="2200" dirty="0">
                <a:latin typeface="Times New Roman" pitchFamily="18" charset="0"/>
                <a:cs typeface="Times New Roman" pitchFamily="18" charset="0"/>
              </a:rPr>
              <a:t> şah eserleri, buralardan yetişen bestekârlar tarafından bestelenmiştir. Tekkeler </a:t>
            </a:r>
          </a:p>
          <a:p>
            <a:pPr algn="just"/>
            <a:r>
              <a:rPr lang="tr-TR" sz="2200" dirty="0">
                <a:latin typeface="Times New Roman" pitchFamily="18" charset="0"/>
                <a:cs typeface="Times New Roman" pitchFamily="18" charset="0"/>
              </a:rPr>
              <a:t>sadece </a:t>
            </a:r>
            <a:r>
              <a:rPr lang="tr-TR" sz="2200" dirty="0" err="1">
                <a:latin typeface="Times New Roman" pitchFamily="18" charset="0"/>
                <a:cs typeface="Times New Roman" pitchFamily="18" charset="0"/>
              </a:rPr>
              <a:t>musikîşinas</a:t>
            </a:r>
            <a:r>
              <a:rPr lang="tr-TR" sz="2200" dirty="0">
                <a:latin typeface="Times New Roman" pitchFamily="18" charset="0"/>
                <a:cs typeface="Times New Roman" pitchFamily="18" charset="0"/>
              </a:rPr>
              <a:t> yetiştirmekle kalmamış, çok değerli edebiyatçı, </a:t>
            </a:r>
            <a:r>
              <a:rPr lang="tr-TR" sz="2200" dirty="0" err="1">
                <a:latin typeface="Times New Roman" pitchFamily="18" charset="0"/>
                <a:cs typeface="Times New Roman" pitchFamily="18" charset="0"/>
              </a:rPr>
              <a:t>şâir</a:t>
            </a:r>
            <a:r>
              <a:rPr lang="tr-TR" sz="2200" dirty="0">
                <a:latin typeface="Times New Roman" pitchFamily="18" charset="0"/>
                <a:cs typeface="Times New Roman" pitchFamily="18" charset="0"/>
              </a:rPr>
              <a:t> ve yazarlar hep bu ocaktan çıkmışlardır. Özellikle Mevlevîler </a:t>
            </a:r>
            <a:r>
              <a:rPr lang="tr-TR" sz="2200" dirty="0" err="1">
                <a:latin typeface="Times New Roman" pitchFamily="18" charset="0"/>
                <a:cs typeface="Times New Roman" pitchFamily="18" charset="0"/>
              </a:rPr>
              <a:t>mûsikîmize</a:t>
            </a:r>
            <a:r>
              <a:rPr lang="tr-TR" sz="2200" dirty="0">
                <a:latin typeface="Times New Roman" pitchFamily="18" charset="0"/>
                <a:cs typeface="Times New Roman" pitchFamily="18" charset="0"/>
              </a:rPr>
              <a:t> çok hizmet etmişler, araştırılacak olursa, en büyük bestekâr ve usta </a:t>
            </a:r>
            <a:r>
              <a:rPr lang="tr-TR" sz="2200" dirty="0" err="1">
                <a:latin typeface="Times New Roman" pitchFamily="18" charset="0"/>
                <a:cs typeface="Times New Roman" pitchFamily="18" charset="0"/>
              </a:rPr>
              <a:t>sâzendelerin</a:t>
            </a:r>
            <a:r>
              <a:rPr lang="tr-TR" sz="2200" dirty="0">
                <a:latin typeface="Times New Roman" pitchFamily="18" charset="0"/>
                <a:cs typeface="Times New Roman" pitchFamily="18" charset="0"/>
              </a:rPr>
              <a:t> bu </a:t>
            </a:r>
            <a:r>
              <a:rPr lang="tr-TR" sz="2200" dirty="0" err="1">
                <a:latin typeface="Times New Roman" pitchFamily="18" charset="0"/>
                <a:cs typeface="Times New Roman" pitchFamily="18" charset="0"/>
              </a:rPr>
              <a:t>tarîkatın</a:t>
            </a:r>
            <a:r>
              <a:rPr lang="tr-TR" sz="2200" dirty="0">
                <a:latin typeface="Times New Roman" pitchFamily="18" charset="0"/>
                <a:cs typeface="Times New Roman" pitchFamily="18" charset="0"/>
              </a:rPr>
              <a:t> ileri gelenlerinden olduğu görülür</a:t>
            </a:r>
            <a:r>
              <a:rPr lang="tr-TR" sz="2200" dirty="0" smtClean="0">
                <a:latin typeface="Times New Roman" pitchFamily="18" charset="0"/>
                <a:cs typeface="Times New Roman" pitchFamily="18" charset="0"/>
              </a:rPr>
              <a:t>.</a:t>
            </a:r>
          </a:p>
          <a:p>
            <a:pPr algn="just"/>
            <a:endParaRPr lang="tr-TR" sz="2200" dirty="0">
              <a:latin typeface="Times New Roman" pitchFamily="18" charset="0"/>
              <a:cs typeface="Times New Roman" pitchFamily="18" charset="0"/>
            </a:endParaRPr>
          </a:p>
          <a:p>
            <a:pPr algn="just"/>
            <a:endParaRPr lang="tr-TR" sz="2200" dirty="0" smtClean="0">
              <a:latin typeface="Times New Roman" pitchFamily="18" charset="0"/>
              <a:cs typeface="Times New Roman" pitchFamily="18" charset="0"/>
            </a:endParaRPr>
          </a:p>
          <a:p>
            <a:pPr algn="just"/>
            <a:endParaRPr lang="tr-TR" sz="2200" dirty="0">
              <a:latin typeface="Times New Roman" pitchFamily="18" charset="0"/>
              <a:cs typeface="Times New Roman" pitchFamily="18" charset="0"/>
            </a:endParaRPr>
          </a:p>
          <a:p>
            <a:pPr algn="just"/>
            <a:endParaRPr lang="tr-TR" sz="2200" dirty="0" smtClean="0">
              <a:latin typeface="Times New Roman" pitchFamily="18" charset="0"/>
              <a:cs typeface="Times New Roman" pitchFamily="18" charset="0"/>
            </a:endParaRPr>
          </a:p>
          <a:p>
            <a:pPr algn="just"/>
            <a:endParaRPr lang="tr-TR" sz="2200" dirty="0">
              <a:latin typeface="Times New Roman" pitchFamily="18" charset="0"/>
              <a:cs typeface="Times New Roman" pitchFamily="18" charset="0"/>
            </a:endParaRPr>
          </a:p>
          <a:p>
            <a:pPr algn="ctr">
              <a:buNone/>
            </a:pPr>
            <a:r>
              <a:rPr lang="tr-TR" sz="2000" b="1" dirty="0" smtClean="0">
                <a:latin typeface="Times New Roman" pitchFamily="18" charset="0"/>
                <a:cs typeface="Times New Roman" pitchFamily="18" charset="0"/>
              </a:rPr>
              <a:t>MEVLÂNA </a:t>
            </a:r>
            <a:r>
              <a:rPr lang="tr-TR" sz="2000" b="1" dirty="0">
                <a:latin typeface="Times New Roman" pitchFamily="18" charset="0"/>
                <a:cs typeface="Times New Roman" pitchFamily="18" charset="0"/>
              </a:rPr>
              <a:t>VE GÖRÜNÜMLER</a:t>
            </a:r>
            <a:endParaRPr lang="tr-TR" sz="2000" dirty="0">
              <a:latin typeface="Times New Roman" pitchFamily="18" charset="0"/>
              <a:cs typeface="Times New Roman" pitchFamily="18" charset="0"/>
            </a:endParaRPr>
          </a:p>
          <a:p>
            <a:pPr algn="just"/>
            <a:endParaRPr lang="tr-TR" sz="2200" dirty="0">
              <a:latin typeface="Times New Roman" pitchFamily="18" charset="0"/>
              <a:cs typeface="Times New Roman" pitchFamily="18" charset="0"/>
            </a:endParaRP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33</a:t>
            </a:fld>
            <a:endParaRPr lang="tr-T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4577" name="Object 1"/>
          <p:cNvGraphicFramePr>
            <a:graphicFrameLocks noChangeAspect="1"/>
          </p:cNvGraphicFramePr>
          <p:nvPr/>
        </p:nvGraphicFramePr>
        <p:xfrm>
          <a:off x="2000232" y="3929066"/>
          <a:ext cx="950816" cy="1377351"/>
        </p:xfrm>
        <a:graphic>
          <a:graphicData uri="http://schemas.openxmlformats.org/presentationml/2006/ole">
            <mc:AlternateContent xmlns:mc="http://schemas.openxmlformats.org/markup-compatibility/2006">
              <mc:Choice xmlns:v="urn:schemas-microsoft-com:vml" Requires="v">
                <p:oleObj spid="_x0000_s24580" name="Bit Eşlem Resmi" r:id="rId3" imgW="1276190" imgH="1819529" progId="PBrush">
                  <p:embed/>
                </p:oleObj>
              </mc:Choice>
              <mc:Fallback>
                <p:oleObj name="Bit Eşlem Resmi" r:id="rId3" imgW="1276190" imgH="1819529"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32" y="3929066"/>
                        <a:ext cx="950816" cy="1377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4579" name="Object 3"/>
          <p:cNvGraphicFramePr>
            <a:graphicFrameLocks noChangeAspect="1"/>
          </p:cNvGraphicFramePr>
          <p:nvPr/>
        </p:nvGraphicFramePr>
        <p:xfrm>
          <a:off x="3428992" y="3929066"/>
          <a:ext cx="2228850" cy="1476375"/>
        </p:xfrm>
        <a:graphic>
          <a:graphicData uri="http://schemas.openxmlformats.org/presentationml/2006/ole">
            <mc:AlternateContent xmlns:mc="http://schemas.openxmlformats.org/markup-compatibility/2006">
              <mc:Choice xmlns:v="urn:schemas-microsoft-com:vml" Requires="v">
                <p:oleObj spid="_x0000_s24581" name="Bit Eşlem Resmi" r:id="rId5" imgW="3381847" imgH="2200582" progId="PBrush">
                  <p:embed/>
                </p:oleObj>
              </mc:Choice>
              <mc:Fallback>
                <p:oleObj name="Bit Eşlem Resmi" r:id="rId5" imgW="3381847" imgH="2200582" progId="PBrush">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8992" y="3929066"/>
                        <a:ext cx="2228850" cy="147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581" name="Resim 6" descr="b"/>
          <p:cNvPicPr>
            <a:picLocks noChangeAspect="1" noChangeArrowheads="1"/>
          </p:cNvPicPr>
          <p:nvPr/>
        </p:nvPicPr>
        <p:blipFill>
          <a:blip r:embed="rId7"/>
          <a:srcRect/>
          <a:stretch>
            <a:fillRect/>
          </a:stretch>
        </p:blipFill>
        <p:spPr bwMode="auto">
          <a:xfrm>
            <a:off x="6143636" y="3929066"/>
            <a:ext cx="1114425" cy="14573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70000" lnSpcReduction="20000"/>
          </a:bodyPr>
          <a:lstStyle/>
          <a:p>
            <a:pPr algn="just">
              <a:buNone/>
            </a:pPr>
            <a:endParaRPr lang="tr-TR" sz="2200" b="1" dirty="0" smtClean="0">
              <a:latin typeface="Times New Roman" pitchFamily="18" charset="0"/>
              <a:cs typeface="Times New Roman" pitchFamily="18" charset="0"/>
            </a:endParaRPr>
          </a:p>
          <a:p>
            <a:pPr algn="just">
              <a:buNone/>
            </a:pPr>
            <a:r>
              <a:rPr lang="tr-TR" sz="2600" b="1" dirty="0" smtClean="0">
                <a:latin typeface="Times New Roman" pitchFamily="18" charset="0"/>
                <a:cs typeface="Times New Roman" pitchFamily="18" charset="0"/>
              </a:rPr>
              <a:t>a</a:t>
            </a:r>
            <a:r>
              <a:rPr lang="tr-TR" sz="2600" b="1" dirty="0">
                <a:latin typeface="Times New Roman" pitchFamily="18" charset="0"/>
                <a:cs typeface="Times New Roman" pitchFamily="18" charset="0"/>
              </a:rPr>
              <a:t>) Tekke (Tasavvuf) </a:t>
            </a:r>
            <a:r>
              <a:rPr lang="tr-TR" sz="2600" b="1" dirty="0" err="1">
                <a:latin typeface="Times New Roman" pitchFamily="18" charset="0"/>
                <a:cs typeface="Times New Roman" pitchFamily="18" charset="0"/>
              </a:rPr>
              <a:t>Mûsikîsinin</a:t>
            </a:r>
            <a:r>
              <a:rPr lang="tr-TR" sz="2600" b="1" dirty="0">
                <a:latin typeface="Times New Roman" pitchFamily="18" charset="0"/>
                <a:cs typeface="Times New Roman" pitchFamily="18" charset="0"/>
              </a:rPr>
              <a:t> Bölümleri  </a:t>
            </a:r>
            <a:endParaRPr lang="tr-TR" sz="2600" b="1" i="1" dirty="0">
              <a:latin typeface="Times New Roman" pitchFamily="18" charset="0"/>
              <a:cs typeface="Times New Roman" pitchFamily="18" charset="0"/>
            </a:endParaRPr>
          </a:p>
          <a:p>
            <a:pPr algn="just">
              <a:buNone/>
            </a:pPr>
            <a:r>
              <a:rPr lang="tr-TR" sz="2600" b="1" dirty="0" smtClean="0">
                <a:latin typeface="Times New Roman" pitchFamily="18" charset="0"/>
                <a:cs typeface="Times New Roman" pitchFamily="18" charset="0"/>
              </a:rPr>
              <a:t>	1-Mevlevî </a:t>
            </a:r>
            <a:r>
              <a:rPr lang="tr-TR" sz="2600" b="1" dirty="0" err="1">
                <a:latin typeface="Times New Roman" pitchFamily="18" charset="0"/>
                <a:cs typeface="Times New Roman" pitchFamily="18" charset="0"/>
              </a:rPr>
              <a:t>Mûsikîsi</a:t>
            </a:r>
            <a:endParaRPr lang="tr-TR" sz="2600" b="1" i="1" dirty="0">
              <a:latin typeface="Times New Roman" pitchFamily="18" charset="0"/>
              <a:cs typeface="Times New Roman" pitchFamily="18" charset="0"/>
            </a:endParaRPr>
          </a:p>
          <a:p>
            <a:pPr algn="just">
              <a:buNone/>
            </a:pPr>
            <a:r>
              <a:rPr lang="tr-TR" sz="2600" dirty="0" smtClean="0">
                <a:latin typeface="Times New Roman" pitchFamily="18" charset="0"/>
                <a:cs typeface="Times New Roman" pitchFamily="18" charset="0"/>
              </a:rPr>
              <a:t>	Mevlevî </a:t>
            </a:r>
            <a:r>
              <a:rPr lang="tr-TR" sz="2600" dirty="0" err="1">
                <a:latin typeface="Times New Roman" pitchFamily="18" charset="0"/>
                <a:cs typeface="Times New Roman" pitchFamily="18" charset="0"/>
              </a:rPr>
              <a:t>tarîkatına</a:t>
            </a:r>
            <a:r>
              <a:rPr lang="tr-TR" sz="2600" dirty="0">
                <a:latin typeface="Times New Roman" pitchFamily="18" charset="0"/>
                <a:cs typeface="Times New Roman" pitchFamily="18" charset="0"/>
              </a:rPr>
              <a:t> mahsus </a:t>
            </a:r>
            <a:r>
              <a:rPr lang="tr-TR" sz="2600" dirty="0" err="1">
                <a:latin typeface="Times New Roman" pitchFamily="18" charset="0"/>
                <a:cs typeface="Times New Roman" pitchFamily="18" charset="0"/>
              </a:rPr>
              <a:t>mûsikînin</a:t>
            </a:r>
            <a:r>
              <a:rPr lang="tr-TR" sz="2600" dirty="0">
                <a:latin typeface="Times New Roman" pitchFamily="18" charset="0"/>
                <a:cs typeface="Times New Roman" pitchFamily="18" charset="0"/>
              </a:rPr>
              <a:t> adıdır. Mevlevî </a:t>
            </a:r>
            <a:r>
              <a:rPr lang="tr-TR" sz="2600" dirty="0" err="1">
                <a:latin typeface="Times New Roman" pitchFamily="18" charset="0"/>
                <a:cs typeface="Times New Roman" pitchFamily="18" charset="0"/>
              </a:rPr>
              <a:t>tarîkatı</a:t>
            </a:r>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mûsikîye</a:t>
            </a:r>
            <a:r>
              <a:rPr lang="tr-TR" sz="2600" dirty="0">
                <a:latin typeface="Times New Roman" pitchFamily="18" charset="0"/>
                <a:cs typeface="Times New Roman" pitchFamily="18" charset="0"/>
              </a:rPr>
              <a:t> çok önem vermiştir. Mevlevî </a:t>
            </a:r>
            <a:r>
              <a:rPr lang="tr-TR" sz="2600" dirty="0" err="1">
                <a:latin typeface="Times New Roman" pitchFamily="18" charset="0"/>
                <a:cs typeface="Times New Roman" pitchFamily="18" charset="0"/>
              </a:rPr>
              <a:t>mûsikîsinin</a:t>
            </a:r>
            <a:r>
              <a:rPr lang="tr-TR" sz="2600" dirty="0">
                <a:latin typeface="Times New Roman" pitchFamily="18" charset="0"/>
                <a:cs typeface="Times New Roman" pitchFamily="18" charset="0"/>
              </a:rPr>
              <a:t> en büyük formu “</a:t>
            </a:r>
            <a:r>
              <a:rPr lang="tr-TR" sz="2600" dirty="0" err="1">
                <a:latin typeface="Times New Roman" pitchFamily="18" charset="0"/>
                <a:cs typeface="Times New Roman" pitchFamily="18" charset="0"/>
              </a:rPr>
              <a:t>Âyin</a:t>
            </a:r>
            <a:r>
              <a:rPr lang="tr-TR" sz="2600" dirty="0">
                <a:latin typeface="Times New Roman" pitchFamily="18" charset="0"/>
                <a:cs typeface="Times New Roman" pitchFamily="18" charset="0"/>
              </a:rPr>
              <a:t>-i </a:t>
            </a:r>
            <a:r>
              <a:rPr lang="tr-TR" sz="2600" dirty="0" err="1">
                <a:latin typeface="Times New Roman" pitchFamily="18" charset="0"/>
                <a:cs typeface="Times New Roman" pitchFamily="18" charset="0"/>
              </a:rPr>
              <a:t>şerîf</a:t>
            </a:r>
            <a:r>
              <a:rPr lang="tr-TR" sz="2600" dirty="0">
                <a:latin typeface="Times New Roman" pitchFamily="18" charset="0"/>
                <a:cs typeface="Times New Roman" pitchFamily="18" charset="0"/>
              </a:rPr>
              <a:t>” tir. </a:t>
            </a:r>
            <a:r>
              <a:rPr lang="tr-TR" sz="2600" dirty="0" err="1">
                <a:latin typeface="Times New Roman" pitchFamily="18" charset="0"/>
                <a:cs typeface="Times New Roman" pitchFamily="18" charset="0"/>
              </a:rPr>
              <a:t>Âyin</a:t>
            </a:r>
            <a:r>
              <a:rPr lang="tr-TR" sz="2600" dirty="0">
                <a:latin typeface="Times New Roman" pitchFamily="18" charset="0"/>
                <a:cs typeface="Times New Roman" pitchFamily="18" charset="0"/>
              </a:rPr>
              <a:t>-i </a:t>
            </a:r>
            <a:r>
              <a:rPr lang="tr-TR" sz="2600" dirty="0" err="1">
                <a:latin typeface="Times New Roman" pitchFamily="18" charset="0"/>
                <a:cs typeface="Times New Roman" pitchFamily="18" charset="0"/>
              </a:rPr>
              <a:t>Şerîflerin</a:t>
            </a:r>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icrâsında</a:t>
            </a:r>
            <a:r>
              <a:rPr lang="tr-TR" sz="2600" dirty="0">
                <a:latin typeface="Times New Roman" pitchFamily="18" charset="0"/>
                <a:cs typeface="Times New Roman" pitchFamily="18" charset="0"/>
              </a:rPr>
              <a:t> saz ve söz </a:t>
            </a:r>
            <a:r>
              <a:rPr lang="tr-TR" sz="2600" dirty="0" err="1">
                <a:latin typeface="Times New Roman" pitchFamily="18" charset="0"/>
                <a:cs typeface="Times New Roman" pitchFamily="18" charset="0"/>
              </a:rPr>
              <a:t>mûsikîsi</a:t>
            </a:r>
            <a:r>
              <a:rPr lang="tr-TR" sz="2600" dirty="0">
                <a:latin typeface="Times New Roman" pitchFamily="18" charset="0"/>
                <a:cs typeface="Times New Roman" pitchFamily="18" charset="0"/>
              </a:rPr>
              <a:t> oluşmuştur. Bir de bu </a:t>
            </a:r>
            <a:r>
              <a:rPr lang="tr-TR" sz="2600" dirty="0" err="1">
                <a:latin typeface="Times New Roman" pitchFamily="18" charset="0"/>
                <a:cs typeface="Times New Roman" pitchFamily="18" charset="0"/>
              </a:rPr>
              <a:t>mûsikî</a:t>
            </a:r>
            <a:r>
              <a:rPr lang="tr-TR" sz="2600" dirty="0">
                <a:latin typeface="Times New Roman" pitchFamily="18" charset="0"/>
                <a:cs typeface="Times New Roman" pitchFamily="18" charset="0"/>
              </a:rPr>
              <a:t> ile yapılan raks vardır ki buna da “</a:t>
            </a:r>
            <a:r>
              <a:rPr lang="tr-TR" sz="2600" dirty="0" err="1">
                <a:latin typeface="Times New Roman" pitchFamily="18" charset="0"/>
                <a:cs typeface="Times New Roman" pitchFamily="18" charset="0"/>
              </a:rPr>
              <a:t>semâ</a:t>
            </a:r>
            <a:r>
              <a:rPr lang="tr-TR" sz="2600" dirty="0">
                <a:latin typeface="Times New Roman" pitchFamily="18" charset="0"/>
                <a:cs typeface="Times New Roman" pitchFamily="18" charset="0"/>
              </a:rPr>
              <a:t>” adı verilmektedir. </a:t>
            </a:r>
          </a:p>
          <a:p>
            <a:pPr algn="just">
              <a:buNone/>
            </a:pPr>
            <a:r>
              <a:rPr lang="tr-TR" sz="2600" dirty="0" smtClean="0">
                <a:latin typeface="Times New Roman" pitchFamily="18" charset="0"/>
                <a:cs typeface="Times New Roman" pitchFamily="18" charset="0"/>
              </a:rPr>
              <a:t>	Mevlâna’yı </a:t>
            </a:r>
            <a:r>
              <a:rPr lang="tr-TR" sz="2600" dirty="0">
                <a:latin typeface="Times New Roman" pitchFamily="18" charset="0"/>
                <a:cs typeface="Times New Roman" pitchFamily="18" charset="0"/>
              </a:rPr>
              <a:t>sadece, </a:t>
            </a:r>
            <a:r>
              <a:rPr lang="tr-TR" sz="2600" dirty="0" err="1">
                <a:latin typeface="Times New Roman" pitchFamily="18" charset="0"/>
                <a:cs typeface="Times New Roman" pitchFamily="18" charset="0"/>
              </a:rPr>
              <a:t>tarîkat</a:t>
            </a:r>
            <a:r>
              <a:rPr lang="tr-TR" sz="2600" dirty="0">
                <a:latin typeface="Times New Roman" pitchFamily="18" charset="0"/>
                <a:cs typeface="Times New Roman" pitchFamily="18" charset="0"/>
              </a:rPr>
              <a:t> kuran bir tekke şeyhi veya bir </a:t>
            </a:r>
            <a:r>
              <a:rPr lang="tr-TR" sz="2600" dirty="0" err="1">
                <a:latin typeface="Times New Roman" pitchFamily="18" charset="0"/>
                <a:cs typeface="Times New Roman" pitchFamily="18" charset="0"/>
              </a:rPr>
              <a:t>pîr</a:t>
            </a:r>
            <a:r>
              <a:rPr lang="tr-TR" sz="2600" dirty="0">
                <a:latin typeface="Times New Roman" pitchFamily="18" charset="0"/>
                <a:cs typeface="Times New Roman" pitchFamily="18" charset="0"/>
              </a:rPr>
              <a:t> olarak görmemek gerekir. Çünkü Mevlâna, Mesnevîsinde ve </a:t>
            </a:r>
            <a:r>
              <a:rPr lang="tr-TR" sz="2600" dirty="0" err="1">
                <a:latin typeface="Times New Roman" pitchFamily="18" charset="0"/>
                <a:cs typeface="Times New Roman" pitchFamily="18" charset="0"/>
              </a:rPr>
              <a:t>Dîvân</a:t>
            </a:r>
            <a:r>
              <a:rPr lang="tr-TR" sz="2600" dirty="0">
                <a:latin typeface="Times New Roman" pitchFamily="18" charset="0"/>
                <a:cs typeface="Times New Roman" pitchFamily="18" charset="0"/>
              </a:rPr>
              <a:t>-ı </a:t>
            </a:r>
            <a:r>
              <a:rPr lang="tr-TR" sz="2600" dirty="0" err="1">
                <a:latin typeface="Times New Roman" pitchFamily="18" charset="0"/>
                <a:cs typeface="Times New Roman" pitchFamily="18" charset="0"/>
              </a:rPr>
              <a:t>Kebîrinde</a:t>
            </a:r>
            <a:r>
              <a:rPr lang="tr-TR" sz="2600" dirty="0">
                <a:latin typeface="Times New Roman" pitchFamily="18" charset="0"/>
                <a:cs typeface="Times New Roman" pitchFamily="18" charset="0"/>
              </a:rPr>
              <a:t> hep </a:t>
            </a:r>
            <a:r>
              <a:rPr lang="tr-TR" sz="2600" dirty="0" err="1">
                <a:latin typeface="Times New Roman" pitchFamily="18" charset="0"/>
                <a:cs typeface="Times New Roman" pitchFamily="18" charset="0"/>
              </a:rPr>
              <a:t>mûsikîyi</a:t>
            </a:r>
            <a:r>
              <a:rPr lang="tr-TR" sz="2600" dirty="0">
                <a:latin typeface="Times New Roman" pitchFamily="18" charset="0"/>
                <a:cs typeface="Times New Roman" pitchFamily="18" charset="0"/>
              </a:rPr>
              <a:t>, aşkı ve </a:t>
            </a:r>
            <a:r>
              <a:rPr lang="tr-TR" sz="2600" dirty="0" err="1">
                <a:latin typeface="Times New Roman" pitchFamily="18" charset="0"/>
                <a:cs typeface="Times New Roman" pitchFamily="18" charset="0"/>
              </a:rPr>
              <a:t>semâyı</a:t>
            </a:r>
            <a:r>
              <a:rPr lang="tr-TR" sz="2600" dirty="0">
                <a:latin typeface="Times New Roman" pitchFamily="18" charset="0"/>
                <a:cs typeface="Times New Roman" pitchFamily="18" charset="0"/>
              </a:rPr>
              <a:t> övmek suretiyle kendisinden sonra gelenlerin ufkunu açarak, sanatın ve </a:t>
            </a:r>
            <a:r>
              <a:rPr lang="tr-TR" sz="2600" dirty="0" err="1">
                <a:latin typeface="Times New Roman" pitchFamily="18" charset="0"/>
                <a:cs typeface="Times New Roman" pitchFamily="18" charset="0"/>
              </a:rPr>
              <a:t>mûsikînin</a:t>
            </a:r>
            <a:r>
              <a:rPr lang="tr-TR" sz="2600" dirty="0">
                <a:latin typeface="Times New Roman" pitchFamily="18" charset="0"/>
                <a:cs typeface="Times New Roman" pitchFamily="18" charset="0"/>
              </a:rPr>
              <a:t> gelişmesini sağlamıştır</a:t>
            </a:r>
            <a:r>
              <a:rPr lang="tr-TR" sz="2600" dirty="0" smtClean="0">
                <a:latin typeface="Times New Roman" pitchFamily="18" charset="0"/>
                <a:cs typeface="Times New Roman" pitchFamily="18" charset="0"/>
              </a:rPr>
              <a:t>.</a:t>
            </a:r>
          </a:p>
          <a:p>
            <a:pPr algn="just"/>
            <a:r>
              <a:rPr lang="tr-TR" sz="2600" dirty="0">
                <a:latin typeface="Times New Roman" pitchFamily="18" charset="0"/>
                <a:cs typeface="Times New Roman" pitchFamily="18" charset="0"/>
              </a:rPr>
              <a:t>Mevlevî </a:t>
            </a:r>
            <a:r>
              <a:rPr lang="tr-TR" sz="2600" dirty="0" err="1">
                <a:latin typeface="Times New Roman" pitchFamily="18" charset="0"/>
                <a:cs typeface="Times New Roman" pitchFamily="18" charset="0"/>
              </a:rPr>
              <a:t>Âyinleri</a:t>
            </a:r>
            <a:r>
              <a:rPr lang="tr-TR" sz="2600" dirty="0">
                <a:latin typeface="Times New Roman" pitchFamily="18" charset="0"/>
                <a:cs typeface="Times New Roman" pitchFamily="18" charset="0"/>
              </a:rPr>
              <a:t>, her birine “selâm” denilen dört bölümden oluşmaktadır. </a:t>
            </a:r>
            <a:r>
              <a:rPr lang="tr-TR" sz="2600" dirty="0" err="1">
                <a:latin typeface="Times New Roman" pitchFamily="18" charset="0"/>
                <a:cs typeface="Times New Roman" pitchFamily="18" charset="0"/>
              </a:rPr>
              <a:t>Âyine</a:t>
            </a:r>
            <a:r>
              <a:rPr lang="tr-TR" sz="2600" dirty="0">
                <a:latin typeface="Times New Roman" pitchFamily="18" charset="0"/>
                <a:cs typeface="Times New Roman" pitchFamily="18" charset="0"/>
              </a:rPr>
              <a:t> başlamadan önce bir baş taksim yapılır. Sonra Mevlâna’ya ait Itrî’nin </a:t>
            </a:r>
            <a:r>
              <a:rPr lang="tr-TR" sz="2600" dirty="0" err="1">
                <a:latin typeface="Times New Roman" pitchFamily="18" charset="0"/>
                <a:cs typeface="Times New Roman" pitchFamily="18" charset="0"/>
              </a:rPr>
              <a:t>na’tı</a:t>
            </a:r>
            <a:r>
              <a:rPr lang="tr-TR" sz="2600" dirty="0">
                <a:latin typeface="Times New Roman" pitchFamily="18" charset="0"/>
                <a:cs typeface="Times New Roman" pitchFamily="18" charset="0"/>
              </a:rPr>
              <a:t> okunur, ondan sonra </a:t>
            </a:r>
            <a:r>
              <a:rPr lang="tr-TR" sz="2600" dirty="0" err="1">
                <a:latin typeface="Times New Roman" pitchFamily="18" charset="0"/>
                <a:cs typeface="Times New Roman" pitchFamily="18" charset="0"/>
              </a:rPr>
              <a:t>âyinin</a:t>
            </a:r>
            <a:r>
              <a:rPr lang="tr-TR" sz="2600" dirty="0">
                <a:latin typeface="Times New Roman" pitchFamily="18" charset="0"/>
                <a:cs typeface="Times New Roman" pitchFamily="18" charset="0"/>
              </a:rPr>
              <a:t> makamında bir peşrev çalınır ve </a:t>
            </a:r>
            <a:r>
              <a:rPr lang="tr-TR" sz="2600" dirty="0" err="1">
                <a:latin typeface="Times New Roman" pitchFamily="18" charset="0"/>
                <a:cs typeface="Times New Roman" pitchFamily="18" charset="0"/>
              </a:rPr>
              <a:t>âyine</a:t>
            </a:r>
            <a:r>
              <a:rPr lang="tr-TR" sz="2600" dirty="0">
                <a:latin typeface="Times New Roman" pitchFamily="18" charset="0"/>
                <a:cs typeface="Times New Roman" pitchFamily="18" charset="0"/>
              </a:rPr>
              <a:t> girilir.</a:t>
            </a:r>
          </a:p>
          <a:p>
            <a:pPr algn="just"/>
            <a:r>
              <a:rPr lang="tr-TR" sz="2600" dirty="0">
                <a:latin typeface="Times New Roman" pitchFamily="18" charset="0"/>
                <a:cs typeface="Times New Roman" pitchFamily="18" charset="0"/>
              </a:rPr>
              <a:t>Birinci selâm, Düyek veya </a:t>
            </a:r>
            <a:r>
              <a:rPr lang="tr-TR" sz="2600" dirty="0" err="1">
                <a:latin typeface="Times New Roman" pitchFamily="18" charset="0"/>
                <a:cs typeface="Times New Roman" pitchFamily="18" charset="0"/>
              </a:rPr>
              <a:t>Devr</a:t>
            </a:r>
            <a:r>
              <a:rPr lang="tr-TR" sz="2600" dirty="0">
                <a:latin typeface="Times New Roman" pitchFamily="18" charset="0"/>
                <a:cs typeface="Times New Roman" pitchFamily="18" charset="0"/>
              </a:rPr>
              <a:t>-i </a:t>
            </a:r>
            <a:r>
              <a:rPr lang="tr-TR" sz="2600" dirty="0" err="1">
                <a:latin typeface="Times New Roman" pitchFamily="18" charset="0"/>
                <a:cs typeface="Times New Roman" pitchFamily="18" charset="0"/>
              </a:rPr>
              <a:t>Revân</a:t>
            </a:r>
            <a:r>
              <a:rPr lang="tr-TR" sz="2600" dirty="0">
                <a:latin typeface="Times New Roman" pitchFamily="18" charset="0"/>
                <a:cs typeface="Times New Roman" pitchFamily="18" charset="0"/>
              </a:rPr>
              <a:t>; ikinci ve dördüncü selâmlar Ağır </a:t>
            </a:r>
            <a:r>
              <a:rPr lang="tr-TR" sz="2600" dirty="0" err="1">
                <a:latin typeface="Times New Roman" pitchFamily="18" charset="0"/>
                <a:cs typeface="Times New Roman" pitchFamily="18" charset="0"/>
              </a:rPr>
              <a:t>Evfer</a:t>
            </a:r>
            <a:r>
              <a:rPr lang="tr-TR" sz="2600" dirty="0">
                <a:latin typeface="Times New Roman" pitchFamily="18" charset="0"/>
                <a:cs typeface="Times New Roman" pitchFamily="18" charset="0"/>
              </a:rPr>
              <a:t>; üçüncü selâm </a:t>
            </a:r>
            <a:r>
              <a:rPr lang="tr-TR" sz="2600" dirty="0" err="1">
                <a:latin typeface="Times New Roman" pitchFamily="18" charset="0"/>
                <a:cs typeface="Times New Roman" pitchFamily="18" charset="0"/>
              </a:rPr>
              <a:t>Devr</a:t>
            </a:r>
            <a:r>
              <a:rPr lang="tr-TR" sz="2600" dirty="0">
                <a:latin typeface="Times New Roman" pitchFamily="18" charset="0"/>
                <a:cs typeface="Times New Roman" pitchFamily="18" charset="0"/>
              </a:rPr>
              <a:t>-i </a:t>
            </a:r>
            <a:r>
              <a:rPr lang="tr-TR" sz="2600" dirty="0" err="1">
                <a:latin typeface="Times New Roman" pitchFamily="18" charset="0"/>
                <a:cs typeface="Times New Roman" pitchFamily="18" charset="0"/>
              </a:rPr>
              <a:t>Kebîr</a:t>
            </a:r>
            <a:r>
              <a:rPr lang="tr-TR" sz="2600" dirty="0">
                <a:latin typeface="Times New Roman" pitchFamily="18" charset="0"/>
                <a:cs typeface="Times New Roman" pitchFamily="18" charset="0"/>
              </a:rPr>
              <a:t>, Frenkçin, Ağır Düyek, </a:t>
            </a:r>
            <a:r>
              <a:rPr lang="tr-TR" sz="2600" dirty="0" err="1">
                <a:latin typeface="Times New Roman" pitchFamily="18" charset="0"/>
                <a:cs typeface="Times New Roman" pitchFamily="18" charset="0"/>
              </a:rPr>
              <a:t>Çenber</a:t>
            </a:r>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Evsat</a:t>
            </a:r>
            <a:r>
              <a:rPr lang="tr-TR" sz="2600" dirty="0">
                <a:latin typeface="Times New Roman" pitchFamily="18" charset="0"/>
                <a:cs typeface="Times New Roman" pitchFamily="18" charset="0"/>
              </a:rPr>
              <a:t> ve </a:t>
            </a:r>
            <a:r>
              <a:rPr lang="tr-TR" sz="2600" dirty="0" err="1">
                <a:latin typeface="Times New Roman" pitchFamily="18" charset="0"/>
                <a:cs typeface="Times New Roman" pitchFamily="18" charset="0"/>
              </a:rPr>
              <a:t>Semâi</a:t>
            </a:r>
            <a:r>
              <a:rPr lang="tr-TR" sz="2600" dirty="0">
                <a:latin typeface="Times New Roman" pitchFamily="18" charset="0"/>
                <a:cs typeface="Times New Roman" pitchFamily="18" charset="0"/>
              </a:rPr>
              <a:t> gibi </a:t>
            </a:r>
            <a:r>
              <a:rPr lang="tr-TR" sz="2600" dirty="0" err="1">
                <a:latin typeface="Times New Roman" pitchFamily="18" charset="0"/>
                <a:cs typeface="Times New Roman" pitchFamily="18" charset="0"/>
              </a:rPr>
              <a:t>usûllerden</a:t>
            </a:r>
            <a:r>
              <a:rPr lang="tr-TR" sz="2600" dirty="0">
                <a:latin typeface="Times New Roman" pitchFamily="18" charset="0"/>
                <a:cs typeface="Times New Roman" pitchFamily="18" charset="0"/>
              </a:rPr>
              <a:t> birisiyle ölçülür. Her selâm başında, dönenler durarak vücutlarını hafifçe öne eğmek </a:t>
            </a:r>
            <a:r>
              <a:rPr lang="tr-TR" sz="2600" dirty="0" err="1">
                <a:latin typeface="Times New Roman" pitchFamily="18" charset="0"/>
                <a:cs typeface="Times New Roman" pitchFamily="18" charset="0"/>
              </a:rPr>
              <a:t>sûretiyle</a:t>
            </a:r>
            <a:r>
              <a:rPr lang="tr-TR" sz="2600" dirty="0">
                <a:latin typeface="Times New Roman" pitchFamily="18" charset="0"/>
                <a:cs typeface="Times New Roman" pitchFamily="18" charset="0"/>
              </a:rPr>
              <a:t> selâm durumunu yerine getirmiş olurlar. Birinci selâmın bittiği, ritmin değişmesiyle belli olduğundan, </a:t>
            </a:r>
            <a:r>
              <a:rPr lang="tr-TR" sz="2600" dirty="0" err="1">
                <a:latin typeface="Times New Roman" pitchFamily="18" charset="0"/>
                <a:cs typeface="Times New Roman" pitchFamily="18" charset="0"/>
              </a:rPr>
              <a:t>mutribân</a:t>
            </a:r>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sâzende</a:t>
            </a:r>
            <a:r>
              <a:rPr lang="tr-TR" sz="2600" dirty="0">
                <a:latin typeface="Times New Roman" pitchFamily="18" charset="0"/>
                <a:cs typeface="Times New Roman" pitchFamily="18" charset="0"/>
              </a:rPr>
              <a:t> ve </a:t>
            </a:r>
            <a:r>
              <a:rPr lang="tr-TR" sz="2600" dirty="0" err="1">
                <a:latin typeface="Times New Roman" pitchFamily="18" charset="0"/>
                <a:cs typeface="Times New Roman" pitchFamily="18" charset="0"/>
              </a:rPr>
              <a:t>hânendeler</a:t>
            </a:r>
            <a:r>
              <a:rPr lang="tr-TR" sz="2600" dirty="0">
                <a:latin typeface="Times New Roman" pitchFamily="18" charset="0"/>
                <a:cs typeface="Times New Roman" pitchFamily="18" charset="0"/>
              </a:rPr>
              <a:t>) ikinci selâmı </a:t>
            </a:r>
            <a:r>
              <a:rPr lang="tr-TR" sz="2600" dirty="0" err="1">
                <a:latin typeface="Times New Roman" pitchFamily="18" charset="0"/>
                <a:cs typeface="Times New Roman" pitchFamily="18" charset="0"/>
              </a:rPr>
              <a:t>Evfer</a:t>
            </a:r>
            <a:r>
              <a:rPr lang="tr-TR" sz="2600" dirty="0">
                <a:latin typeface="Times New Roman" pitchFamily="18" charset="0"/>
                <a:cs typeface="Times New Roman" pitchFamily="18" charset="0"/>
              </a:rPr>
              <a:t> </a:t>
            </a:r>
            <a:r>
              <a:rPr lang="tr-TR" sz="2600" dirty="0" err="1">
                <a:latin typeface="Times New Roman" pitchFamily="18" charset="0"/>
                <a:cs typeface="Times New Roman" pitchFamily="18" charset="0"/>
              </a:rPr>
              <a:t>usûlü</a:t>
            </a:r>
            <a:r>
              <a:rPr lang="tr-TR" sz="2600" dirty="0">
                <a:latin typeface="Times New Roman" pitchFamily="18" charset="0"/>
                <a:cs typeface="Times New Roman" pitchFamily="18" charset="0"/>
              </a:rPr>
              <a:t> ile </a:t>
            </a:r>
            <a:r>
              <a:rPr lang="tr-TR" sz="2600" dirty="0" err="1">
                <a:latin typeface="Times New Roman" pitchFamily="18" charset="0"/>
                <a:cs typeface="Times New Roman" pitchFamily="18" charset="0"/>
              </a:rPr>
              <a:t>icrâ</a:t>
            </a:r>
            <a:r>
              <a:rPr lang="tr-TR" sz="2600" dirty="0">
                <a:latin typeface="Times New Roman" pitchFamily="18" charset="0"/>
                <a:cs typeface="Times New Roman" pitchFamily="18" charset="0"/>
              </a:rPr>
              <a:t> etmeye başladıkları vakit, bütün </a:t>
            </a:r>
            <a:r>
              <a:rPr lang="tr-TR" sz="2600" dirty="0" err="1">
                <a:latin typeface="Times New Roman" pitchFamily="18" charset="0"/>
                <a:cs typeface="Times New Roman" pitchFamily="18" charset="0"/>
              </a:rPr>
              <a:t>semâzenler</a:t>
            </a:r>
            <a:r>
              <a:rPr lang="tr-TR" sz="2600" dirty="0">
                <a:latin typeface="Times New Roman" pitchFamily="18" charset="0"/>
                <a:cs typeface="Times New Roman" pitchFamily="18" charset="0"/>
              </a:rPr>
              <a:t> dururlar. Posttaki şeyh üç adım ilerleyerek selâm verir, </a:t>
            </a:r>
            <a:r>
              <a:rPr lang="tr-TR" sz="2600" dirty="0" err="1">
                <a:latin typeface="Times New Roman" pitchFamily="18" charset="0"/>
                <a:cs typeface="Times New Roman" pitchFamily="18" charset="0"/>
              </a:rPr>
              <a:t>semâzenler</a:t>
            </a:r>
            <a:r>
              <a:rPr lang="tr-TR" sz="2600" dirty="0">
                <a:latin typeface="Times New Roman" pitchFamily="18" charset="0"/>
                <a:cs typeface="Times New Roman" pitchFamily="18" charset="0"/>
              </a:rPr>
              <a:t> de aynı selâma uyarlar. Şeyh tekrar geriye çekilerek bir daha selâm verir. </a:t>
            </a:r>
            <a:r>
              <a:rPr lang="tr-TR" sz="2600" dirty="0" err="1">
                <a:latin typeface="Times New Roman" pitchFamily="18" charset="0"/>
                <a:cs typeface="Times New Roman" pitchFamily="18" charset="0"/>
              </a:rPr>
              <a:t>Semâzenler</a:t>
            </a:r>
            <a:r>
              <a:rPr lang="tr-TR" sz="2600" dirty="0">
                <a:latin typeface="Times New Roman" pitchFamily="18" charset="0"/>
                <a:cs typeface="Times New Roman" pitchFamily="18" charset="0"/>
              </a:rPr>
              <a:t> de bu selâma iştirak ederler ve </a:t>
            </a:r>
            <a:r>
              <a:rPr lang="tr-TR" sz="2600" dirty="0" err="1">
                <a:latin typeface="Times New Roman" pitchFamily="18" charset="0"/>
                <a:cs typeface="Times New Roman" pitchFamily="18" charset="0"/>
              </a:rPr>
              <a:t>semâzenler</a:t>
            </a:r>
            <a:r>
              <a:rPr lang="tr-TR" sz="2600" dirty="0">
                <a:latin typeface="Times New Roman" pitchFamily="18" charset="0"/>
                <a:cs typeface="Times New Roman" pitchFamily="18" charset="0"/>
              </a:rPr>
              <a:t> şeyhin önüne gelir; yalnız selâm vererek tekrar dönmeye başlarlar.</a:t>
            </a:r>
          </a:p>
          <a:p>
            <a:pPr algn="just">
              <a:buNone/>
            </a:pPr>
            <a:endParaRPr lang="tr-TR" sz="2600" dirty="0">
              <a:latin typeface="Times New Roman" pitchFamily="18" charset="0"/>
              <a:cs typeface="Times New Roman" pitchFamily="18" charset="0"/>
            </a:endParaRP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34</a:t>
            </a:fld>
            <a:endParaRPr lang="tr-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lnSpcReduction="10000"/>
          </a:bodyPr>
          <a:lstStyle/>
          <a:p>
            <a:pPr>
              <a:buNone/>
            </a:pPr>
            <a:endParaRPr lang="tr-TR" dirty="0" smtClean="0"/>
          </a:p>
          <a:p>
            <a:pPr>
              <a:buNone/>
            </a:pPr>
            <a:endParaRPr lang="tr-TR" dirty="0"/>
          </a:p>
          <a:p>
            <a:pPr>
              <a:buNone/>
            </a:pPr>
            <a:endParaRPr lang="tr-TR" dirty="0" smtClean="0"/>
          </a:p>
          <a:p>
            <a:pPr>
              <a:buNone/>
            </a:pPr>
            <a:endParaRPr lang="tr-TR" dirty="0"/>
          </a:p>
          <a:p>
            <a:pPr>
              <a:buNone/>
            </a:pPr>
            <a:r>
              <a:rPr lang="tr-TR" sz="1600" b="1" dirty="0" smtClean="0">
                <a:latin typeface="Times New Roman" pitchFamily="18" charset="0"/>
                <a:cs typeface="Times New Roman" pitchFamily="18" charset="0"/>
              </a:rPr>
              <a:t>         REBAB                        NEYLER               </a:t>
            </a:r>
            <a:r>
              <a:rPr lang="tr-TR" sz="1600" b="1" dirty="0" err="1">
                <a:latin typeface="Times New Roman" pitchFamily="18" charset="0"/>
                <a:cs typeface="Times New Roman" pitchFamily="18" charset="0"/>
              </a:rPr>
              <a:t>Âyin</a:t>
            </a:r>
            <a:r>
              <a:rPr lang="tr-TR" sz="1600" b="1" dirty="0">
                <a:latin typeface="Times New Roman" pitchFamily="18" charset="0"/>
                <a:cs typeface="Times New Roman" pitchFamily="18" charset="0"/>
              </a:rPr>
              <a:t>-i Şerif okuyan bir Mevlevi grubu</a:t>
            </a:r>
            <a:r>
              <a:rPr lang="tr-TR" sz="1600" b="1" dirty="0"/>
              <a:t> </a:t>
            </a:r>
            <a:endParaRPr lang="tr-TR" sz="1600" b="1" dirty="0" smtClean="0"/>
          </a:p>
          <a:p>
            <a:pPr>
              <a:buNone/>
            </a:pPr>
            <a:endParaRPr lang="tr-TR" sz="1600" b="1" dirty="0"/>
          </a:p>
          <a:p>
            <a:pPr algn="just">
              <a:buNone/>
            </a:pP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Âyinin</a:t>
            </a:r>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üçüncü bölümünde yine </a:t>
            </a:r>
            <a:r>
              <a:rPr lang="tr-TR" sz="2400" dirty="0" err="1">
                <a:latin typeface="Times New Roman" pitchFamily="18" charset="0"/>
                <a:cs typeface="Times New Roman" pitchFamily="18" charset="0"/>
              </a:rPr>
              <a:t>usûlün</a:t>
            </a:r>
            <a:r>
              <a:rPr lang="tr-TR" sz="2400" dirty="0">
                <a:latin typeface="Times New Roman" pitchFamily="18" charset="0"/>
                <a:cs typeface="Times New Roman" pitchFamily="18" charset="0"/>
              </a:rPr>
              <a:t> değişmesi ile, ikinci selâmda olduğu gibi yapılır. Bu bölüm, </a:t>
            </a:r>
            <a:r>
              <a:rPr lang="tr-TR" sz="2400" dirty="0" err="1">
                <a:latin typeface="Times New Roman" pitchFamily="18" charset="0"/>
                <a:cs typeface="Times New Roman" pitchFamily="18" charset="0"/>
              </a:rPr>
              <a:t>Devr</a:t>
            </a:r>
            <a:r>
              <a:rPr lang="tr-TR" sz="2400" dirty="0">
                <a:latin typeface="Times New Roman" pitchFamily="18" charset="0"/>
                <a:cs typeface="Times New Roman" pitchFamily="18" charset="0"/>
              </a:rPr>
              <a:t>-i </a:t>
            </a:r>
            <a:r>
              <a:rPr lang="tr-TR" sz="2400" dirty="0" err="1">
                <a:latin typeface="Times New Roman" pitchFamily="18" charset="0"/>
                <a:cs typeface="Times New Roman" pitchFamily="18" charset="0"/>
              </a:rPr>
              <a:t>Kebîr</a:t>
            </a:r>
            <a:r>
              <a:rPr lang="tr-TR" sz="2400" dirty="0">
                <a:latin typeface="Times New Roman" pitchFamily="18" charset="0"/>
                <a:cs typeface="Times New Roman" pitchFamily="18" charset="0"/>
              </a:rPr>
              <a:t> ve diğer </a:t>
            </a:r>
            <a:r>
              <a:rPr lang="tr-TR" sz="2400" dirty="0" err="1">
                <a:latin typeface="Times New Roman" pitchFamily="18" charset="0"/>
                <a:cs typeface="Times New Roman" pitchFamily="18" charset="0"/>
              </a:rPr>
              <a:t>usûller</a:t>
            </a:r>
            <a:r>
              <a:rPr lang="tr-TR" sz="2400" dirty="0">
                <a:latin typeface="Times New Roman" pitchFamily="18" charset="0"/>
                <a:cs typeface="Times New Roman" pitchFamily="18" charset="0"/>
              </a:rPr>
              <a:t> ile </a:t>
            </a:r>
            <a:r>
              <a:rPr lang="tr-TR" sz="2400" dirty="0" err="1">
                <a:latin typeface="Times New Roman" pitchFamily="18" charset="0"/>
                <a:cs typeface="Times New Roman" pitchFamily="18" charset="0"/>
              </a:rPr>
              <a:t>icrâ</a:t>
            </a:r>
            <a:r>
              <a:rPr lang="tr-TR" sz="2400" dirty="0">
                <a:latin typeface="Times New Roman" pitchFamily="18" charset="0"/>
                <a:cs typeface="Times New Roman" pitchFamily="18" charset="0"/>
              </a:rPr>
              <a:t> edilir. Neylerle terennüm adı verilen </a:t>
            </a:r>
            <a:r>
              <a:rPr lang="tr-TR" sz="2400" dirty="0" err="1">
                <a:latin typeface="Times New Roman" pitchFamily="18" charset="0"/>
                <a:cs typeface="Times New Roman" pitchFamily="18" charset="0"/>
              </a:rPr>
              <a:t>sâz</a:t>
            </a:r>
            <a:r>
              <a:rPr lang="tr-TR" sz="2400" dirty="0">
                <a:latin typeface="Times New Roman" pitchFamily="18" charset="0"/>
                <a:cs typeface="Times New Roman" pitchFamily="18" charset="0"/>
              </a:rPr>
              <a:t> eseri çalındıktan sonra, Ahmet </a:t>
            </a:r>
            <a:r>
              <a:rPr lang="tr-TR" sz="2400" dirty="0" err="1">
                <a:latin typeface="Times New Roman" pitchFamily="18" charset="0"/>
                <a:cs typeface="Times New Roman" pitchFamily="18" charset="0"/>
              </a:rPr>
              <a:t>Eflâkî</a:t>
            </a:r>
            <a:r>
              <a:rPr lang="tr-TR" sz="2400" dirty="0">
                <a:latin typeface="Times New Roman" pitchFamily="18" charset="0"/>
                <a:cs typeface="Times New Roman" pitchFamily="18" charset="0"/>
              </a:rPr>
              <a:t> Dede’nin tertip ettiği ve bütün </a:t>
            </a:r>
            <a:r>
              <a:rPr lang="tr-TR" sz="2400" dirty="0" err="1">
                <a:latin typeface="Times New Roman" pitchFamily="18" charset="0"/>
                <a:cs typeface="Times New Roman" pitchFamily="18" charset="0"/>
              </a:rPr>
              <a:t>âyin</a:t>
            </a:r>
            <a:r>
              <a:rPr lang="tr-TR" sz="2400" dirty="0">
                <a:latin typeface="Times New Roman" pitchFamily="18" charset="0"/>
                <a:cs typeface="Times New Roman" pitchFamily="18" charset="0"/>
              </a:rPr>
              <a:t> bestelerinde bulunan Yürük </a:t>
            </a:r>
            <a:r>
              <a:rPr lang="tr-TR" sz="2400" dirty="0" err="1">
                <a:latin typeface="Times New Roman" pitchFamily="18" charset="0"/>
                <a:cs typeface="Times New Roman" pitchFamily="18" charset="0"/>
              </a:rPr>
              <a:t>Semâi</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usûlünde</a:t>
            </a:r>
            <a:r>
              <a:rPr lang="tr-TR" sz="2400" dirty="0">
                <a:latin typeface="Times New Roman" pitchFamily="18" charset="0"/>
                <a:cs typeface="Times New Roman" pitchFamily="18" charset="0"/>
              </a:rPr>
              <a:t> bestelenmiş “Ey ki </a:t>
            </a:r>
            <a:r>
              <a:rPr lang="tr-TR" sz="2400" dirty="0" err="1">
                <a:latin typeface="Times New Roman" pitchFamily="18" charset="0"/>
                <a:cs typeface="Times New Roman" pitchFamily="18" charset="0"/>
              </a:rPr>
              <a:t>hezâr</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âferin</a:t>
            </a:r>
            <a:r>
              <a:rPr lang="tr-TR" sz="2400" dirty="0">
                <a:latin typeface="Times New Roman" pitchFamily="18" charset="0"/>
                <a:cs typeface="Times New Roman" pitchFamily="18" charset="0"/>
              </a:rPr>
              <a:t> bu nice </a:t>
            </a:r>
            <a:r>
              <a:rPr lang="tr-TR" sz="2400" dirty="0" err="1">
                <a:latin typeface="Times New Roman" pitchFamily="18" charset="0"/>
                <a:cs typeface="Times New Roman" pitchFamily="18" charset="0"/>
              </a:rPr>
              <a:t>sultân</a:t>
            </a:r>
            <a:r>
              <a:rPr lang="tr-TR" sz="2400" dirty="0">
                <a:latin typeface="Times New Roman" pitchFamily="18" charset="0"/>
                <a:cs typeface="Times New Roman" pitchFamily="18" charset="0"/>
              </a:rPr>
              <a:t> olur” kıtası okunur. </a:t>
            </a:r>
            <a:r>
              <a:rPr lang="tr-TR" sz="2400" dirty="0" err="1">
                <a:latin typeface="Times New Roman" pitchFamily="18" charset="0"/>
                <a:cs typeface="Times New Roman" pitchFamily="18" charset="0"/>
              </a:rPr>
              <a:t>Âyinin</a:t>
            </a:r>
            <a:r>
              <a:rPr lang="tr-TR" sz="2400" dirty="0">
                <a:latin typeface="Times New Roman" pitchFamily="18" charset="0"/>
                <a:cs typeface="Times New Roman" pitchFamily="18" charset="0"/>
              </a:rPr>
              <a:t> en uzun kısmını üçüncü selâm teşkil eder. Sonra dördüncü selâma geçilir.</a:t>
            </a:r>
          </a:p>
          <a:p>
            <a:pPr>
              <a:buNone/>
            </a:pPr>
            <a:endParaRPr lang="tr-TR" sz="1600"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35</a:t>
            </a:fld>
            <a:endParaRPr lang="tr-TR"/>
          </a:p>
        </p:txBody>
      </p:sp>
      <p:pic>
        <p:nvPicPr>
          <p:cNvPr id="49154" name="Resim 7" descr="rebab_k"/>
          <p:cNvPicPr>
            <a:picLocks noChangeAspect="1" noChangeArrowheads="1"/>
          </p:cNvPicPr>
          <p:nvPr/>
        </p:nvPicPr>
        <p:blipFill>
          <a:blip r:embed="rId3"/>
          <a:srcRect/>
          <a:stretch>
            <a:fillRect/>
          </a:stretch>
        </p:blipFill>
        <p:spPr bwMode="auto">
          <a:xfrm>
            <a:off x="1214414" y="642918"/>
            <a:ext cx="381000" cy="1733550"/>
          </a:xfrm>
          <a:prstGeom prst="rect">
            <a:avLst/>
          </a:prstGeom>
          <a:noFill/>
          <a:ln w="9525">
            <a:noFill/>
            <a:miter lim="800000"/>
            <a:headEnd/>
            <a:tailEnd/>
          </a:ln>
        </p:spPr>
      </p:pic>
      <p:pic>
        <p:nvPicPr>
          <p:cNvPr id="49155" name="Resim 8" descr="http://www.turkmusikisi.com/calgilar/ney_k.jpg"/>
          <p:cNvPicPr>
            <a:picLocks noChangeAspect="1" noChangeArrowheads="1"/>
          </p:cNvPicPr>
          <p:nvPr/>
        </p:nvPicPr>
        <p:blipFill>
          <a:blip r:embed="rId4" r:link="rId5"/>
          <a:srcRect/>
          <a:stretch>
            <a:fillRect/>
          </a:stretch>
        </p:blipFill>
        <p:spPr bwMode="auto">
          <a:xfrm>
            <a:off x="3000364" y="571480"/>
            <a:ext cx="733425" cy="1847850"/>
          </a:xfrm>
          <a:prstGeom prst="rect">
            <a:avLst/>
          </a:prstGeom>
          <a:noFill/>
          <a:ln w="9525">
            <a:noFill/>
            <a:miter lim="800000"/>
            <a:headEnd/>
            <a:tailEnd/>
          </a:ln>
        </p:spPr>
      </p:pic>
      <p:sp>
        <p:nvSpPr>
          <p:cNvPr id="491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49156" name="Object 4"/>
          <p:cNvGraphicFramePr>
            <a:graphicFrameLocks noChangeAspect="1"/>
          </p:cNvGraphicFramePr>
          <p:nvPr/>
        </p:nvGraphicFramePr>
        <p:xfrm>
          <a:off x="5000628" y="714356"/>
          <a:ext cx="2438400" cy="1724025"/>
        </p:xfrm>
        <a:graphic>
          <a:graphicData uri="http://schemas.openxmlformats.org/presentationml/2006/ole">
            <mc:AlternateContent xmlns:mc="http://schemas.openxmlformats.org/markup-compatibility/2006">
              <mc:Choice xmlns:v="urn:schemas-microsoft-com:vml" Requires="v">
                <p:oleObj spid="_x0000_s49157" name="Bit Eşlem Resmi" r:id="rId6" imgW="2704762" imgH="2029108" progId="PBrush">
                  <p:embed/>
                </p:oleObj>
              </mc:Choice>
              <mc:Fallback>
                <p:oleObj name="Bit Eşlem Resmi" r:id="rId6" imgW="2704762" imgH="2029108" progId="PBrush">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28" y="714356"/>
                        <a:ext cx="2438400" cy="1724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0000" lnSpcReduction="20000"/>
          </a:bodyPr>
          <a:lstStyle/>
          <a:p>
            <a:pPr algn="just">
              <a:buNone/>
            </a:pPr>
            <a:r>
              <a:rPr lang="tr-TR" dirty="0" smtClean="0">
                <a:latin typeface="Times New Roman" pitchFamily="18" charset="0"/>
                <a:cs typeface="Times New Roman" pitchFamily="18" charset="0"/>
              </a:rPr>
              <a:t>	</a:t>
            </a:r>
          </a:p>
          <a:p>
            <a:pPr algn="just">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Dördüncü </a:t>
            </a:r>
            <a:r>
              <a:rPr lang="tr-TR" dirty="0">
                <a:latin typeface="Times New Roman" pitchFamily="18" charset="0"/>
                <a:cs typeface="Times New Roman" pitchFamily="18" charset="0"/>
              </a:rPr>
              <a:t>selâma şeyh de katılır. Selâmın sonunda, </a:t>
            </a:r>
            <a:r>
              <a:rPr lang="tr-TR" dirty="0" err="1">
                <a:latin typeface="Times New Roman" pitchFamily="18" charset="0"/>
                <a:cs typeface="Times New Roman" pitchFamily="18" charset="0"/>
              </a:rPr>
              <a:t>âyinin</a:t>
            </a:r>
            <a:r>
              <a:rPr lang="tr-TR" dirty="0">
                <a:latin typeface="Times New Roman" pitchFamily="18" charset="0"/>
                <a:cs typeface="Times New Roman" pitchFamily="18" charset="0"/>
              </a:rPr>
              <a:t> son bulduğu makamda ve Düyek </a:t>
            </a:r>
            <a:r>
              <a:rPr lang="tr-TR" dirty="0" err="1">
                <a:latin typeface="Times New Roman" pitchFamily="18" charset="0"/>
                <a:cs typeface="Times New Roman" pitchFamily="18" charset="0"/>
              </a:rPr>
              <a:t>usûlünde</a:t>
            </a:r>
            <a:r>
              <a:rPr lang="tr-TR" dirty="0">
                <a:latin typeface="Times New Roman" pitchFamily="18" charset="0"/>
                <a:cs typeface="Times New Roman" pitchFamily="18" charset="0"/>
              </a:rPr>
              <a:t> dört bölümlü son peşrev çalınır. Bundan sonra </a:t>
            </a:r>
            <a:r>
              <a:rPr lang="tr-TR" dirty="0" err="1">
                <a:latin typeface="Times New Roman" pitchFamily="18" charset="0"/>
                <a:cs typeface="Times New Roman" pitchFamily="18" charset="0"/>
              </a:rPr>
              <a:t>neyzenbaşı</a:t>
            </a:r>
            <a:r>
              <a:rPr lang="tr-TR" dirty="0">
                <a:latin typeface="Times New Roman" pitchFamily="18" charset="0"/>
                <a:cs typeface="Times New Roman" pitchFamily="18" charset="0"/>
              </a:rPr>
              <a:t> veya onun emriyle neyzenlerden biri tarafından son taksim yapılır. Sonra Yürük </a:t>
            </a:r>
            <a:r>
              <a:rPr lang="tr-TR" dirty="0" err="1">
                <a:latin typeface="Times New Roman" pitchFamily="18" charset="0"/>
                <a:cs typeface="Times New Roman" pitchFamily="18" charset="0"/>
              </a:rPr>
              <a:t>Semâi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usûlünde</a:t>
            </a:r>
            <a:r>
              <a:rPr lang="tr-TR" dirty="0">
                <a:latin typeface="Times New Roman" pitchFamily="18" charset="0"/>
                <a:cs typeface="Times New Roman" pitchFamily="18" charset="0"/>
              </a:rPr>
              <a:t> son peşrev </a:t>
            </a:r>
            <a:r>
              <a:rPr lang="tr-TR" dirty="0" err="1">
                <a:latin typeface="Times New Roman" pitchFamily="18" charset="0"/>
                <a:cs typeface="Times New Roman" pitchFamily="18" charset="0"/>
              </a:rPr>
              <a:t>icrâ</a:t>
            </a:r>
            <a:r>
              <a:rPr lang="tr-TR" dirty="0">
                <a:latin typeface="Times New Roman" pitchFamily="18" charset="0"/>
                <a:cs typeface="Times New Roman" pitchFamily="18" charset="0"/>
              </a:rPr>
              <a:t> edilir. Böylece şeyh post önüne gelmiş olur. </a:t>
            </a:r>
            <a:r>
              <a:rPr lang="tr-TR" dirty="0" err="1">
                <a:latin typeface="Times New Roman" pitchFamily="18" charset="0"/>
                <a:cs typeface="Times New Roman" pitchFamily="18" charset="0"/>
              </a:rPr>
              <a:t>Mutribde</a:t>
            </a:r>
            <a:r>
              <a:rPr lang="tr-TR" dirty="0">
                <a:latin typeface="Times New Roman" pitchFamily="18" charset="0"/>
                <a:cs typeface="Times New Roman" pitchFamily="18" charset="0"/>
              </a:rPr>
              <a:t> bulunan hafızlardan birisi tarafından </a:t>
            </a:r>
            <a:r>
              <a:rPr lang="tr-TR" dirty="0" err="1">
                <a:latin typeface="Times New Roman" pitchFamily="18" charset="0"/>
                <a:cs typeface="Times New Roman" pitchFamily="18" charset="0"/>
              </a:rPr>
              <a:t>Kur’ân</a:t>
            </a:r>
            <a:r>
              <a:rPr lang="tr-TR" dirty="0">
                <a:latin typeface="Times New Roman" pitchFamily="18" charset="0"/>
                <a:cs typeface="Times New Roman" pitchFamily="18" charset="0"/>
              </a:rPr>
              <a:t>-ı </a:t>
            </a:r>
            <a:r>
              <a:rPr lang="tr-TR" dirty="0" err="1">
                <a:latin typeface="Times New Roman" pitchFamily="18" charset="0"/>
                <a:cs typeface="Times New Roman" pitchFamily="18" charset="0"/>
              </a:rPr>
              <a:t>Kerîm’den</a:t>
            </a:r>
            <a:r>
              <a:rPr lang="tr-TR" dirty="0">
                <a:latin typeface="Times New Roman" pitchFamily="18" charset="0"/>
                <a:cs typeface="Times New Roman" pitchFamily="18" charset="0"/>
              </a:rPr>
              <a:t> kısa bir süre okunduktan sonra, ayakta dönenler bu defa kenarlara çekilip namazdaki gibi otururlar. </a:t>
            </a:r>
            <a:r>
              <a:rPr lang="tr-TR" dirty="0" err="1">
                <a:latin typeface="Times New Roman" pitchFamily="18" charset="0"/>
                <a:cs typeface="Times New Roman" pitchFamily="18" charset="0"/>
              </a:rPr>
              <a:t>Semâzenbaşı</a:t>
            </a:r>
            <a:r>
              <a:rPr lang="tr-TR" dirty="0">
                <a:latin typeface="Times New Roman" pitchFamily="18" charset="0"/>
                <a:cs typeface="Times New Roman" pitchFamily="18" charset="0"/>
              </a:rPr>
              <a:t> ayağa kalkıp postun önüne yaklaşarak bir dua okur, şeyh de “</a:t>
            </a:r>
            <a:r>
              <a:rPr lang="tr-TR" dirty="0" err="1">
                <a:latin typeface="Times New Roman" pitchFamily="18" charset="0"/>
                <a:cs typeface="Times New Roman" pitchFamily="18" charset="0"/>
              </a:rPr>
              <a:t>Fâtiha</a:t>
            </a:r>
            <a:r>
              <a:rPr lang="tr-TR" dirty="0">
                <a:latin typeface="Times New Roman" pitchFamily="18" charset="0"/>
                <a:cs typeface="Times New Roman" pitchFamily="18" charset="0"/>
              </a:rPr>
              <a:t>” dedikten sonra hep beraber ayağa kalkarlar ve şeyh tarafından bir gülbank okunur. Gülbank, hep birlikte “hu” sözü ile son bulur. Şeyh Efendi, </a:t>
            </a:r>
            <a:r>
              <a:rPr lang="tr-TR" dirty="0" err="1">
                <a:latin typeface="Times New Roman" pitchFamily="18" charset="0"/>
                <a:cs typeface="Times New Roman" pitchFamily="18" charset="0"/>
              </a:rPr>
              <a:t>semâhâneden</a:t>
            </a:r>
            <a:r>
              <a:rPr lang="tr-TR" dirty="0">
                <a:latin typeface="Times New Roman" pitchFamily="18" charset="0"/>
                <a:cs typeface="Times New Roman" pitchFamily="18" charset="0"/>
              </a:rPr>
              <a:t> çıkarken </a:t>
            </a:r>
            <a:r>
              <a:rPr lang="tr-TR" dirty="0" err="1">
                <a:latin typeface="Times New Roman" pitchFamily="18" charset="0"/>
                <a:cs typeface="Times New Roman" pitchFamily="18" charset="0"/>
              </a:rPr>
              <a:t>semâzenleri</a:t>
            </a:r>
            <a:r>
              <a:rPr lang="tr-TR" dirty="0">
                <a:latin typeface="Times New Roman" pitchFamily="18" charset="0"/>
                <a:cs typeface="Times New Roman" pitchFamily="18" charset="0"/>
              </a:rPr>
              <a:t> ve halkı “Es-</a:t>
            </a:r>
            <a:r>
              <a:rPr lang="tr-TR" dirty="0" err="1">
                <a:latin typeface="Times New Roman" pitchFamily="18" charset="0"/>
                <a:cs typeface="Times New Roman" pitchFamily="18" charset="0"/>
              </a:rPr>
              <a:t>selâmu</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aleyküm</a:t>
            </a:r>
            <a:r>
              <a:rPr lang="tr-TR" dirty="0">
                <a:latin typeface="Times New Roman" pitchFamily="18" charset="0"/>
                <a:cs typeface="Times New Roman" pitchFamily="18" charset="0"/>
              </a:rPr>
              <a:t>” diye selâmlar. </a:t>
            </a:r>
            <a:r>
              <a:rPr lang="tr-TR" dirty="0" err="1">
                <a:latin typeface="Times New Roman" pitchFamily="18" charset="0"/>
                <a:cs typeface="Times New Roman" pitchFamily="18" charset="0"/>
              </a:rPr>
              <a:t>Semâzenbaşı</a:t>
            </a:r>
            <a:r>
              <a:rPr lang="tr-TR" dirty="0">
                <a:latin typeface="Times New Roman" pitchFamily="18" charset="0"/>
                <a:cs typeface="Times New Roman" pitchFamily="18" charset="0"/>
              </a:rPr>
              <a:t> buna “Ve </a:t>
            </a:r>
            <a:r>
              <a:rPr lang="tr-TR" dirty="0" err="1">
                <a:latin typeface="Times New Roman" pitchFamily="18" charset="0"/>
                <a:cs typeface="Times New Roman" pitchFamily="18" charset="0"/>
              </a:rPr>
              <a:t>aleyküm</a:t>
            </a:r>
            <a:r>
              <a:rPr lang="tr-TR" dirty="0">
                <a:latin typeface="Times New Roman" pitchFamily="18" charset="0"/>
                <a:cs typeface="Times New Roman" pitchFamily="18" charset="0"/>
              </a:rPr>
              <a:t> selâm ve </a:t>
            </a:r>
            <a:r>
              <a:rPr lang="tr-TR" dirty="0" err="1">
                <a:latin typeface="Times New Roman" pitchFamily="18" charset="0"/>
                <a:cs typeface="Times New Roman" pitchFamily="18" charset="0"/>
              </a:rPr>
              <a:t>rahmetullâhi</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berakâtühü</a:t>
            </a:r>
            <a:r>
              <a:rPr lang="tr-TR" dirty="0">
                <a:latin typeface="Times New Roman" pitchFamily="18" charset="0"/>
                <a:cs typeface="Times New Roman" pitchFamily="18" charset="0"/>
              </a:rPr>
              <a:t>” diyerek karşılık verir. Ağır adımlarla yürüyen şeyh, </a:t>
            </a:r>
            <a:r>
              <a:rPr lang="tr-TR" dirty="0" err="1">
                <a:latin typeface="Times New Roman" pitchFamily="18" charset="0"/>
                <a:cs typeface="Times New Roman" pitchFamily="18" charset="0"/>
              </a:rPr>
              <a:t>mutrib</a:t>
            </a:r>
            <a:r>
              <a:rPr lang="tr-TR" dirty="0">
                <a:latin typeface="Times New Roman" pitchFamily="18" charset="0"/>
                <a:cs typeface="Times New Roman" pitchFamily="18" charset="0"/>
              </a:rPr>
              <a:t> hizasına gelince neyzenleri ve </a:t>
            </a:r>
            <a:r>
              <a:rPr lang="tr-TR" dirty="0" err="1">
                <a:latin typeface="Times New Roman" pitchFamily="18" charset="0"/>
                <a:cs typeface="Times New Roman" pitchFamily="18" charset="0"/>
              </a:rPr>
              <a:t>kudûmzenleri</a:t>
            </a:r>
            <a:r>
              <a:rPr lang="tr-TR" dirty="0">
                <a:latin typeface="Times New Roman" pitchFamily="18" charset="0"/>
                <a:cs typeface="Times New Roman" pitchFamily="18" charset="0"/>
              </a:rPr>
              <a:t> aynı şekilde selâmlar. Buna da </a:t>
            </a:r>
            <a:r>
              <a:rPr lang="tr-TR" dirty="0" err="1">
                <a:latin typeface="Times New Roman" pitchFamily="18" charset="0"/>
                <a:cs typeface="Times New Roman" pitchFamily="18" charset="0"/>
              </a:rPr>
              <a:t>mutribden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neyzenbaşı</a:t>
            </a:r>
            <a:r>
              <a:rPr lang="tr-TR" dirty="0">
                <a:latin typeface="Times New Roman" pitchFamily="18" charset="0"/>
                <a:cs typeface="Times New Roman" pitchFamily="18" charset="0"/>
              </a:rPr>
              <a:t> karşılık verir. Böylece </a:t>
            </a:r>
            <a:r>
              <a:rPr lang="tr-TR" dirty="0" err="1">
                <a:latin typeface="Times New Roman" pitchFamily="18" charset="0"/>
                <a:cs typeface="Times New Roman" pitchFamily="18" charset="0"/>
              </a:rPr>
              <a:t>semâ</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âyini</a:t>
            </a:r>
            <a:r>
              <a:rPr lang="tr-TR" dirty="0">
                <a:latin typeface="Times New Roman" pitchFamily="18" charset="0"/>
                <a:cs typeface="Times New Roman" pitchFamily="18" charset="0"/>
              </a:rPr>
              <a:t> bitmiş olur.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36</a:t>
            </a:fld>
            <a:endParaRPr lang="tr-T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0000" lnSpcReduction="20000"/>
          </a:bodyPr>
          <a:lstStyle/>
          <a:p>
            <a:pPr algn="just"/>
            <a:r>
              <a:rPr lang="tr-TR" b="1" dirty="0" smtClean="0">
                <a:latin typeface="Times New Roman" pitchFamily="18" charset="0"/>
                <a:cs typeface="Times New Roman" pitchFamily="18" charset="0"/>
              </a:rPr>
              <a:t>2-</a:t>
            </a:r>
            <a:r>
              <a:rPr lang="tr-TR" b="1" dirty="0" err="1" smtClean="0">
                <a:latin typeface="Times New Roman" pitchFamily="18" charset="0"/>
                <a:cs typeface="Times New Roman" pitchFamily="18" charset="0"/>
              </a:rPr>
              <a:t>Bektâşî</a:t>
            </a:r>
            <a:r>
              <a:rPr lang="tr-TR" b="1"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Mûsikîsi</a:t>
            </a:r>
            <a:endParaRPr lang="tr-TR" b="1" i="1"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Tekke </a:t>
            </a:r>
            <a:r>
              <a:rPr lang="tr-TR" dirty="0" err="1" smtClean="0">
                <a:latin typeface="Times New Roman" pitchFamily="18" charset="0"/>
                <a:cs typeface="Times New Roman" pitchFamily="18" charset="0"/>
              </a:rPr>
              <a:t>Mûsikîsinin</a:t>
            </a:r>
            <a:r>
              <a:rPr lang="tr-TR" dirty="0" smtClean="0">
                <a:latin typeface="Times New Roman" pitchFamily="18" charset="0"/>
                <a:cs typeface="Times New Roman" pitchFamily="18" charset="0"/>
              </a:rPr>
              <a:t> bir çeşidi sayılan </a:t>
            </a:r>
            <a:r>
              <a:rPr lang="tr-TR" dirty="0" err="1" smtClean="0">
                <a:latin typeface="Times New Roman" pitchFamily="18" charset="0"/>
                <a:cs typeface="Times New Roman" pitchFamily="18" charset="0"/>
              </a:rPr>
              <a:t>Bektâşî</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Musikîsi</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Bektâşî</a:t>
            </a:r>
            <a:r>
              <a:rPr lang="tr-TR" dirty="0" smtClean="0">
                <a:latin typeface="Times New Roman" pitchFamily="18" charset="0"/>
                <a:cs typeface="Times New Roman" pitchFamily="18" charset="0"/>
              </a:rPr>
              <a:t> dergâhlarında </a:t>
            </a:r>
            <a:r>
              <a:rPr lang="tr-TR" dirty="0" err="1" smtClean="0">
                <a:latin typeface="Times New Roman" pitchFamily="18" charset="0"/>
                <a:cs typeface="Times New Roman" pitchFamily="18" charset="0"/>
              </a:rPr>
              <a:t>icrâ</a:t>
            </a:r>
            <a:r>
              <a:rPr lang="tr-TR" dirty="0" smtClean="0">
                <a:latin typeface="Times New Roman" pitchFamily="18" charset="0"/>
                <a:cs typeface="Times New Roman" pitchFamily="18" charset="0"/>
              </a:rPr>
              <a:t> edilen </a:t>
            </a:r>
            <a:r>
              <a:rPr lang="tr-TR" dirty="0" err="1" smtClean="0">
                <a:latin typeface="Times New Roman" pitchFamily="18" charset="0"/>
                <a:cs typeface="Times New Roman" pitchFamily="18" charset="0"/>
              </a:rPr>
              <a:t>mûsikîdir</a:t>
            </a:r>
            <a:r>
              <a:rPr lang="tr-TR" dirty="0" smtClean="0">
                <a:latin typeface="Times New Roman" pitchFamily="18" charset="0"/>
                <a:cs typeface="Times New Roman" pitchFamily="18" charset="0"/>
              </a:rPr>
              <a:t>. Mevlevî </a:t>
            </a:r>
            <a:r>
              <a:rPr lang="tr-TR" dirty="0" err="1" smtClean="0">
                <a:latin typeface="Times New Roman" pitchFamily="18" charset="0"/>
                <a:cs typeface="Times New Roman" pitchFamily="18" charset="0"/>
              </a:rPr>
              <a:t>Mûsikîsinden</a:t>
            </a:r>
            <a:r>
              <a:rPr lang="tr-TR" dirty="0" smtClean="0">
                <a:latin typeface="Times New Roman" pitchFamily="18" charset="0"/>
                <a:cs typeface="Times New Roman" pitchFamily="18" charset="0"/>
              </a:rPr>
              <a:t> sonra en zengin olan bir </a:t>
            </a:r>
            <a:r>
              <a:rPr lang="tr-TR" dirty="0" err="1" smtClean="0">
                <a:latin typeface="Times New Roman" pitchFamily="18" charset="0"/>
                <a:cs typeface="Times New Roman" pitchFamily="18" charset="0"/>
              </a:rPr>
              <a:t>tarîkat</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mûsikîsidir</a:t>
            </a:r>
            <a:r>
              <a:rPr lang="tr-TR" dirty="0" smtClean="0">
                <a:latin typeface="Times New Roman" pitchFamily="18" charset="0"/>
                <a:cs typeface="Times New Roman" pitchFamily="18" charset="0"/>
              </a:rPr>
              <a:t>. Bu </a:t>
            </a:r>
            <a:r>
              <a:rPr lang="tr-TR" dirty="0" err="1" smtClean="0">
                <a:latin typeface="Times New Roman" pitchFamily="18" charset="0"/>
                <a:cs typeface="Times New Roman" pitchFamily="18" charset="0"/>
              </a:rPr>
              <a:t>mûsikînin</a:t>
            </a:r>
            <a:r>
              <a:rPr lang="tr-TR" dirty="0" smtClean="0">
                <a:latin typeface="Times New Roman" pitchFamily="18" charset="0"/>
                <a:cs typeface="Times New Roman" pitchFamily="18" charset="0"/>
              </a:rPr>
              <a:t> en önemli özelliği, halk </a:t>
            </a:r>
            <a:r>
              <a:rPr lang="tr-TR" dirty="0" err="1" smtClean="0">
                <a:latin typeface="Times New Roman" pitchFamily="18" charset="0"/>
                <a:cs typeface="Times New Roman" pitchFamily="18" charset="0"/>
              </a:rPr>
              <a:t>mûsikîsine</a:t>
            </a:r>
            <a:r>
              <a:rPr lang="tr-TR" dirty="0" smtClean="0">
                <a:latin typeface="Times New Roman" pitchFamily="18" charset="0"/>
                <a:cs typeface="Times New Roman" pitchFamily="18" charset="0"/>
              </a:rPr>
              <a:t> yakın olmasıdır.</a:t>
            </a:r>
          </a:p>
          <a:p>
            <a:pPr algn="just"/>
            <a:r>
              <a:rPr lang="tr-TR" dirty="0" err="1" smtClean="0">
                <a:latin typeface="Times New Roman" pitchFamily="18" charset="0"/>
                <a:cs typeface="Times New Roman" pitchFamily="18" charset="0"/>
              </a:rPr>
              <a:t>Bektâşî</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Mûsikîsinin</a:t>
            </a:r>
            <a:r>
              <a:rPr lang="tr-TR" dirty="0" smtClean="0">
                <a:latin typeface="Times New Roman" pitchFamily="18" charset="0"/>
                <a:cs typeface="Times New Roman" pitchFamily="18" charset="0"/>
              </a:rPr>
              <a:t> önemli </a:t>
            </a:r>
            <a:r>
              <a:rPr lang="tr-TR" dirty="0" err="1" smtClean="0">
                <a:latin typeface="Times New Roman" pitchFamily="18" charset="0"/>
                <a:cs typeface="Times New Roman" pitchFamily="18" charset="0"/>
              </a:rPr>
              <a:t>mahsûlü</a:t>
            </a:r>
            <a:r>
              <a:rPr lang="tr-TR" dirty="0" smtClean="0">
                <a:latin typeface="Times New Roman" pitchFamily="18" charset="0"/>
                <a:cs typeface="Times New Roman" pitchFamily="18" charset="0"/>
              </a:rPr>
              <a:t>, bu </a:t>
            </a:r>
            <a:r>
              <a:rPr lang="tr-TR" dirty="0" err="1" smtClean="0">
                <a:latin typeface="Times New Roman" pitchFamily="18" charset="0"/>
                <a:cs typeface="Times New Roman" pitchFamily="18" charset="0"/>
              </a:rPr>
              <a:t>tarîkatın</a:t>
            </a:r>
            <a:r>
              <a:rPr lang="tr-TR" dirty="0" smtClean="0">
                <a:latin typeface="Times New Roman" pitchFamily="18" charset="0"/>
                <a:cs typeface="Times New Roman" pitchFamily="18" charset="0"/>
              </a:rPr>
              <a:t> ilâhisi sayılan ve tasavvufî Türk Edebiyatından alınmış bir kısım şiirlerden oluşan “nefes” </a:t>
            </a:r>
            <a:r>
              <a:rPr lang="tr-TR" dirty="0" err="1" smtClean="0">
                <a:latin typeface="Times New Roman" pitchFamily="18" charset="0"/>
                <a:cs typeface="Times New Roman" pitchFamily="18" charset="0"/>
              </a:rPr>
              <a:t>lerdir</a:t>
            </a:r>
            <a:r>
              <a:rPr lang="tr-TR" dirty="0" smtClean="0">
                <a:latin typeface="Times New Roman" pitchFamily="18" charset="0"/>
                <a:cs typeface="Times New Roman" pitchFamily="18" charset="0"/>
              </a:rPr>
              <a:t>. Bunlar, Bektaşîlerin inanç ve görüşlerini ortaya koyan, </a:t>
            </a:r>
            <a:r>
              <a:rPr lang="tr-TR" dirty="0" err="1" smtClean="0">
                <a:latin typeface="Times New Roman" pitchFamily="18" charset="0"/>
                <a:cs typeface="Times New Roman" pitchFamily="18" charset="0"/>
              </a:rPr>
              <a:t>dînî</a:t>
            </a:r>
            <a:r>
              <a:rPr lang="tr-TR" dirty="0" smtClean="0">
                <a:latin typeface="Times New Roman" pitchFamily="18" charset="0"/>
                <a:cs typeface="Times New Roman" pitchFamily="18" charset="0"/>
              </a:rPr>
              <a:t> olmaktan çok Hz. Ali’yi öven, onun meziyetlerini dile getiren, vahdet-i vücutçu geleneğe bağlı besteli eserlerdir. Bestesiz olanlarına “nutuk” adı verilmektedir. </a:t>
            </a:r>
          </a:p>
          <a:p>
            <a:pPr algn="just"/>
            <a:r>
              <a:rPr lang="tr-TR" dirty="0" err="1" smtClean="0">
                <a:latin typeface="Times New Roman" pitchFamily="18" charset="0"/>
                <a:cs typeface="Times New Roman" pitchFamily="18" charset="0"/>
              </a:rPr>
              <a:t>Âyin</a:t>
            </a:r>
            <a:r>
              <a:rPr lang="tr-TR" dirty="0" smtClean="0">
                <a:latin typeface="Times New Roman" pitchFamily="18" charset="0"/>
                <a:cs typeface="Times New Roman" pitchFamily="18" charset="0"/>
              </a:rPr>
              <a:t>-i </a:t>
            </a:r>
            <a:r>
              <a:rPr lang="tr-TR" dirty="0" err="1" smtClean="0">
                <a:latin typeface="Times New Roman" pitchFamily="18" charset="0"/>
                <a:cs typeface="Times New Roman" pitchFamily="18" charset="0"/>
              </a:rPr>
              <a:t>Şerîflerin</a:t>
            </a:r>
            <a:r>
              <a:rPr lang="tr-TR" dirty="0" smtClean="0">
                <a:latin typeface="Times New Roman" pitchFamily="18" charset="0"/>
                <a:cs typeface="Times New Roman" pitchFamily="18" charset="0"/>
              </a:rPr>
              <a:t> yalnız Mevlevî </a:t>
            </a:r>
            <a:r>
              <a:rPr lang="tr-TR" dirty="0" err="1" smtClean="0">
                <a:latin typeface="Times New Roman" pitchFamily="18" charset="0"/>
                <a:cs typeface="Times New Roman" pitchFamily="18" charset="0"/>
              </a:rPr>
              <a:t>Mukâbelelerinde</a:t>
            </a:r>
            <a:r>
              <a:rPr lang="tr-TR" dirty="0" smtClean="0">
                <a:latin typeface="Times New Roman" pitchFamily="18" charset="0"/>
                <a:cs typeface="Times New Roman" pitchFamily="18" charset="0"/>
              </a:rPr>
              <a:t> kullanılması gibi, nefesler de sadece </a:t>
            </a:r>
            <a:r>
              <a:rPr lang="tr-TR" dirty="0" err="1" smtClean="0">
                <a:latin typeface="Times New Roman" pitchFamily="18" charset="0"/>
                <a:cs typeface="Times New Roman" pitchFamily="18" charset="0"/>
              </a:rPr>
              <a:t>Bektâşî</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Âyinlerinde</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icrâ</a:t>
            </a:r>
            <a:r>
              <a:rPr lang="tr-TR" dirty="0" smtClean="0">
                <a:latin typeface="Times New Roman" pitchFamily="18" charset="0"/>
                <a:cs typeface="Times New Roman" pitchFamily="18" charset="0"/>
              </a:rPr>
              <a:t> edilir. İlâhiler, bütün tasavvuf </a:t>
            </a:r>
            <a:r>
              <a:rPr lang="tr-TR" dirty="0" err="1" smtClean="0">
                <a:latin typeface="Times New Roman" pitchFamily="18" charset="0"/>
                <a:cs typeface="Times New Roman" pitchFamily="18" charset="0"/>
              </a:rPr>
              <a:t>şûbelerinde</a:t>
            </a:r>
            <a:r>
              <a:rPr lang="tr-TR" dirty="0" smtClean="0">
                <a:latin typeface="Times New Roman" pitchFamily="18" charset="0"/>
                <a:cs typeface="Times New Roman" pitchFamily="18" charset="0"/>
              </a:rPr>
              <a:t> kullanılmaktadır.</a:t>
            </a:r>
          </a:p>
          <a:p>
            <a:pPr algn="just"/>
            <a:r>
              <a:rPr lang="tr-TR" dirty="0" smtClean="0">
                <a:latin typeface="Times New Roman" pitchFamily="18" charset="0"/>
                <a:cs typeface="Times New Roman" pitchFamily="18" charset="0"/>
              </a:rPr>
              <a:t>Nefesler, ilâhilerden ayrı olarak daha çok şarkı ve türkülere benzerler. İlâhiler ne kadar </a:t>
            </a:r>
            <a:r>
              <a:rPr lang="tr-TR" dirty="0" err="1" smtClean="0">
                <a:latin typeface="Times New Roman" pitchFamily="18" charset="0"/>
                <a:cs typeface="Times New Roman" pitchFamily="18" charset="0"/>
              </a:rPr>
              <a:t>mutasavvifâne</a:t>
            </a:r>
            <a:r>
              <a:rPr lang="tr-TR" dirty="0" smtClean="0">
                <a:latin typeface="Times New Roman" pitchFamily="18" charset="0"/>
                <a:cs typeface="Times New Roman" pitchFamily="18" charset="0"/>
              </a:rPr>
              <a:t> nağmelerle doluysa, nefesler de o derece </a:t>
            </a:r>
            <a:r>
              <a:rPr lang="tr-TR" dirty="0" err="1" smtClean="0">
                <a:latin typeface="Times New Roman" pitchFamily="18" charset="0"/>
                <a:cs typeface="Times New Roman" pitchFamily="18" charset="0"/>
              </a:rPr>
              <a:t>zâhidane</a:t>
            </a:r>
            <a:r>
              <a:rPr lang="tr-TR" dirty="0" smtClean="0">
                <a:latin typeface="Times New Roman" pitchFamily="18" charset="0"/>
                <a:cs typeface="Times New Roman" pitchFamily="18" charset="0"/>
              </a:rPr>
              <a:t> bir üslûpla bestelenmişlerdir. </a:t>
            </a:r>
            <a:r>
              <a:rPr lang="tr-TR" dirty="0" err="1" smtClean="0">
                <a:latin typeface="Times New Roman" pitchFamily="18" charset="0"/>
                <a:cs typeface="Times New Roman" pitchFamily="18" charset="0"/>
              </a:rPr>
              <a:t>Bektâşî</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âyinlerinin</a:t>
            </a:r>
            <a:r>
              <a:rPr lang="tr-TR" dirty="0" smtClean="0">
                <a:latin typeface="Times New Roman" pitchFamily="18" charset="0"/>
                <a:cs typeface="Times New Roman" pitchFamily="18" charset="0"/>
              </a:rPr>
              <a:t> iki bölümden meydan geldiği söylenmektedir.</a:t>
            </a:r>
          </a:p>
          <a:p>
            <a:pPr algn="just">
              <a:buNone/>
            </a:pPr>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B9D4A703-C2B9-4BC6-8EEF-BF42B3C1DFE7}" type="slidenum">
              <a:rPr lang="tr-TR" smtClean="0"/>
              <a:pPr/>
              <a:t>37</a:t>
            </a:fld>
            <a:endParaRPr lang="tr-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a:bodyPr>
          <a:lstStyle/>
          <a:p>
            <a:pPr algn="just"/>
            <a:r>
              <a:rPr lang="tr-TR" sz="2400" dirty="0" smtClean="0">
                <a:latin typeface="Times New Roman" pitchFamily="18" charset="0"/>
                <a:cs typeface="Times New Roman" pitchFamily="18" charset="0"/>
              </a:rPr>
              <a:t>Birinci bölümde, önce </a:t>
            </a:r>
            <a:r>
              <a:rPr lang="tr-TR" sz="2400" dirty="0" err="1" smtClean="0">
                <a:latin typeface="Times New Roman" pitchFamily="18" charset="0"/>
                <a:cs typeface="Times New Roman" pitchFamily="18" charset="0"/>
              </a:rPr>
              <a:t>Kur’ân</a:t>
            </a:r>
            <a:r>
              <a:rPr lang="tr-TR" sz="2400" dirty="0" smtClean="0">
                <a:latin typeface="Times New Roman" pitchFamily="18" charset="0"/>
                <a:cs typeface="Times New Roman" pitchFamily="18" charset="0"/>
              </a:rPr>
              <a:t>-ı </a:t>
            </a:r>
            <a:r>
              <a:rPr lang="tr-TR" sz="2400" dirty="0" err="1" smtClean="0">
                <a:latin typeface="Times New Roman" pitchFamily="18" charset="0"/>
                <a:cs typeface="Times New Roman" pitchFamily="18" charset="0"/>
              </a:rPr>
              <a:t>Kerîm</a:t>
            </a:r>
            <a:r>
              <a:rPr lang="tr-TR" sz="2400" dirty="0" smtClean="0">
                <a:latin typeface="Times New Roman" pitchFamily="18" charset="0"/>
                <a:cs typeface="Times New Roman" pitchFamily="18" charset="0"/>
              </a:rPr>
              <a:t> okunur, Peygamberimize salât ve selâm getirilir. Daha sonra Hz. Ali ve evlâdına, bütün </a:t>
            </a:r>
            <a:r>
              <a:rPr lang="tr-TR" sz="2400" dirty="0" err="1" smtClean="0">
                <a:latin typeface="Times New Roman" pitchFamily="18" charset="0"/>
                <a:cs typeface="Times New Roman" pitchFamily="18" charset="0"/>
              </a:rPr>
              <a:t>ehl</a:t>
            </a:r>
            <a:r>
              <a:rPr lang="tr-TR" sz="2400" dirty="0" smtClean="0">
                <a:latin typeface="Times New Roman" pitchFamily="18" charset="0"/>
                <a:cs typeface="Times New Roman" pitchFamily="18" charset="0"/>
              </a:rPr>
              <a:t>-i </a:t>
            </a:r>
            <a:r>
              <a:rPr lang="tr-TR" sz="2400" dirty="0" err="1" smtClean="0">
                <a:latin typeface="Times New Roman" pitchFamily="18" charset="0"/>
                <a:cs typeface="Times New Roman" pitchFamily="18" charset="0"/>
              </a:rPr>
              <a:t>beytin</a:t>
            </a:r>
            <a:r>
              <a:rPr lang="tr-TR" sz="2400" dirty="0" smtClean="0">
                <a:latin typeface="Times New Roman" pitchFamily="18" charset="0"/>
                <a:cs typeface="Times New Roman" pitchFamily="18" charset="0"/>
              </a:rPr>
              <a:t> adları saygı ile anılır. </a:t>
            </a:r>
            <a:r>
              <a:rPr lang="tr-TR" sz="2400" dirty="0" err="1" smtClean="0">
                <a:latin typeface="Times New Roman" pitchFamily="18" charset="0"/>
                <a:cs typeface="Times New Roman" pitchFamily="18" charset="0"/>
              </a:rPr>
              <a:t>Semâhânenin</a:t>
            </a:r>
            <a:r>
              <a:rPr lang="tr-TR" sz="2400" dirty="0" smtClean="0">
                <a:latin typeface="Times New Roman" pitchFamily="18" charset="0"/>
                <a:cs typeface="Times New Roman" pitchFamily="18" charset="0"/>
              </a:rPr>
              <a:t> çeşitli yerlerine konulmuş şamdanlar, büyük </a:t>
            </a:r>
            <a:r>
              <a:rPr lang="tr-TR" sz="2400" dirty="0" err="1" smtClean="0">
                <a:latin typeface="Times New Roman" pitchFamily="18" charset="0"/>
                <a:cs typeface="Times New Roman" pitchFamily="18" charset="0"/>
              </a:rPr>
              <a:t>merâsimle</a:t>
            </a:r>
            <a:r>
              <a:rPr lang="tr-TR" sz="2400" dirty="0" smtClean="0">
                <a:latin typeface="Times New Roman" pitchFamily="18" charset="0"/>
                <a:cs typeface="Times New Roman" pitchFamily="18" charset="0"/>
              </a:rPr>
              <a:t> birer birer yakılır. Burada çok </a:t>
            </a:r>
            <a:r>
              <a:rPr lang="tr-TR" sz="2400" dirty="0" err="1" smtClean="0">
                <a:latin typeface="Times New Roman" pitchFamily="18" charset="0"/>
                <a:cs typeface="Times New Roman" pitchFamily="18" charset="0"/>
              </a:rPr>
              <a:t>rûhâni</a:t>
            </a:r>
            <a:r>
              <a:rPr lang="tr-TR" sz="2400" dirty="0" smtClean="0">
                <a:latin typeface="Times New Roman" pitchFamily="18" charset="0"/>
                <a:cs typeface="Times New Roman" pitchFamily="18" charset="0"/>
              </a:rPr>
              <a:t> bir âlem yaşandığı söylenmektedir.</a:t>
            </a:r>
          </a:p>
          <a:p>
            <a:pPr algn="just"/>
            <a:r>
              <a:rPr lang="tr-TR" sz="2400" dirty="0" smtClean="0">
                <a:latin typeface="Times New Roman" pitchFamily="18" charset="0"/>
                <a:cs typeface="Times New Roman" pitchFamily="18" charset="0"/>
              </a:rPr>
              <a:t>İkinci bölümde, </a:t>
            </a:r>
            <a:r>
              <a:rPr lang="tr-TR" sz="2400" dirty="0" err="1" smtClean="0">
                <a:latin typeface="Times New Roman" pitchFamily="18" charset="0"/>
                <a:cs typeface="Times New Roman" pitchFamily="18" charset="0"/>
              </a:rPr>
              <a:t>dînî</a:t>
            </a:r>
            <a:r>
              <a:rPr lang="tr-TR" sz="2400" dirty="0" smtClean="0">
                <a:latin typeface="Times New Roman" pitchFamily="18" charset="0"/>
                <a:cs typeface="Times New Roman" pitchFamily="18" charset="0"/>
              </a:rPr>
              <a:t> ve </a:t>
            </a:r>
            <a:r>
              <a:rPr lang="tr-TR" sz="2400" dirty="0" err="1" smtClean="0">
                <a:latin typeface="Times New Roman" pitchFamily="18" charset="0"/>
                <a:cs typeface="Times New Roman" pitchFamily="18" charset="0"/>
              </a:rPr>
              <a:t>rûhâni</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merâsime</a:t>
            </a:r>
            <a:r>
              <a:rPr lang="tr-TR" sz="2400" dirty="0" smtClean="0">
                <a:latin typeface="Times New Roman" pitchFamily="18" charset="0"/>
                <a:cs typeface="Times New Roman" pitchFamily="18" charset="0"/>
              </a:rPr>
              <a:t> ait olan </a:t>
            </a:r>
            <a:r>
              <a:rPr lang="tr-TR" sz="2400" dirty="0" err="1" smtClean="0">
                <a:latin typeface="Times New Roman" pitchFamily="18" charset="0"/>
                <a:cs typeface="Times New Roman" pitchFamily="18" charset="0"/>
              </a:rPr>
              <a:t>semâhaneden</a:t>
            </a:r>
            <a:r>
              <a:rPr lang="tr-TR" sz="2400" dirty="0" smtClean="0">
                <a:latin typeface="Times New Roman" pitchFamily="18" charset="0"/>
                <a:cs typeface="Times New Roman" pitchFamily="18" charset="0"/>
              </a:rPr>
              <a:t> çıkılarak </a:t>
            </a:r>
            <a:r>
              <a:rPr lang="tr-TR" sz="2400" dirty="0" err="1" smtClean="0">
                <a:latin typeface="Times New Roman" pitchFamily="18" charset="0"/>
                <a:cs typeface="Times New Roman" pitchFamily="18" charset="0"/>
              </a:rPr>
              <a:t>divanhâneye</a:t>
            </a:r>
            <a:r>
              <a:rPr lang="tr-TR" sz="2400" dirty="0" smtClean="0">
                <a:latin typeface="Times New Roman" pitchFamily="18" charset="0"/>
                <a:cs typeface="Times New Roman" pitchFamily="18" charset="0"/>
              </a:rPr>
              <a:t> geçilir ve burada tam anlamıyla salon hayatı ve onun gereği yeme içme âlemi başlar. Nefesler, bu âlem esnasında hazırda olan saz </a:t>
            </a:r>
            <a:r>
              <a:rPr lang="tr-TR" sz="2400" dirty="0" err="1" smtClean="0">
                <a:latin typeface="Times New Roman" pitchFamily="18" charset="0"/>
                <a:cs typeface="Times New Roman" pitchFamily="18" charset="0"/>
              </a:rPr>
              <a:t>şâirleri</a:t>
            </a:r>
            <a:r>
              <a:rPr lang="tr-TR" sz="2400" dirty="0" smtClean="0">
                <a:latin typeface="Times New Roman" pitchFamily="18" charset="0"/>
                <a:cs typeface="Times New Roman" pitchFamily="18" charset="0"/>
              </a:rPr>
              <a:t> tarafından çalınır. Bu sırada bütün dervişlerin, nefeslerini ciddî bir aşk ve şevk içerisinde dinledikleri ve bazılarının </a:t>
            </a:r>
            <a:r>
              <a:rPr lang="tr-TR" sz="2400" dirty="0" err="1" smtClean="0">
                <a:latin typeface="Times New Roman" pitchFamily="18" charset="0"/>
                <a:cs typeface="Times New Roman" pitchFamily="18" charset="0"/>
              </a:rPr>
              <a:t>cûşa</a:t>
            </a:r>
            <a:r>
              <a:rPr lang="tr-TR" sz="2400" dirty="0" smtClean="0">
                <a:latin typeface="Times New Roman" pitchFamily="18" charset="0"/>
                <a:cs typeface="Times New Roman" pitchFamily="18" charset="0"/>
              </a:rPr>
              <a:t> gelip ayağa kalkarak özel bir şekilde raks ettikleri de anlatılanlar arasındadır.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38</a:t>
            </a:fld>
            <a:endParaRPr lang="tr-TR"/>
          </a:p>
        </p:txBody>
      </p:sp>
      <p:pic>
        <p:nvPicPr>
          <p:cNvPr id="53250" name="Resim 10" descr="b"/>
          <p:cNvPicPr>
            <a:picLocks noChangeAspect="1" noChangeArrowheads="1"/>
          </p:cNvPicPr>
          <p:nvPr/>
        </p:nvPicPr>
        <p:blipFill>
          <a:blip r:embed="rId2"/>
          <a:srcRect/>
          <a:stretch>
            <a:fillRect/>
          </a:stretch>
        </p:blipFill>
        <p:spPr bwMode="auto">
          <a:xfrm>
            <a:off x="3357554" y="5357826"/>
            <a:ext cx="2828925" cy="8286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92500" lnSpcReduction="20000"/>
          </a:bodyPr>
          <a:lstStyle/>
          <a:p>
            <a:pPr algn="just"/>
            <a:r>
              <a:rPr lang="tr-TR" sz="2400" b="1" dirty="0" smtClean="0">
                <a:latin typeface="Times New Roman" pitchFamily="18" charset="0"/>
                <a:cs typeface="Times New Roman" pitchFamily="18" charset="0"/>
              </a:rPr>
              <a:t>3-</a:t>
            </a:r>
            <a:r>
              <a:rPr lang="tr-TR" sz="2400" b="1" dirty="0" err="1" smtClean="0">
                <a:latin typeface="Times New Roman" pitchFamily="18" charset="0"/>
                <a:cs typeface="Times New Roman" pitchFamily="18" charset="0"/>
              </a:rPr>
              <a:t>Kâdirî</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Celvetî</a:t>
            </a:r>
            <a:r>
              <a:rPr lang="tr-TR" sz="2400" b="1" dirty="0" smtClean="0">
                <a:latin typeface="Times New Roman" pitchFamily="18" charset="0"/>
                <a:cs typeface="Times New Roman" pitchFamily="18" charset="0"/>
              </a:rPr>
              <a:t> ve </a:t>
            </a:r>
            <a:r>
              <a:rPr lang="tr-TR" sz="2400" b="1" dirty="0" err="1" smtClean="0">
                <a:latin typeface="Times New Roman" pitchFamily="18" charset="0"/>
                <a:cs typeface="Times New Roman" pitchFamily="18" charset="0"/>
              </a:rPr>
              <a:t>Gülşenî</a:t>
            </a:r>
            <a:r>
              <a:rPr lang="tr-TR" sz="2400" b="1" dirty="0" smtClean="0">
                <a:latin typeface="Times New Roman" pitchFamily="18" charset="0"/>
                <a:cs typeface="Times New Roman" pitchFamily="18" charset="0"/>
              </a:rPr>
              <a:t> </a:t>
            </a:r>
            <a:r>
              <a:rPr lang="tr-TR" sz="2400" b="1" dirty="0" err="1" smtClean="0">
                <a:latin typeface="Times New Roman" pitchFamily="18" charset="0"/>
                <a:cs typeface="Times New Roman" pitchFamily="18" charset="0"/>
              </a:rPr>
              <a:t>Mûsikîsi</a:t>
            </a:r>
            <a:endParaRPr lang="tr-TR" sz="2400" b="1" i="1" dirty="0" smtClean="0">
              <a:latin typeface="Times New Roman" pitchFamily="18" charset="0"/>
              <a:cs typeface="Times New Roman" pitchFamily="18" charset="0"/>
            </a:endParaRPr>
          </a:p>
          <a:p>
            <a:pPr algn="just"/>
            <a:r>
              <a:rPr lang="tr-TR" sz="2400" dirty="0" err="1" smtClean="0">
                <a:latin typeface="Times New Roman" pitchFamily="18" charset="0"/>
                <a:cs typeface="Times New Roman" pitchFamily="18" charset="0"/>
              </a:rPr>
              <a:t>Kâdirî</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Celvetî</a:t>
            </a:r>
            <a:r>
              <a:rPr lang="tr-TR" sz="2400" dirty="0" smtClean="0">
                <a:latin typeface="Times New Roman" pitchFamily="18" charset="0"/>
                <a:cs typeface="Times New Roman" pitchFamily="18" charset="0"/>
              </a:rPr>
              <a:t> ve </a:t>
            </a:r>
            <a:r>
              <a:rPr lang="tr-TR" sz="2400" dirty="0" err="1" smtClean="0">
                <a:latin typeface="Times New Roman" pitchFamily="18" charset="0"/>
                <a:cs typeface="Times New Roman" pitchFamily="18" charset="0"/>
              </a:rPr>
              <a:t>Gülşenî</a:t>
            </a:r>
            <a:r>
              <a:rPr lang="tr-TR" sz="2400" dirty="0" smtClean="0">
                <a:latin typeface="Times New Roman" pitchFamily="18" charset="0"/>
                <a:cs typeface="Times New Roman" pitchFamily="18" charset="0"/>
              </a:rPr>
              <a:t> tekkelerinde kullanılan </a:t>
            </a:r>
            <a:r>
              <a:rPr lang="tr-TR" sz="2400" dirty="0" err="1" smtClean="0">
                <a:latin typeface="Times New Roman" pitchFamily="18" charset="0"/>
                <a:cs typeface="Times New Roman" pitchFamily="18" charset="0"/>
              </a:rPr>
              <a:t>mûsikî</a:t>
            </a:r>
            <a:r>
              <a:rPr lang="tr-TR" sz="2400" dirty="0" smtClean="0">
                <a:latin typeface="Times New Roman" pitchFamily="18" charset="0"/>
                <a:cs typeface="Times New Roman" pitchFamily="18" charset="0"/>
              </a:rPr>
              <a:t> çeşidine “</a:t>
            </a:r>
            <a:r>
              <a:rPr lang="tr-TR" sz="2400" dirty="0" err="1" smtClean="0">
                <a:latin typeface="Times New Roman" pitchFamily="18" charset="0"/>
                <a:cs typeface="Times New Roman" pitchFamily="18" charset="0"/>
              </a:rPr>
              <a:t>savt</a:t>
            </a:r>
            <a:r>
              <a:rPr lang="tr-TR" sz="2400" dirty="0" smtClean="0">
                <a:latin typeface="Times New Roman" pitchFamily="18" charset="0"/>
                <a:cs typeface="Times New Roman" pitchFamily="18" charset="0"/>
              </a:rPr>
              <a:t>” denilmektedir. Bu </a:t>
            </a:r>
            <a:r>
              <a:rPr lang="tr-TR" sz="2400" dirty="0" err="1" smtClean="0">
                <a:latin typeface="Times New Roman" pitchFamily="18" charset="0"/>
                <a:cs typeface="Times New Roman" pitchFamily="18" charset="0"/>
              </a:rPr>
              <a:t>tarîkatlarda</a:t>
            </a:r>
            <a:r>
              <a:rPr lang="tr-TR" sz="2400" dirty="0" smtClean="0">
                <a:latin typeface="Times New Roman" pitchFamily="18" charset="0"/>
                <a:cs typeface="Times New Roman" pitchFamily="18" charset="0"/>
              </a:rPr>
              <a:t>, geleneksel nağmelerle veya içten geldiği gibi okunan, Allah’ın birliği konusunu işleyen ve bu duyguları kuvvetlendiren </a:t>
            </a:r>
            <a:r>
              <a:rPr lang="tr-TR" sz="2400" dirty="0" err="1" smtClean="0">
                <a:latin typeface="Times New Roman" pitchFamily="18" charset="0"/>
                <a:cs typeface="Times New Roman" pitchFamily="18" charset="0"/>
              </a:rPr>
              <a:t>mûsikîdir</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Muhtevâsı</a:t>
            </a:r>
            <a:r>
              <a:rPr lang="tr-TR" sz="2400" dirty="0" smtClean="0">
                <a:latin typeface="Times New Roman" pitchFamily="18" charset="0"/>
                <a:cs typeface="Times New Roman" pitchFamily="18" charset="0"/>
              </a:rPr>
              <a:t> itibariyle </a:t>
            </a:r>
            <a:r>
              <a:rPr lang="tr-TR" sz="2400" dirty="0" err="1" smtClean="0">
                <a:latin typeface="Times New Roman" pitchFamily="18" charset="0"/>
                <a:cs typeface="Times New Roman" pitchFamily="18" charset="0"/>
              </a:rPr>
              <a:t>câmi</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mûsikîsindeki</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tesbîh’e</a:t>
            </a:r>
            <a:r>
              <a:rPr lang="tr-TR" sz="2400" dirty="0" smtClean="0">
                <a:latin typeface="Times New Roman" pitchFamily="18" charset="0"/>
                <a:cs typeface="Times New Roman" pitchFamily="18" charset="0"/>
              </a:rPr>
              <a:t> benzetilmektedir. Tekkelerde zikir esnasında okunmakta ve kısa birkaç cümleden oluşmaktadır.</a:t>
            </a:r>
          </a:p>
          <a:p>
            <a:pPr algn="just">
              <a:buNone/>
            </a:pPr>
            <a:endParaRPr lang="tr-TR" sz="2400"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b)Tekke (Tasavvuf) </a:t>
            </a:r>
            <a:r>
              <a:rPr lang="tr-TR" sz="2400" b="1" dirty="0" err="1" smtClean="0">
                <a:latin typeface="Times New Roman" pitchFamily="18" charset="0"/>
                <a:cs typeface="Times New Roman" pitchFamily="18" charset="0"/>
              </a:rPr>
              <a:t>Mûsikîsi</a:t>
            </a:r>
            <a:r>
              <a:rPr lang="tr-TR" sz="2400" b="1" dirty="0" smtClean="0">
                <a:latin typeface="Times New Roman" pitchFamily="18" charset="0"/>
                <a:cs typeface="Times New Roman" pitchFamily="18" charset="0"/>
              </a:rPr>
              <a:t> Formları</a:t>
            </a:r>
            <a:endParaRPr lang="tr-TR" sz="2400" b="1" i="1"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Mevlevî </a:t>
            </a:r>
            <a:r>
              <a:rPr lang="tr-TR" sz="2400" b="1" dirty="0" err="1" smtClean="0">
                <a:latin typeface="Times New Roman" pitchFamily="18" charset="0"/>
                <a:cs typeface="Times New Roman" pitchFamily="18" charset="0"/>
              </a:rPr>
              <a:t>Âyini</a:t>
            </a:r>
            <a:r>
              <a:rPr lang="tr-TR" sz="2400" b="1" dirty="0" smtClean="0">
                <a:latin typeface="Times New Roman" pitchFamily="18" charset="0"/>
                <a:cs typeface="Times New Roman" pitchFamily="18" charset="0"/>
              </a:rPr>
              <a:t>   </a:t>
            </a:r>
            <a:endParaRPr lang="tr-TR" sz="2400" b="1" i="1"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Mevlevî </a:t>
            </a:r>
            <a:r>
              <a:rPr lang="tr-TR" sz="2400" dirty="0" err="1" smtClean="0">
                <a:latin typeface="Times New Roman" pitchFamily="18" charset="0"/>
                <a:cs typeface="Times New Roman" pitchFamily="18" charset="0"/>
              </a:rPr>
              <a:t>Âyini</a:t>
            </a:r>
            <a:r>
              <a:rPr lang="tr-TR" sz="2400" dirty="0" smtClean="0">
                <a:latin typeface="Times New Roman" pitchFamily="18" charset="0"/>
                <a:cs typeface="Times New Roman" pitchFamily="18" charset="0"/>
              </a:rPr>
              <a:t>, Mevlevîler tarafından namazın dışında yapılan ve ibadet kabul edilen bir iştir ki, bu işi de </a:t>
            </a:r>
            <a:r>
              <a:rPr lang="tr-TR" sz="2400" dirty="0" err="1" smtClean="0">
                <a:latin typeface="Times New Roman" pitchFamily="18" charset="0"/>
                <a:cs typeface="Times New Roman" pitchFamily="18" charset="0"/>
              </a:rPr>
              <a:t>mûsikî</a:t>
            </a:r>
            <a:r>
              <a:rPr lang="tr-TR" sz="2400" dirty="0" smtClean="0">
                <a:latin typeface="Times New Roman" pitchFamily="18" charset="0"/>
                <a:cs typeface="Times New Roman" pitchFamily="18" charset="0"/>
              </a:rPr>
              <a:t> eşliğinde dönerek yaparlar. </a:t>
            </a:r>
            <a:r>
              <a:rPr lang="tr-TR" sz="2400" dirty="0" err="1" smtClean="0">
                <a:latin typeface="Times New Roman" pitchFamily="18" charset="0"/>
                <a:cs typeface="Times New Roman" pitchFamily="18" charset="0"/>
              </a:rPr>
              <a:t>Semâ</a:t>
            </a:r>
            <a:r>
              <a:rPr lang="tr-TR" sz="2400" dirty="0" smtClean="0">
                <a:latin typeface="Times New Roman" pitchFamily="18" charset="0"/>
                <a:cs typeface="Times New Roman" pitchFamily="18" charset="0"/>
              </a:rPr>
              <a:t>’ sırasında çalınan ve söylenen bir müzik vardır. Bu müzik de, sözleri Hz. Mevlâna’ya veya oğlu Sultan </a:t>
            </a:r>
            <a:r>
              <a:rPr lang="tr-TR" sz="2400" dirty="0" err="1" smtClean="0">
                <a:latin typeface="Times New Roman" pitchFamily="18" charset="0"/>
                <a:cs typeface="Times New Roman" pitchFamily="18" charset="0"/>
              </a:rPr>
              <a:t>Veled’e</a:t>
            </a:r>
            <a:r>
              <a:rPr lang="tr-TR" sz="2400" dirty="0" smtClean="0">
                <a:latin typeface="Times New Roman" pitchFamily="18" charset="0"/>
                <a:cs typeface="Times New Roman" pitchFamily="18" charset="0"/>
              </a:rPr>
              <a:t> ait olup, büyük </a:t>
            </a:r>
            <a:r>
              <a:rPr lang="tr-TR" sz="2400" dirty="0" err="1" smtClean="0">
                <a:latin typeface="Times New Roman" pitchFamily="18" charset="0"/>
                <a:cs typeface="Times New Roman" pitchFamily="18" charset="0"/>
              </a:rPr>
              <a:t>mûsikîşinaslar</a:t>
            </a:r>
            <a:r>
              <a:rPr lang="tr-TR" sz="2400" dirty="0" smtClean="0">
                <a:latin typeface="Times New Roman" pitchFamily="18" charset="0"/>
                <a:cs typeface="Times New Roman" pitchFamily="18" charset="0"/>
              </a:rPr>
              <a:t> tarafından bestelenmiş eserlerdir. Tekke </a:t>
            </a:r>
            <a:r>
              <a:rPr lang="tr-TR" sz="2400" dirty="0" err="1" smtClean="0">
                <a:latin typeface="Times New Roman" pitchFamily="18" charset="0"/>
                <a:cs typeface="Times New Roman" pitchFamily="18" charset="0"/>
              </a:rPr>
              <a:t>Mûsikîsinin</a:t>
            </a:r>
            <a:r>
              <a:rPr lang="tr-TR" sz="2400" dirty="0" smtClean="0">
                <a:latin typeface="Times New Roman" pitchFamily="18" charset="0"/>
                <a:cs typeface="Times New Roman" pitchFamily="18" charset="0"/>
              </a:rPr>
              <a:t> en büyük formudur.</a:t>
            </a:r>
          </a:p>
          <a:p>
            <a:pPr algn="just"/>
            <a:r>
              <a:rPr lang="tr-TR" sz="2400" dirty="0" smtClean="0">
                <a:latin typeface="Times New Roman" pitchFamily="18" charset="0"/>
                <a:cs typeface="Times New Roman" pitchFamily="18" charset="0"/>
              </a:rPr>
              <a:t>Bugüne kadar birçok bestekâr tarafından 130 </a:t>
            </a:r>
            <a:r>
              <a:rPr lang="tr-TR" sz="2400" dirty="0" err="1" smtClean="0">
                <a:latin typeface="Times New Roman" pitchFamily="18" charset="0"/>
                <a:cs typeface="Times New Roman" pitchFamily="18" charset="0"/>
              </a:rPr>
              <a:t>âyin</a:t>
            </a:r>
            <a:r>
              <a:rPr lang="tr-TR" sz="2400" dirty="0" smtClean="0">
                <a:latin typeface="Times New Roman" pitchFamily="18" charset="0"/>
                <a:cs typeface="Times New Roman" pitchFamily="18" charset="0"/>
              </a:rPr>
              <a:t> bestelenmiştir. Tespit edilemeyen </a:t>
            </a:r>
            <a:r>
              <a:rPr lang="tr-TR" sz="2400" dirty="0" err="1" smtClean="0">
                <a:latin typeface="Times New Roman" pitchFamily="18" charset="0"/>
                <a:cs typeface="Times New Roman" pitchFamily="18" charset="0"/>
              </a:rPr>
              <a:t>âyinler</a:t>
            </a:r>
            <a:r>
              <a:rPr lang="tr-TR" sz="2400" dirty="0" smtClean="0">
                <a:latin typeface="Times New Roman" pitchFamily="18" charset="0"/>
                <a:cs typeface="Times New Roman" pitchFamily="18" charset="0"/>
              </a:rPr>
              <a:t> de vardır. </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39</a:t>
            </a:fld>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0000" lnSpcReduction="20000"/>
          </a:bodyPr>
          <a:lstStyle/>
          <a:p>
            <a:pPr algn="just"/>
            <a:r>
              <a:rPr lang="tr-TR" dirty="0"/>
              <a:t>Peygamberimiz, </a:t>
            </a:r>
            <a:r>
              <a:rPr lang="tr-TR" dirty="0" err="1"/>
              <a:t>Kur’ân’ı</a:t>
            </a:r>
            <a:r>
              <a:rPr lang="tr-TR" dirty="0"/>
              <a:t> ashaptan güzel sesli kişilere okutturur, dinler ve güzel sesle okunmasının emrederdi. </a:t>
            </a:r>
            <a:r>
              <a:rPr lang="tr-TR" dirty="0" err="1"/>
              <a:t>Hadîs</a:t>
            </a:r>
            <a:r>
              <a:rPr lang="tr-TR" dirty="0"/>
              <a:t>-i </a:t>
            </a:r>
            <a:r>
              <a:rPr lang="tr-TR" dirty="0" err="1"/>
              <a:t>şerîflerde</a:t>
            </a:r>
            <a:r>
              <a:rPr lang="tr-TR" dirty="0"/>
              <a:t> şöyle buyurmaktadır :</a:t>
            </a:r>
          </a:p>
          <a:p>
            <a:pPr algn="just"/>
            <a:r>
              <a:rPr lang="tr-TR" dirty="0"/>
              <a:t>“</a:t>
            </a:r>
            <a:r>
              <a:rPr lang="tr-TR" i="1" dirty="0"/>
              <a:t>Allah hiçbir şeyi, Peygamber’in </a:t>
            </a:r>
            <a:r>
              <a:rPr lang="tr-TR" i="1" dirty="0" err="1"/>
              <a:t>Kur’ân’ı</a:t>
            </a:r>
            <a:r>
              <a:rPr lang="tr-TR" i="1" dirty="0"/>
              <a:t> güzel sesle (veya yüksek sesle) okuyuşunu dinlediği gibi dinlememiştir.</a:t>
            </a:r>
            <a:r>
              <a:rPr lang="tr-TR" dirty="0"/>
              <a:t>” Başka bir </a:t>
            </a:r>
            <a:r>
              <a:rPr lang="tr-TR" dirty="0" err="1"/>
              <a:t>hadîs</a:t>
            </a:r>
            <a:r>
              <a:rPr lang="tr-TR" dirty="0"/>
              <a:t>-i </a:t>
            </a:r>
            <a:r>
              <a:rPr lang="tr-TR" dirty="0" err="1"/>
              <a:t>şerîfte</a:t>
            </a:r>
            <a:r>
              <a:rPr lang="tr-TR" dirty="0"/>
              <a:t>:</a:t>
            </a:r>
          </a:p>
          <a:p>
            <a:pPr algn="just"/>
            <a:r>
              <a:rPr lang="tr-TR" dirty="0"/>
              <a:t>“</a:t>
            </a:r>
            <a:r>
              <a:rPr lang="tr-TR" i="1" dirty="0" err="1"/>
              <a:t>Kur’ân’ı</a:t>
            </a:r>
            <a:r>
              <a:rPr lang="tr-TR" i="1" dirty="0"/>
              <a:t> seslerinizle süsleyiniz. Muhakkak ki güzel ses, </a:t>
            </a:r>
            <a:r>
              <a:rPr lang="tr-TR" i="1" dirty="0" err="1"/>
              <a:t>Kur’ân’a</a:t>
            </a:r>
            <a:r>
              <a:rPr lang="tr-TR" i="1" dirty="0"/>
              <a:t> güzellik katar. </a:t>
            </a:r>
            <a:r>
              <a:rPr lang="tr-TR" dirty="0"/>
              <a:t>” Bu konuda daha başka hadisler de mevcuttur. </a:t>
            </a:r>
          </a:p>
          <a:p>
            <a:pPr algn="just"/>
            <a:r>
              <a:rPr lang="tr-TR" dirty="0" err="1"/>
              <a:t>Kur’ân</a:t>
            </a:r>
            <a:r>
              <a:rPr lang="tr-TR" dirty="0"/>
              <a:t>-ı </a:t>
            </a:r>
            <a:r>
              <a:rPr lang="tr-TR" dirty="0" err="1"/>
              <a:t>Kerîm</a:t>
            </a:r>
            <a:r>
              <a:rPr lang="tr-TR" dirty="0"/>
              <a:t> bestesiz olduğu için, doğaçlama beste ile </a:t>
            </a:r>
            <a:r>
              <a:rPr lang="tr-TR" dirty="0" err="1"/>
              <a:t>usûle</a:t>
            </a:r>
            <a:r>
              <a:rPr lang="tr-TR" dirty="0"/>
              <a:t> bağlı olmaksızın okunur. Buradaki </a:t>
            </a:r>
            <a:r>
              <a:rPr lang="tr-TR" dirty="0" err="1"/>
              <a:t>usûl</a:t>
            </a:r>
            <a:r>
              <a:rPr lang="tr-TR" dirty="0"/>
              <a:t>, </a:t>
            </a:r>
            <a:r>
              <a:rPr lang="tr-TR" dirty="0" err="1"/>
              <a:t>mûsikîdeki</a:t>
            </a:r>
            <a:r>
              <a:rPr lang="tr-TR" dirty="0"/>
              <a:t> ölçüdür. </a:t>
            </a:r>
            <a:r>
              <a:rPr lang="tr-TR" dirty="0" err="1"/>
              <a:t>Kur’ân</a:t>
            </a:r>
            <a:r>
              <a:rPr lang="tr-TR" dirty="0"/>
              <a:t>-ı </a:t>
            </a:r>
            <a:r>
              <a:rPr lang="tr-TR" dirty="0" err="1"/>
              <a:t>Kerîm</a:t>
            </a:r>
            <a:r>
              <a:rPr lang="tr-TR" dirty="0"/>
              <a:t> bestesizdir. </a:t>
            </a:r>
            <a:r>
              <a:rPr lang="tr-TR" dirty="0" err="1"/>
              <a:t>Tecvîde</a:t>
            </a:r>
            <a:r>
              <a:rPr lang="tr-TR" dirty="0"/>
              <a:t> ve </a:t>
            </a:r>
            <a:r>
              <a:rPr lang="tr-TR" dirty="0" err="1"/>
              <a:t>tertîle</a:t>
            </a:r>
            <a:r>
              <a:rPr lang="tr-TR" dirty="0"/>
              <a:t> </a:t>
            </a:r>
            <a:r>
              <a:rPr lang="tr-TR" dirty="0" err="1"/>
              <a:t>riâyet</a:t>
            </a:r>
            <a:r>
              <a:rPr lang="tr-TR" dirty="0"/>
              <a:t> etmek şartı ile hemen hemen her makamla okunabilir. Özellikle anlamını bilen bir hafız tarafından makamla okunduğu zaman, gereken yerlerde sesin yükseltilmesi veya alçaltılmasıyla, dua ve yakarış bildiren yerlerde uygun bir ses tonunun seçilmesi, kâfirlere azabı bildiren yerlerde ve Hakk’ın beyan edildiği </a:t>
            </a:r>
            <a:r>
              <a:rPr lang="tr-TR" dirty="0" err="1"/>
              <a:t>âyetlerde</a:t>
            </a:r>
            <a:r>
              <a:rPr lang="tr-TR" dirty="0"/>
              <a:t> sesin yükseltilmesi gibi hususlara </a:t>
            </a:r>
            <a:r>
              <a:rPr lang="tr-TR" dirty="0" err="1"/>
              <a:t>riâyet</a:t>
            </a:r>
            <a:r>
              <a:rPr lang="tr-TR" dirty="0"/>
              <a:t> edildiğinde, dinleyenlerde ilâhî tesir meydana getirir. </a:t>
            </a:r>
            <a:r>
              <a:rPr lang="tr-TR" dirty="0" err="1"/>
              <a:t>Kur’ân</a:t>
            </a:r>
            <a:r>
              <a:rPr lang="tr-TR" dirty="0"/>
              <a:t>-ı </a:t>
            </a:r>
            <a:r>
              <a:rPr lang="tr-TR" dirty="0" err="1"/>
              <a:t>Kerîm’in</a:t>
            </a:r>
            <a:r>
              <a:rPr lang="tr-TR" dirty="0"/>
              <a:t> güzel okunabilmesi, </a:t>
            </a:r>
            <a:r>
              <a:rPr lang="tr-TR" dirty="0" err="1"/>
              <a:t>irticâli</a:t>
            </a:r>
            <a:r>
              <a:rPr lang="tr-TR" dirty="0"/>
              <a:t> beste kabiliyetini gerektirir. Ayrıca iyi bir üstattan </a:t>
            </a:r>
            <a:r>
              <a:rPr lang="tr-TR" dirty="0" err="1"/>
              <a:t>Kur’ân</a:t>
            </a:r>
            <a:r>
              <a:rPr lang="tr-TR" dirty="0"/>
              <a:t> </a:t>
            </a:r>
            <a:r>
              <a:rPr lang="tr-TR" dirty="0" err="1"/>
              <a:t>ta’lîmi</a:t>
            </a:r>
            <a:r>
              <a:rPr lang="tr-TR" dirty="0"/>
              <a:t> görmüş olmak, makamlara ve sese hâkim olabilmek, iyi bir okuyuş için gereklidir.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4</a:t>
            </a:fld>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a:bodyPr>
          <a:lstStyle/>
          <a:p>
            <a:pPr algn="just"/>
            <a:r>
              <a:rPr lang="tr-TR" sz="2400" b="1" dirty="0" smtClean="0">
                <a:latin typeface="Times New Roman" pitchFamily="18" charset="0"/>
                <a:cs typeface="Times New Roman" pitchFamily="18" charset="0"/>
              </a:rPr>
              <a:t>Durak</a:t>
            </a:r>
            <a:endParaRPr lang="tr-TR" sz="2400" b="1" i="1"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Tasavvuf </a:t>
            </a:r>
            <a:r>
              <a:rPr lang="tr-TR" sz="2400" dirty="0" err="1" smtClean="0">
                <a:latin typeface="Times New Roman" pitchFamily="18" charset="0"/>
                <a:cs typeface="Times New Roman" pitchFamily="18" charset="0"/>
              </a:rPr>
              <a:t>mûsikîsinde</a:t>
            </a:r>
            <a:r>
              <a:rPr lang="tr-TR" sz="2400" dirty="0" smtClean="0">
                <a:latin typeface="Times New Roman" pitchFamily="18" charset="0"/>
                <a:cs typeface="Times New Roman" pitchFamily="18" charset="0"/>
              </a:rPr>
              <a:t> bir çeşit ilâhidir. Allah’ı yücelten </a:t>
            </a:r>
            <a:r>
              <a:rPr lang="tr-TR" sz="2400" dirty="0" err="1" smtClean="0">
                <a:latin typeface="Times New Roman" pitchFamily="18" charset="0"/>
                <a:cs typeface="Times New Roman" pitchFamily="18" charset="0"/>
              </a:rPr>
              <a:t>kasîde</a:t>
            </a:r>
            <a:r>
              <a:rPr lang="tr-TR" sz="2400" dirty="0" smtClean="0">
                <a:latin typeface="Times New Roman" pitchFamily="18" charset="0"/>
                <a:cs typeface="Times New Roman" pitchFamily="18" charset="0"/>
              </a:rPr>
              <a:t> tarzında yazılmış şiirlerin Durak </a:t>
            </a:r>
            <a:r>
              <a:rPr lang="tr-TR" sz="2400" dirty="0" err="1" smtClean="0">
                <a:latin typeface="Times New Roman" pitchFamily="18" charset="0"/>
                <a:cs typeface="Times New Roman" pitchFamily="18" charset="0"/>
              </a:rPr>
              <a:t>Evferi</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usûlüyle</a:t>
            </a:r>
            <a:r>
              <a:rPr lang="tr-TR" sz="2400" dirty="0" smtClean="0">
                <a:latin typeface="Times New Roman" pitchFamily="18" charset="0"/>
                <a:cs typeface="Times New Roman" pitchFamily="18" charset="0"/>
              </a:rPr>
              <a:t> ölçülmesinden meydana gelmiş bir çeşit </a:t>
            </a:r>
            <a:r>
              <a:rPr lang="tr-TR" sz="2400" dirty="0" err="1" smtClean="0">
                <a:latin typeface="Times New Roman" pitchFamily="18" charset="0"/>
                <a:cs typeface="Times New Roman" pitchFamily="18" charset="0"/>
              </a:rPr>
              <a:t>dînî</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mûsikîdir</a:t>
            </a:r>
            <a:r>
              <a:rPr lang="tr-TR" sz="2400" dirty="0" smtClean="0">
                <a:latin typeface="Times New Roman" pitchFamily="18" charset="0"/>
                <a:cs typeface="Times New Roman" pitchFamily="18" charset="0"/>
              </a:rPr>
              <a:t>. Bu özellikleriyle ilâhiden ayrılır.</a:t>
            </a:r>
          </a:p>
          <a:p>
            <a:pPr algn="just"/>
            <a:r>
              <a:rPr lang="tr-TR" sz="2400" dirty="0" smtClean="0">
                <a:latin typeface="Times New Roman" pitchFamily="18" charset="0"/>
                <a:cs typeface="Times New Roman" pitchFamily="18" charset="0"/>
              </a:rPr>
              <a:t>Duraklar, oturarak veya ayakta zikir yapan </a:t>
            </a:r>
            <a:r>
              <a:rPr lang="tr-TR" sz="2400" dirty="0" err="1" smtClean="0">
                <a:latin typeface="Times New Roman" pitchFamily="18" charset="0"/>
                <a:cs typeface="Times New Roman" pitchFamily="18" charset="0"/>
              </a:rPr>
              <a:t>tarîkatların</a:t>
            </a:r>
            <a:r>
              <a:rPr lang="tr-TR" sz="2400" dirty="0" smtClean="0">
                <a:latin typeface="Times New Roman" pitchFamily="18" charset="0"/>
                <a:cs typeface="Times New Roman" pitchFamily="18" charset="0"/>
              </a:rPr>
              <a:t> </a:t>
            </a:r>
            <a:r>
              <a:rPr lang="tr-TR" sz="2400" dirty="0" err="1" smtClean="0">
                <a:latin typeface="Times New Roman" pitchFamily="18" charset="0"/>
                <a:cs typeface="Times New Roman" pitchFamily="18" charset="0"/>
              </a:rPr>
              <a:t>âyinlerinde</a:t>
            </a:r>
            <a:r>
              <a:rPr lang="tr-TR" sz="2400" dirty="0" smtClean="0">
                <a:latin typeface="Times New Roman" pitchFamily="18" charset="0"/>
                <a:cs typeface="Times New Roman" pitchFamily="18" charset="0"/>
              </a:rPr>
              <a:t> birinci kısmı teşkil eden Kelime-i </a:t>
            </a:r>
            <a:r>
              <a:rPr lang="tr-TR" sz="2400" dirty="0" err="1" smtClean="0">
                <a:latin typeface="Times New Roman" pitchFamily="18" charset="0"/>
                <a:cs typeface="Times New Roman" pitchFamily="18" charset="0"/>
              </a:rPr>
              <a:t>Tevhîd’den</a:t>
            </a:r>
            <a:r>
              <a:rPr lang="tr-TR" sz="2400" dirty="0" smtClean="0">
                <a:latin typeface="Times New Roman" pitchFamily="18" charset="0"/>
                <a:cs typeface="Times New Roman" pitchFamily="18" charset="0"/>
              </a:rPr>
              <a:t> sonra </a:t>
            </a:r>
            <a:r>
              <a:rPr lang="tr-TR" sz="2400" dirty="0" err="1" smtClean="0">
                <a:latin typeface="Times New Roman" pitchFamily="18" charset="0"/>
                <a:cs typeface="Times New Roman" pitchFamily="18" charset="0"/>
              </a:rPr>
              <a:t>İsm</a:t>
            </a:r>
            <a:r>
              <a:rPr lang="tr-TR" sz="2400" dirty="0" smtClean="0">
                <a:latin typeface="Times New Roman" pitchFamily="18" charset="0"/>
                <a:cs typeface="Times New Roman" pitchFamily="18" charset="0"/>
              </a:rPr>
              <a:t>-i Celâl’e geçilmeden önce verilen </a:t>
            </a:r>
            <a:r>
              <a:rPr lang="tr-TR" sz="2400" dirty="0" err="1" smtClean="0">
                <a:latin typeface="Times New Roman" pitchFamily="18" charset="0"/>
                <a:cs typeface="Times New Roman" pitchFamily="18" charset="0"/>
              </a:rPr>
              <a:t>fâsılada</a:t>
            </a:r>
            <a:r>
              <a:rPr lang="tr-TR" sz="2400" dirty="0" smtClean="0">
                <a:latin typeface="Times New Roman" pitchFamily="18" charset="0"/>
                <a:cs typeface="Times New Roman" pitchFamily="18" charset="0"/>
              </a:rPr>
              <a:t> bir veya iki </a:t>
            </a:r>
            <a:r>
              <a:rPr lang="tr-TR" sz="2400" dirty="0" err="1" smtClean="0">
                <a:latin typeface="Times New Roman" pitchFamily="18" charset="0"/>
                <a:cs typeface="Times New Roman" pitchFamily="18" charset="0"/>
              </a:rPr>
              <a:t>zâkir</a:t>
            </a:r>
            <a:r>
              <a:rPr lang="tr-TR" sz="2400" dirty="0" smtClean="0">
                <a:latin typeface="Times New Roman" pitchFamily="18" charset="0"/>
                <a:cs typeface="Times New Roman" pitchFamily="18" charset="0"/>
              </a:rPr>
              <a:t> tarafından okunan, muhtelif makamlardan serbest vezinde bestelenmiş tasavvufî güftelerdir. Kelime-i </a:t>
            </a:r>
            <a:r>
              <a:rPr lang="tr-TR" sz="2400" dirty="0" err="1" smtClean="0">
                <a:latin typeface="Times New Roman" pitchFamily="18" charset="0"/>
                <a:cs typeface="Times New Roman" pitchFamily="18" charset="0"/>
              </a:rPr>
              <a:t>Tevhîd</a:t>
            </a:r>
            <a:r>
              <a:rPr lang="tr-TR" sz="2400" dirty="0" smtClean="0">
                <a:latin typeface="Times New Roman" pitchFamily="18" charset="0"/>
                <a:cs typeface="Times New Roman" pitchFamily="18" charset="0"/>
              </a:rPr>
              <a:t> bitince durulduğundan bu isim verilmiştir. Tasavvuf </a:t>
            </a:r>
            <a:r>
              <a:rPr lang="tr-TR" sz="2400" dirty="0" err="1" smtClean="0">
                <a:latin typeface="Times New Roman" pitchFamily="18" charset="0"/>
                <a:cs typeface="Times New Roman" pitchFamily="18" charset="0"/>
              </a:rPr>
              <a:t>mûsikîsinin</a:t>
            </a:r>
            <a:r>
              <a:rPr lang="tr-TR" sz="2400" dirty="0" smtClean="0">
                <a:latin typeface="Times New Roman" pitchFamily="18" charset="0"/>
                <a:cs typeface="Times New Roman" pitchFamily="18" charset="0"/>
              </a:rPr>
              <a:t> beste yönüyle en güç olan kısımlarındandır.</a:t>
            </a:r>
          </a:p>
          <a:p>
            <a:pPr algn="just"/>
            <a:r>
              <a:rPr lang="tr-TR" sz="2400" dirty="0" smtClean="0">
                <a:latin typeface="Times New Roman" pitchFamily="18" charset="0"/>
                <a:cs typeface="Times New Roman" pitchFamily="18" charset="0"/>
              </a:rPr>
              <a:t>Duraklar, ilâhilerden daha ağır, derin ve </a:t>
            </a:r>
            <a:r>
              <a:rPr lang="tr-TR" sz="2400" dirty="0" err="1" smtClean="0">
                <a:latin typeface="Times New Roman" pitchFamily="18" charset="0"/>
                <a:cs typeface="Times New Roman" pitchFamily="18" charset="0"/>
              </a:rPr>
              <a:t>îtinalı</a:t>
            </a:r>
            <a:r>
              <a:rPr lang="tr-TR" sz="2400" dirty="0" smtClean="0">
                <a:latin typeface="Times New Roman" pitchFamily="18" charset="0"/>
                <a:cs typeface="Times New Roman" pitchFamily="18" charset="0"/>
              </a:rPr>
              <a:t> eserlerdir. Tamamen tasavvufî duygu ve düşüncelerle doludur. </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40</a:t>
            </a:fld>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85000" lnSpcReduction="20000"/>
          </a:bodyPr>
          <a:lstStyle/>
          <a:p>
            <a:pPr algn="just"/>
            <a:r>
              <a:rPr lang="tr-TR" b="1" dirty="0" err="1" smtClean="0">
                <a:latin typeface="Times New Roman" pitchFamily="18" charset="0"/>
                <a:cs typeface="Times New Roman" pitchFamily="18" charset="0"/>
              </a:rPr>
              <a:t>Şuğûl</a:t>
            </a:r>
            <a:endParaRPr lang="tr-TR" dirty="0" smtClean="0">
              <a:latin typeface="Times New Roman" pitchFamily="18" charset="0"/>
              <a:cs typeface="Times New Roman" pitchFamily="18" charset="0"/>
            </a:endParaRPr>
          </a:p>
          <a:p>
            <a:pPr algn="just"/>
            <a:r>
              <a:rPr lang="tr-TR" dirty="0" err="1" smtClean="0">
                <a:latin typeface="Times New Roman" pitchFamily="18" charset="0"/>
                <a:cs typeface="Times New Roman" pitchFamily="18" charset="0"/>
              </a:rPr>
              <a:t>Şuğûl</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Arapça’da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meşgûliyet</a:t>
            </a:r>
            <a:r>
              <a:rPr lang="tr-TR" dirty="0" smtClean="0">
                <a:latin typeface="Times New Roman" pitchFamily="18" charset="0"/>
                <a:cs typeface="Times New Roman" pitchFamily="18" charset="0"/>
              </a:rPr>
              <a:t>, iş, hizmet” gibi anlamlara gelmektedir. Terim olarak ise, Türkler tarafından bestelenmiş, sözleri Arapça olan ilâhilere verilen addır. </a:t>
            </a:r>
          </a:p>
          <a:p>
            <a:pPr algn="just"/>
            <a:r>
              <a:rPr lang="tr-TR" dirty="0" err="1" smtClean="0">
                <a:latin typeface="Times New Roman" pitchFamily="18" charset="0"/>
                <a:cs typeface="Times New Roman" pitchFamily="18" charset="0"/>
              </a:rPr>
              <a:t>Şuğullerin</a:t>
            </a:r>
            <a:r>
              <a:rPr lang="tr-TR" dirty="0" smtClean="0">
                <a:latin typeface="Times New Roman" pitchFamily="18" charset="0"/>
                <a:cs typeface="Times New Roman" pitchFamily="18" charset="0"/>
              </a:rPr>
              <a:t> sayısı ilâhilere nazaran çok azdır. Arapça güfteli ilâhilere ilk olarak </a:t>
            </a:r>
            <a:r>
              <a:rPr lang="tr-TR" dirty="0" err="1" smtClean="0">
                <a:latin typeface="Times New Roman" pitchFamily="18" charset="0"/>
                <a:cs typeface="Times New Roman" pitchFamily="18" charset="0"/>
              </a:rPr>
              <a:t>şuğul</a:t>
            </a:r>
            <a:r>
              <a:rPr lang="tr-TR" dirty="0" smtClean="0">
                <a:latin typeface="Times New Roman" pitchFamily="18" charset="0"/>
                <a:cs typeface="Times New Roman" pitchFamily="18" charset="0"/>
              </a:rPr>
              <a:t> ismini kimin verdiği bilinmemektedir.</a:t>
            </a:r>
          </a:p>
          <a:p>
            <a:pPr algn="just"/>
            <a:r>
              <a:rPr lang="tr-TR" dirty="0" err="1" smtClean="0">
                <a:latin typeface="Times New Roman" pitchFamily="18" charset="0"/>
                <a:cs typeface="Times New Roman" pitchFamily="18" charset="0"/>
              </a:rPr>
              <a:t>Şuğullerin</a:t>
            </a:r>
            <a:r>
              <a:rPr lang="tr-TR" dirty="0" smtClean="0">
                <a:latin typeface="Times New Roman" pitchFamily="18" charset="0"/>
                <a:cs typeface="Times New Roman" pitchFamily="18" charset="0"/>
              </a:rPr>
              <a:t> genellikle tekkelerde zikir esnasında okunduğu söylenmektedir. </a:t>
            </a:r>
            <a:r>
              <a:rPr lang="tr-TR" dirty="0" err="1" smtClean="0">
                <a:latin typeface="Times New Roman" pitchFamily="18" charset="0"/>
                <a:cs typeface="Times New Roman" pitchFamily="18" charset="0"/>
              </a:rPr>
              <a:t>Şuğullerde</a:t>
            </a:r>
            <a:r>
              <a:rPr lang="tr-TR" dirty="0" smtClean="0">
                <a:latin typeface="Times New Roman" pitchFamily="18" charset="0"/>
                <a:cs typeface="Times New Roman" pitchFamily="18" charset="0"/>
              </a:rPr>
              <a:t> Düyek ve </a:t>
            </a:r>
            <a:r>
              <a:rPr lang="tr-TR" dirty="0" err="1" smtClean="0">
                <a:latin typeface="Times New Roman" pitchFamily="18" charset="0"/>
                <a:cs typeface="Times New Roman" pitchFamily="18" charset="0"/>
              </a:rPr>
              <a:t>Sofyan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usûlleri</a:t>
            </a:r>
            <a:r>
              <a:rPr lang="tr-TR" dirty="0" smtClean="0">
                <a:latin typeface="Times New Roman" pitchFamily="18" charset="0"/>
                <a:cs typeface="Times New Roman" pitchFamily="18" charset="0"/>
              </a:rPr>
              <a:t> çok kullanılmıştır.</a:t>
            </a:r>
          </a:p>
          <a:p>
            <a:pPr algn="just"/>
            <a:r>
              <a:rPr lang="tr-TR" dirty="0" smtClean="0">
                <a:latin typeface="Times New Roman" pitchFamily="18" charset="0"/>
                <a:cs typeface="Times New Roman" pitchFamily="18" charset="0"/>
              </a:rPr>
              <a:t>Türkler, Arapça güfteleri bestelemeye XV. Yüzyıldan itibaren başlamışlar, XIX. Yüzyıla kadar devam etmişlerdir. </a:t>
            </a:r>
            <a:r>
              <a:rPr lang="tr-TR" dirty="0" err="1" smtClean="0">
                <a:latin typeface="Times New Roman" pitchFamily="18" charset="0"/>
                <a:cs typeface="Times New Roman" pitchFamily="18" charset="0"/>
              </a:rPr>
              <a:t>Zekâi</a:t>
            </a:r>
            <a:r>
              <a:rPr lang="tr-TR" dirty="0" smtClean="0">
                <a:latin typeface="Times New Roman" pitchFamily="18" charset="0"/>
                <a:cs typeface="Times New Roman" pitchFamily="18" charset="0"/>
              </a:rPr>
              <a:t> Dede’nin 36 </a:t>
            </a:r>
            <a:r>
              <a:rPr lang="tr-TR" dirty="0" err="1" smtClean="0">
                <a:latin typeface="Times New Roman" pitchFamily="18" charset="0"/>
                <a:cs typeface="Times New Roman" pitchFamily="18" charset="0"/>
              </a:rPr>
              <a:t>şuğûl</a:t>
            </a:r>
            <a:r>
              <a:rPr lang="tr-TR" dirty="0" smtClean="0">
                <a:latin typeface="Times New Roman" pitchFamily="18" charset="0"/>
                <a:cs typeface="Times New Roman" pitchFamily="18" charset="0"/>
              </a:rPr>
              <a:t> bestelediği söylenmektedir.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41</a:t>
            </a:fld>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92500" lnSpcReduction="20000"/>
          </a:bodyPr>
          <a:lstStyle/>
          <a:p>
            <a:pPr algn="just"/>
            <a:r>
              <a:rPr lang="tr-TR" b="1" dirty="0" err="1" smtClean="0">
                <a:latin typeface="Times New Roman" pitchFamily="18" charset="0"/>
                <a:cs typeface="Times New Roman" pitchFamily="18" charset="0"/>
              </a:rPr>
              <a:t>İsm</a:t>
            </a:r>
            <a:r>
              <a:rPr lang="tr-TR" b="1" dirty="0" smtClean="0">
                <a:latin typeface="Times New Roman" pitchFamily="18" charset="0"/>
                <a:cs typeface="Times New Roman" pitchFamily="18" charset="0"/>
              </a:rPr>
              <a:t>-i Celâl</a:t>
            </a:r>
            <a:endParaRPr lang="tr-TR" b="1" i="1"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“Allah” lâfzına denir. Tasavvuf </a:t>
            </a:r>
            <a:r>
              <a:rPr lang="tr-TR" dirty="0" err="1" smtClean="0">
                <a:latin typeface="Times New Roman" pitchFamily="18" charset="0"/>
                <a:cs typeface="Times New Roman" pitchFamily="18" charset="0"/>
              </a:rPr>
              <a:t>Mûsikîsinde</a:t>
            </a:r>
            <a:r>
              <a:rPr lang="tr-TR" dirty="0" smtClean="0">
                <a:latin typeface="Times New Roman" pitchFamily="18" charset="0"/>
                <a:cs typeface="Times New Roman" pitchFamily="18" charset="0"/>
              </a:rPr>
              <a:t> Kelime-i </a:t>
            </a:r>
            <a:r>
              <a:rPr lang="tr-TR" dirty="0" err="1" smtClean="0">
                <a:latin typeface="Times New Roman" pitchFamily="18" charset="0"/>
                <a:cs typeface="Times New Roman" pitchFamily="18" charset="0"/>
              </a:rPr>
              <a:t>Tevhîd’den</a:t>
            </a:r>
            <a:r>
              <a:rPr lang="tr-TR" dirty="0" smtClean="0">
                <a:latin typeface="Times New Roman" pitchFamily="18" charset="0"/>
                <a:cs typeface="Times New Roman" pitchFamily="18" charset="0"/>
              </a:rPr>
              <a:t> sonra her </a:t>
            </a:r>
            <a:r>
              <a:rPr lang="tr-TR" dirty="0" err="1" smtClean="0">
                <a:latin typeface="Times New Roman" pitchFamily="18" charset="0"/>
                <a:cs typeface="Times New Roman" pitchFamily="18" charset="0"/>
              </a:rPr>
              <a:t>tarîkatın</a:t>
            </a:r>
            <a:r>
              <a:rPr lang="tr-TR" dirty="0" smtClean="0">
                <a:latin typeface="Times New Roman" pitchFamily="18" charset="0"/>
                <a:cs typeface="Times New Roman" pitchFamily="18" charset="0"/>
              </a:rPr>
              <a:t> kendine özgü üslûbu ile oturarak veya ayakta “Allah Allah” diye zikretmeleri hakkında kullanılan bir tabirdir. Mevlevîlerin </a:t>
            </a:r>
            <a:r>
              <a:rPr lang="tr-TR" dirty="0" err="1" smtClean="0">
                <a:latin typeface="Times New Roman" pitchFamily="18" charset="0"/>
                <a:cs typeface="Times New Roman" pitchFamily="18" charset="0"/>
              </a:rPr>
              <a:t>İsm</a:t>
            </a:r>
            <a:r>
              <a:rPr lang="tr-TR" dirty="0" smtClean="0">
                <a:latin typeface="Times New Roman" pitchFamily="18" charset="0"/>
                <a:cs typeface="Times New Roman" pitchFamily="18" charset="0"/>
              </a:rPr>
              <a:t>-i Celâl ile zikretmeleri </a:t>
            </a:r>
            <a:r>
              <a:rPr lang="tr-TR" dirty="0" err="1" smtClean="0">
                <a:latin typeface="Times New Roman" pitchFamily="18" charset="0"/>
                <a:cs typeface="Times New Roman" pitchFamily="18" charset="0"/>
              </a:rPr>
              <a:t>dînî</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mûsikîye</a:t>
            </a:r>
            <a:r>
              <a:rPr lang="tr-TR" dirty="0" smtClean="0">
                <a:latin typeface="Times New Roman" pitchFamily="18" charset="0"/>
                <a:cs typeface="Times New Roman" pitchFamily="18" charset="0"/>
              </a:rPr>
              <a:t> girmediğinden burada bahis konusu olan </a:t>
            </a:r>
            <a:r>
              <a:rPr lang="tr-TR" dirty="0" err="1" smtClean="0">
                <a:latin typeface="Times New Roman" pitchFamily="18" charset="0"/>
                <a:cs typeface="Times New Roman" pitchFamily="18" charset="0"/>
              </a:rPr>
              <a:t>İsm</a:t>
            </a:r>
            <a:r>
              <a:rPr lang="tr-TR" dirty="0" smtClean="0">
                <a:latin typeface="Times New Roman" pitchFamily="18" charset="0"/>
                <a:cs typeface="Times New Roman" pitchFamily="18" charset="0"/>
              </a:rPr>
              <a:t>-i Celâl, makam ve </a:t>
            </a:r>
            <a:r>
              <a:rPr lang="tr-TR" dirty="0" err="1" smtClean="0">
                <a:latin typeface="Times New Roman" pitchFamily="18" charset="0"/>
                <a:cs typeface="Times New Roman" pitchFamily="18" charset="0"/>
              </a:rPr>
              <a:t>mûsikî</a:t>
            </a:r>
            <a:r>
              <a:rPr lang="tr-TR" dirty="0" smtClean="0">
                <a:latin typeface="Times New Roman" pitchFamily="18" charset="0"/>
                <a:cs typeface="Times New Roman" pitchFamily="18" charset="0"/>
              </a:rPr>
              <a:t> eşliğinde okunan </a:t>
            </a:r>
            <a:r>
              <a:rPr lang="tr-TR" dirty="0" err="1" smtClean="0">
                <a:latin typeface="Times New Roman" pitchFamily="18" charset="0"/>
                <a:cs typeface="Times New Roman" pitchFamily="18" charset="0"/>
              </a:rPr>
              <a:t>İsm</a:t>
            </a:r>
            <a:r>
              <a:rPr lang="tr-TR" dirty="0" smtClean="0">
                <a:latin typeface="Times New Roman" pitchFamily="18" charset="0"/>
                <a:cs typeface="Times New Roman" pitchFamily="18" charset="0"/>
              </a:rPr>
              <a:t>-i Celâl’dir.</a:t>
            </a:r>
          </a:p>
          <a:p>
            <a:pPr algn="just"/>
            <a:r>
              <a:rPr lang="tr-TR" dirty="0" smtClean="0">
                <a:latin typeface="Times New Roman" pitchFamily="18" charset="0"/>
                <a:cs typeface="Times New Roman" pitchFamily="18" charset="0"/>
              </a:rPr>
              <a:t>Diğer </a:t>
            </a:r>
            <a:r>
              <a:rPr lang="tr-TR" dirty="0" err="1" smtClean="0">
                <a:latin typeface="Times New Roman" pitchFamily="18" charset="0"/>
                <a:cs typeface="Times New Roman" pitchFamily="18" charset="0"/>
              </a:rPr>
              <a:t>tarîkatlarda</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İsm</a:t>
            </a:r>
            <a:r>
              <a:rPr lang="tr-TR" dirty="0" smtClean="0">
                <a:latin typeface="Times New Roman" pitchFamily="18" charset="0"/>
                <a:cs typeface="Times New Roman" pitchFamily="18" charset="0"/>
              </a:rPr>
              <a:t>-i Celâl zikrinde kullanılan makam ve tarz ne ise, dervişler bu üslûpta zikir yaparlar. Bu esnada </a:t>
            </a:r>
            <a:r>
              <a:rPr lang="tr-TR" dirty="0" err="1" smtClean="0">
                <a:latin typeface="Times New Roman" pitchFamily="18" charset="0"/>
                <a:cs typeface="Times New Roman" pitchFamily="18" charset="0"/>
              </a:rPr>
              <a:t>zâkirler</a:t>
            </a:r>
            <a:r>
              <a:rPr lang="tr-TR" dirty="0" smtClean="0">
                <a:latin typeface="Times New Roman" pitchFamily="18" charset="0"/>
                <a:cs typeface="Times New Roman" pitchFamily="18" charset="0"/>
              </a:rPr>
              <a:t> de aynı makamda ve tempoya uygun olarak ilâhiler okurlar ve zikri coştururlar. </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42</a:t>
            </a:fld>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85000" lnSpcReduction="20000"/>
          </a:bodyPr>
          <a:lstStyle/>
          <a:p>
            <a:pPr algn="just"/>
            <a:r>
              <a:rPr lang="tr-TR" b="1" dirty="0" err="1" smtClean="0">
                <a:latin typeface="Times New Roman" pitchFamily="18" charset="0"/>
                <a:cs typeface="Times New Roman" pitchFamily="18" charset="0"/>
              </a:rPr>
              <a:t>Savt</a:t>
            </a:r>
            <a:r>
              <a:rPr lang="tr-TR" b="1" dirty="0" smtClean="0">
                <a:latin typeface="Times New Roman" pitchFamily="18" charset="0"/>
                <a:cs typeface="Times New Roman" pitchFamily="18" charset="0"/>
              </a:rPr>
              <a:t> </a:t>
            </a:r>
            <a:endParaRPr lang="tr-TR" b="1" i="1"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Arapça “ses” anlamına gelen bu kelimenin Tasavvuf  </a:t>
            </a:r>
            <a:r>
              <a:rPr lang="tr-TR" dirty="0" err="1" smtClean="0">
                <a:latin typeface="Times New Roman" pitchFamily="18" charset="0"/>
                <a:cs typeface="Times New Roman" pitchFamily="18" charset="0"/>
              </a:rPr>
              <a:t>Mûsikîsindeki</a:t>
            </a:r>
            <a:r>
              <a:rPr lang="tr-TR" dirty="0" smtClean="0">
                <a:latin typeface="Times New Roman" pitchFamily="18" charset="0"/>
                <a:cs typeface="Times New Roman" pitchFamily="18" charset="0"/>
              </a:rPr>
              <a:t> yeri ve anlamı çok değişiktir. </a:t>
            </a:r>
            <a:r>
              <a:rPr lang="tr-TR" dirty="0" err="1" smtClean="0">
                <a:latin typeface="Times New Roman" pitchFamily="18" charset="0"/>
                <a:cs typeface="Times New Roman" pitchFamily="18" charset="0"/>
              </a:rPr>
              <a:t>Kâdirîlerin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Celvetîlerin</a:t>
            </a:r>
            <a:r>
              <a:rPr lang="tr-TR" dirty="0" smtClean="0">
                <a:latin typeface="Times New Roman" pitchFamily="18" charset="0"/>
                <a:cs typeface="Times New Roman" pitchFamily="18" charset="0"/>
              </a:rPr>
              <a:t> ve </a:t>
            </a:r>
            <a:r>
              <a:rPr lang="tr-TR" dirty="0" err="1" smtClean="0">
                <a:latin typeface="Times New Roman" pitchFamily="18" charset="0"/>
                <a:cs typeface="Times New Roman" pitchFamily="18" charset="0"/>
              </a:rPr>
              <a:t>Gülşenîlerin</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Usûl</a:t>
            </a:r>
            <a:r>
              <a:rPr lang="tr-TR" dirty="0" smtClean="0">
                <a:latin typeface="Times New Roman" pitchFamily="18" charset="0"/>
                <a:cs typeface="Times New Roman" pitchFamily="18" charset="0"/>
              </a:rPr>
              <a:t> ilâhisi” diye isimlendirdikleri </a:t>
            </a:r>
            <a:r>
              <a:rPr lang="tr-TR" dirty="0" err="1" smtClean="0">
                <a:latin typeface="Times New Roman" pitchFamily="18" charset="0"/>
                <a:cs typeface="Times New Roman" pitchFamily="18" charset="0"/>
              </a:rPr>
              <a:t>savtlar</a:t>
            </a:r>
            <a:r>
              <a:rPr lang="tr-TR" dirty="0" smtClean="0">
                <a:latin typeface="Times New Roman" pitchFamily="18" charset="0"/>
                <a:cs typeface="Times New Roman" pitchFamily="18" charset="0"/>
              </a:rPr>
              <a:t> başka başka olup, her birinin zikir </a:t>
            </a:r>
            <a:r>
              <a:rPr lang="tr-TR" dirty="0" err="1" smtClean="0">
                <a:latin typeface="Times New Roman" pitchFamily="18" charset="0"/>
                <a:cs typeface="Times New Roman" pitchFamily="18" charset="0"/>
              </a:rPr>
              <a:t>husûsiyetine</a:t>
            </a:r>
            <a:r>
              <a:rPr lang="tr-TR" dirty="0" smtClean="0">
                <a:latin typeface="Times New Roman" pitchFamily="18" charset="0"/>
                <a:cs typeface="Times New Roman" pitchFamily="18" charset="0"/>
              </a:rPr>
              <a:t> göre </a:t>
            </a:r>
            <a:r>
              <a:rPr lang="tr-TR" dirty="0" err="1" smtClean="0">
                <a:latin typeface="Times New Roman" pitchFamily="18" charset="0"/>
                <a:cs typeface="Times New Roman" pitchFamily="18" charset="0"/>
              </a:rPr>
              <a:t>zâkirbaşıların</a:t>
            </a:r>
            <a:r>
              <a:rPr lang="tr-TR" dirty="0" smtClean="0">
                <a:latin typeface="Times New Roman" pitchFamily="18" charset="0"/>
                <a:cs typeface="Times New Roman" pitchFamily="18" charset="0"/>
              </a:rPr>
              <a:t> iktidarına bırakılmıştır.</a:t>
            </a:r>
          </a:p>
          <a:p>
            <a:pPr algn="just"/>
            <a:r>
              <a:rPr lang="tr-TR" dirty="0" smtClean="0">
                <a:latin typeface="Times New Roman" pitchFamily="18" charset="0"/>
                <a:cs typeface="Times New Roman" pitchFamily="18" charset="0"/>
              </a:rPr>
              <a:t>“Çamaşır </a:t>
            </a:r>
            <a:r>
              <a:rPr lang="tr-TR" dirty="0" err="1" smtClean="0">
                <a:latin typeface="Times New Roman" pitchFamily="18" charset="0"/>
                <a:cs typeface="Times New Roman" pitchFamily="18" charset="0"/>
              </a:rPr>
              <a:t>Savtı</a:t>
            </a:r>
            <a:r>
              <a:rPr lang="tr-TR" dirty="0" smtClean="0">
                <a:latin typeface="Times New Roman" pitchFamily="18" charset="0"/>
                <a:cs typeface="Times New Roman" pitchFamily="18" charset="0"/>
              </a:rPr>
              <a:t>”, “Tapu </a:t>
            </a:r>
            <a:r>
              <a:rPr lang="tr-TR" dirty="0" err="1" smtClean="0">
                <a:latin typeface="Times New Roman" pitchFamily="18" charset="0"/>
                <a:cs typeface="Times New Roman" pitchFamily="18" charset="0"/>
              </a:rPr>
              <a:t>Savtı</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Gülşenî</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Savtı</a:t>
            </a:r>
            <a:r>
              <a:rPr lang="tr-TR" dirty="0" smtClean="0">
                <a:latin typeface="Times New Roman" pitchFamily="18" charset="0"/>
                <a:cs typeface="Times New Roman" pitchFamily="18" charset="0"/>
              </a:rPr>
              <a:t>” gibi isimler taşıyan birkaç ilâhinin notasının varlığından bahsedilse de, bu isimlerin nereden geldiğini ve bunların ne demek olduğunu açıklayan bir eser yoktur. Ancak M. Ekrem Karadeniz, “Türk </a:t>
            </a:r>
            <a:r>
              <a:rPr lang="tr-TR" dirty="0" err="1" smtClean="0">
                <a:latin typeface="Times New Roman" pitchFamily="18" charset="0"/>
                <a:cs typeface="Times New Roman" pitchFamily="18" charset="0"/>
              </a:rPr>
              <a:t>Mûsikîsinin</a:t>
            </a:r>
            <a:r>
              <a:rPr lang="tr-TR" dirty="0" smtClean="0">
                <a:latin typeface="Times New Roman" pitchFamily="18" charset="0"/>
                <a:cs typeface="Times New Roman" pitchFamily="18" charset="0"/>
              </a:rPr>
              <a:t> Nazariye ve Esasları” adlı kitabında:”...ilâhilere mahsus güftelerin aynı makam ve </a:t>
            </a:r>
            <a:r>
              <a:rPr lang="tr-TR" dirty="0" err="1" smtClean="0">
                <a:latin typeface="Times New Roman" pitchFamily="18" charset="0"/>
                <a:cs typeface="Times New Roman" pitchFamily="18" charset="0"/>
              </a:rPr>
              <a:t>usûlle</a:t>
            </a:r>
            <a:r>
              <a:rPr lang="tr-TR" dirty="0" smtClean="0">
                <a:latin typeface="Times New Roman" pitchFamily="18" charset="0"/>
                <a:cs typeface="Times New Roman" pitchFamily="18" charset="0"/>
              </a:rPr>
              <a:t>, ancak birbirine benzemeyen çeşitli nağmelerle bestelenmiş başka başka şekillerine </a:t>
            </a:r>
            <a:r>
              <a:rPr lang="tr-TR" dirty="0" err="1" smtClean="0">
                <a:latin typeface="Times New Roman" pitchFamily="18" charset="0"/>
                <a:cs typeface="Times New Roman" pitchFamily="18" charset="0"/>
              </a:rPr>
              <a:t>savt</a:t>
            </a:r>
            <a:r>
              <a:rPr lang="tr-TR" dirty="0" smtClean="0">
                <a:latin typeface="Times New Roman" pitchFamily="18" charset="0"/>
                <a:cs typeface="Times New Roman" pitchFamily="18" charset="0"/>
              </a:rPr>
              <a:t> denir...” demektedir.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43</a:t>
            </a:fld>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normAutofit fontScale="77500" lnSpcReduction="20000"/>
          </a:bodyPr>
          <a:lstStyle/>
          <a:p>
            <a:pPr algn="just"/>
            <a:r>
              <a:rPr lang="tr-TR" b="1" dirty="0" smtClean="0">
                <a:latin typeface="Times New Roman" pitchFamily="18" charset="0"/>
                <a:cs typeface="Times New Roman" pitchFamily="18" charset="0"/>
              </a:rPr>
              <a:t>Mersiye</a:t>
            </a:r>
            <a:endParaRPr lang="tr-TR" b="1" i="1" dirty="0" smtClean="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Lügatte, ölen birinin meziyetlerini sayarak acımak anlamına gelen mersiye, teessürü ve hisleri tahrik edecek tasvirler yapar. Mersiye Arap edebiyatında çok gelişmiş bir şiir türüdür.</a:t>
            </a:r>
          </a:p>
          <a:p>
            <a:pPr algn="just"/>
            <a:r>
              <a:rPr lang="tr-TR" dirty="0" smtClean="0">
                <a:latin typeface="Times New Roman" pitchFamily="18" charset="0"/>
                <a:cs typeface="Times New Roman" pitchFamily="18" charset="0"/>
              </a:rPr>
              <a:t>Mersiyenin konusu din büyükleri olabilir. Yalnız, Peygamberimiz için yazılmış olanlarına mersiye denilmez. Özellikle </a:t>
            </a:r>
            <a:r>
              <a:rPr lang="tr-TR" dirty="0" err="1" smtClean="0">
                <a:latin typeface="Times New Roman" pitchFamily="18" charset="0"/>
                <a:cs typeface="Times New Roman" pitchFamily="18" charset="0"/>
              </a:rPr>
              <a:t>Kerbelâ</a:t>
            </a:r>
            <a:r>
              <a:rPr lang="tr-TR" dirty="0" smtClean="0">
                <a:latin typeface="Times New Roman" pitchFamily="18" charset="0"/>
                <a:cs typeface="Times New Roman" pitchFamily="18" charset="0"/>
              </a:rPr>
              <a:t> şehitleri ve Hz. </a:t>
            </a:r>
            <a:r>
              <a:rPr lang="tr-TR" dirty="0" err="1" smtClean="0">
                <a:latin typeface="Times New Roman" pitchFamily="18" charset="0"/>
                <a:cs typeface="Times New Roman" pitchFamily="18" charset="0"/>
              </a:rPr>
              <a:t>Hüseyn</a:t>
            </a:r>
            <a:r>
              <a:rPr lang="tr-TR" dirty="0" smtClean="0">
                <a:latin typeface="Times New Roman" pitchFamily="18" charset="0"/>
                <a:cs typeface="Times New Roman" pitchFamily="18" charset="0"/>
              </a:rPr>
              <a:t> hakkında zengin bir edebiyat oluşturacak şekilde mersiyeler söylenmiştir. İran’da Hz. Hüseyin’in şehit edilmesini konu alan klâsik ve halkın ürünü pek çok mersiye vardır ki, Şiîler 10 Muharrem’de bunları </a:t>
            </a:r>
            <a:r>
              <a:rPr lang="tr-TR" dirty="0" err="1" smtClean="0">
                <a:latin typeface="Times New Roman" pitchFamily="18" charset="0"/>
                <a:cs typeface="Times New Roman" pitchFamily="18" charset="0"/>
              </a:rPr>
              <a:t>merâsimle</a:t>
            </a:r>
            <a:r>
              <a:rPr lang="tr-TR" dirty="0" smtClean="0">
                <a:latin typeface="Times New Roman" pitchFamily="18" charset="0"/>
                <a:cs typeface="Times New Roman" pitchFamily="18" charset="0"/>
              </a:rPr>
              <a:t> okurlar.</a:t>
            </a:r>
          </a:p>
          <a:p>
            <a:pPr algn="just"/>
            <a:r>
              <a:rPr lang="tr-TR" dirty="0" smtClean="0">
                <a:latin typeface="Times New Roman" pitchFamily="18" charset="0"/>
                <a:cs typeface="Times New Roman" pitchFamily="18" charset="0"/>
              </a:rPr>
              <a:t>Aslında Hz. Hüseyin’i Sünnîler de çok severler, Şiîler bu konuyu ifrata vardırarak işlerken, Sünnîler tarafından ise, bu olay tarihî ve dünyevî bir </a:t>
            </a:r>
            <a:r>
              <a:rPr lang="tr-TR" dirty="0" err="1" smtClean="0">
                <a:latin typeface="Times New Roman" pitchFamily="18" charset="0"/>
                <a:cs typeface="Times New Roman" pitchFamily="18" charset="0"/>
              </a:rPr>
              <a:t>fâcia</a:t>
            </a:r>
            <a:r>
              <a:rPr lang="tr-TR" dirty="0" smtClean="0">
                <a:latin typeface="Times New Roman" pitchFamily="18" charset="0"/>
                <a:cs typeface="Times New Roman" pitchFamily="18" charset="0"/>
              </a:rPr>
              <a:t> olarak değerlendirilir. İlâhiler arasında bilhassa Hz. Hüseyin için bir çok mersiye vardır.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44</a:t>
            </a:fld>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85000" lnSpcReduction="20000"/>
          </a:bodyPr>
          <a:lstStyle/>
          <a:p>
            <a:pPr algn="just"/>
            <a:r>
              <a:rPr lang="tr-TR" b="1" dirty="0" smtClean="0">
                <a:latin typeface="Times New Roman" pitchFamily="18" charset="0"/>
                <a:cs typeface="Times New Roman" pitchFamily="18" charset="0"/>
              </a:rPr>
              <a:t>Nefes</a:t>
            </a:r>
            <a:endParaRPr lang="tr-TR" b="1" i="1" dirty="0" smtClean="0">
              <a:latin typeface="Times New Roman" pitchFamily="18" charset="0"/>
              <a:cs typeface="Times New Roman" pitchFamily="18" charset="0"/>
            </a:endParaRPr>
          </a:p>
          <a:p>
            <a:pPr algn="just"/>
            <a:r>
              <a:rPr lang="tr-TR" dirty="0" err="1" smtClean="0">
                <a:latin typeface="Times New Roman" pitchFamily="18" charset="0"/>
                <a:cs typeface="Times New Roman" pitchFamily="18" charset="0"/>
              </a:rPr>
              <a:t>Bektâşî</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şâirleri</a:t>
            </a:r>
            <a:r>
              <a:rPr lang="tr-TR" dirty="0" smtClean="0">
                <a:latin typeface="Times New Roman" pitchFamily="18" charset="0"/>
                <a:cs typeface="Times New Roman" pitchFamily="18" charset="0"/>
              </a:rPr>
              <a:t> tarafından yazılmış ve </a:t>
            </a:r>
            <a:r>
              <a:rPr lang="tr-TR" dirty="0" err="1" smtClean="0">
                <a:latin typeface="Times New Roman" pitchFamily="18" charset="0"/>
                <a:cs typeface="Times New Roman" pitchFamily="18" charset="0"/>
              </a:rPr>
              <a:t>Bektâşî</a:t>
            </a:r>
            <a:r>
              <a:rPr lang="tr-TR" dirty="0" smtClean="0">
                <a:latin typeface="Times New Roman" pitchFamily="18" charset="0"/>
                <a:cs typeface="Times New Roman" pitchFamily="18" charset="0"/>
              </a:rPr>
              <a:t> tekkelerinde okunmak için çeşitli makamlarda ve </a:t>
            </a:r>
            <a:r>
              <a:rPr lang="tr-TR" dirty="0" err="1" smtClean="0">
                <a:latin typeface="Times New Roman" pitchFamily="18" charset="0"/>
                <a:cs typeface="Times New Roman" pitchFamily="18" charset="0"/>
              </a:rPr>
              <a:t>usûllerde</a:t>
            </a:r>
            <a:r>
              <a:rPr lang="tr-TR" dirty="0" smtClean="0">
                <a:latin typeface="Times New Roman" pitchFamily="18" charset="0"/>
                <a:cs typeface="Times New Roman" pitchFamily="18" charset="0"/>
              </a:rPr>
              <a:t> bestelenmiş </a:t>
            </a:r>
            <a:r>
              <a:rPr lang="tr-TR" dirty="0" err="1" smtClean="0">
                <a:latin typeface="Times New Roman" pitchFamily="18" charset="0"/>
                <a:cs typeface="Times New Roman" pitchFamily="18" charset="0"/>
              </a:rPr>
              <a:t>manzûm</a:t>
            </a:r>
            <a:r>
              <a:rPr lang="tr-TR" dirty="0" smtClean="0">
                <a:latin typeface="Times New Roman" pitchFamily="18" charset="0"/>
                <a:cs typeface="Times New Roman" pitchFamily="18" charset="0"/>
              </a:rPr>
              <a:t> ilâhilere verilen addır. Hece vezni, açık </a:t>
            </a:r>
            <a:r>
              <a:rPr lang="tr-TR" dirty="0" err="1" smtClean="0">
                <a:latin typeface="Times New Roman" pitchFamily="18" charset="0"/>
                <a:cs typeface="Times New Roman" pitchFamily="18" charset="0"/>
              </a:rPr>
              <a:t>sâde</a:t>
            </a:r>
            <a:r>
              <a:rPr lang="tr-TR" dirty="0" smtClean="0">
                <a:latin typeface="Times New Roman" pitchFamily="18" charset="0"/>
                <a:cs typeface="Times New Roman" pitchFamily="18" charset="0"/>
              </a:rPr>
              <a:t> ve samimi bir dille yazılmış şiirlerden seçilir. Üslûbu, ilâhilere nazaran daha basittir. Halk </a:t>
            </a:r>
            <a:r>
              <a:rPr lang="tr-TR" dirty="0" err="1" smtClean="0">
                <a:latin typeface="Times New Roman" pitchFamily="18" charset="0"/>
                <a:cs typeface="Times New Roman" pitchFamily="18" charset="0"/>
              </a:rPr>
              <a:t>mûsikîsine</a:t>
            </a:r>
            <a:r>
              <a:rPr lang="tr-TR" dirty="0" smtClean="0">
                <a:latin typeface="Times New Roman" pitchFamily="18" charset="0"/>
                <a:cs typeface="Times New Roman" pitchFamily="18" charset="0"/>
              </a:rPr>
              <a:t> yakındır.</a:t>
            </a:r>
          </a:p>
          <a:p>
            <a:pPr algn="just"/>
            <a:r>
              <a:rPr lang="tr-TR" dirty="0" smtClean="0">
                <a:latin typeface="Times New Roman" pitchFamily="18" charset="0"/>
                <a:cs typeface="Times New Roman" pitchFamily="18" charset="0"/>
              </a:rPr>
              <a:t>Nefeslerin ilâhilerden farkı, içeriğinde, Peygamberimizle birlikte Hz. Ali’nin methiyesine yer verilmesidir. Yunus’un pek çok şiirleri ilâhi-nefes tarzındadır. Bazı nefesler Osmanlı düzenine karşı </a:t>
            </a:r>
            <a:r>
              <a:rPr lang="tr-TR" dirty="0" err="1" smtClean="0">
                <a:latin typeface="Times New Roman" pitchFamily="18" charset="0"/>
                <a:cs typeface="Times New Roman" pitchFamily="18" charset="0"/>
              </a:rPr>
              <a:t>Safevî</a:t>
            </a:r>
            <a:r>
              <a:rPr lang="tr-TR" dirty="0" smtClean="0">
                <a:latin typeface="Times New Roman" pitchFamily="18" charset="0"/>
                <a:cs typeface="Times New Roman" pitchFamily="18" charset="0"/>
              </a:rPr>
              <a:t> düzenini savunur, </a:t>
            </a:r>
            <a:r>
              <a:rPr lang="tr-TR" dirty="0" err="1" smtClean="0">
                <a:latin typeface="Times New Roman" pitchFamily="18" charset="0"/>
                <a:cs typeface="Times New Roman" pitchFamily="18" charset="0"/>
              </a:rPr>
              <a:t>Halîfe’ye</a:t>
            </a:r>
            <a:r>
              <a:rPr lang="tr-TR" dirty="0" smtClean="0">
                <a:latin typeface="Times New Roman" pitchFamily="18" charset="0"/>
                <a:cs typeface="Times New Roman" pitchFamily="18" charset="0"/>
              </a:rPr>
              <a:t> karşı </a:t>
            </a:r>
            <a:r>
              <a:rPr lang="tr-TR" dirty="0" err="1" smtClean="0">
                <a:latin typeface="Times New Roman" pitchFamily="18" charset="0"/>
                <a:cs typeface="Times New Roman" pitchFamily="18" charset="0"/>
              </a:rPr>
              <a:t>İmâm’ın</a:t>
            </a:r>
            <a:r>
              <a:rPr lang="tr-TR" dirty="0" smtClean="0">
                <a:latin typeface="Times New Roman" pitchFamily="18" charset="0"/>
                <a:cs typeface="Times New Roman" pitchFamily="18" charset="0"/>
              </a:rPr>
              <a:t> otoritesini destekleyici nefesler vardır.</a:t>
            </a:r>
          </a:p>
          <a:p>
            <a:pPr algn="just"/>
            <a:r>
              <a:rPr lang="tr-TR" dirty="0" err="1" smtClean="0">
                <a:latin typeface="Times New Roman" pitchFamily="18" charset="0"/>
                <a:cs typeface="Times New Roman" pitchFamily="18" charset="0"/>
              </a:rPr>
              <a:t>Dînî</a:t>
            </a:r>
            <a:r>
              <a:rPr lang="tr-TR" dirty="0" smtClean="0">
                <a:latin typeface="Times New Roman" pitchFamily="18" charset="0"/>
                <a:cs typeface="Times New Roman" pitchFamily="18" charset="0"/>
              </a:rPr>
              <a:t> </a:t>
            </a:r>
            <a:r>
              <a:rPr lang="tr-TR" dirty="0" err="1" smtClean="0">
                <a:latin typeface="Times New Roman" pitchFamily="18" charset="0"/>
                <a:cs typeface="Times New Roman" pitchFamily="18" charset="0"/>
              </a:rPr>
              <a:t>Mûsikî</a:t>
            </a:r>
            <a:r>
              <a:rPr lang="tr-TR" dirty="0" smtClean="0">
                <a:latin typeface="Times New Roman" pitchFamily="18" charset="0"/>
                <a:cs typeface="Times New Roman" pitchFamily="18" charset="0"/>
              </a:rPr>
              <a:t> formları içerisinde zikredilen formlar bunlardan ibarettir. </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45</a:t>
            </a:fld>
            <a:endParaRPr lang="tr-T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285728"/>
            <a:ext cx="8229600" cy="5840435"/>
          </a:xfrm>
        </p:spPr>
        <p:txBody>
          <a:bodyPr/>
          <a:lstStyle/>
          <a:p>
            <a:endParaRPr lang="tr-TR" dirty="0" smtClean="0"/>
          </a:p>
          <a:p>
            <a:endParaRPr lang="tr-TR" dirty="0" smtClean="0"/>
          </a:p>
          <a:p>
            <a:endParaRPr lang="tr-TR" dirty="0" smtClean="0"/>
          </a:p>
          <a:p>
            <a:endParaRPr lang="tr-TR" dirty="0" smtClean="0"/>
          </a:p>
          <a:p>
            <a:pPr algn="ctr">
              <a:buNone/>
            </a:pPr>
            <a:r>
              <a:rPr lang="tr-TR" dirty="0" smtClean="0">
                <a:latin typeface="Times New Roman" pitchFamily="18" charset="0"/>
                <a:cs typeface="Times New Roman" pitchFamily="18" charset="0"/>
              </a:rPr>
              <a:t>Prof</a:t>
            </a:r>
            <a:r>
              <a:rPr lang="tr-TR"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Dr. Bayram AKDOĞAN</a:t>
            </a:r>
            <a:endParaRPr lang="tr-TR" dirty="0">
              <a:latin typeface="Times New Roman" pitchFamily="18" charset="0"/>
              <a:cs typeface="Times New Roman" pitchFamily="18" charset="0"/>
            </a:endParaRPr>
          </a:p>
        </p:txBody>
      </p:sp>
      <p:sp>
        <p:nvSpPr>
          <p:cNvPr id="4" name="3 Slayt Numarası Yer Tutucusu"/>
          <p:cNvSpPr>
            <a:spLocks noGrp="1"/>
          </p:cNvSpPr>
          <p:nvPr>
            <p:ph type="sldNum" sz="quarter" idx="12"/>
          </p:nvPr>
        </p:nvSpPr>
        <p:spPr/>
        <p:txBody>
          <a:bodyPr/>
          <a:lstStyle/>
          <a:p>
            <a:fld id="{B9D4A703-C2B9-4BC6-8EEF-BF42B3C1DFE7}" type="slidenum">
              <a:rPr lang="tr-TR" smtClean="0"/>
              <a:pPr/>
              <a:t>46</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82528"/>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77500" lnSpcReduction="20000"/>
          </a:bodyPr>
          <a:lstStyle/>
          <a:p>
            <a:pPr algn="just"/>
            <a:r>
              <a:rPr lang="tr-TR" b="1" dirty="0">
                <a:latin typeface="Times New Roman" pitchFamily="18" charset="0"/>
                <a:cs typeface="Times New Roman" pitchFamily="18" charset="0"/>
              </a:rPr>
              <a:t>b) </a:t>
            </a:r>
            <a:r>
              <a:rPr lang="tr-TR" b="1" dirty="0" err="1">
                <a:latin typeface="Times New Roman" pitchFamily="18" charset="0"/>
                <a:cs typeface="Times New Roman" pitchFamily="18" charset="0"/>
              </a:rPr>
              <a:t>Ezân</a:t>
            </a:r>
            <a:endParaRPr lang="tr-TR" b="1" i="1" dirty="0">
              <a:latin typeface="Times New Roman" pitchFamily="18" charset="0"/>
              <a:cs typeface="Times New Roman" pitchFamily="18" charset="0"/>
            </a:endParaRPr>
          </a:p>
          <a:p>
            <a:pPr algn="just"/>
            <a:r>
              <a:rPr lang="tr-TR" dirty="0" err="1">
                <a:latin typeface="Times New Roman" pitchFamily="18" charset="0"/>
                <a:cs typeface="Times New Roman" pitchFamily="18" charset="0"/>
              </a:rPr>
              <a:t>Ezân</a:t>
            </a:r>
            <a:r>
              <a:rPr lang="tr-TR" dirty="0">
                <a:latin typeface="Times New Roman" pitchFamily="18" charset="0"/>
                <a:cs typeface="Times New Roman" pitchFamily="18" charset="0"/>
              </a:rPr>
              <a:t>, bildirme demektir. </a:t>
            </a:r>
            <a:r>
              <a:rPr lang="tr-TR" dirty="0" err="1">
                <a:latin typeface="Times New Roman" pitchFamily="18" charset="0"/>
                <a:cs typeface="Times New Roman" pitchFamily="18" charset="0"/>
              </a:rPr>
              <a:t>Ezân</a:t>
            </a:r>
            <a:r>
              <a:rPr lang="tr-TR" dirty="0">
                <a:latin typeface="Times New Roman" pitchFamily="18" charset="0"/>
                <a:cs typeface="Times New Roman" pitchFamily="18" charset="0"/>
              </a:rPr>
              <a:t> okuyana müezzin denilir. Cuma namazına ve beş vakit namaza </a:t>
            </a:r>
            <a:r>
              <a:rPr lang="tr-TR" dirty="0" err="1">
                <a:latin typeface="Times New Roman" pitchFamily="18" charset="0"/>
                <a:cs typeface="Times New Roman" pitchFamily="18" charset="0"/>
              </a:rPr>
              <a:t>dâvet</a:t>
            </a:r>
            <a:r>
              <a:rPr lang="tr-TR" dirty="0">
                <a:latin typeface="Times New Roman" pitchFamily="18" charset="0"/>
                <a:cs typeface="Times New Roman" pitchFamily="18" charset="0"/>
              </a:rPr>
              <a:t> için okunur. Hicretin birinci veya ikinci yılında  </a:t>
            </a:r>
            <a:r>
              <a:rPr lang="tr-TR" dirty="0" err="1">
                <a:latin typeface="Times New Roman" pitchFamily="18" charset="0"/>
                <a:cs typeface="Times New Roman" pitchFamily="18" charset="0"/>
              </a:rPr>
              <a:t>mü’minlere</a:t>
            </a:r>
            <a:r>
              <a:rPr lang="tr-TR" dirty="0">
                <a:latin typeface="Times New Roman" pitchFamily="18" charset="0"/>
                <a:cs typeface="Times New Roman" pitchFamily="18" charset="0"/>
              </a:rPr>
              <a:t> namaz vaktini ilân etmede en uygun tarz olarak </a:t>
            </a:r>
            <a:r>
              <a:rPr lang="tr-TR" dirty="0" err="1">
                <a:latin typeface="Times New Roman" pitchFamily="18" charset="0"/>
                <a:cs typeface="Times New Roman" pitchFamily="18" charset="0"/>
              </a:rPr>
              <a:t>ezân</a:t>
            </a:r>
            <a:r>
              <a:rPr lang="tr-TR" dirty="0">
                <a:latin typeface="Times New Roman" pitchFamily="18" charset="0"/>
                <a:cs typeface="Times New Roman" pitchFamily="18" charset="0"/>
              </a:rPr>
              <a:t> tespit edilmiştir. Ashaptan Abdullah b. </a:t>
            </a:r>
            <a:r>
              <a:rPr lang="tr-TR" dirty="0" err="1">
                <a:latin typeface="Times New Roman" pitchFamily="18" charset="0"/>
                <a:cs typeface="Times New Roman" pitchFamily="18" charset="0"/>
              </a:rPr>
              <a:t>Zeyd</a:t>
            </a:r>
            <a:r>
              <a:rPr lang="tr-TR" dirty="0">
                <a:latin typeface="Times New Roman" pitchFamily="18" charset="0"/>
                <a:cs typeface="Times New Roman" pitchFamily="18" charset="0"/>
              </a:rPr>
              <a:t> adındaki şahıs, rüyasında bir adamı </a:t>
            </a:r>
            <a:r>
              <a:rPr lang="tr-TR" dirty="0" err="1">
                <a:latin typeface="Times New Roman" pitchFamily="18" charset="0"/>
                <a:cs typeface="Times New Roman" pitchFamily="18" charset="0"/>
              </a:rPr>
              <a:t>câmi</a:t>
            </a:r>
            <a:r>
              <a:rPr lang="tr-TR" dirty="0">
                <a:latin typeface="Times New Roman" pitchFamily="18" charset="0"/>
                <a:cs typeface="Times New Roman" pitchFamily="18" charset="0"/>
              </a:rPr>
              <a:t> damından Müslümanları namaza çağırırken gördüğünü söyledi. Hz. Ömer, namazı ilân için bu </a:t>
            </a:r>
            <a:r>
              <a:rPr lang="tr-TR" dirty="0" err="1">
                <a:latin typeface="Times New Roman" pitchFamily="18" charset="0"/>
                <a:cs typeface="Times New Roman" pitchFamily="18" charset="0"/>
              </a:rPr>
              <a:t>usûlü</a:t>
            </a:r>
            <a:r>
              <a:rPr lang="tr-TR" dirty="0">
                <a:latin typeface="Times New Roman" pitchFamily="18" charset="0"/>
                <a:cs typeface="Times New Roman" pitchFamily="18" charset="0"/>
              </a:rPr>
              <a:t> tavsiye edince, orada bulunanlar bu fikre katıldılar ve Peygamberimizin emri ile </a:t>
            </a:r>
            <a:r>
              <a:rPr lang="tr-TR" dirty="0" err="1">
                <a:latin typeface="Times New Roman" pitchFamily="18" charset="0"/>
                <a:cs typeface="Times New Roman" pitchFamily="18" charset="0"/>
              </a:rPr>
              <a:t>ezân</a:t>
            </a:r>
            <a:r>
              <a:rPr lang="tr-TR" dirty="0">
                <a:latin typeface="Times New Roman" pitchFamily="18" charset="0"/>
                <a:cs typeface="Times New Roman" pitchFamily="18" charset="0"/>
              </a:rPr>
              <a:t> şekli böylece tayin edilmiş oldu. Bundan sonra Habeşli </a:t>
            </a:r>
            <a:r>
              <a:rPr lang="tr-TR" dirty="0" err="1">
                <a:latin typeface="Times New Roman" pitchFamily="18" charset="0"/>
                <a:cs typeface="Times New Roman" pitchFamily="18" charset="0"/>
              </a:rPr>
              <a:t>Bilâl</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ezânı</a:t>
            </a:r>
            <a:r>
              <a:rPr lang="tr-TR" dirty="0">
                <a:latin typeface="Times New Roman" pitchFamily="18" charset="0"/>
                <a:cs typeface="Times New Roman" pitchFamily="18" charset="0"/>
              </a:rPr>
              <a:t> böyle okudu.</a:t>
            </a:r>
            <a:endParaRPr lang="tr-TR" b="1" i="1"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Sabah </a:t>
            </a:r>
            <a:r>
              <a:rPr lang="tr-TR" dirty="0" err="1">
                <a:latin typeface="Times New Roman" pitchFamily="18" charset="0"/>
                <a:cs typeface="Times New Roman" pitchFamily="18" charset="0"/>
              </a:rPr>
              <a:t>ezânında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hayya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ale’l</a:t>
            </a:r>
            <a:r>
              <a:rPr lang="tr-TR" dirty="0">
                <a:latin typeface="Times New Roman" pitchFamily="18" charset="0"/>
                <a:cs typeface="Times New Roman" pitchFamily="18" charset="0"/>
              </a:rPr>
              <a:t>-felâh” tan sonra “namaz uykudan hayırlıdır” anlamına gelen “es-</a:t>
            </a:r>
            <a:r>
              <a:rPr lang="tr-TR" dirty="0" err="1">
                <a:latin typeface="Times New Roman" pitchFamily="18" charset="0"/>
                <a:cs typeface="Times New Roman" pitchFamily="18" charset="0"/>
              </a:rPr>
              <a:t>salâtü</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hayrun</a:t>
            </a:r>
            <a:r>
              <a:rPr lang="tr-TR" dirty="0">
                <a:latin typeface="Times New Roman" pitchFamily="18" charset="0"/>
                <a:cs typeface="Times New Roman" pitchFamily="18" charset="0"/>
              </a:rPr>
              <a:t> mine’n-</a:t>
            </a:r>
            <a:r>
              <a:rPr lang="tr-TR" dirty="0" err="1">
                <a:latin typeface="Times New Roman" pitchFamily="18" charset="0"/>
                <a:cs typeface="Times New Roman" pitchFamily="18" charset="0"/>
              </a:rPr>
              <a:t>nevm</a:t>
            </a:r>
            <a:r>
              <a:rPr lang="tr-TR" dirty="0">
                <a:latin typeface="Times New Roman" pitchFamily="18" charset="0"/>
                <a:cs typeface="Times New Roman" pitchFamily="18" charset="0"/>
              </a:rPr>
              <a:t>” ilâve edilir.</a:t>
            </a:r>
          </a:p>
          <a:p>
            <a:pPr algn="just"/>
            <a:r>
              <a:rPr lang="tr-TR" dirty="0">
                <a:latin typeface="Times New Roman" pitchFamily="18" charset="0"/>
                <a:cs typeface="Times New Roman" pitchFamily="18" charset="0"/>
              </a:rPr>
              <a:t>Şiîler, “</a:t>
            </a:r>
            <a:r>
              <a:rPr lang="tr-TR" dirty="0" err="1">
                <a:latin typeface="Times New Roman" pitchFamily="18" charset="0"/>
                <a:cs typeface="Times New Roman" pitchFamily="18" charset="0"/>
              </a:rPr>
              <a:t>hayya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ale’l</a:t>
            </a:r>
            <a:r>
              <a:rPr lang="tr-TR" dirty="0">
                <a:latin typeface="Times New Roman" pitchFamily="18" charset="0"/>
                <a:cs typeface="Times New Roman" pitchFamily="18" charset="0"/>
              </a:rPr>
              <a:t>-felâh” tan sonra “işlerin en hayırlısına geliniz” </a:t>
            </a:r>
            <a:r>
              <a:rPr lang="tr-TR" dirty="0" err="1">
                <a:latin typeface="Times New Roman" pitchFamily="18" charset="0"/>
                <a:cs typeface="Times New Roman" pitchFamily="18" charset="0"/>
              </a:rPr>
              <a:t>mânâsında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hayya</a:t>
            </a:r>
            <a:r>
              <a:rPr lang="tr-TR" dirty="0">
                <a:latin typeface="Times New Roman" pitchFamily="18" charset="0"/>
                <a:cs typeface="Times New Roman" pitchFamily="18" charset="0"/>
              </a:rPr>
              <a:t> alâ </a:t>
            </a:r>
            <a:r>
              <a:rPr lang="tr-TR" dirty="0" err="1">
                <a:latin typeface="Times New Roman" pitchFamily="18" charset="0"/>
                <a:cs typeface="Times New Roman" pitchFamily="18" charset="0"/>
              </a:rPr>
              <a:t>hayri’l</a:t>
            </a:r>
            <a:r>
              <a:rPr lang="tr-TR" dirty="0">
                <a:latin typeface="Times New Roman" pitchFamily="18" charset="0"/>
                <a:cs typeface="Times New Roman" pitchFamily="18" charset="0"/>
              </a:rPr>
              <a:t>-amel” ilâve ederler. </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5</a:t>
            </a:fld>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a:p>
        </p:txBody>
      </p:sp>
      <p:sp>
        <p:nvSpPr>
          <p:cNvPr id="3" name="2 İçerik Yer Tutucusu"/>
          <p:cNvSpPr>
            <a:spLocks noGrp="1"/>
          </p:cNvSpPr>
          <p:nvPr>
            <p:ph idx="1"/>
          </p:nvPr>
        </p:nvSpPr>
        <p:spPr>
          <a:xfrm>
            <a:off x="457200" y="357166"/>
            <a:ext cx="8229600" cy="5768997"/>
          </a:xfrm>
        </p:spPr>
        <p:txBody>
          <a:bodyPr>
            <a:normAutofit fontScale="70000" lnSpcReduction="20000"/>
          </a:bodyPr>
          <a:lstStyle/>
          <a:p>
            <a:pPr algn="just"/>
            <a:r>
              <a:rPr lang="tr-TR" dirty="0" err="1">
                <a:latin typeface="Times New Roman" pitchFamily="18" charset="0"/>
                <a:cs typeface="Times New Roman" pitchFamily="18" charset="0"/>
              </a:rPr>
              <a:t>Ezânın</a:t>
            </a:r>
            <a:r>
              <a:rPr lang="tr-TR" dirty="0">
                <a:latin typeface="Times New Roman" pitchFamily="18" charset="0"/>
                <a:cs typeface="Times New Roman" pitchFamily="18" charset="0"/>
              </a:rPr>
              <a:t> okunması için muayyen bir makam yoktur. Kelimelerin telâffuzunu bozmamak şartıyla istenilen makam tatbik edilebilir.</a:t>
            </a:r>
          </a:p>
          <a:p>
            <a:pPr algn="just"/>
            <a:r>
              <a:rPr lang="tr-TR" dirty="0" err="1">
                <a:latin typeface="Times New Roman" pitchFamily="18" charset="0"/>
                <a:cs typeface="Times New Roman" pitchFamily="18" charset="0"/>
              </a:rPr>
              <a:t>Ezân</a:t>
            </a:r>
            <a:r>
              <a:rPr lang="tr-TR" dirty="0">
                <a:latin typeface="Times New Roman" pitchFamily="18" charset="0"/>
                <a:cs typeface="Times New Roman" pitchFamily="18" charset="0"/>
              </a:rPr>
              <a:t> okurken </a:t>
            </a:r>
            <a:r>
              <a:rPr lang="tr-TR" dirty="0" err="1">
                <a:latin typeface="Times New Roman" pitchFamily="18" charset="0"/>
                <a:cs typeface="Times New Roman" pitchFamily="18" charset="0"/>
              </a:rPr>
              <a:t>zâhidâne</a:t>
            </a:r>
            <a:r>
              <a:rPr lang="tr-TR" dirty="0">
                <a:latin typeface="Times New Roman" pitchFamily="18" charset="0"/>
                <a:cs typeface="Times New Roman" pitchFamily="18" charset="0"/>
              </a:rPr>
              <a:t> bir tavır takınmalıdır. Lüzumsuz uzatmalar, gereksiz nağmeler yaparak </a:t>
            </a:r>
            <a:r>
              <a:rPr lang="tr-TR" dirty="0" err="1">
                <a:latin typeface="Times New Roman" pitchFamily="18" charset="0"/>
                <a:cs typeface="Times New Roman" pitchFamily="18" charset="0"/>
              </a:rPr>
              <a:t>ezân</a:t>
            </a:r>
            <a:r>
              <a:rPr lang="tr-TR" dirty="0">
                <a:latin typeface="Times New Roman" pitchFamily="18" charset="0"/>
                <a:cs typeface="Times New Roman" pitchFamily="18" charset="0"/>
              </a:rPr>
              <a:t> sözlerini tahrif ve tağyir etmemelidir. </a:t>
            </a:r>
            <a:r>
              <a:rPr lang="tr-TR" dirty="0" err="1">
                <a:latin typeface="Times New Roman" pitchFamily="18" charset="0"/>
                <a:cs typeface="Times New Roman" pitchFamily="18" charset="0"/>
              </a:rPr>
              <a:t>Ezân</a:t>
            </a:r>
            <a:r>
              <a:rPr lang="tr-TR" dirty="0">
                <a:latin typeface="Times New Roman" pitchFamily="18" charset="0"/>
                <a:cs typeface="Times New Roman" pitchFamily="18" charset="0"/>
              </a:rPr>
              <a:t>, içten gelerek ve doğaçlama olarak okunduğu için, okuyan kişinin sesi güzel ve makam bilgisi de olursa, </a:t>
            </a:r>
            <a:r>
              <a:rPr lang="tr-TR" dirty="0" err="1">
                <a:latin typeface="Times New Roman" pitchFamily="18" charset="0"/>
                <a:cs typeface="Times New Roman" pitchFamily="18" charset="0"/>
              </a:rPr>
              <a:t>ezân</a:t>
            </a:r>
            <a:r>
              <a:rPr lang="tr-TR" dirty="0">
                <a:latin typeface="Times New Roman" pitchFamily="18" charset="0"/>
                <a:cs typeface="Times New Roman" pitchFamily="18" charset="0"/>
              </a:rPr>
              <a:t> çok daha tesirli olur. </a:t>
            </a:r>
          </a:p>
          <a:p>
            <a:pPr algn="just"/>
            <a:r>
              <a:rPr lang="tr-TR" dirty="0">
                <a:latin typeface="Times New Roman" pitchFamily="18" charset="0"/>
                <a:cs typeface="Times New Roman" pitchFamily="18" charset="0"/>
              </a:rPr>
              <a:t>Sünnî mezheplerin üçünde </a:t>
            </a:r>
            <a:r>
              <a:rPr lang="tr-TR" dirty="0" err="1">
                <a:latin typeface="Times New Roman" pitchFamily="18" charset="0"/>
                <a:cs typeface="Times New Roman" pitchFamily="18" charset="0"/>
              </a:rPr>
              <a:t>ezânı</a:t>
            </a:r>
            <a:r>
              <a:rPr lang="tr-TR" dirty="0">
                <a:latin typeface="Times New Roman" pitchFamily="18" charset="0"/>
                <a:cs typeface="Times New Roman" pitchFamily="18" charset="0"/>
              </a:rPr>
              <a:t> makamla okumak </a:t>
            </a:r>
            <a:r>
              <a:rPr lang="tr-TR" dirty="0" err="1">
                <a:latin typeface="Times New Roman" pitchFamily="18" charset="0"/>
                <a:cs typeface="Times New Roman" pitchFamily="18" charset="0"/>
              </a:rPr>
              <a:t>câizdir</a:t>
            </a:r>
            <a:r>
              <a:rPr lang="tr-TR" dirty="0">
                <a:latin typeface="Times New Roman" pitchFamily="18" charset="0"/>
                <a:cs typeface="Times New Roman" pitchFamily="18" charset="0"/>
              </a:rPr>
              <a:t>. Hanbeliler ve </a:t>
            </a:r>
            <a:r>
              <a:rPr lang="tr-TR" dirty="0" err="1">
                <a:latin typeface="Times New Roman" pitchFamily="18" charset="0"/>
                <a:cs typeface="Times New Roman" pitchFamily="18" charset="0"/>
              </a:rPr>
              <a:t>Vehhâbîler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ezânı</a:t>
            </a:r>
            <a:r>
              <a:rPr lang="tr-TR" dirty="0">
                <a:latin typeface="Times New Roman" pitchFamily="18" charset="0"/>
                <a:cs typeface="Times New Roman" pitchFamily="18" charset="0"/>
              </a:rPr>
              <a:t> makamla okumayı uygun görmemiş ve yasaklamışlardır.</a:t>
            </a:r>
          </a:p>
          <a:p>
            <a:pPr algn="just"/>
            <a:r>
              <a:rPr lang="tr-TR" dirty="0">
                <a:latin typeface="Times New Roman" pitchFamily="18" charset="0"/>
                <a:cs typeface="Times New Roman" pitchFamily="18" charset="0"/>
              </a:rPr>
              <a:t>Memleketimizde </a:t>
            </a:r>
            <a:r>
              <a:rPr lang="tr-TR" dirty="0" err="1">
                <a:latin typeface="Times New Roman" pitchFamily="18" charset="0"/>
                <a:cs typeface="Times New Roman" pitchFamily="18" charset="0"/>
              </a:rPr>
              <a:t>ezânların</a:t>
            </a:r>
            <a:r>
              <a:rPr lang="tr-TR" dirty="0">
                <a:latin typeface="Times New Roman" pitchFamily="18" charset="0"/>
                <a:cs typeface="Times New Roman" pitchFamily="18" charset="0"/>
              </a:rPr>
              <a:t> okunuşunda genellikle şu makamlar tatbik edilmektedir:</a:t>
            </a:r>
          </a:p>
          <a:p>
            <a:pPr algn="just"/>
            <a:r>
              <a:rPr lang="tr-TR" dirty="0">
                <a:latin typeface="Times New Roman" pitchFamily="18" charset="0"/>
                <a:cs typeface="Times New Roman" pitchFamily="18" charset="0"/>
              </a:rPr>
              <a:t>Sabah </a:t>
            </a:r>
            <a:r>
              <a:rPr lang="tr-TR" dirty="0" err="1">
                <a:latin typeface="Times New Roman" pitchFamily="18" charset="0"/>
                <a:cs typeface="Times New Roman" pitchFamily="18" charset="0"/>
              </a:rPr>
              <a:t>ezânı</a:t>
            </a:r>
            <a:r>
              <a:rPr lang="tr-TR" dirty="0">
                <a:latin typeface="Times New Roman" pitchFamily="18" charset="0"/>
                <a:cs typeface="Times New Roman" pitchFamily="18" charset="0"/>
              </a:rPr>
              <a:t>	: </a:t>
            </a:r>
            <a:r>
              <a:rPr lang="tr-TR" dirty="0" err="1">
                <a:latin typeface="Times New Roman" pitchFamily="18" charset="0"/>
                <a:cs typeface="Times New Roman" pitchFamily="18" charset="0"/>
              </a:rPr>
              <a:t>Sabâ</a:t>
            </a:r>
            <a:r>
              <a:rPr lang="tr-TR" dirty="0">
                <a:latin typeface="Times New Roman" pitchFamily="18" charset="0"/>
                <a:cs typeface="Times New Roman" pitchFamily="18" charset="0"/>
              </a:rPr>
              <a:t> ve Hüseynî,</a:t>
            </a:r>
          </a:p>
          <a:p>
            <a:pPr algn="just"/>
            <a:r>
              <a:rPr lang="tr-TR" dirty="0">
                <a:latin typeface="Times New Roman" pitchFamily="18" charset="0"/>
                <a:cs typeface="Times New Roman" pitchFamily="18" charset="0"/>
              </a:rPr>
              <a:t>Öğle ezanı	: </a:t>
            </a:r>
            <a:r>
              <a:rPr lang="tr-TR" dirty="0" err="1">
                <a:latin typeface="Times New Roman" pitchFamily="18" charset="0"/>
                <a:cs typeface="Times New Roman" pitchFamily="18" charset="0"/>
              </a:rPr>
              <a:t>Uşşâk</a:t>
            </a:r>
            <a:r>
              <a:rPr lang="tr-TR" dirty="0">
                <a:latin typeface="Times New Roman" pitchFamily="18" charset="0"/>
                <a:cs typeface="Times New Roman" pitchFamily="18" charset="0"/>
              </a:rPr>
              <a:t>,</a:t>
            </a:r>
          </a:p>
          <a:p>
            <a:pPr algn="just"/>
            <a:r>
              <a:rPr lang="tr-TR" dirty="0">
                <a:latin typeface="Times New Roman" pitchFamily="18" charset="0"/>
                <a:cs typeface="Times New Roman" pitchFamily="18" charset="0"/>
              </a:rPr>
              <a:t>İkindi </a:t>
            </a:r>
            <a:r>
              <a:rPr lang="tr-TR" dirty="0" err="1">
                <a:latin typeface="Times New Roman" pitchFamily="18" charset="0"/>
                <a:cs typeface="Times New Roman" pitchFamily="18" charset="0"/>
              </a:rPr>
              <a:t>ezânı</a:t>
            </a:r>
            <a:r>
              <a:rPr lang="tr-TR" dirty="0">
                <a:latin typeface="Times New Roman" pitchFamily="18" charset="0"/>
                <a:cs typeface="Times New Roman" pitchFamily="18" charset="0"/>
              </a:rPr>
              <a:t>	: Rast,</a:t>
            </a:r>
          </a:p>
          <a:p>
            <a:pPr algn="just"/>
            <a:r>
              <a:rPr lang="tr-TR" dirty="0">
                <a:latin typeface="Times New Roman" pitchFamily="18" charset="0"/>
                <a:cs typeface="Times New Roman" pitchFamily="18" charset="0"/>
              </a:rPr>
              <a:t>Akşam </a:t>
            </a:r>
            <a:r>
              <a:rPr lang="tr-TR" dirty="0" err="1">
                <a:latin typeface="Times New Roman" pitchFamily="18" charset="0"/>
                <a:cs typeface="Times New Roman" pitchFamily="18" charset="0"/>
              </a:rPr>
              <a:t>ezânı</a:t>
            </a:r>
            <a:r>
              <a:rPr lang="tr-TR" dirty="0">
                <a:latin typeface="Times New Roman" pitchFamily="18" charset="0"/>
                <a:cs typeface="Times New Roman" pitchFamily="18" charset="0"/>
              </a:rPr>
              <a:t>	: Segâh,</a:t>
            </a:r>
          </a:p>
          <a:p>
            <a:pPr algn="just"/>
            <a:r>
              <a:rPr lang="tr-TR" dirty="0">
                <a:latin typeface="Times New Roman" pitchFamily="18" charset="0"/>
                <a:cs typeface="Times New Roman" pitchFamily="18" charset="0"/>
              </a:rPr>
              <a:t>Yatsı </a:t>
            </a:r>
            <a:r>
              <a:rPr lang="tr-TR" dirty="0" err="1">
                <a:latin typeface="Times New Roman" pitchFamily="18" charset="0"/>
                <a:cs typeface="Times New Roman" pitchFamily="18" charset="0"/>
              </a:rPr>
              <a:t>ezânı</a:t>
            </a:r>
            <a:r>
              <a:rPr lang="tr-TR" dirty="0">
                <a:latin typeface="Times New Roman" pitchFamily="18" charset="0"/>
                <a:cs typeface="Times New Roman" pitchFamily="18" charset="0"/>
              </a:rPr>
              <a:t>	: </a:t>
            </a:r>
            <a:r>
              <a:rPr lang="tr-TR" dirty="0" err="1">
                <a:latin typeface="Times New Roman" pitchFamily="18" charset="0"/>
                <a:cs typeface="Times New Roman" pitchFamily="18" charset="0"/>
              </a:rPr>
              <a:t>Hicâz</a:t>
            </a:r>
            <a:r>
              <a:rPr lang="tr-TR" dirty="0">
                <a:latin typeface="Times New Roman" pitchFamily="18" charset="0"/>
                <a:cs typeface="Times New Roman" pitchFamily="18" charset="0"/>
              </a:rPr>
              <a:t>.</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6</a:t>
            </a:fld>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a:bodyPr>
          <a:lstStyle/>
          <a:p>
            <a:pPr algn="just"/>
            <a:r>
              <a:rPr lang="tr-TR" sz="2200" dirty="0">
                <a:latin typeface="Times New Roman" pitchFamily="18" charset="0"/>
                <a:cs typeface="Times New Roman" pitchFamily="18" charset="0"/>
              </a:rPr>
              <a:t>İyi bir </a:t>
            </a:r>
            <a:r>
              <a:rPr lang="tr-TR" sz="2200" dirty="0" err="1">
                <a:latin typeface="Times New Roman" pitchFamily="18" charset="0"/>
                <a:cs typeface="Times New Roman" pitchFamily="18" charset="0"/>
              </a:rPr>
              <a:t>ezân</a:t>
            </a:r>
            <a:r>
              <a:rPr lang="tr-TR" sz="2200" dirty="0">
                <a:latin typeface="Times New Roman" pitchFamily="18" charset="0"/>
                <a:cs typeface="Times New Roman" pitchFamily="18" charset="0"/>
              </a:rPr>
              <a:t> okuyabilmek için bazı hususlara riayet etmek gerekir ki, bunları şöyle sıralayabiliriz:</a:t>
            </a:r>
          </a:p>
          <a:p>
            <a:pPr algn="just"/>
            <a:r>
              <a:rPr lang="tr-TR" sz="2200" dirty="0">
                <a:latin typeface="Times New Roman" pitchFamily="18" charset="0"/>
                <a:cs typeface="Times New Roman" pitchFamily="18" charset="0"/>
              </a:rPr>
              <a:t>Yeterli makam ve </a:t>
            </a:r>
            <a:r>
              <a:rPr lang="tr-TR" sz="2200" dirty="0" err="1">
                <a:latin typeface="Times New Roman" pitchFamily="18" charset="0"/>
                <a:cs typeface="Times New Roman" pitchFamily="18" charset="0"/>
              </a:rPr>
              <a:t>mûsikî</a:t>
            </a:r>
            <a:r>
              <a:rPr lang="tr-TR" sz="2200" dirty="0">
                <a:latin typeface="Times New Roman" pitchFamily="18" charset="0"/>
                <a:cs typeface="Times New Roman" pitchFamily="18" charset="0"/>
              </a:rPr>
              <a:t> bilgisine sahip olmak</a:t>
            </a:r>
          </a:p>
          <a:p>
            <a:pPr algn="just"/>
            <a:r>
              <a:rPr lang="tr-TR" sz="2200" dirty="0">
                <a:latin typeface="Times New Roman" pitchFamily="18" charset="0"/>
                <a:cs typeface="Times New Roman" pitchFamily="18" charset="0"/>
              </a:rPr>
              <a:t>Diyafram nefesi almak ve nefesi çok hesaplı kullanmak.</a:t>
            </a:r>
          </a:p>
          <a:p>
            <a:pPr algn="just"/>
            <a:r>
              <a:rPr lang="tr-TR" sz="2200" dirty="0" err="1">
                <a:latin typeface="Times New Roman" pitchFamily="18" charset="0"/>
                <a:cs typeface="Times New Roman" pitchFamily="18" charset="0"/>
              </a:rPr>
              <a:t>Ezân</a:t>
            </a:r>
            <a:r>
              <a:rPr lang="tr-TR" sz="2200" dirty="0">
                <a:latin typeface="Times New Roman" pitchFamily="18" charset="0"/>
                <a:cs typeface="Times New Roman" pitchFamily="18" charset="0"/>
              </a:rPr>
              <a:t> kelimelerini açık ve net okumak, gereksiz uzatma ve ağızda yuvarlama yapmadan okumak</a:t>
            </a:r>
          </a:p>
          <a:p>
            <a:pPr algn="just"/>
            <a:r>
              <a:rPr lang="tr-TR" sz="2200" dirty="0" err="1">
                <a:latin typeface="Times New Roman" pitchFamily="18" charset="0"/>
                <a:cs typeface="Times New Roman" pitchFamily="18" charset="0"/>
              </a:rPr>
              <a:t>Ezân</a:t>
            </a:r>
            <a:r>
              <a:rPr lang="tr-TR" sz="2200" dirty="0">
                <a:latin typeface="Times New Roman" pitchFamily="18" charset="0"/>
                <a:cs typeface="Times New Roman" pitchFamily="18" charset="0"/>
              </a:rPr>
              <a:t> okumak için güzel bir sese sahip olmak gerekir. Bunun için de gerekirse biraz ses ve şan eğitimi almalıdır. </a:t>
            </a:r>
            <a:endParaRPr lang="tr-TR" sz="2200" dirty="0" smtClean="0">
              <a:latin typeface="Times New Roman" pitchFamily="18" charset="0"/>
              <a:cs typeface="Times New Roman" pitchFamily="18" charset="0"/>
            </a:endParaRPr>
          </a:p>
          <a:p>
            <a:pPr algn="just"/>
            <a:endParaRPr lang="tr-TR" sz="2200" dirty="0">
              <a:latin typeface="Times New Roman" pitchFamily="18" charset="0"/>
              <a:cs typeface="Times New Roman" pitchFamily="18" charset="0"/>
            </a:endParaRPr>
          </a:p>
          <a:p>
            <a:pPr algn="just"/>
            <a:r>
              <a:rPr lang="tr-TR" sz="2200" b="1" dirty="0">
                <a:latin typeface="Times New Roman" pitchFamily="18" charset="0"/>
                <a:cs typeface="Times New Roman" pitchFamily="18" charset="0"/>
              </a:rPr>
              <a:t>Üç şerefeli minare</a:t>
            </a:r>
            <a:endParaRPr lang="tr-TR" sz="2200" dirty="0">
              <a:latin typeface="Times New Roman" pitchFamily="18" charset="0"/>
              <a:cs typeface="Times New Roman" pitchFamily="18" charset="0"/>
            </a:endParaRP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7</a:t>
            </a:fld>
            <a:endParaRPr lang="tr-T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025" name="Object 1"/>
          <p:cNvGraphicFramePr>
            <a:graphicFrameLocks noChangeAspect="1"/>
          </p:cNvGraphicFramePr>
          <p:nvPr/>
        </p:nvGraphicFramePr>
        <p:xfrm>
          <a:off x="3929058" y="4214818"/>
          <a:ext cx="1314450" cy="1847850"/>
        </p:xfrm>
        <a:graphic>
          <a:graphicData uri="http://schemas.openxmlformats.org/presentationml/2006/ole">
            <mc:AlternateContent xmlns:mc="http://schemas.openxmlformats.org/markup-compatibility/2006">
              <mc:Choice xmlns:v="urn:schemas-microsoft-com:vml" Requires="v">
                <p:oleObj spid="_x0000_s1026" name="Bit Eşlem Resmi" r:id="rId3" imgW="3057143" imgH="4304762" progId="PBrush">
                  <p:embed/>
                </p:oleObj>
              </mc:Choice>
              <mc:Fallback>
                <p:oleObj name="Bit Eşlem Resmi" r:id="rId3" imgW="3057143" imgH="4304762" progId="PBrush">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58" y="4214818"/>
                        <a:ext cx="1314450" cy="184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85000" lnSpcReduction="20000"/>
          </a:bodyPr>
          <a:lstStyle/>
          <a:p>
            <a:pPr algn="just">
              <a:buNone/>
            </a:pPr>
            <a:r>
              <a:rPr lang="tr-TR" dirty="0" smtClean="0"/>
              <a:t>	</a:t>
            </a:r>
            <a:r>
              <a:rPr lang="tr-TR" dirty="0" smtClean="0">
                <a:latin typeface="Times New Roman" pitchFamily="18" charset="0"/>
                <a:cs typeface="Times New Roman" pitchFamily="18" charset="0"/>
              </a:rPr>
              <a:t>Bazı </a:t>
            </a:r>
            <a:r>
              <a:rPr lang="tr-TR" dirty="0">
                <a:latin typeface="Times New Roman" pitchFamily="18" charset="0"/>
                <a:cs typeface="Times New Roman" pitchFamily="18" charset="0"/>
              </a:rPr>
              <a:t>özel gün ve zamanlarda, iklim ve çevre şartlarını da göz önünde bulundurarak </a:t>
            </a:r>
            <a:r>
              <a:rPr lang="tr-TR" dirty="0" err="1">
                <a:latin typeface="Times New Roman" pitchFamily="18" charset="0"/>
                <a:cs typeface="Times New Roman" pitchFamily="18" charset="0"/>
              </a:rPr>
              <a:t>ezânda</a:t>
            </a:r>
            <a:r>
              <a:rPr lang="tr-TR" dirty="0">
                <a:latin typeface="Times New Roman" pitchFamily="18" charset="0"/>
                <a:cs typeface="Times New Roman" pitchFamily="18" charset="0"/>
              </a:rPr>
              <a:t> uzatma veya kısaltma yönüne gidilebilir. </a:t>
            </a:r>
            <a:r>
              <a:rPr lang="tr-TR" dirty="0" err="1">
                <a:latin typeface="Times New Roman" pitchFamily="18" charset="0"/>
                <a:cs typeface="Times New Roman" pitchFamily="18" charset="0"/>
              </a:rPr>
              <a:t>Ezânlar</a:t>
            </a:r>
            <a:r>
              <a:rPr lang="tr-TR" dirty="0">
                <a:latin typeface="Times New Roman" pitchFamily="18" charset="0"/>
                <a:cs typeface="Times New Roman" pitchFamily="18" charset="0"/>
              </a:rPr>
              <a:t> bir </a:t>
            </a:r>
            <a:r>
              <a:rPr lang="tr-TR" dirty="0" err="1">
                <a:latin typeface="Times New Roman" pitchFamily="18" charset="0"/>
                <a:cs typeface="Times New Roman" pitchFamily="18" charset="0"/>
              </a:rPr>
              <a:t>câmide</a:t>
            </a:r>
            <a:r>
              <a:rPr lang="tr-TR" dirty="0">
                <a:latin typeface="Times New Roman" pitchFamily="18" charset="0"/>
                <a:cs typeface="Times New Roman" pitchFamily="18" charset="0"/>
              </a:rPr>
              <a:t> müezzin kadrosu, </a:t>
            </a:r>
            <a:r>
              <a:rPr lang="tr-TR" dirty="0" err="1">
                <a:latin typeface="Times New Roman" pitchFamily="18" charset="0"/>
                <a:cs typeface="Times New Roman" pitchFamily="18" charset="0"/>
              </a:rPr>
              <a:t>câmi</a:t>
            </a:r>
            <a:r>
              <a:rPr lang="tr-TR" dirty="0">
                <a:latin typeface="Times New Roman" pitchFamily="18" charset="0"/>
                <a:cs typeface="Times New Roman" pitchFamily="18" charset="0"/>
              </a:rPr>
              <a:t> minare sayısı, özel gün ve geceler durumuna göre ikili veya dörtlü okunabilmektedir. Bilhassa Cuma namazlarında, öğle, yatsı ve sabah namazlarında </a:t>
            </a:r>
            <a:r>
              <a:rPr lang="tr-TR" dirty="0" err="1">
                <a:latin typeface="Times New Roman" pitchFamily="18" charset="0"/>
                <a:cs typeface="Times New Roman" pitchFamily="18" charset="0"/>
              </a:rPr>
              <a:t>ezânları</a:t>
            </a:r>
            <a:r>
              <a:rPr lang="tr-TR" dirty="0">
                <a:latin typeface="Times New Roman" pitchFamily="18" charset="0"/>
                <a:cs typeface="Times New Roman" pitchFamily="18" charset="0"/>
              </a:rPr>
              <a:t> biraz daha uzun okunmasında yarar vardır. </a:t>
            </a:r>
            <a:r>
              <a:rPr lang="tr-TR" dirty="0" err="1">
                <a:latin typeface="Times New Roman" pitchFamily="18" charset="0"/>
                <a:cs typeface="Times New Roman" pitchFamily="18" charset="0"/>
              </a:rPr>
              <a:t>Cenâze</a:t>
            </a:r>
            <a:r>
              <a:rPr lang="tr-TR" dirty="0">
                <a:latin typeface="Times New Roman" pitchFamily="18" charset="0"/>
                <a:cs typeface="Times New Roman" pitchFamily="18" charset="0"/>
              </a:rPr>
              <a:t> namazı kılınacak veya </a:t>
            </a:r>
            <a:r>
              <a:rPr lang="tr-TR" dirty="0" err="1">
                <a:latin typeface="Times New Roman" pitchFamily="18" charset="0"/>
                <a:cs typeface="Times New Roman" pitchFamily="18" charset="0"/>
              </a:rPr>
              <a:t>dînî</a:t>
            </a:r>
            <a:r>
              <a:rPr lang="tr-TR" dirty="0">
                <a:latin typeface="Times New Roman" pitchFamily="18" charset="0"/>
                <a:cs typeface="Times New Roman" pitchFamily="18" charset="0"/>
              </a:rPr>
              <a:t> bir program </a:t>
            </a:r>
            <a:r>
              <a:rPr lang="tr-TR" dirty="0" err="1">
                <a:latin typeface="Times New Roman" pitchFamily="18" charset="0"/>
                <a:cs typeface="Times New Roman" pitchFamily="18" charset="0"/>
              </a:rPr>
              <a:t>icrâ</a:t>
            </a:r>
            <a:r>
              <a:rPr lang="tr-TR" dirty="0">
                <a:latin typeface="Times New Roman" pitchFamily="18" charset="0"/>
                <a:cs typeface="Times New Roman" pitchFamily="18" charset="0"/>
              </a:rPr>
              <a:t> edilecek olan </a:t>
            </a:r>
            <a:r>
              <a:rPr lang="tr-TR" dirty="0" err="1">
                <a:latin typeface="Times New Roman" pitchFamily="18" charset="0"/>
                <a:cs typeface="Times New Roman" pitchFamily="18" charset="0"/>
              </a:rPr>
              <a:t>câmilerde</a:t>
            </a:r>
            <a:r>
              <a:rPr lang="tr-TR" dirty="0">
                <a:latin typeface="Times New Roman" pitchFamily="18" charset="0"/>
                <a:cs typeface="Times New Roman" pitchFamily="18" charset="0"/>
              </a:rPr>
              <a:t>, daha çok cemaatin katılabilmesini sağlamak amacıyla </a:t>
            </a:r>
            <a:r>
              <a:rPr lang="tr-TR" dirty="0" err="1">
                <a:latin typeface="Times New Roman" pitchFamily="18" charset="0"/>
                <a:cs typeface="Times New Roman" pitchFamily="18" charset="0"/>
              </a:rPr>
              <a:t>ezânlar</a:t>
            </a:r>
            <a:r>
              <a:rPr lang="tr-TR" dirty="0">
                <a:latin typeface="Times New Roman" pitchFamily="18" charset="0"/>
                <a:cs typeface="Times New Roman" pitchFamily="18" charset="0"/>
              </a:rPr>
              <a:t>, ifrata kaçmadan biraz daha uzatılabilir. Tabii </a:t>
            </a:r>
            <a:r>
              <a:rPr lang="tr-TR" dirty="0" err="1">
                <a:latin typeface="Times New Roman" pitchFamily="18" charset="0"/>
                <a:cs typeface="Times New Roman" pitchFamily="18" charset="0"/>
              </a:rPr>
              <a:t>âfet</a:t>
            </a:r>
            <a:r>
              <a:rPr lang="tr-TR" dirty="0">
                <a:latin typeface="Times New Roman" pitchFamily="18" charset="0"/>
                <a:cs typeface="Times New Roman" pitchFamily="18" charset="0"/>
              </a:rPr>
              <a:t>, olağanüstü günler, sıkıntı ve stresli zamanlarda, ikindi ve akşam namazlarında </a:t>
            </a:r>
            <a:r>
              <a:rPr lang="tr-TR" dirty="0" err="1">
                <a:latin typeface="Times New Roman" pitchFamily="18" charset="0"/>
                <a:cs typeface="Times New Roman" pitchFamily="18" charset="0"/>
              </a:rPr>
              <a:t>ezânları</a:t>
            </a:r>
            <a:r>
              <a:rPr lang="tr-TR" dirty="0">
                <a:latin typeface="Times New Roman" pitchFamily="18" charset="0"/>
                <a:cs typeface="Times New Roman" pitchFamily="18" charset="0"/>
              </a:rPr>
              <a:t> kısa okumak daha uygundur. Osmanlı Devleti zamanında çok minareli </a:t>
            </a:r>
            <a:r>
              <a:rPr lang="tr-TR" dirty="0" err="1">
                <a:latin typeface="Times New Roman" pitchFamily="18" charset="0"/>
                <a:cs typeface="Times New Roman" pitchFamily="18" charset="0"/>
              </a:rPr>
              <a:t>câmilerde</a:t>
            </a:r>
            <a:r>
              <a:rPr lang="tr-TR" dirty="0">
                <a:latin typeface="Times New Roman" pitchFamily="18" charset="0"/>
                <a:cs typeface="Times New Roman" pitchFamily="18" charset="0"/>
              </a:rPr>
              <a:t> çifte ezan okunurdu. Bu okuyuş şeklinde önce bir müezzin bir ibareyi okur, ondan sonra ikincisi başlar, </a:t>
            </a:r>
            <a:r>
              <a:rPr lang="tr-TR" dirty="0" err="1">
                <a:latin typeface="Times New Roman" pitchFamily="18" charset="0"/>
                <a:cs typeface="Times New Roman" pitchFamily="18" charset="0"/>
              </a:rPr>
              <a:t>ezân</a:t>
            </a:r>
            <a:r>
              <a:rPr lang="tr-TR" dirty="0">
                <a:latin typeface="Times New Roman" pitchFamily="18" charset="0"/>
                <a:cs typeface="Times New Roman" pitchFamily="18" charset="0"/>
              </a:rPr>
              <a:t> bitinceye kadar bu devam ederdi. </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5719"/>
          </a:xfrm>
        </p:spPr>
        <p:txBody>
          <a:bodyPr>
            <a:normAutofit fontScale="90000"/>
          </a:bodyPr>
          <a:lstStyle/>
          <a:p>
            <a:endParaRPr lang="tr-TR" dirty="0"/>
          </a:p>
        </p:txBody>
      </p:sp>
      <p:sp>
        <p:nvSpPr>
          <p:cNvPr id="3" name="2 İçerik Yer Tutucusu"/>
          <p:cNvSpPr>
            <a:spLocks noGrp="1"/>
          </p:cNvSpPr>
          <p:nvPr>
            <p:ph idx="1"/>
          </p:nvPr>
        </p:nvSpPr>
        <p:spPr>
          <a:xfrm>
            <a:off x="457200" y="357166"/>
            <a:ext cx="8229600" cy="5768997"/>
          </a:xfrm>
        </p:spPr>
        <p:txBody>
          <a:bodyPr>
            <a:normAutofit fontScale="85000" lnSpcReduction="10000"/>
          </a:bodyPr>
          <a:lstStyle/>
          <a:p>
            <a:pPr algn="just"/>
            <a:r>
              <a:rPr lang="tr-TR" b="1" dirty="0">
                <a:latin typeface="Times New Roman" pitchFamily="18" charset="0"/>
                <a:cs typeface="Times New Roman" pitchFamily="18" charset="0"/>
              </a:rPr>
              <a:t>c) </a:t>
            </a:r>
            <a:r>
              <a:rPr lang="tr-TR" b="1" dirty="0" err="1">
                <a:latin typeface="Times New Roman" pitchFamily="18" charset="0"/>
                <a:cs typeface="Times New Roman" pitchFamily="18" charset="0"/>
              </a:rPr>
              <a:t>Kâmet</a:t>
            </a:r>
            <a:r>
              <a:rPr lang="tr-TR" b="1" dirty="0">
                <a:latin typeface="Times New Roman" pitchFamily="18" charset="0"/>
                <a:cs typeface="Times New Roman" pitchFamily="18" charset="0"/>
              </a:rPr>
              <a:t> ve Cumhur Müezzinliği</a:t>
            </a:r>
            <a:endParaRPr lang="tr-TR" b="1" i="1" dirty="0">
              <a:latin typeface="Times New Roman" pitchFamily="18" charset="0"/>
              <a:cs typeface="Times New Roman" pitchFamily="18" charset="0"/>
            </a:endParaRPr>
          </a:p>
          <a:p>
            <a:pPr algn="just"/>
            <a:r>
              <a:rPr lang="tr-TR" dirty="0" smtClean="0">
                <a:latin typeface="Times New Roman" pitchFamily="18" charset="0"/>
                <a:cs typeface="Times New Roman" pitchFamily="18" charset="0"/>
              </a:rPr>
              <a:t>	</a:t>
            </a:r>
            <a:r>
              <a:rPr lang="tr-TR" b="1" dirty="0" err="1" smtClean="0">
                <a:latin typeface="Times New Roman" pitchFamily="18" charset="0"/>
                <a:cs typeface="Times New Roman" pitchFamily="18" charset="0"/>
              </a:rPr>
              <a:t>Kâmet</a:t>
            </a:r>
            <a:r>
              <a:rPr lang="tr-TR" dirty="0">
                <a:latin typeface="Times New Roman" pitchFamily="18" charset="0"/>
                <a:cs typeface="Times New Roman" pitchFamily="18" charset="0"/>
              </a:rPr>
              <a:t>, dikilmek, ayak üzerinde kalmak, başlamak anlamlarına gelir. Farz namazlardan önce, </a:t>
            </a:r>
            <a:r>
              <a:rPr lang="tr-TR" dirty="0" err="1">
                <a:latin typeface="Times New Roman" pitchFamily="18" charset="0"/>
                <a:cs typeface="Times New Roman" pitchFamily="18" charset="0"/>
              </a:rPr>
              <a:t>ezân</a:t>
            </a:r>
            <a:r>
              <a:rPr lang="tr-TR" dirty="0">
                <a:latin typeface="Times New Roman" pitchFamily="18" charset="0"/>
                <a:cs typeface="Times New Roman" pitchFamily="18" charset="0"/>
              </a:rPr>
              <a:t> sözlerinin daha hızlı </a:t>
            </a:r>
            <a:r>
              <a:rPr lang="tr-TR" dirty="0" err="1">
                <a:latin typeface="Times New Roman" pitchFamily="18" charset="0"/>
                <a:cs typeface="Times New Roman" pitchFamily="18" charset="0"/>
              </a:rPr>
              <a:t>okunarak”hayya</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ale’l</a:t>
            </a:r>
            <a:r>
              <a:rPr lang="tr-TR" dirty="0">
                <a:latin typeface="Times New Roman" pitchFamily="18" charset="0"/>
                <a:cs typeface="Times New Roman" pitchFamily="18" charset="0"/>
              </a:rPr>
              <a:t>-felah” tan sonra iki defa “</a:t>
            </a:r>
            <a:r>
              <a:rPr lang="tr-TR" dirty="0" err="1">
                <a:latin typeface="Times New Roman" pitchFamily="18" charset="0"/>
                <a:cs typeface="Times New Roman" pitchFamily="18" charset="0"/>
              </a:rPr>
              <a:t>kad</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kâmeti’s</a:t>
            </a:r>
            <a:r>
              <a:rPr lang="tr-TR" dirty="0">
                <a:latin typeface="Times New Roman" pitchFamily="18" charset="0"/>
                <a:cs typeface="Times New Roman" pitchFamily="18" charset="0"/>
              </a:rPr>
              <a:t>-salâh” okunmasıdır. Buna </a:t>
            </a:r>
            <a:r>
              <a:rPr lang="tr-TR" dirty="0" err="1">
                <a:latin typeface="Times New Roman" pitchFamily="18" charset="0"/>
                <a:cs typeface="Times New Roman" pitchFamily="18" charset="0"/>
              </a:rPr>
              <a:t>kâmet</a:t>
            </a:r>
            <a:r>
              <a:rPr lang="tr-TR" dirty="0">
                <a:latin typeface="Times New Roman" pitchFamily="18" charset="0"/>
                <a:cs typeface="Times New Roman" pitchFamily="18" charset="0"/>
              </a:rPr>
              <a:t> getirmek denir. Gerek </a:t>
            </a:r>
            <a:r>
              <a:rPr lang="tr-TR" dirty="0" err="1">
                <a:latin typeface="Times New Roman" pitchFamily="18" charset="0"/>
                <a:cs typeface="Times New Roman" pitchFamily="18" charset="0"/>
              </a:rPr>
              <a:t>kâmetin</a:t>
            </a:r>
            <a:r>
              <a:rPr lang="tr-TR" dirty="0">
                <a:latin typeface="Times New Roman" pitchFamily="18" charset="0"/>
                <a:cs typeface="Times New Roman" pitchFamily="18" charset="0"/>
              </a:rPr>
              <a:t> getirilmesinde ve gerekse </a:t>
            </a:r>
            <a:r>
              <a:rPr lang="tr-TR" dirty="0" err="1">
                <a:latin typeface="Times New Roman" pitchFamily="18" charset="0"/>
                <a:cs typeface="Times New Roman" pitchFamily="18" charset="0"/>
              </a:rPr>
              <a:t>imâmın</a:t>
            </a:r>
            <a:r>
              <a:rPr lang="tr-TR" dirty="0">
                <a:latin typeface="Times New Roman" pitchFamily="18" charset="0"/>
                <a:cs typeface="Times New Roman" pitchFamily="18" charset="0"/>
              </a:rPr>
              <a:t> selâm verişinden sonra okunan </a:t>
            </a:r>
            <a:r>
              <a:rPr lang="tr-TR" dirty="0" err="1">
                <a:latin typeface="Times New Roman" pitchFamily="18" charset="0"/>
                <a:cs typeface="Times New Roman" pitchFamily="18" charset="0"/>
              </a:rPr>
              <a:t>tesbîhlerde</a:t>
            </a:r>
            <a:r>
              <a:rPr lang="tr-TR" dirty="0">
                <a:latin typeface="Times New Roman" pitchFamily="18" charset="0"/>
                <a:cs typeface="Times New Roman" pitchFamily="18" charset="0"/>
              </a:rPr>
              <a:t> güzel sesin önemli rolü vardır. Bu dua ve </a:t>
            </a:r>
            <a:r>
              <a:rPr lang="tr-TR" dirty="0" err="1">
                <a:latin typeface="Times New Roman" pitchFamily="18" charset="0"/>
                <a:cs typeface="Times New Roman" pitchFamily="18" charset="0"/>
              </a:rPr>
              <a:t>tesbîhlerin</a:t>
            </a:r>
            <a:r>
              <a:rPr lang="tr-TR" dirty="0">
                <a:latin typeface="Times New Roman" pitchFamily="18" charset="0"/>
                <a:cs typeface="Times New Roman" pitchFamily="18" charset="0"/>
              </a:rPr>
              <a:t> okunması da doğaçlama beste ile yapılmaktadır. Bu görevi, cemaatten her hangi birisi yapabilirde de, Arapça sözlerin doğru telaffuz edilmesi, dinleyenlere ibadet şevki vermesi, </a:t>
            </a:r>
            <a:r>
              <a:rPr lang="tr-TR" dirty="0" err="1">
                <a:latin typeface="Times New Roman" pitchFamily="18" charset="0"/>
                <a:cs typeface="Times New Roman" pitchFamily="18" charset="0"/>
              </a:rPr>
              <a:t>mü’minleri</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tevâzû</a:t>
            </a:r>
            <a:r>
              <a:rPr lang="tr-TR" dirty="0">
                <a:latin typeface="Times New Roman" pitchFamily="18" charset="0"/>
                <a:cs typeface="Times New Roman" pitchFamily="18" charset="0"/>
              </a:rPr>
              <a:t> ve </a:t>
            </a:r>
            <a:r>
              <a:rPr lang="tr-TR" dirty="0" err="1">
                <a:latin typeface="Times New Roman" pitchFamily="18" charset="0"/>
                <a:cs typeface="Times New Roman" pitchFamily="18" charset="0"/>
              </a:rPr>
              <a:t>huşûya</a:t>
            </a:r>
            <a:r>
              <a:rPr lang="tr-TR" dirty="0">
                <a:latin typeface="Times New Roman" pitchFamily="18" charset="0"/>
                <a:cs typeface="Times New Roman" pitchFamily="18" charset="0"/>
              </a:rPr>
              <a:t> sevk etmesi açısından, bu görevin </a:t>
            </a:r>
            <a:r>
              <a:rPr lang="tr-TR" dirty="0" err="1">
                <a:latin typeface="Times New Roman" pitchFamily="18" charset="0"/>
                <a:cs typeface="Times New Roman" pitchFamily="18" charset="0"/>
              </a:rPr>
              <a:t>mûsikî</a:t>
            </a:r>
            <a:r>
              <a:rPr lang="tr-TR" dirty="0">
                <a:latin typeface="Times New Roman" pitchFamily="18" charset="0"/>
                <a:cs typeface="Times New Roman" pitchFamily="18" charset="0"/>
              </a:rPr>
              <a:t> bilen bir müezzin tarafından yapılması çok daha güzel olmaktadır.</a:t>
            </a:r>
          </a:p>
          <a:p>
            <a:pPr>
              <a:buNone/>
            </a:pPr>
            <a:endParaRPr lang="tr-TR" dirty="0"/>
          </a:p>
        </p:txBody>
      </p:sp>
      <p:sp>
        <p:nvSpPr>
          <p:cNvPr id="4" name="3 Slayt Numarası Yer Tutucusu"/>
          <p:cNvSpPr>
            <a:spLocks noGrp="1"/>
          </p:cNvSpPr>
          <p:nvPr>
            <p:ph type="sldNum" sz="quarter" idx="12"/>
          </p:nvPr>
        </p:nvSpPr>
        <p:spPr/>
        <p:txBody>
          <a:bodyPr/>
          <a:lstStyle/>
          <a:p>
            <a:fld id="{B9D4A703-C2B9-4BC6-8EEF-BF42B3C1DFE7}" type="slidenum">
              <a:rPr lang="tr-TR" smtClean="0"/>
              <a:pPr/>
              <a:t>9</a:t>
            </a:fld>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3575</Words>
  <Application>Microsoft Office PowerPoint</Application>
  <PresentationFormat>Ekran Gösterisi (4:3)</PresentationFormat>
  <Paragraphs>325</Paragraphs>
  <Slides>46</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46</vt:i4>
      </vt:variant>
    </vt:vector>
  </HeadingPairs>
  <TitlesOfParts>
    <vt:vector size="51" baseType="lpstr">
      <vt:lpstr>Arial</vt:lpstr>
      <vt:lpstr>Calibri</vt:lpstr>
      <vt:lpstr>Times New Roman</vt:lpstr>
      <vt:lpstr>Ofis Teması</vt:lpstr>
      <vt:lpstr>Bit Eşlem Resmi</vt:lpstr>
      <vt:lpstr>  ÜNİTE: 5                          TÜRK DİN MÛSİKÎSİ FORMLARI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2-Besteli Olan Câmi Mûsikîsi Formları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ÜNİTE: 5                          TÜRK DİN MÛSİKÎSİ FORMLARI </dc:title>
  <dc:creator>OEM</dc:creator>
  <cp:lastModifiedBy>Windows Kullanıcısı</cp:lastModifiedBy>
  <cp:revision>71</cp:revision>
  <dcterms:created xsi:type="dcterms:W3CDTF">2015-02-25T06:24:28Z</dcterms:created>
  <dcterms:modified xsi:type="dcterms:W3CDTF">2018-01-29T09:22:52Z</dcterms:modified>
</cp:coreProperties>
</file>