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3"/>
  </p:notesMasterIdLst>
  <p:handoutMasterIdLst>
    <p:handoutMasterId r:id="rId14"/>
  </p:handoutMasterIdLst>
  <p:sldIdLst>
    <p:sldId id="672" r:id="rId4"/>
    <p:sldId id="675" r:id="rId5"/>
    <p:sldId id="676" r:id="rId6"/>
    <p:sldId id="677" r:id="rId7"/>
    <p:sldId id="678" r:id="rId8"/>
    <p:sldId id="679" r:id="rId9"/>
    <p:sldId id="680" r:id="rId10"/>
    <p:sldId id="681" r:id="rId11"/>
    <p:sldId id="682"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1"/>
            <a:ext cx="7520222" cy="1766637"/>
          </a:xfrm>
          <a:prstGeom prst="rect">
            <a:avLst/>
          </a:prstGeom>
        </p:spPr>
        <p:txBody>
          <a:bodyPr wrap="square">
            <a:spAutoFit/>
          </a:bodyPr>
          <a:lstStyle/>
          <a:p>
            <a:pPr marL="0" lvl="1" algn="ctr">
              <a:spcBef>
                <a:spcPct val="20000"/>
              </a:spcBef>
              <a:buClr>
                <a:schemeClr val="accent1"/>
              </a:buClr>
            </a:pPr>
            <a:r>
              <a:rPr lang="tr-TR" sz="3200" b="1" dirty="0" smtClean="0"/>
              <a:t>GGY429</a:t>
            </a:r>
          </a:p>
          <a:p>
            <a:pPr marL="0" lvl="1" algn="ctr">
              <a:spcBef>
                <a:spcPct val="20000"/>
              </a:spcBef>
              <a:buClr>
                <a:schemeClr val="accent1"/>
              </a:buClr>
            </a:pPr>
            <a:endParaRPr lang="tr-TR" sz="3200" b="1" dirty="0" smtClean="0"/>
          </a:p>
          <a:p>
            <a:pPr marL="0" lvl="1" algn="ctr">
              <a:spcBef>
                <a:spcPct val="20000"/>
              </a:spcBef>
              <a:buClr>
                <a:schemeClr val="accent1"/>
              </a:buClr>
            </a:pPr>
            <a:r>
              <a:rPr lang="es-ES" sz="3200" b="1" dirty="0"/>
              <a:t>Tesis </a:t>
            </a:r>
            <a:r>
              <a:rPr lang="es-ES" sz="3200" b="1" dirty="0" smtClean="0"/>
              <a:t>Programlama</a:t>
            </a:r>
            <a:r>
              <a:rPr lang="tr-TR" sz="3200" b="1" dirty="0" smtClean="0"/>
              <a:t> v</a:t>
            </a:r>
            <a:r>
              <a:rPr lang="es-ES" sz="3200" b="1" dirty="0" smtClean="0"/>
              <a:t>e </a:t>
            </a:r>
            <a:r>
              <a:rPr lang="es-ES" sz="3200" b="1" dirty="0"/>
              <a:t>Tasarımına Giriş</a:t>
            </a:r>
            <a:endParaRPr lang="tr-TR" sz="3200" b="1" dirty="0">
              <a:solidFill>
                <a:schemeClr val="tx2"/>
              </a:solidFill>
            </a:endParaRPr>
          </a:p>
        </p:txBody>
      </p:sp>
    </p:spTree>
    <p:extLst>
      <p:ext uri="{BB962C8B-B14F-4D97-AF65-F5344CB8AC3E}">
        <p14:creationId xmlns:p14="http://schemas.microsoft.com/office/powerpoint/2010/main" val="1407815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505971"/>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Yerel Yasalar ve İş Sürekliliği Planlaması</a:t>
            </a:r>
          </a:p>
        </p:txBody>
      </p:sp>
      <p:sp>
        <p:nvSpPr>
          <p:cNvPr id="4" name="Dikdörtgen 3"/>
          <p:cNvSpPr/>
          <p:nvPr/>
        </p:nvSpPr>
        <p:spPr>
          <a:xfrm>
            <a:off x="782857" y="1208127"/>
            <a:ext cx="7557470" cy="4512133"/>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r>
              <a:rPr lang="tr-TR" dirty="0"/>
              <a:t>Ülkemizde profesyonel tesis yönetiminin gelişmekte ve büyümekte olması bazı eksiklerin de dikkatini çekmesine neden olmaktadır. </a:t>
            </a:r>
            <a:endParaRPr lang="tr-TR" dirty="0" smtClean="0"/>
          </a:p>
          <a:p>
            <a:pPr marL="342900" indent="-342900" algn="just">
              <a:lnSpc>
                <a:spcPct val="150000"/>
              </a:lnSpc>
              <a:spcBef>
                <a:spcPts val="600"/>
              </a:spcBef>
              <a:spcAft>
                <a:spcPts val="600"/>
              </a:spcAft>
              <a:buFont typeface="Wingdings" panose="05000000000000000000" pitchFamily="2" charset="2"/>
              <a:buChar char="Ø"/>
            </a:pPr>
            <a:r>
              <a:rPr lang="tr-TR" dirty="0" smtClean="0"/>
              <a:t>1960’lı </a:t>
            </a:r>
            <a:r>
              <a:rPr lang="tr-TR" dirty="0"/>
              <a:t>yıllardan kalma ve günün ihtiyaçlarına cevap veremeyen yasalara bağlı olarak bu işlerin </a:t>
            </a:r>
            <a:r>
              <a:rPr lang="tr-TR" dirty="0" smtClean="0"/>
              <a:t>yönetilmesi ciddi bir problemdir. </a:t>
            </a:r>
          </a:p>
          <a:p>
            <a:pPr marL="342900" indent="-342900" algn="just">
              <a:lnSpc>
                <a:spcPct val="150000"/>
              </a:lnSpc>
              <a:spcBef>
                <a:spcPts val="600"/>
              </a:spcBef>
              <a:spcAft>
                <a:spcPts val="600"/>
              </a:spcAft>
              <a:buFont typeface="Wingdings" panose="05000000000000000000" pitchFamily="2" charset="2"/>
              <a:buChar char="Ø"/>
            </a:pPr>
            <a:r>
              <a:rPr lang="tr-TR" dirty="0" smtClean="0"/>
              <a:t>Bundan </a:t>
            </a:r>
            <a:r>
              <a:rPr lang="tr-TR" dirty="0"/>
              <a:t>dolayı öncelikle profesyonel tesis yönetimi işlerinin ayrı bir yasal ve idari düzenleme ile ve de daha ileri aşamada bir üst kurum ya da organizasyon denetimi ile yerine getirilmesi gerekmektedir. Ayrıca alan yazında yer alan akademik ve teknik yerli menşeli ve ülkemize koşullarına uygun bilimsel çalışmaların sayısı oldukça az olduğu gibi var olanlar ise yabancı kaynaklı yayınların çevirilerine </a:t>
            </a:r>
            <a:r>
              <a:rPr lang="tr-TR" dirty="0" err="1" smtClean="0"/>
              <a:t>ayanmaktadır</a:t>
            </a:r>
            <a:r>
              <a:rPr lang="tr-TR" dirty="0"/>
              <a:t>.</a:t>
            </a:r>
            <a:endParaRPr lang="tr-TR"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94239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505971"/>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Yerel Yasalar ve İş Sürekliliği Planlaması</a:t>
            </a:r>
          </a:p>
        </p:txBody>
      </p:sp>
      <p:sp>
        <p:nvSpPr>
          <p:cNvPr id="4" name="Dikdörtgen 3"/>
          <p:cNvSpPr/>
          <p:nvPr/>
        </p:nvSpPr>
        <p:spPr>
          <a:xfrm>
            <a:off x="782857" y="1191615"/>
            <a:ext cx="7557470" cy="4479047"/>
          </a:xfrm>
          <a:prstGeom prst="rect">
            <a:avLst/>
          </a:prstGeom>
        </p:spPr>
        <p:txBody>
          <a:bodyPr wrap="square">
            <a:spAutoFit/>
          </a:bodyPr>
          <a:lstStyle/>
          <a:p>
            <a:pPr marL="342900" indent="-342900">
              <a:lnSpc>
                <a:spcPct val="150000"/>
              </a:lnSpc>
              <a:spcBef>
                <a:spcPts val="600"/>
              </a:spcBef>
              <a:spcAft>
                <a:spcPts val="600"/>
              </a:spcAft>
              <a:buFont typeface="Wingdings" panose="05000000000000000000" pitchFamily="2" charset="2"/>
              <a:buChar char="Ø"/>
            </a:pPr>
            <a:r>
              <a:rPr lang="tr-TR" sz="1900" spc="-50" dirty="0" smtClean="0">
                <a:ea typeface="Trebuchet MS" panose="020B0603020202020204" pitchFamily="34" charset="0"/>
                <a:cs typeface="Trebuchet MS" panose="020B0603020202020204" pitchFamily="34" charset="0"/>
              </a:rPr>
              <a:t>Toplu Yapı Yönetimi ile ilgili çerçeve yasa 634 sayılı Kat Mülkiyeti Kanunu’dur.</a:t>
            </a:r>
          </a:p>
          <a:p>
            <a:pPr marL="342900" indent="-342900">
              <a:lnSpc>
                <a:spcPct val="150000"/>
              </a:lnSpc>
              <a:spcBef>
                <a:spcPts val="600"/>
              </a:spcBef>
              <a:spcAft>
                <a:spcPts val="600"/>
              </a:spcAft>
              <a:buFont typeface="Wingdings" panose="05000000000000000000" pitchFamily="2" charset="2"/>
              <a:buChar char="Ø"/>
            </a:pPr>
            <a:r>
              <a:rPr lang="tr-TR" sz="1900" spc="-50" dirty="0" smtClean="0">
                <a:ea typeface="Trebuchet MS" panose="020B0603020202020204" pitchFamily="34" charset="0"/>
                <a:cs typeface="Trebuchet MS" panose="020B0603020202020204" pitchFamily="34" charset="0"/>
              </a:rPr>
              <a:t>Tesis yönetiminin alanına giren konularda sayısı oldukça fazla kanun, yönetmelik ve diğer yasal düzenlemeler de yer almaktadır. Bunlar;</a:t>
            </a:r>
          </a:p>
          <a:p>
            <a:pPr marL="800100" lvl="1" indent="-342900">
              <a:lnSpc>
                <a:spcPct val="150000"/>
              </a:lnSpc>
              <a:spcBef>
                <a:spcPts val="600"/>
              </a:spcBef>
              <a:spcAft>
                <a:spcPts val="600"/>
              </a:spcAft>
              <a:buFont typeface="Wingdings" panose="05000000000000000000" pitchFamily="2" charset="2"/>
              <a:buChar char="Ø"/>
            </a:pPr>
            <a:r>
              <a:rPr lang="tr-TR" sz="1900" spc="-50" dirty="0" smtClean="0">
                <a:ea typeface="Trebuchet MS" panose="020B0603020202020204" pitchFamily="34" charset="0"/>
                <a:cs typeface="Trebuchet MS" panose="020B0603020202020204" pitchFamily="34" charset="0"/>
              </a:rPr>
              <a:t>Özel </a:t>
            </a:r>
            <a:r>
              <a:rPr lang="tr-TR" sz="1900" spc="-50" dirty="0">
                <a:ea typeface="Trebuchet MS" panose="020B0603020202020204" pitchFamily="34" charset="0"/>
                <a:cs typeface="Trebuchet MS" panose="020B0603020202020204" pitchFamily="34" charset="0"/>
              </a:rPr>
              <a:t>Güvenlik Hizmetlerine Dair Kanun</a:t>
            </a:r>
          </a:p>
          <a:p>
            <a:pPr marL="800100" lvl="1" indent="-342900">
              <a:lnSpc>
                <a:spcPct val="150000"/>
              </a:lnSpc>
              <a:spcBef>
                <a:spcPts val="600"/>
              </a:spcBef>
              <a:spcAft>
                <a:spcPts val="600"/>
              </a:spcAft>
              <a:buFont typeface="Wingdings" panose="05000000000000000000" pitchFamily="2" charset="2"/>
              <a:buChar char="Ø"/>
            </a:pPr>
            <a:r>
              <a:rPr lang="tr-TR" sz="1900" spc="-50" dirty="0">
                <a:ea typeface="Trebuchet MS" panose="020B0603020202020204" pitchFamily="34" charset="0"/>
                <a:cs typeface="Trebuchet MS" panose="020B0603020202020204" pitchFamily="34" charset="0"/>
              </a:rPr>
              <a:t>Özel Güvenlik Hizmetlerine Dair Kanun Uygulamasına İlişkin Yönetmelik</a:t>
            </a:r>
          </a:p>
          <a:p>
            <a:pPr marL="800100" lvl="1" indent="-342900">
              <a:lnSpc>
                <a:spcPct val="150000"/>
              </a:lnSpc>
              <a:spcBef>
                <a:spcPts val="600"/>
              </a:spcBef>
              <a:spcAft>
                <a:spcPts val="600"/>
              </a:spcAft>
              <a:buFont typeface="Wingdings" panose="05000000000000000000" pitchFamily="2" charset="2"/>
              <a:buChar char="Ø"/>
            </a:pPr>
            <a:r>
              <a:rPr lang="tr-TR" sz="1900" spc="-50" dirty="0">
                <a:ea typeface="Trebuchet MS" panose="020B0603020202020204" pitchFamily="34" charset="0"/>
                <a:cs typeface="Trebuchet MS" panose="020B0603020202020204" pitchFamily="34" charset="0"/>
              </a:rPr>
              <a:t>Ambalaj Atıklarının Kontrolü Yönetmeliği</a:t>
            </a:r>
          </a:p>
          <a:p>
            <a:pPr marL="800100" lvl="1" indent="-342900">
              <a:lnSpc>
                <a:spcPct val="150000"/>
              </a:lnSpc>
              <a:spcBef>
                <a:spcPts val="600"/>
              </a:spcBef>
              <a:spcAft>
                <a:spcPts val="600"/>
              </a:spcAft>
              <a:buFont typeface="Wingdings" panose="05000000000000000000" pitchFamily="2" charset="2"/>
              <a:buChar char="Ø"/>
            </a:pPr>
            <a:r>
              <a:rPr lang="tr-TR" sz="1900" spc="-50" dirty="0">
                <a:ea typeface="Trebuchet MS" panose="020B0603020202020204" pitchFamily="34" charset="0"/>
                <a:cs typeface="Trebuchet MS" panose="020B0603020202020204" pitchFamily="34" charset="0"/>
              </a:rPr>
              <a:t>Asansör İşletme Bakım ve Periyodik Kontrol Yönetmeliği</a:t>
            </a:r>
          </a:p>
          <a:p>
            <a:pPr marL="342900" indent="-342900">
              <a:lnSpc>
                <a:spcPct val="150000"/>
              </a:lnSpc>
              <a:spcBef>
                <a:spcPts val="600"/>
              </a:spcBef>
              <a:spcAft>
                <a:spcPts val="600"/>
              </a:spcAft>
              <a:buFont typeface="Wingdings" panose="05000000000000000000" pitchFamily="2" charset="2"/>
              <a:buChar char="Ø"/>
            </a:pPr>
            <a:endParaRPr lang="tr-TR" sz="19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21161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505971"/>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Yerel Yasalar ve İş Sürekliliği Planlaması</a:t>
            </a:r>
          </a:p>
        </p:txBody>
      </p:sp>
      <p:sp>
        <p:nvSpPr>
          <p:cNvPr id="3" name="Dikdörtgen 2"/>
          <p:cNvSpPr/>
          <p:nvPr/>
        </p:nvSpPr>
        <p:spPr>
          <a:xfrm>
            <a:off x="782857" y="1380329"/>
            <a:ext cx="7496924" cy="4416594"/>
          </a:xfrm>
          <a:prstGeom prst="rect">
            <a:avLst/>
          </a:prstGeom>
        </p:spPr>
        <p:txBody>
          <a:bodyPr wrap="square">
            <a:spAutoFit/>
          </a:bodyPr>
          <a:lstStyle/>
          <a:p>
            <a:pPr marL="800100" lvl="1" indent="-342900">
              <a:lnSpc>
                <a:spcPct val="150000"/>
              </a:lnSpc>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Atık Pil ve Akümülatörlerin Kontrolü Yönetmeliği</a:t>
            </a:r>
          </a:p>
          <a:p>
            <a:pPr marL="800100" lvl="1" indent="-342900">
              <a:lnSpc>
                <a:spcPct val="150000"/>
              </a:lnSpc>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Atık Yağların Kontrolü Yönetmeliği</a:t>
            </a:r>
          </a:p>
          <a:p>
            <a:pPr marL="800100" lvl="1" indent="-342900">
              <a:lnSpc>
                <a:spcPct val="150000"/>
              </a:lnSpc>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Atık Yönetimi Yönetmeliği</a:t>
            </a:r>
          </a:p>
          <a:p>
            <a:pPr marL="800100" lvl="1" indent="-342900">
              <a:lnSpc>
                <a:spcPct val="150000"/>
              </a:lnSpc>
              <a:spcBef>
                <a:spcPts val="600"/>
              </a:spcBef>
              <a:spcAft>
                <a:spcPts val="600"/>
              </a:spcAft>
              <a:buFont typeface="Wingdings" panose="05000000000000000000" pitchFamily="2" charset="2"/>
              <a:buChar char="Ø"/>
            </a:pPr>
            <a:r>
              <a:rPr lang="tr-TR" sz="2200" spc="-50" dirty="0" smtClean="0">
                <a:ea typeface="Trebuchet MS" panose="020B0603020202020204" pitchFamily="34" charset="0"/>
                <a:cs typeface="Trebuchet MS" panose="020B0603020202020204" pitchFamily="34" charset="0"/>
              </a:rPr>
              <a:t>Binalarda Enerji Performansı Yönetmeliği</a:t>
            </a:r>
            <a:endParaRPr lang="tr-TR" sz="2200" spc="-50" dirty="0">
              <a:ea typeface="Trebuchet MS" panose="020B0603020202020204" pitchFamily="34" charset="0"/>
              <a:cs typeface="Trebuchet MS" panose="020B0603020202020204" pitchFamily="34" charset="0"/>
            </a:endParaRPr>
          </a:p>
          <a:p>
            <a:pPr marL="800100" lvl="1" indent="-342900">
              <a:lnSpc>
                <a:spcPct val="150000"/>
              </a:lnSpc>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Binaların Yangından Korunması Hakkında </a:t>
            </a:r>
            <a:r>
              <a:rPr lang="tr-TR" sz="2200" spc="-50" dirty="0" smtClean="0">
                <a:ea typeface="Trebuchet MS" panose="020B0603020202020204" pitchFamily="34" charset="0"/>
                <a:cs typeface="Trebuchet MS" panose="020B0603020202020204" pitchFamily="34" charset="0"/>
              </a:rPr>
              <a:t>Yönetmelik</a:t>
            </a:r>
            <a:endParaRPr lang="tr-TR" sz="2200" spc="-50" dirty="0">
              <a:ea typeface="Trebuchet MS" panose="020B0603020202020204" pitchFamily="34" charset="0"/>
              <a:cs typeface="Trebuchet MS" panose="020B0603020202020204" pitchFamily="34" charset="0"/>
            </a:endParaRPr>
          </a:p>
          <a:p>
            <a:pPr marL="800100" lvl="1" indent="-342900">
              <a:lnSpc>
                <a:spcPct val="150000"/>
              </a:lnSpc>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Bitki Koruma Ürünlerinin Önerilmesi, Uygulanması ve Kayıt İşlemleri Hakkında </a:t>
            </a:r>
            <a:r>
              <a:rPr lang="tr-TR" sz="2200" spc="-50" dirty="0" smtClean="0">
                <a:ea typeface="Trebuchet MS" panose="020B0603020202020204" pitchFamily="34" charset="0"/>
                <a:cs typeface="Trebuchet MS" panose="020B0603020202020204" pitchFamily="34" charset="0"/>
              </a:rPr>
              <a:t>Yönetmelik</a:t>
            </a:r>
            <a:endParaRPr lang="tr-TR" sz="22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922115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981953"/>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Yerel Yasalar ve İş Sürekliliği Planlaması</a:t>
            </a:r>
          </a:p>
        </p:txBody>
      </p:sp>
      <p:sp>
        <p:nvSpPr>
          <p:cNvPr id="11" name="Dikdörtgen 10"/>
          <p:cNvSpPr/>
          <p:nvPr/>
        </p:nvSpPr>
        <p:spPr>
          <a:xfrm>
            <a:off x="1095536" y="1443618"/>
            <a:ext cx="7058793" cy="3891835"/>
          </a:xfrm>
          <a:prstGeom prst="rect">
            <a:avLst/>
          </a:prstGeom>
        </p:spPr>
        <p:txBody>
          <a:bodyPr wrap="square">
            <a:spAutoFit/>
          </a:bodyPr>
          <a:lstStyle/>
          <a:p>
            <a:pPr marL="800100" lvl="1" indent="-342900">
              <a:lnSpc>
                <a:spcPct val="150000"/>
              </a:lnSpc>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Bitkisel Atık Yağların Kontrolü Yönetmeliği</a:t>
            </a:r>
          </a:p>
          <a:p>
            <a:pPr marL="800100" lvl="1" indent="-342900">
              <a:lnSpc>
                <a:spcPct val="150000"/>
              </a:lnSpc>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Biyosidal Ürünlerin Kullanım </a:t>
            </a:r>
            <a:r>
              <a:rPr lang="tr-TR" sz="2000" spc="-50" dirty="0" smtClean="0">
                <a:ea typeface="Trebuchet MS" panose="020B0603020202020204" pitchFamily="34" charset="0"/>
                <a:cs typeface="Trebuchet MS" panose="020B0603020202020204" pitchFamily="34" charset="0"/>
              </a:rPr>
              <a:t>Usul </a:t>
            </a:r>
            <a:r>
              <a:rPr lang="tr-TR" sz="2000" spc="-50" dirty="0">
                <a:ea typeface="Trebuchet MS" panose="020B0603020202020204" pitchFamily="34" charset="0"/>
                <a:cs typeface="Trebuchet MS" panose="020B0603020202020204" pitchFamily="34" charset="0"/>
              </a:rPr>
              <a:t>ve </a:t>
            </a:r>
            <a:r>
              <a:rPr lang="tr-TR" sz="2000" spc="-50" dirty="0" smtClean="0">
                <a:ea typeface="Trebuchet MS" panose="020B0603020202020204" pitchFamily="34" charset="0"/>
                <a:cs typeface="Trebuchet MS" panose="020B0603020202020204" pitchFamily="34" charset="0"/>
              </a:rPr>
              <a:t>Esasları </a:t>
            </a:r>
            <a:r>
              <a:rPr lang="tr-TR" sz="2000" spc="-50" dirty="0">
                <a:ea typeface="Trebuchet MS" panose="020B0603020202020204" pitchFamily="34" charset="0"/>
                <a:cs typeface="Trebuchet MS" panose="020B0603020202020204" pitchFamily="34" charset="0"/>
              </a:rPr>
              <a:t>Hakkında Yönetmelik</a:t>
            </a:r>
          </a:p>
          <a:p>
            <a:pPr marL="800100" lvl="1" indent="-342900">
              <a:lnSpc>
                <a:spcPct val="150000"/>
              </a:lnSpc>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İş Ekipmanlarının Kullanımında Sağlık ve Güvenlik Şartları Yönetmeliği</a:t>
            </a:r>
          </a:p>
          <a:p>
            <a:pPr marL="800100" lvl="1" indent="-342900">
              <a:lnSpc>
                <a:spcPct val="150000"/>
              </a:lnSpc>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Merkezi Isıtma ve Sıhhi Sıcak Su Sistemlerinde Gider Paylaşımı</a:t>
            </a:r>
          </a:p>
          <a:p>
            <a:pPr marL="800100" lvl="1" indent="-342900">
              <a:lnSpc>
                <a:spcPct val="150000"/>
              </a:lnSpc>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Ömrünü Tamamlamış Lastiklerin Kontrolü </a:t>
            </a:r>
            <a:r>
              <a:rPr lang="tr-TR" sz="2000" spc="-50" dirty="0" smtClean="0">
                <a:ea typeface="Trebuchet MS" panose="020B0603020202020204" pitchFamily="34" charset="0"/>
                <a:cs typeface="Trebuchet MS" panose="020B0603020202020204" pitchFamily="34" charset="0"/>
              </a:rPr>
              <a:t>Yönetmeliği</a:t>
            </a: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542046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992783"/>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Yerel Yasalar ve İş Sürekliliği Planlaması</a:t>
            </a:r>
          </a:p>
        </p:txBody>
      </p:sp>
      <p:sp>
        <p:nvSpPr>
          <p:cNvPr id="11" name="Dikdörtgen 10"/>
          <p:cNvSpPr/>
          <p:nvPr/>
        </p:nvSpPr>
        <p:spPr>
          <a:xfrm>
            <a:off x="1178091" y="1574953"/>
            <a:ext cx="7037831" cy="3754874"/>
          </a:xfrm>
          <a:prstGeom prst="rect">
            <a:avLst/>
          </a:prstGeom>
        </p:spPr>
        <p:txBody>
          <a:bodyPr wrap="square">
            <a:spAutoFit/>
          </a:bodyPr>
          <a:lstStyle/>
          <a:p>
            <a:pPr marL="800100" lvl="1" indent="-342900">
              <a:lnSpc>
                <a:spcPct val="150000"/>
              </a:lnSpc>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Özel Güvenlik Hizmetleri Birleştirilmiş Genelgesi</a:t>
            </a:r>
          </a:p>
          <a:p>
            <a:pPr marL="800100" lvl="1" indent="-342900">
              <a:lnSpc>
                <a:spcPct val="150000"/>
              </a:lnSpc>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Tehlikeli Kimyasallar Yönetmeliği</a:t>
            </a:r>
          </a:p>
          <a:p>
            <a:pPr marL="800100" lvl="1" indent="-342900">
              <a:lnSpc>
                <a:spcPct val="150000"/>
              </a:lnSpc>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Tehlikeli Atıkların Kontrolü Yönetmeliği</a:t>
            </a:r>
          </a:p>
          <a:p>
            <a:pPr marL="800100" lvl="1" indent="-342900">
              <a:lnSpc>
                <a:spcPct val="150000"/>
              </a:lnSpc>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Tıbbi Atıkların Kontrolü Yönetmeliği</a:t>
            </a:r>
          </a:p>
          <a:p>
            <a:pPr marL="800100" lvl="1" indent="-342900">
              <a:lnSpc>
                <a:spcPct val="150000"/>
              </a:lnSpc>
              <a:spcBef>
                <a:spcPts val="600"/>
              </a:spcBef>
              <a:spcAft>
                <a:spcPts val="600"/>
              </a:spcAft>
              <a:buFont typeface="Wingdings" panose="05000000000000000000" pitchFamily="2" charset="2"/>
              <a:buChar char="Ø"/>
            </a:pPr>
            <a:r>
              <a:rPr lang="tr-TR" sz="2200" spc="-50" dirty="0">
                <a:ea typeface="Trebuchet MS" panose="020B0603020202020204" pitchFamily="34" charset="0"/>
                <a:cs typeface="Trebuchet MS" panose="020B0603020202020204" pitchFamily="34" charset="0"/>
              </a:rPr>
              <a:t>Toprak Kirliliğinin Kontrolü ve </a:t>
            </a:r>
            <a:r>
              <a:rPr lang="tr-TR" sz="2200" spc="-50" dirty="0" err="1">
                <a:ea typeface="Trebuchet MS" panose="020B0603020202020204" pitchFamily="34" charset="0"/>
                <a:cs typeface="Trebuchet MS" panose="020B0603020202020204" pitchFamily="34" charset="0"/>
              </a:rPr>
              <a:t>ve</a:t>
            </a:r>
            <a:r>
              <a:rPr lang="tr-TR" sz="2200" spc="-50" dirty="0">
                <a:ea typeface="Trebuchet MS" panose="020B0603020202020204" pitchFamily="34" charset="0"/>
                <a:cs typeface="Trebuchet MS" panose="020B0603020202020204" pitchFamily="34" charset="0"/>
              </a:rPr>
              <a:t> Noktasal Kaynaklı Kirlenmiş Sahalara Dair Yönetmelik</a:t>
            </a:r>
          </a:p>
        </p:txBody>
      </p:sp>
    </p:spTree>
    <p:extLst>
      <p:ext uri="{BB962C8B-B14F-4D97-AF65-F5344CB8AC3E}">
        <p14:creationId xmlns:p14="http://schemas.microsoft.com/office/powerpoint/2010/main" val="4109258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702851"/>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Yerel Yasalar ve İş Sürekliliği Planlaması</a:t>
            </a:r>
          </a:p>
        </p:txBody>
      </p:sp>
      <p:sp>
        <p:nvSpPr>
          <p:cNvPr id="3" name="Metin kutusu 2"/>
          <p:cNvSpPr txBox="1"/>
          <p:nvPr/>
        </p:nvSpPr>
        <p:spPr>
          <a:xfrm>
            <a:off x="986884" y="1348649"/>
            <a:ext cx="6640551" cy="5047536"/>
          </a:xfrm>
          <a:prstGeom prst="rect">
            <a:avLst/>
          </a:prstGeom>
          <a:noFill/>
        </p:spPr>
        <p:txBody>
          <a:bodyPr wrap="square" rtlCol="0">
            <a:spAutoFit/>
          </a:bodyPr>
          <a:lstStyle/>
          <a:p>
            <a:pPr marL="285750" indent="-285750">
              <a:buFont typeface="Wingdings" panose="05000000000000000000" pitchFamily="2" charset="2"/>
              <a:buChar char="Ø"/>
            </a:pPr>
            <a:r>
              <a:rPr lang="tr-TR" sz="2200" dirty="0" smtClean="0"/>
              <a:t>Tesis Programlamada </a:t>
            </a:r>
            <a:r>
              <a:rPr lang="tr-TR" sz="2200" b="1" dirty="0" smtClean="0"/>
              <a:t>mimari proje ve tasarım</a:t>
            </a:r>
            <a:r>
              <a:rPr lang="tr-TR" sz="2200" dirty="0" smtClean="0"/>
              <a:t> yapının kullanımı ve tesisin yönetimi açısından büyük önem taşımaktadır.</a:t>
            </a:r>
          </a:p>
          <a:p>
            <a:pPr marL="285750" indent="-285750">
              <a:buFont typeface="Wingdings" panose="05000000000000000000" pitchFamily="2" charset="2"/>
              <a:buChar char="Ø"/>
            </a:pPr>
            <a:endParaRPr lang="tr-TR" sz="2200" dirty="0" smtClean="0"/>
          </a:p>
          <a:p>
            <a:pPr marL="285750" indent="-285750">
              <a:buFont typeface="Wingdings" panose="05000000000000000000" pitchFamily="2" charset="2"/>
              <a:buChar char="Ø"/>
            </a:pPr>
            <a:r>
              <a:rPr lang="tr-TR" sz="2200" dirty="0" smtClean="0"/>
              <a:t>Tesis yönetim ve programlamaya ilişkin Türkiye’de yasal mevzuat ulusal olarak düzenlenmiş ve bütüncül bir yapıdadır.</a:t>
            </a:r>
          </a:p>
          <a:p>
            <a:pPr marL="285750" indent="-285750">
              <a:buFont typeface="Wingdings" panose="05000000000000000000" pitchFamily="2" charset="2"/>
              <a:buChar char="Ø"/>
            </a:pPr>
            <a:endParaRPr lang="tr-TR" sz="2200" dirty="0"/>
          </a:p>
          <a:p>
            <a:pPr marL="285750" indent="-285750">
              <a:buFont typeface="Wingdings" panose="05000000000000000000" pitchFamily="2" charset="2"/>
              <a:buChar char="Ø"/>
            </a:pPr>
            <a:r>
              <a:rPr lang="tr-TR" sz="2200" dirty="0" smtClean="0"/>
              <a:t>Ancak mimari sürecin bir parçası olan ve yapılaşma koşul ve işlevlerini gösteren belgeler bütünü olan imar planları gerek tesis yer seçiminde gerekse mimari proje sürecinin ilerletilmesinde önemli bir rol oynamaktadır.</a:t>
            </a:r>
          </a:p>
          <a:p>
            <a:pPr marL="285750" indent="-285750">
              <a:buFont typeface="Wingdings" panose="05000000000000000000" pitchFamily="2" charset="2"/>
              <a:buChar char="Ø"/>
            </a:pPr>
            <a:endParaRPr lang="tr-TR" dirty="0"/>
          </a:p>
          <a:p>
            <a:pPr marL="285750" indent="-285750">
              <a:buFont typeface="Wingdings" panose="05000000000000000000" pitchFamily="2" charset="2"/>
              <a:buChar char="Ø"/>
            </a:pPr>
            <a:endParaRPr lang="tr-TR" dirty="0"/>
          </a:p>
        </p:txBody>
      </p:sp>
    </p:spTree>
    <p:extLst>
      <p:ext uri="{BB962C8B-B14F-4D97-AF65-F5344CB8AC3E}">
        <p14:creationId xmlns:p14="http://schemas.microsoft.com/office/powerpoint/2010/main" val="1866150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702851"/>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Yerel Yasalar ve İş Sürekliliği Planlaması</a:t>
            </a:r>
          </a:p>
        </p:txBody>
      </p:sp>
      <p:sp>
        <p:nvSpPr>
          <p:cNvPr id="3" name="Metin kutusu 2"/>
          <p:cNvSpPr txBox="1"/>
          <p:nvPr/>
        </p:nvSpPr>
        <p:spPr>
          <a:xfrm>
            <a:off x="986884" y="1348648"/>
            <a:ext cx="6640551" cy="3077766"/>
          </a:xfrm>
          <a:prstGeom prst="rect">
            <a:avLst/>
          </a:prstGeom>
          <a:noFill/>
        </p:spPr>
        <p:txBody>
          <a:bodyPr wrap="square" rtlCol="0">
            <a:spAutoFit/>
          </a:bodyPr>
          <a:lstStyle/>
          <a:p>
            <a:pPr marL="285750" indent="-285750">
              <a:buFont typeface="Wingdings" panose="05000000000000000000" pitchFamily="2" charset="2"/>
              <a:buChar char="Ø"/>
            </a:pPr>
            <a:r>
              <a:rPr lang="tr-TR" sz="2200" dirty="0" smtClean="0"/>
              <a:t>Mimari </a:t>
            </a:r>
            <a:r>
              <a:rPr lang="tr-TR" sz="2200" dirty="0"/>
              <a:t>proje çalışmasına başlamadan önce, bazı ön bilgilerin projelerinden müellif tarafından bilinmesi gereklidir. Bu çalışmalar ise proje etüt aşamasına göre üç özellikte </a:t>
            </a:r>
            <a:r>
              <a:rPr lang="tr-TR" sz="2200" dirty="0" smtClean="0"/>
              <a:t>incelenir (http://restoraturk.com) </a:t>
            </a:r>
            <a:r>
              <a:rPr lang="tr-TR" sz="2200" dirty="0"/>
              <a:t/>
            </a:r>
            <a:br>
              <a:rPr lang="tr-TR" sz="2200" dirty="0"/>
            </a:br>
            <a:r>
              <a:rPr lang="tr-TR" sz="2200" dirty="0"/>
              <a:t/>
            </a:r>
            <a:br>
              <a:rPr lang="tr-TR" sz="2200" dirty="0"/>
            </a:br>
            <a:r>
              <a:rPr lang="tr-TR" sz="2200" dirty="0" smtClean="0"/>
              <a:t>	1</a:t>
            </a:r>
            <a:r>
              <a:rPr lang="tr-TR" sz="2200" dirty="0"/>
              <a:t>. Araştırma safhası.</a:t>
            </a:r>
            <a:br>
              <a:rPr lang="tr-TR" sz="2200" dirty="0"/>
            </a:br>
            <a:r>
              <a:rPr lang="tr-TR" sz="2200" dirty="0" smtClean="0"/>
              <a:t>	2</a:t>
            </a:r>
            <a:r>
              <a:rPr lang="tr-TR" sz="2200" dirty="0"/>
              <a:t>. İnceleme safhası.</a:t>
            </a:r>
            <a:br>
              <a:rPr lang="tr-TR" sz="2200" dirty="0"/>
            </a:br>
            <a:r>
              <a:rPr lang="tr-TR" sz="2200" dirty="0" smtClean="0"/>
              <a:t>	3</a:t>
            </a:r>
            <a:r>
              <a:rPr lang="tr-TR" sz="2200" dirty="0"/>
              <a:t>. Projelendirme safhası olarak belirlenir.</a:t>
            </a:r>
            <a:endParaRPr lang="tr-TR" sz="2200" dirty="0" smtClean="0"/>
          </a:p>
          <a:p>
            <a:pPr marL="285750" indent="-285750">
              <a:buFont typeface="Wingdings" panose="05000000000000000000" pitchFamily="2" charset="2"/>
              <a:buChar char="Ø"/>
            </a:pPr>
            <a:endParaRPr lang="tr-TR" dirty="0"/>
          </a:p>
        </p:txBody>
      </p:sp>
    </p:spTree>
    <p:extLst>
      <p:ext uri="{BB962C8B-B14F-4D97-AF65-F5344CB8AC3E}">
        <p14:creationId xmlns:p14="http://schemas.microsoft.com/office/powerpoint/2010/main" val="2226699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5"/>
            <a:ext cx="7557470" cy="3000821"/>
          </a:xfrm>
          <a:prstGeom prst="rect">
            <a:avLst/>
          </a:prstGeom>
        </p:spPr>
        <p:txBody>
          <a:bodyPr wrap="square">
            <a:spAutoFit/>
          </a:bodyPr>
          <a:lstStyle/>
          <a:p>
            <a:pPr algn="ctr">
              <a:lnSpc>
                <a:spcPct val="150000"/>
              </a:lnSpc>
            </a:pPr>
            <a:r>
              <a:rPr lang="tr-TR" sz="1400" b="1" dirty="0" smtClean="0"/>
              <a:t>Kaynaklar</a:t>
            </a:r>
            <a:endParaRPr lang="tr-TR" sz="1400" b="1" dirty="0"/>
          </a:p>
          <a:p>
            <a:pPr marL="342900" indent="-342900" algn="just">
              <a:lnSpc>
                <a:spcPct val="150000"/>
              </a:lnSpc>
              <a:buFont typeface="Wingdings" panose="05000000000000000000" pitchFamily="2" charset="2"/>
              <a:buChar char="Ø"/>
            </a:pPr>
            <a:r>
              <a:rPr lang="tr-TR" sz="1400" dirty="0"/>
              <a:t>Bon, R., 1994. Ten </a:t>
            </a:r>
            <a:r>
              <a:rPr lang="tr-TR" sz="1400" dirty="0" err="1"/>
              <a:t>Principles</a:t>
            </a:r>
            <a:r>
              <a:rPr lang="tr-TR" sz="1400" dirty="0"/>
              <a:t> of </a:t>
            </a:r>
            <a:r>
              <a:rPr lang="tr-TR" sz="1400" dirty="0" err="1"/>
              <a:t>Corporate</a:t>
            </a:r>
            <a:r>
              <a:rPr lang="tr-TR" sz="1400" dirty="0"/>
              <a:t> Real </a:t>
            </a:r>
            <a:r>
              <a:rPr lang="tr-TR" sz="1400" dirty="0" err="1"/>
              <a:t>Estate</a:t>
            </a:r>
            <a:r>
              <a:rPr lang="tr-TR" sz="1400" dirty="0"/>
              <a:t> Management. </a:t>
            </a:r>
            <a:r>
              <a:rPr lang="tr-TR" sz="1400" dirty="0" err="1"/>
              <a:t>Facilities</a:t>
            </a:r>
            <a:r>
              <a:rPr lang="tr-TR" sz="1400" dirty="0"/>
              <a:t>, 12(5): 9-10</a:t>
            </a:r>
          </a:p>
          <a:p>
            <a:pPr marL="342900" indent="-342900" algn="just">
              <a:lnSpc>
                <a:spcPct val="150000"/>
              </a:lnSpc>
              <a:buFont typeface="Wingdings" panose="05000000000000000000" pitchFamily="2" charset="2"/>
              <a:buChar char="Ø"/>
            </a:pPr>
            <a:r>
              <a:rPr lang="tr-TR" sz="1400" dirty="0" err="1"/>
              <a:t>Hall</a:t>
            </a:r>
            <a:r>
              <a:rPr lang="tr-TR" sz="1400" dirty="0"/>
              <a:t>, D.J., 2016. </a:t>
            </a:r>
            <a:r>
              <a:rPr lang="tr-TR" sz="1400" dirty="0" err="1"/>
              <a:t>Architectural</a:t>
            </a:r>
            <a:r>
              <a:rPr lang="tr-TR" sz="1400" dirty="0"/>
              <a:t> </a:t>
            </a:r>
            <a:r>
              <a:rPr lang="tr-TR" sz="1400" dirty="0" err="1"/>
              <a:t>Graphic</a:t>
            </a:r>
            <a:r>
              <a:rPr lang="tr-TR" sz="1400" dirty="0"/>
              <a:t> </a:t>
            </a:r>
            <a:r>
              <a:rPr lang="tr-TR" sz="1400" dirty="0" err="1"/>
              <a:t>Standards</a:t>
            </a:r>
            <a:r>
              <a:rPr lang="tr-TR" sz="1400" dirty="0"/>
              <a:t>, 12th Edition, </a:t>
            </a:r>
            <a:r>
              <a:rPr lang="tr-TR" sz="1400" dirty="0" err="1"/>
              <a:t>The</a:t>
            </a:r>
            <a:r>
              <a:rPr lang="tr-TR" sz="1400" dirty="0"/>
              <a:t> </a:t>
            </a:r>
            <a:r>
              <a:rPr lang="tr-TR" sz="1400" dirty="0" err="1"/>
              <a:t>American</a:t>
            </a:r>
            <a:r>
              <a:rPr lang="tr-TR" sz="1400" dirty="0"/>
              <a:t> </a:t>
            </a:r>
            <a:r>
              <a:rPr lang="tr-TR" sz="1400" dirty="0" err="1"/>
              <a:t>Institute</a:t>
            </a:r>
            <a:r>
              <a:rPr lang="tr-TR" sz="1400" dirty="0"/>
              <a:t> of </a:t>
            </a:r>
            <a:r>
              <a:rPr lang="tr-TR" sz="1400" dirty="0" err="1"/>
              <a:t>Architects</a:t>
            </a:r>
            <a:r>
              <a:rPr lang="tr-TR" sz="1400" dirty="0"/>
              <a:t>, John </a:t>
            </a:r>
            <a:r>
              <a:rPr lang="tr-TR" sz="1400" dirty="0" err="1"/>
              <a:t>Wiley</a:t>
            </a:r>
            <a:r>
              <a:rPr lang="tr-TR" sz="1400" dirty="0"/>
              <a:t> &amp; </a:t>
            </a:r>
            <a:r>
              <a:rPr lang="tr-TR" sz="1400" dirty="0" err="1"/>
              <a:t>Sons</a:t>
            </a:r>
            <a:r>
              <a:rPr lang="tr-TR" sz="1400" dirty="0"/>
              <a:t>, USA.</a:t>
            </a:r>
          </a:p>
          <a:p>
            <a:pPr marL="342900" indent="-342900" algn="just">
              <a:lnSpc>
                <a:spcPct val="150000"/>
              </a:lnSpc>
              <a:buFont typeface="Wingdings" panose="05000000000000000000" pitchFamily="2" charset="2"/>
              <a:buChar char="Ø"/>
            </a:pPr>
            <a:r>
              <a:rPr lang="tr-TR" sz="1400" dirty="0" err="1"/>
              <a:t>Neufert</a:t>
            </a:r>
            <a:r>
              <a:rPr lang="tr-TR" sz="1400" dirty="0"/>
              <a:t>, E., 2016. Yapı Tasarımı, Beta Yayınları, Ankara, </a:t>
            </a:r>
            <a:r>
              <a:rPr lang="tr-TR" sz="1400" dirty="0" err="1"/>
              <a:t>Turkey</a:t>
            </a:r>
            <a:r>
              <a:rPr lang="tr-TR" sz="1400" dirty="0"/>
              <a:t>.</a:t>
            </a:r>
          </a:p>
          <a:p>
            <a:pPr marL="342900" indent="-342900" algn="just">
              <a:lnSpc>
                <a:spcPct val="150000"/>
              </a:lnSpc>
              <a:buFont typeface="Wingdings" panose="05000000000000000000" pitchFamily="2" charset="2"/>
              <a:buChar char="Ø"/>
            </a:pPr>
            <a:r>
              <a:rPr lang="tr-TR" sz="1400" dirty="0" err="1"/>
              <a:t>Preiser</a:t>
            </a:r>
            <a:r>
              <a:rPr lang="tr-TR" sz="1400" dirty="0"/>
              <a:t>, W.F.E. 2016. Professional </a:t>
            </a:r>
            <a:r>
              <a:rPr lang="tr-TR" sz="1400" dirty="0" err="1"/>
              <a:t>Practice</a:t>
            </a:r>
            <a:r>
              <a:rPr lang="tr-TR" sz="1400" dirty="0"/>
              <a:t> in </a:t>
            </a:r>
            <a:r>
              <a:rPr lang="tr-TR" sz="1400" dirty="0" err="1"/>
              <a:t>Facility</a:t>
            </a:r>
            <a:r>
              <a:rPr lang="tr-TR" sz="1400" dirty="0"/>
              <a:t> Programming. </a:t>
            </a:r>
            <a:r>
              <a:rPr lang="tr-TR" sz="1400" dirty="0" err="1"/>
              <a:t>Routledge</a:t>
            </a:r>
            <a:r>
              <a:rPr lang="tr-TR" sz="1400" dirty="0"/>
              <a:t>. UK.</a:t>
            </a:r>
          </a:p>
          <a:p>
            <a:pPr marL="342900" indent="-342900" algn="just">
              <a:lnSpc>
                <a:spcPct val="150000"/>
              </a:lnSpc>
              <a:buFont typeface="Wingdings" panose="05000000000000000000" pitchFamily="2" charset="2"/>
              <a:buChar char="Ø"/>
            </a:pPr>
            <a:r>
              <a:rPr lang="tr-TR" sz="1400" dirty="0" err="1"/>
              <a:t>Roper</a:t>
            </a:r>
            <a:r>
              <a:rPr lang="tr-TR" sz="1400" dirty="0"/>
              <a:t>, K.O. 2014. </a:t>
            </a:r>
            <a:r>
              <a:rPr lang="tr-TR" sz="1400" dirty="0" err="1"/>
              <a:t>The</a:t>
            </a:r>
            <a:r>
              <a:rPr lang="tr-TR" sz="1400" dirty="0"/>
              <a:t> </a:t>
            </a:r>
            <a:r>
              <a:rPr lang="tr-TR" sz="1400" dirty="0" err="1"/>
              <a:t>Facility</a:t>
            </a:r>
            <a:r>
              <a:rPr lang="tr-TR" sz="1400" dirty="0"/>
              <a:t> Management </a:t>
            </a:r>
            <a:r>
              <a:rPr lang="tr-TR" sz="1400" dirty="0" err="1"/>
              <a:t>Handbook</a:t>
            </a:r>
            <a:r>
              <a:rPr lang="tr-TR" sz="1400" dirty="0"/>
              <a:t>. AMACOM. USA.</a:t>
            </a:r>
          </a:p>
          <a:p>
            <a:pPr marL="342900" indent="-342900" algn="just">
              <a:lnSpc>
                <a:spcPct val="150000"/>
              </a:lnSpc>
              <a:buFont typeface="Wingdings" panose="05000000000000000000" pitchFamily="2" charset="2"/>
              <a:buChar char="Ø"/>
            </a:pPr>
            <a:r>
              <a:rPr lang="tr-TR" sz="1400" dirty="0" err="1"/>
              <a:t>Teicholz</a:t>
            </a:r>
            <a:r>
              <a:rPr lang="tr-TR" sz="1400" dirty="0"/>
              <a:t>, E., 2004. </a:t>
            </a:r>
            <a:r>
              <a:rPr lang="tr-TR" sz="1400" dirty="0" err="1"/>
              <a:t>Facility</a:t>
            </a:r>
            <a:r>
              <a:rPr lang="tr-TR" sz="1400" dirty="0"/>
              <a:t> Design </a:t>
            </a:r>
            <a:r>
              <a:rPr lang="tr-TR" sz="1400" dirty="0" err="1"/>
              <a:t>and</a:t>
            </a:r>
            <a:r>
              <a:rPr lang="tr-TR" sz="1400" dirty="0"/>
              <a:t> Management </a:t>
            </a:r>
            <a:r>
              <a:rPr lang="tr-TR" sz="1400" dirty="0" err="1"/>
              <a:t>Handbook</a:t>
            </a:r>
            <a:r>
              <a:rPr lang="tr-TR" sz="1400" dirty="0"/>
              <a:t>, </a:t>
            </a:r>
            <a:r>
              <a:rPr lang="tr-TR" sz="1400" dirty="0" err="1"/>
              <a:t>Hill</a:t>
            </a:r>
            <a:r>
              <a:rPr lang="tr-TR" sz="1400" dirty="0"/>
              <a:t> </a:t>
            </a:r>
            <a:r>
              <a:rPr lang="tr-TR" sz="1400" dirty="0" err="1"/>
              <a:t>McGraw</a:t>
            </a:r>
            <a:r>
              <a:rPr lang="tr-TR" sz="1400" dirty="0"/>
              <a:t>, USA.</a:t>
            </a:r>
          </a:p>
          <a:p>
            <a:pPr marL="342900" indent="-342900" algn="just">
              <a:lnSpc>
                <a:spcPct val="150000"/>
              </a:lnSpc>
              <a:buFont typeface="Wingdings" panose="05000000000000000000" pitchFamily="2" charset="2"/>
              <a:buChar char="Ø"/>
            </a:pPr>
            <a:r>
              <a:rPr lang="tr-TR" sz="1400" dirty="0" err="1"/>
              <a:t>Walker</a:t>
            </a:r>
            <a:r>
              <a:rPr lang="tr-TR" sz="1400" dirty="0"/>
              <a:t>, A., 2015. Project Management in Construction, 6th Edition, </a:t>
            </a:r>
            <a:r>
              <a:rPr lang="tr-TR" sz="1400" dirty="0" err="1"/>
              <a:t>Wiley-Blackwell</a:t>
            </a:r>
            <a:r>
              <a:rPr lang="tr-TR" sz="1400" dirty="0"/>
              <a:t>, USA.</a:t>
            </a:r>
            <a:endParaRPr lang="tr-TR" sz="1400" dirty="0"/>
          </a:p>
        </p:txBody>
      </p:sp>
    </p:spTree>
    <p:extLst>
      <p:ext uri="{BB962C8B-B14F-4D97-AF65-F5344CB8AC3E}">
        <p14:creationId xmlns:p14="http://schemas.microsoft.com/office/powerpoint/2010/main" val="15055845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17071</TotalTime>
  <Words>518</Words>
  <Application>Microsoft Office PowerPoint</Application>
  <PresentationFormat>Ekran Gösterisi (4:3)</PresentationFormat>
  <Paragraphs>49</Paragraphs>
  <Slides>9</Slides>
  <Notes>0</Notes>
  <HiddenSlides>0</HiddenSlides>
  <MMClips>0</MMClips>
  <ScaleCrop>false</ScaleCrop>
  <HeadingPairs>
    <vt:vector size="4" baseType="variant">
      <vt:variant>
        <vt:lpstr>Tema</vt:lpstr>
      </vt:variant>
      <vt:variant>
        <vt:i4>3</vt:i4>
      </vt:variant>
      <vt:variant>
        <vt:lpstr>Slayt Başlıkları</vt:lpstr>
      </vt:variant>
      <vt:variant>
        <vt:i4>9</vt:i4>
      </vt:variant>
    </vt:vector>
  </HeadingPairs>
  <TitlesOfParts>
    <vt:vector size="12"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849</cp:revision>
  <cp:lastPrinted>2016-10-24T07:53:35Z</cp:lastPrinted>
  <dcterms:created xsi:type="dcterms:W3CDTF">2016-09-18T09:35:24Z</dcterms:created>
  <dcterms:modified xsi:type="dcterms:W3CDTF">2020-02-24T08:16:26Z</dcterms:modified>
</cp:coreProperties>
</file>