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319" r:id="rId10"/>
    <p:sldId id="281" r:id="rId11"/>
    <p:sldId id="313" r:id="rId12"/>
    <p:sldId id="282" r:id="rId13"/>
    <p:sldId id="314" r:id="rId14"/>
    <p:sldId id="315" r:id="rId15"/>
    <p:sldId id="299" r:id="rId16"/>
    <p:sldId id="317" r:id="rId17"/>
    <p:sldId id="278" r:id="rId18"/>
    <p:sldId id="279" r:id="rId19"/>
    <p:sldId id="280" r:id="rId20"/>
    <p:sldId id="284" r:id="rId21"/>
    <p:sldId id="285" r:id="rId22"/>
    <p:sldId id="286" r:id="rId23"/>
    <p:sldId id="287" r:id="rId24"/>
    <p:sldId id="288" r:id="rId25"/>
    <p:sldId id="289" r:id="rId26"/>
    <p:sldId id="290" r:id="rId27"/>
    <p:sldId id="292" r:id="rId28"/>
    <p:sldId id="318" r:id="rId29"/>
    <p:sldId id="293" r:id="rId30"/>
    <p:sldId id="296" r:id="rId31"/>
    <p:sldId id="297" r:id="rId32"/>
    <p:sldId id="310" r:id="rId33"/>
    <p:sldId id="311" r:id="rId34"/>
    <p:sldId id="321" r:id="rId3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image" Target="../media/image16.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BB3C527B-D31C-4650-9841-49F3D2574688}" type="datetimeFigureOut">
              <a:rPr lang="tr-TR" smtClean="0"/>
              <a:pPr/>
              <a:t>30.01.2017</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D86D7230-59A7-48AB-BCC0-8A8C58E23F8C}"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BB3C527B-D31C-4650-9841-49F3D2574688}"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86D7230-59A7-48AB-BCC0-8A8C58E23F8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BB3C527B-D31C-4650-9841-49F3D2574688}"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86D7230-59A7-48AB-BCC0-8A8C58E23F8C}"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4638"/>
            <a:ext cx="8229600" cy="1143000"/>
          </a:xfrm>
          <a:prstGeom prst="rect">
            <a:avLst/>
          </a:prstGeo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685800" y="1981200"/>
            <a:ext cx="381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981200"/>
            <a:ext cx="381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85800" y="4114800"/>
            <a:ext cx="381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4114800"/>
            <a:ext cx="381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Altbilgi Yer Tutucusu 6"/>
          <p:cNvSpPr>
            <a:spLocks noGrp="1"/>
          </p:cNvSpPr>
          <p:nvPr>
            <p:ph type="ftr" sz="quarter" idx="10"/>
          </p:nvPr>
        </p:nvSpPr>
        <p:spPr>
          <a:xfrm>
            <a:off x="8077200" y="6248400"/>
            <a:ext cx="2895600" cy="457200"/>
          </a:xfrm>
        </p:spPr>
        <p:txBody>
          <a:bodyPr/>
          <a:lstStyle>
            <a:lvl1pPr>
              <a:defRPr/>
            </a:lvl1pPr>
          </a:lstStyle>
          <a:p>
            <a:r>
              <a:rPr lang="en-US"/>
              <a:t>/ 58</a:t>
            </a:r>
          </a:p>
        </p:txBody>
      </p:sp>
      <p:sp>
        <p:nvSpPr>
          <p:cNvPr id="8" name="Slayt Numarası Yer Tutucusu 7"/>
          <p:cNvSpPr>
            <a:spLocks noGrp="1"/>
          </p:cNvSpPr>
          <p:nvPr>
            <p:ph type="sldNum" sz="quarter" idx="11"/>
          </p:nvPr>
        </p:nvSpPr>
        <p:spPr>
          <a:xfrm>
            <a:off x="6248400" y="6248400"/>
            <a:ext cx="1905000" cy="457200"/>
          </a:xfrm>
        </p:spPr>
        <p:txBody>
          <a:bodyPr/>
          <a:lstStyle>
            <a:lvl1pPr>
              <a:defRPr/>
            </a:lvl1pPr>
          </a:lstStyle>
          <a:p>
            <a:fld id="{7BE201AF-3577-43A1-A96D-2CA985B81E96}" type="slidenum">
              <a:rPr lang="en-US"/>
              <a:pPr/>
              <a:t>‹#›</a:t>
            </a:fld>
            <a:endParaRPr lang="en-US"/>
          </a:p>
        </p:txBody>
      </p:sp>
    </p:spTree>
    <p:extLst>
      <p:ext uri="{BB962C8B-B14F-4D97-AF65-F5344CB8AC3E}">
        <p14:creationId xmlns:p14="http://schemas.microsoft.com/office/powerpoint/2010/main" val="1796111704"/>
      </p:ext>
    </p:extLst>
  </p:cSld>
  <p:clrMapOvr>
    <a:masterClrMapping/>
  </p:clrMapOvr>
  <p:transition>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a:xfrm>
            <a:off x="457200" y="6245225"/>
            <a:ext cx="2133600" cy="476250"/>
          </a:xfrm>
        </p:spPr>
        <p:txBody>
          <a:bodyPr/>
          <a:lstStyle>
            <a:lvl1pPr>
              <a:defRPr/>
            </a:lvl1pPr>
          </a:lstStyle>
          <a:p>
            <a:endParaRPr lang="tr-TR"/>
          </a:p>
        </p:txBody>
      </p:sp>
      <p:sp>
        <p:nvSpPr>
          <p:cNvPr id="6" name="Altbilgi Yer Tutucusu 5"/>
          <p:cNvSpPr>
            <a:spLocks noGrp="1"/>
          </p:cNvSpPr>
          <p:nvPr>
            <p:ph type="ftr" sz="quarter" idx="11"/>
          </p:nvPr>
        </p:nvSpPr>
        <p:spPr>
          <a:xfrm>
            <a:off x="3124200" y="6245225"/>
            <a:ext cx="2895600" cy="476250"/>
          </a:xfrm>
        </p:spPr>
        <p:txBody>
          <a:bodyPr/>
          <a:lstStyle>
            <a:lvl1pPr>
              <a:defRPr/>
            </a:lvl1pPr>
          </a:lstStyle>
          <a:p>
            <a:endParaRPr lang="tr-TR"/>
          </a:p>
        </p:txBody>
      </p:sp>
      <p:sp>
        <p:nvSpPr>
          <p:cNvPr id="7" name="Slayt Numarası Yer Tutucusu 6"/>
          <p:cNvSpPr>
            <a:spLocks noGrp="1"/>
          </p:cNvSpPr>
          <p:nvPr>
            <p:ph type="sldNum" sz="quarter" idx="12"/>
          </p:nvPr>
        </p:nvSpPr>
        <p:spPr>
          <a:xfrm>
            <a:off x="6553200" y="6245225"/>
            <a:ext cx="2133600" cy="476250"/>
          </a:xfrm>
        </p:spPr>
        <p:txBody>
          <a:bodyPr/>
          <a:lstStyle>
            <a:lvl1pPr>
              <a:defRPr/>
            </a:lvl1pPr>
          </a:lstStyle>
          <a:p>
            <a:fld id="{8CE6A38F-6FE8-48FC-B32C-66B2EB00FEE2}" type="slidenum">
              <a:rPr lang="tr-TR"/>
              <a:pPr/>
              <a:t>‹#›</a:t>
            </a:fld>
            <a:endParaRPr lang="tr-TR"/>
          </a:p>
        </p:txBody>
      </p:sp>
    </p:spTree>
    <p:extLst>
      <p:ext uri="{BB962C8B-B14F-4D97-AF65-F5344CB8AC3E}">
        <p14:creationId xmlns:p14="http://schemas.microsoft.com/office/powerpoint/2010/main" val="4276232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BB3C527B-D31C-4650-9841-49F3D2574688}"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86D7230-59A7-48AB-BCC0-8A8C58E23F8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BB3C527B-D31C-4650-9841-49F3D2574688}"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86D7230-59A7-48AB-BCC0-8A8C58E23F8C}"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BB3C527B-D31C-4650-9841-49F3D2574688}"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86D7230-59A7-48AB-BCC0-8A8C58E23F8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BB3C527B-D31C-4650-9841-49F3D2574688}" type="datetimeFigureOut">
              <a:rPr lang="tr-TR" smtClean="0"/>
              <a:pPr/>
              <a:t>30.01.2017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86D7230-59A7-48AB-BCC0-8A8C58E23F8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BB3C527B-D31C-4650-9841-49F3D2574688}" type="datetimeFigureOut">
              <a:rPr lang="tr-TR" smtClean="0"/>
              <a:pPr/>
              <a:t>30.01.2017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86D7230-59A7-48AB-BCC0-8A8C58E23F8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3C527B-D31C-4650-9841-49F3D2574688}" type="datetimeFigureOut">
              <a:rPr lang="tr-TR" smtClean="0"/>
              <a:pPr/>
              <a:t>30.01.2017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86D7230-59A7-48AB-BCC0-8A8C58E23F8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BB3C527B-D31C-4650-9841-49F3D2574688}"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86D7230-59A7-48AB-BCC0-8A8C58E23F8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BB3C527B-D31C-4650-9841-49F3D2574688}"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D86D7230-59A7-48AB-BCC0-8A8C58E23F8C}"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B3C527B-D31C-4650-9841-49F3D2574688}" type="datetimeFigureOut">
              <a:rPr lang="tr-TR" smtClean="0"/>
              <a:pPr/>
              <a:t>30.01.2017</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86D7230-59A7-48AB-BCC0-8A8C58E23F8C}"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4" r:id="rId13"/>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www.google.com.tr/imgres?imgurl=http://www.dask.org.tr/ILKYARDIM/yanik2.jpg&amp;imgrefurl=http://www.dask.org.tr/ILKYARDIM/iy_yaniklar.htm&amp;usg=__C5uT8yLARk_G7oEvGEZYSjInNy0=&amp;h=216&amp;w=128&amp;sz=6&amp;hl=tr&amp;start=6&amp;zoom=1&amp;itbs=1&amp;tbnid=5H0hPM7FZuBsZM:&amp;tbnh=107&amp;tbnw=63&amp;prev=/images?q=2.DERECE+YANIKLAR&amp;hl=tr&amp;sa=G&amp;gbv=2&amp;tbs=isch:1&amp;ei=TWCITeL8IJCd4Qbem4yFDg" TargetMode="External"/><Relationship Id="rId1" Type="http://schemas.openxmlformats.org/officeDocument/2006/relationships/slideLayout" Target="../slideLayouts/slideLayout4.xml"/><Relationship Id="rId5" Type="http://schemas.openxmlformats.org/officeDocument/2006/relationships/image" Target="../media/image12.png"/><Relationship Id="rId4" Type="http://schemas.openxmlformats.org/officeDocument/2006/relationships/image" Target="../media/image11.png"/></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17.png"/><Relationship Id="rId5" Type="http://schemas.openxmlformats.org/officeDocument/2006/relationships/oleObject" Target="../embeddings/oleObject2.bin"/><Relationship Id="rId4" Type="http://schemas.openxmlformats.org/officeDocument/2006/relationships/image" Target="../media/image16.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539552" y="2204864"/>
            <a:ext cx="7851648" cy="1754857"/>
          </a:xfrm>
        </p:spPr>
        <p:txBody>
          <a:bodyPr/>
          <a:lstStyle/>
          <a:p>
            <a:pPr algn="ctr"/>
            <a:r>
              <a:rPr lang="tr-TR" dirty="0" smtClean="0"/>
              <a:t/>
            </a:r>
            <a:br>
              <a:rPr lang="tr-TR" dirty="0" smtClean="0"/>
            </a:br>
            <a:r>
              <a:rPr lang="tr-TR" dirty="0" smtClean="0"/>
              <a:t>Kazalarda İlk Yardım</a:t>
            </a:r>
            <a:endParaRPr lang="tr-TR" dirty="0"/>
          </a:p>
        </p:txBody>
      </p:sp>
      <p:sp>
        <p:nvSpPr>
          <p:cNvPr id="3" name="Alt Başlık 2"/>
          <p:cNvSpPr>
            <a:spLocks noGrp="1"/>
          </p:cNvSpPr>
          <p:nvPr>
            <p:ph type="subTitle" idx="1"/>
          </p:nvPr>
        </p:nvSpPr>
        <p:spPr>
          <a:xfrm>
            <a:off x="539552" y="4797152"/>
            <a:ext cx="7854696" cy="1752600"/>
          </a:xfrm>
        </p:spPr>
        <p:txBody>
          <a:bodyPr>
            <a:normAutofit fontScale="92500" lnSpcReduction="10000"/>
          </a:bodyPr>
          <a:lstStyle/>
          <a:p>
            <a:endParaRPr lang="tr-TR" dirty="0" smtClean="0"/>
          </a:p>
          <a:p>
            <a:endParaRPr lang="tr-TR" dirty="0"/>
          </a:p>
          <a:p>
            <a:pPr algn="ctr"/>
            <a:endParaRPr lang="tr-TR" dirty="0" smtClean="0"/>
          </a:p>
          <a:p>
            <a:pPr algn="ctr"/>
            <a:r>
              <a:rPr lang="tr-TR" smtClean="0"/>
              <a:t>Doç</a:t>
            </a:r>
            <a:r>
              <a:rPr lang="tr-TR" dirty="0" smtClean="0"/>
              <a:t>. Dr. Ender DURUALP</a:t>
            </a:r>
            <a:endParaRPr lang="tr-TR" dirty="0"/>
          </a:p>
        </p:txBody>
      </p:sp>
    </p:spTree>
    <p:extLst>
      <p:ext uri="{BB962C8B-B14F-4D97-AF65-F5344CB8AC3E}">
        <p14:creationId xmlns:p14="http://schemas.microsoft.com/office/powerpoint/2010/main" val="3260634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0648"/>
            <a:ext cx="8229600" cy="648072"/>
          </a:xfrm>
        </p:spPr>
        <p:txBody>
          <a:bodyPr>
            <a:normAutofit fontScale="90000"/>
          </a:bodyPr>
          <a:lstStyle/>
          <a:p>
            <a:pPr algn="ctr"/>
            <a:r>
              <a:rPr lang="tr-TR" dirty="0" smtClean="0"/>
              <a:t>Kesikler </a:t>
            </a:r>
            <a:endParaRPr lang="tr-TR" dirty="0"/>
          </a:p>
        </p:txBody>
      </p:sp>
      <p:sp>
        <p:nvSpPr>
          <p:cNvPr id="3" name="2 İçerik Yer Tutucusu"/>
          <p:cNvSpPr>
            <a:spLocks noGrp="1"/>
          </p:cNvSpPr>
          <p:nvPr>
            <p:ph sz="quarter" idx="1"/>
          </p:nvPr>
        </p:nvSpPr>
        <p:spPr>
          <a:xfrm>
            <a:off x="179512" y="1124744"/>
            <a:ext cx="8784976" cy="5544616"/>
          </a:xfrm>
        </p:spPr>
        <p:txBody>
          <a:bodyPr>
            <a:noAutofit/>
          </a:bodyPr>
          <a:lstStyle/>
          <a:p>
            <a:pPr lvl="0"/>
            <a:r>
              <a:rPr lang="tr-TR" sz="3000" dirty="0" smtClean="0"/>
              <a:t>Karın</a:t>
            </a:r>
            <a:r>
              <a:rPr lang="tr-TR" sz="3000" dirty="0"/>
              <a:t>, göğüs ve göze saplanan kesici veya delici aleti </a:t>
            </a:r>
            <a:r>
              <a:rPr lang="tr-TR" sz="3000" b="1" dirty="0"/>
              <a:t>KESİNLİKLE ÇIKARMAYIN</a:t>
            </a:r>
            <a:r>
              <a:rPr lang="tr-TR" sz="3000" dirty="0"/>
              <a:t>. Çıkarmaya çalışmayın. Böyle durumlarda kazazedeyi en kısa zamanda en yakın bir sağlık kuruluşuna nakledin. </a:t>
            </a:r>
          </a:p>
          <a:p>
            <a:pPr lvl="0"/>
            <a:r>
              <a:rPr lang="tr-TR" sz="3000" dirty="0"/>
              <a:t>Kesiğin üzeri kirlenmişse, sabunlu suyla ve temiz bir bezle yıkayın. </a:t>
            </a:r>
          </a:p>
          <a:p>
            <a:pPr lvl="0"/>
            <a:r>
              <a:rPr lang="tr-TR" sz="3000" dirty="0"/>
              <a:t>Kesik üzerinde </a:t>
            </a:r>
            <a:r>
              <a:rPr lang="tr-TR" sz="3000" dirty="0" smtClean="0"/>
              <a:t>dışarıdan </a:t>
            </a:r>
            <a:r>
              <a:rPr lang="tr-TR" sz="3000" dirty="0"/>
              <a:t>görülebilen yabancı cisim (cam kırığı, taş, kum parçası vs. ) varsa </a:t>
            </a:r>
            <a:r>
              <a:rPr lang="tr-TR" sz="3000" dirty="0" smtClean="0"/>
              <a:t>alın.</a:t>
            </a:r>
          </a:p>
          <a:p>
            <a:pPr lvl="0"/>
            <a:r>
              <a:rPr lang="tr-TR" sz="3000" dirty="0" smtClean="0"/>
              <a:t>Görülmeyen </a:t>
            </a:r>
            <a:r>
              <a:rPr lang="tr-TR" sz="3000" dirty="0"/>
              <a:t>parçalar olabileceği düşüncesiyle, kesik içini araştırmayın, batmış olanlarını çıkarmaya çalışmayın. </a:t>
            </a:r>
          </a:p>
        </p:txBody>
      </p:sp>
    </p:spTree>
    <p:extLst>
      <p:ext uri="{BB962C8B-B14F-4D97-AF65-F5344CB8AC3E}">
        <p14:creationId xmlns:p14="http://schemas.microsoft.com/office/powerpoint/2010/main" val="903768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836712"/>
            <a:ext cx="8229600" cy="5760640"/>
          </a:xfrm>
        </p:spPr>
        <p:txBody>
          <a:bodyPr>
            <a:noAutofit/>
          </a:bodyPr>
          <a:lstStyle/>
          <a:p>
            <a:pPr lvl="0"/>
            <a:r>
              <a:rPr lang="tr-TR" sz="3200" dirty="0"/>
              <a:t>Kesiğin üzerine </a:t>
            </a:r>
            <a:r>
              <a:rPr lang="tr-TR" sz="3200" dirty="0" smtClean="0"/>
              <a:t>yara tozu, merhem, tentürdiyot </a:t>
            </a:r>
            <a:r>
              <a:rPr lang="tr-TR" sz="3200" dirty="0"/>
              <a:t>ve oksijenli su sürmeyin. (Kesilen kısma değmeyecek şekilde kesik etrafına tentürdiyot sürülebilir). </a:t>
            </a:r>
          </a:p>
          <a:p>
            <a:pPr lvl="0"/>
            <a:r>
              <a:rPr lang="tr-TR" sz="3200" dirty="0"/>
              <a:t>Kesiğin üzerine pamuk, sünger gibi emici özelliği olan hiçbir şey koymayın. </a:t>
            </a:r>
          </a:p>
          <a:p>
            <a:pPr lvl="0"/>
            <a:r>
              <a:rPr lang="tr-TR" sz="3200" dirty="0"/>
              <a:t>Kesikte sızıntı şeklinde kanama varsa, kanayan kısmı kalp hizasından yukarıya gelecek şekilde kaldırınız. Üzerine temiz bir bez koyarak bastırınız. Kanama durursa bu şekilde fazla sıkmadan bağlayınız. </a:t>
            </a:r>
          </a:p>
        </p:txBody>
      </p:sp>
    </p:spTree>
    <p:extLst>
      <p:ext uri="{BB962C8B-B14F-4D97-AF65-F5344CB8AC3E}">
        <p14:creationId xmlns:p14="http://schemas.microsoft.com/office/powerpoint/2010/main" val="29405594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251520" y="188640"/>
            <a:ext cx="8712968" cy="6552728"/>
          </a:xfrm>
        </p:spPr>
        <p:txBody>
          <a:bodyPr>
            <a:normAutofit/>
          </a:bodyPr>
          <a:lstStyle/>
          <a:p>
            <a:r>
              <a:rPr lang="tr-TR" sz="2800" dirty="0"/>
              <a:t>Üzerine yapılan baskıya rağmen kanama durmuyorsa aşağıdaki önerileri yapmak kaydıyla turnike uygulayın: </a:t>
            </a:r>
          </a:p>
          <a:p>
            <a:pPr lvl="1"/>
            <a:r>
              <a:rPr lang="tr-TR" sz="2800" b="1" dirty="0"/>
              <a:t>Turnike:</a:t>
            </a:r>
            <a:r>
              <a:rPr lang="tr-TR" sz="2800" dirty="0"/>
              <a:t> kalpten damarlar vasıtasıyla pompalanan kanın, kanayan kısma gelmesini önlemek için uygulanan damarları sıkıştırma yöntemidir. </a:t>
            </a:r>
          </a:p>
          <a:p>
            <a:pPr lvl="1"/>
            <a:r>
              <a:rPr lang="tr-TR" sz="2800" dirty="0"/>
              <a:t>Turnike sadece kol ve bacaklarda olan kanamalarda uygulanır. </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4418239"/>
            <a:ext cx="3052564" cy="22776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4421180"/>
            <a:ext cx="3024336" cy="22858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82535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620688"/>
            <a:ext cx="8229600" cy="5703912"/>
          </a:xfrm>
        </p:spPr>
        <p:txBody>
          <a:bodyPr>
            <a:noAutofit/>
          </a:bodyPr>
          <a:lstStyle/>
          <a:p>
            <a:pPr lvl="1"/>
            <a:r>
              <a:rPr lang="tr-TR" sz="3200" dirty="0"/>
              <a:t>Turnike uygulamasında lastik, kemer, kravat gibi geniş malzemeler kullanılmalı, çamaşır ipi, kablo, tel gibi malzemeler kullanılmamalıdır. </a:t>
            </a:r>
          </a:p>
          <a:p>
            <a:pPr lvl="1"/>
            <a:r>
              <a:rPr lang="tr-TR" sz="3200" dirty="0" smtClean="0"/>
              <a:t>Turnike; kanama </a:t>
            </a:r>
            <a:r>
              <a:rPr lang="tr-TR" sz="3200" dirty="0"/>
              <a:t>kolda ise dirsekle omuz arasına, bacakta ise diz ile uyluk arası bölgeye uygulanmalıdır. </a:t>
            </a:r>
          </a:p>
          <a:p>
            <a:pPr lvl="1"/>
            <a:r>
              <a:rPr lang="tr-TR" sz="3200" dirty="0"/>
              <a:t>Turnike malzemesi (lastik, kemer </a:t>
            </a:r>
            <a:r>
              <a:rPr lang="tr-TR" sz="3200" dirty="0" smtClean="0"/>
              <a:t>vb.) </a:t>
            </a:r>
            <a:r>
              <a:rPr lang="tr-TR" sz="3200" dirty="0"/>
              <a:t>kanamanın yerine göre belirtilen yerlerden ilmek şeklinde bağlanır. Kesinlikle </a:t>
            </a:r>
            <a:r>
              <a:rPr lang="tr-TR" sz="3200" b="1" dirty="0"/>
              <a:t>DÜĞÜM YAPILMAZ</a:t>
            </a:r>
            <a:r>
              <a:rPr lang="tr-TR" sz="3200" dirty="0"/>
              <a:t>. </a:t>
            </a:r>
          </a:p>
        </p:txBody>
      </p:sp>
    </p:spTree>
    <p:extLst>
      <p:ext uri="{BB962C8B-B14F-4D97-AF65-F5344CB8AC3E}">
        <p14:creationId xmlns:p14="http://schemas.microsoft.com/office/powerpoint/2010/main" val="18101217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79512" y="404664"/>
            <a:ext cx="8712968" cy="6192688"/>
          </a:xfrm>
        </p:spPr>
        <p:txBody>
          <a:bodyPr>
            <a:normAutofit/>
          </a:bodyPr>
          <a:lstStyle/>
          <a:p>
            <a:pPr lvl="1"/>
            <a:r>
              <a:rPr lang="tr-TR" sz="2800" dirty="0"/>
              <a:t>Turnike uygulanan el ve ayakta, parmaklar açıkta bırakılır. Sürekli kontrol edilir. Eğer parmaklarda uyuşma, karıncalanma, morarma gibi durum izlenirse turnike çözülür. </a:t>
            </a:r>
          </a:p>
          <a:p>
            <a:pPr lvl="1"/>
            <a:r>
              <a:rPr lang="tr-TR" sz="2800" dirty="0"/>
              <a:t>Yukarıda belirtilen uyuşma, karıncalanma, morarma gibi durumlar olmasa bile, her 15-20 dakika arayla bir turnike çözülür. 3-5 dakika beklendikten sonra tekrar uygulanır. Eğer kazazedenin götürüleceği yer uzaksa bu işlem tekrarlanır. </a:t>
            </a:r>
          </a:p>
          <a:p>
            <a:pPr lvl="1"/>
            <a:r>
              <a:rPr lang="tr-TR" sz="2800" dirty="0"/>
              <a:t>Kesik yaralara belli bir süreden sonra dikiş atılamayacağından, en geç 6 saat içinde yaralı bir sağlık kuruluşuna götürülmelidir. </a:t>
            </a:r>
          </a:p>
        </p:txBody>
      </p:sp>
    </p:spTree>
    <p:extLst>
      <p:ext uri="{BB962C8B-B14F-4D97-AF65-F5344CB8AC3E}">
        <p14:creationId xmlns:p14="http://schemas.microsoft.com/office/powerpoint/2010/main" val="9326011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body" sz="half" idx="1"/>
          </p:nvPr>
        </p:nvSpPr>
        <p:spPr>
          <a:xfrm>
            <a:off x="26988" y="1412875"/>
            <a:ext cx="4032250" cy="5256213"/>
          </a:xfrm>
          <a:noFill/>
          <a:ln/>
        </p:spPr>
        <p:txBody>
          <a:bodyPr/>
          <a:lstStyle/>
          <a:p>
            <a:pPr>
              <a:lnSpc>
                <a:spcPct val="90000"/>
              </a:lnSpc>
              <a:buClr>
                <a:schemeClr val="tx1"/>
              </a:buClr>
              <a:buFontTx/>
              <a:buBlip>
                <a:blip r:embed="rId2"/>
              </a:buBlip>
            </a:pPr>
            <a:r>
              <a:rPr lang="tr-TR" sz="2800" b="1" dirty="0">
                <a:latin typeface="Arial Narrow" pitchFamily="34" charset="0"/>
              </a:rPr>
              <a:t>Hasta/yaralı sakinleştirilir</a:t>
            </a:r>
          </a:p>
          <a:p>
            <a:pPr>
              <a:lnSpc>
                <a:spcPct val="90000"/>
              </a:lnSpc>
              <a:buClr>
                <a:schemeClr val="tx1"/>
              </a:buClr>
              <a:buFontTx/>
              <a:buNone/>
            </a:pPr>
            <a:endParaRPr lang="tr-TR" sz="2800" b="1" dirty="0">
              <a:latin typeface="Arial Narrow" pitchFamily="34" charset="0"/>
            </a:endParaRPr>
          </a:p>
          <a:p>
            <a:pPr>
              <a:lnSpc>
                <a:spcPct val="90000"/>
              </a:lnSpc>
              <a:buClr>
                <a:schemeClr val="tx1"/>
              </a:buClr>
              <a:buFontTx/>
              <a:buBlip>
                <a:blip r:embed="rId2"/>
              </a:buBlip>
            </a:pPr>
            <a:r>
              <a:rPr lang="tr-TR" sz="2800" b="1" dirty="0">
                <a:latin typeface="Arial Narrow" pitchFamily="34" charset="0"/>
              </a:rPr>
              <a:t>Oturtulur.</a:t>
            </a:r>
          </a:p>
          <a:p>
            <a:pPr>
              <a:lnSpc>
                <a:spcPct val="90000"/>
              </a:lnSpc>
              <a:buClr>
                <a:schemeClr val="tx1"/>
              </a:buClr>
              <a:buFontTx/>
              <a:buBlip>
                <a:blip r:embed="rId2"/>
              </a:buBlip>
            </a:pPr>
            <a:endParaRPr lang="tr-TR" sz="2800" b="1" dirty="0">
              <a:latin typeface="Arial Narrow" pitchFamily="34" charset="0"/>
            </a:endParaRPr>
          </a:p>
          <a:p>
            <a:pPr>
              <a:lnSpc>
                <a:spcPct val="90000"/>
              </a:lnSpc>
              <a:buClr>
                <a:schemeClr val="tx1"/>
              </a:buClr>
              <a:buFontTx/>
              <a:buBlip>
                <a:blip r:embed="rId2"/>
              </a:buBlip>
            </a:pPr>
            <a:r>
              <a:rPr lang="tr-TR" sz="2800" b="1" dirty="0">
                <a:latin typeface="Arial Narrow" pitchFamily="34" charset="0"/>
              </a:rPr>
              <a:t>Başı hafifçe öne eğilir.</a:t>
            </a:r>
          </a:p>
          <a:p>
            <a:pPr>
              <a:lnSpc>
                <a:spcPct val="90000"/>
              </a:lnSpc>
              <a:buClr>
                <a:schemeClr val="tx1"/>
              </a:buClr>
              <a:buFontTx/>
              <a:buBlip>
                <a:blip r:embed="rId2"/>
              </a:buBlip>
            </a:pPr>
            <a:endParaRPr lang="tr-TR" sz="2800" b="1" dirty="0">
              <a:latin typeface="Arial Narrow" pitchFamily="34" charset="0"/>
            </a:endParaRPr>
          </a:p>
          <a:p>
            <a:pPr>
              <a:lnSpc>
                <a:spcPct val="90000"/>
              </a:lnSpc>
              <a:buClr>
                <a:schemeClr val="tx1"/>
              </a:buClr>
              <a:buFontTx/>
              <a:buBlip>
                <a:blip r:embed="rId2"/>
              </a:buBlip>
            </a:pPr>
            <a:r>
              <a:rPr lang="tr-TR" sz="2800" b="1" dirty="0">
                <a:latin typeface="Arial Narrow" pitchFamily="34" charset="0"/>
              </a:rPr>
              <a:t>Burun kanatları                      5 </a:t>
            </a:r>
            <a:r>
              <a:rPr lang="tr-TR" sz="2800" b="1" dirty="0" err="1">
                <a:latin typeface="Arial Narrow" pitchFamily="34" charset="0"/>
              </a:rPr>
              <a:t>dk</a:t>
            </a:r>
            <a:r>
              <a:rPr lang="tr-TR" sz="2800" b="1" dirty="0">
                <a:latin typeface="Arial Narrow" pitchFamily="34" charset="0"/>
              </a:rPr>
              <a:t> süre ile sıkılır.</a:t>
            </a:r>
          </a:p>
          <a:p>
            <a:pPr>
              <a:lnSpc>
                <a:spcPct val="90000"/>
              </a:lnSpc>
              <a:buClr>
                <a:schemeClr val="tx1"/>
              </a:buClr>
              <a:buFontTx/>
              <a:buNone/>
            </a:pPr>
            <a:endParaRPr lang="tr-TR" sz="2800" b="1" dirty="0">
              <a:latin typeface="Arial Narrow" pitchFamily="34" charset="0"/>
            </a:endParaRPr>
          </a:p>
          <a:p>
            <a:pPr>
              <a:lnSpc>
                <a:spcPct val="90000"/>
              </a:lnSpc>
              <a:buClr>
                <a:schemeClr val="tx1"/>
              </a:buClr>
              <a:buFontTx/>
              <a:buBlip>
                <a:blip r:embed="rId2"/>
              </a:buBlip>
            </a:pPr>
            <a:r>
              <a:rPr lang="tr-TR" sz="2800" b="1" dirty="0">
                <a:latin typeface="Arial Narrow" pitchFamily="34" charset="0"/>
              </a:rPr>
              <a:t>Doktora gitmesi sağlanır.</a:t>
            </a:r>
          </a:p>
        </p:txBody>
      </p:sp>
      <p:sp>
        <p:nvSpPr>
          <p:cNvPr id="103427" name="Rectangle 3"/>
          <p:cNvSpPr>
            <a:spLocks noChangeArrowheads="1"/>
          </p:cNvSpPr>
          <p:nvPr/>
        </p:nvSpPr>
        <p:spPr bwMode="auto">
          <a:xfrm>
            <a:off x="611560" y="115888"/>
            <a:ext cx="7920879" cy="649287"/>
          </a:xfrm>
          <a:prstGeom prst="rect">
            <a:avLst/>
          </a:prstGeom>
          <a:solidFill>
            <a:srgbClr val="FFFF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tr-TR" sz="3600" dirty="0">
                <a:solidFill>
                  <a:srgbClr val="FF0000"/>
                </a:solidFill>
                <a:latin typeface="Arial Narrow" pitchFamily="34" charset="0"/>
              </a:rPr>
              <a:t>BURUN KANAMASINDA İLKYARDIM</a:t>
            </a:r>
          </a:p>
        </p:txBody>
      </p:sp>
      <p:pic>
        <p:nvPicPr>
          <p:cNvPr id="103428" name="Picture 4"/>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152166" y="1341438"/>
            <a:ext cx="4991834" cy="5039890"/>
          </a:xfrm>
          <a:noFill/>
          <a:ln w="57150">
            <a:solidFill>
              <a:srgbClr val="0000FF"/>
            </a:solidFill>
            <a:round/>
            <a:headEnd/>
            <a:tailEnd/>
          </a:ln>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423052831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p:cNvSpPr>
            <a:spLocks noGrp="1"/>
          </p:cNvSpPr>
          <p:nvPr>
            <p:ph type="title"/>
          </p:nvPr>
        </p:nvSpPr>
        <p:spPr>
          <a:xfrm>
            <a:off x="457200" y="260648"/>
            <a:ext cx="8229600" cy="1008112"/>
          </a:xfrm>
        </p:spPr>
        <p:txBody>
          <a:bodyPr>
            <a:normAutofit/>
          </a:bodyPr>
          <a:lstStyle/>
          <a:p>
            <a:pPr algn="ctr"/>
            <a:r>
              <a:rPr lang="tr-TR" dirty="0" smtClean="0"/>
              <a:t>Yanıklar </a:t>
            </a:r>
            <a:endParaRPr lang="tr-TR" dirty="0"/>
          </a:p>
        </p:txBody>
      </p:sp>
      <p:sp>
        <p:nvSpPr>
          <p:cNvPr id="8" name="İçerik Yer Tutucusu 7"/>
          <p:cNvSpPr>
            <a:spLocks noGrp="1"/>
          </p:cNvSpPr>
          <p:nvPr>
            <p:ph sz="half" idx="1"/>
          </p:nvPr>
        </p:nvSpPr>
        <p:spPr/>
        <p:txBody>
          <a:bodyPr/>
          <a:lstStyle/>
          <a:p>
            <a:endParaRPr lang="tr-TR" dirty="0"/>
          </a:p>
        </p:txBody>
      </p:sp>
      <p:sp>
        <p:nvSpPr>
          <p:cNvPr id="9" name="İçerik Yer Tutucusu 8"/>
          <p:cNvSpPr>
            <a:spLocks noGrp="1"/>
          </p:cNvSpPr>
          <p:nvPr>
            <p:ph sz="half" idx="2"/>
          </p:nvPr>
        </p:nvSpPr>
        <p:spPr/>
        <p:txBody>
          <a:bodyPr/>
          <a:lstStyle/>
          <a:p>
            <a:endParaRPr lang="tr-T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6016" y="2042086"/>
            <a:ext cx="3921297" cy="4123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8347" y="2042086"/>
            <a:ext cx="4128399" cy="35167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50853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endParaRPr lang="tr-TR"/>
          </a:p>
        </p:txBody>
      </p:sp>
      <p:pic>
        <p:nvPicPr>
          <p:cNvPr id="4" name="3 İçerik Yer Tutucusu" descr="http://www.acilveilkyardim.com/acilbakim/1.deryan.JPG"/>
          <p:cNvPicPr>
            <a:picLocks noGrp="1"/>
          </p:cNvPicPr>
          <p:nvPr>
            <p:ph sz="half" idx="1"/>
          </p:nvPr>
        </p:nvPicPr>
        <p:blipFill>
          <a:blip r:embed="rId2"/>
          <a:stretch>
            <a:fillRect/>
          </a:stretch>
        </p:blipFill>
        <p:spPr bwMode="auto">
          <a:xfrm>
            <a:off x="107504" y="476672"/>
            <a:ext cx="4464496" cy="5976664"/>
          </a:xfrm>
          <a:prstGeom prst="rect">
            <a:avLst/>
          </a:prstGeom>
          <a:noFill/>
          <a:ln w="9525">
            <a:noFill/>
            <a:miter lim="800000"/>
            <a:headEnd/>
            <a:tailEnd/>
          </a:ln>
        </p:spPr>
      </p:pic>
      <p:sp>
        <p:nvSpPr>
          <p:cNvPr id="5" name="İçerik Yer Tutucusu 4"/>
          <p:cNvSpPr>
            <a:spLocks noGrp="1"/>
          </p:cNvSpPr>
          <p:nvPr>
            <p:ph sz="half" idx="2"/>
          </p:nvPr>
        </p:nvSpPr>
        <p:spPr/>
        <p:txBody>
          <a:bodyPr/>
          <a:lstStyle/>
          <a:p>
            <a:pPr lvl="0"/>
            <a:endParaRPr lang="tr-TR" dirty="0" smtClean="0"/>
          </a:p>
          <a:p>
            <a:pPr lvl="0"/>
            <a:r>
              <a:rPr lang="tr-TR" dirty="0" smtClean="0"/>
              <a:t>Su </a:t>
            </a:r>
            <a:r>
              <a:rPr lang="tr-TR" dirty="0"/>
              <a:t>kabarcıklarının oluşmadığı, derinin hafif kızardığı birinci derece yanıkları soğuk su altına tutunuz, başka bir müdahaleye gerek kalmadan kendiliğinden iyileşir. </a:t>
            </a:r>
          </a:p>
          <a:p>
            <a:pPr marL="0" indent="0">
              <a:buNone/>
            </a:pPr>
            <a:endParaRPr lang="tr-TR" dirty="0"/>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7050" y="0"/>
            <a:ext cx="2266950" cy="201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402342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endParaRPr lang="tr-TR"/>
          </a:p>
        </p:txBody>
      </p:sp>
      <p:pic>
        <p:nvPicPr>
          <p:cNvPr id="4" name="ipf5H0hPM7FZuBsZM:" descr="http://t1.gstatic.com/images?q=tbn:ANd9GcR3WYs8VOqTV7bgmjFT7UMFR3hlr3sP3hJYSlUHamw1u-atLdvUi2RcgQ">
            <a:hlinkClick r:id="rId2"/>
          </p:cNvPr>
          <p:cNvPicPr>
            <a:picLocks noGrp="1"/>
          </p:cNvPicPr>
          <p:nvPr>
            <p:ph sz="half" idx="1"/>
          </p:nvPr>
        </p:nvPicPr>
        <p:blipFill>
          <a:blip r:embed="rId3"/>
          <a:stretch>
            <a:fillRect/>
          </a:stretch>
        </p:blipFill>
        <p:spPr bwMode="auto">
          <a:xfrm>
            <a:off x="283974" y="25946"/>
            <a:ext cx="1656184" cy="2736304"/>
          </a:xfrm>
          <a:prstGeom prst="rect">
            <a:avLst/>
          </a:prstGeom>
          <a:noFill/>
          <a:ln w="9525">
            <a:noFill/>
            <a:miter lim="800000"/>
            <a:headEnd/>
            <a:tailEnd/>
          </a:ln>
        </p:spPr>
      </p:pic>
      <p:sp>
        <p:nvSpPr>
          <p:cNvPr id="5" name="İçerik Yer Tutucusu 4"/>
          <p:cNvSpPr>
            <a:spLocks noGrp="1"/>
          </p:cNvSpPr>
          <p:nvPr>
            <p:ph sz="half" idx="2"/>
          </p:nvPr>
        </p:nvSpPr>
        <p:spPr>
          <a:xfrm>
            <a:off x="3347864" y="476672"/>
            <a:ext cx="5338936" cy="5878253"/>
          </a:xfrm>
        </p:spPr>
        <p:txBody>
          <a:bodyPr>
            <a:normAutofit fontScale="77500" lnSpcReduction="20000"/>
          </a:bodyPr>
          <a:lstStyle/>
          <a:p>
            <a:pPr lvl="0"/>
            <a:r>
              <a:rPr lang="tr-TR" dirty="0"/>
              <a:t>Su kabarcıklarının oluştuğu, derinin tamamen sıyrıldığı ikinci derece yanıkları, 5-10 dakika soğuk suyun altına tutunuz veya yanık üzerine buz koyunuz. </a:t>
            </a:r>
          </a:p>
          <a:p>
            <a:pPr lvl="0"/>
            <a:r>
              <a:rPr lang="tr-TR" dirty="0"/>
              <a:t>Yanığın üzerini varsa mikropsuz bir sargı beziyle, yoksa temiz bir bezle kapatınız. </a:t>
            </a:r>
          </a:p>
          <a:p>
            <a:pPr lvl="0"/>
            <a:r>
              <a:rPr lang="tr-TR" dirty="0"/>
              <a:t>Yanan kişi çok heyecanlı olacağından onu sakinleştiriniz, yatırınız, rahat etmesini sağlayınız. </a:t>
            </a:r>
          </a:p>
          <a:p>
            <a:pPr lvl="0"/>
            <a:r>
              <a:rPr lang="tr-TR" dirty="0"/>
              <a:t>Yanan kişinin elbiselerini çıkarmanız gerekiyorsa, kabarcıkları patlatmadan , elbiselerini yanık etrafından keserek çıkarınız. </a:t>
            </a:r>
          </a:p>
          <a:p>
            <a:pPr lvl="0"/>
            <a:r>
              <a:rPr lang="tr-TR" dirty="0"/>
              <a:t>Yanık vücutta geniş bir yer kaplıyorsa, kazazedeyi temiz bir çarşafa sarınız. </a:t>
            </a:r>
          </a:p>
          <a:p>
            <a:pPr lvl="0"/>
            <a:r>
              <a:rPr lang="tr-TR" dirty="0"/>
              <a:t>İkinci derece yanıklar, vücudun küçük bir kısmında dahi olsa, mikrop kaptığında iyileşme zamanı uzayacağından, imkanınız varsa hemen bir sağlık kuruluşuna götürünüz. </a:t>
            </a:r>
          </a:p>
          <a:p>
            <a:pPr marL="0" indent="0">
              <a:buNone/>
            </a:pPr>
            <a:endParaRPr lang="tr-TR" dirty="0"/>
          </a:p>
        </p:txBody>
      </p:sp>
      <p:pic>
        <p:nvPicPr>
          <p:cNvPr id="717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512" y="4440573"/>
            <a:ext cx="2304256" cy="206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3688" y="2882787"/>
            <a:ext cx="1695450" cy="133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3248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endParaRPr lang="tr-TR"/>
          </a:p>
        </p:txBody>
      </p:sp>
      <p:pic>
        <p:nvPicPr>
          <p:cNvPr id="4" name="3 İçerik Yer Tutucusu" descr="http://www.dask.org.tr/ILKYARDIM/yanik3.jpg"/>
          <p:cNvPicPr>
            <a:picLocks noGrp="1"/>
          </p:cNvPicPr>
          <p:nvPr>
            <p:ph sz="half" idx="1"/>
          </p:nvPr>
        </p:nvPicPr>
        <p:blipFill>
          <a:blip r:embed="rId2"/>
          <a:stretch>
            <a:fillRect/>
          </a:stretch>
        </p:blipFill>
        <p:spPr bwMode="auto">
          <a:xfrm>
            <a:off x="7398263" y="0"/>
            <a:ext cx="1714500" cy="2730500"/>
          </a:xfrm>
          <a:prstGeom prst="rect">
            <a:avLst/>
          </a:prstGeom>
          <a:noFill/>
          <a:ln w="9525">
            <a:noFill/>
            <a:miter lim="800000"/>
            <a:headEnd/>
            <a:tailEnd/>
          </a:ln>
        </p:spPr>
      </p:pic>
      <p:sp>
        <p:nvSpPr>
          <p:cNvPr id="5" name="İçerik Yer Tutucusu 4"/>
          <p:cNvSpPr>
            <a:spLocks noGrp="1"/>
          </p:cNvSpPr>
          <p:nvPr>
            <p:ph sz="half" idx="2"/>
          </p:nvPr>
        </p:nvSpPr>
        <p:spPr>
          <a:xfrm>
            <a:off x="251520" y="260648"/>
            <a:ext cx="6984776" cy="6336704"/>
          </a:xfrm>
        </p:spPr>
        <p:txBody>
          <a:bodyPr>
            <a:noAutofit/>
          </a:bodyPr>
          <a:lstStyle/>
          <a:p>
            <a:pPr lvl="0"/>
            <a:r>
              <a:rPr lang="tr-TR" sz="3200" dirty="0"/>
              <a:t>Yanığın kabarcıklarını patlatmayınız. </a:t>
            </a:r>
          </a:p>
          <a:p>
            <a:pPr lvl="0"/>
            <a:r>
              <a:rPr lang="tr-TR" sz="3200" dirty="0"/>
              <a:t>Yanan kişinin elbiselerini çekerek çıkarmayınız. </a:t>
            </a:r>
          </a:p>
          <a:p>
            <a:pPr lvl="0"/>
            <a:r>
              <a:rPr lang="tr-TR" sz="3200" dirty="0"/>
              <a:t>Ağır yanıklarda hastaya ağızdan yiyecek ve içecek vermeyiniz. </a:t>
            </a:r>
          </a:p>
          <a:p>
            <a:pPr lvl="0"/>
            <a:r>
              <a:rPr lang="tr-TR" sz="3200" dirty="0"/>
              <a:t>Yanık üzerine hiçbir şey sürmeyiniz. Yanık üzerine doktorun verdiği ilaçtan başka hiçbir şey sürmeyiniz. </a:t>
            </a:r>
          </a:p>
          <a:p>
            <a:pPr lvl="0"/>
            <a:r>
              <a:rPr lang="tr-TR" sz="3200" dirty="0"/>
              <a:t>Yanığı tentürdiyot veya benzeri şeylerle pansuman yapmayınız. </a:t>
            </a:r>
          </a:p>
          <a:p>
            <a:pPr lvl="0"/>
            <a:r>
              <a:rPr lang="tr-TR" sz="3200" dirty="0"/>
              <a:t>Yanığın üzerine kirli bez koymayınız. </a:t>
            </a:r>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68950" y="3645024"/>
            <a:ext cx="2275050" cy="16019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01924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692696"/>
            <a:ext cx="8229600" cy="5631904"/>
          </a:xfrm>
        </p:spPr>
        <p:txBody>
          <a:bodyPr>
            <a:normAutofit/>
          </a:bodyPr>
          <a:lstStyle/>
          <a:p>
            <a:endParaRPr lang="tr-TR" sz="3200" dirty="0" smtClean="0"/>
          </a:p>
          <a:p>
            <a:r>
              <a:rPr lang="tr-TR" sz="3200" dirty="0" smtClean="0"/>
              <a:t>Dünya </a:t>
            </a:r>
            <a:r>
              <a:rPr lang="tr-TR" sz="3200" dirty="0"/>
              <a:t>Sağlık Örgütü, ülkemizin de arasında olduğu Avrupa ülkeleri için “21. yüzyılda Herkes İçin 21 Sağlık </a:t>
            </a:r>
            <a:r>
              <a:rPr lang="tr-TR" sz="3200" dirty="0" err="1"/>
              <a:t>Hedefi”nden</a:t>
            </a:r>
            <a:r>
              <a:rPr lang="tr-TR" sz="3200" dirty="0"/>
              <a:t> Hedef: 9’da bölge ülkelerinde, 2020 yılına kadar günümüzdeki trafik kazalarına bağlı ölüm ve sakatlıkların en az %30, iş, ev ve diğer kazalara bağlı ölüm ve sakatlıkları ise en az %50 azaltılması gerektiğini belirtmiştir. </a:t>
            </a:r>
          </a:p>
        </p:txBody>
      </p:sp>
    </p:spTree>
    <p:extLst>
      <p:ext uri="{BB962C8B-B14F-4D97-AF65-F5344CB8AC3E}">
        <p14:creationId xmlns:p14="http://schemas.microsoft.com/office/powerpoint/2010/main" val="37976455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04664"/>
            <a:ext cx="8229600" cy="864096"/>
          </a:xfrm>
        </p:spPr>
        <p:txBody>
          <a:bodyPr>
            <a:normAutofit/>
          </a:bodyPr>
          <a:lstStyle/>
          <a:p>
            <a:pPr algn="ctr"/>
            <a:r>
              <a:rPr lang="tr-TR" dirty="0" smtClean="0"/>
              <a:t>Zehirlenmeler </a:t>
            </a:r>
            <a:endParaRPr lang="tr-TR" dirty="0"/>
          </a:p>
        </p:txBody>
      </p:sp>
      <p:sp>
        <p:nvSpPr>
          <p:cNvPr id="3" name="2 İçerik Yer Tutucusu"/>
          <p:cNvSpPr>
            <a:spLocks noGrp="1"/>
          </p:cNvSpPr>
          <p:nvPr>
            <p:ph sz="quarter" idx="1"/>
          </p:nvPr>
        </p:nvSpPr>
        <p:spPr/>
        <p:txBody>
          <a:bodyPr>
            <a:normAutofit/>
          </a:bodyPr>
          <a:lstStyle/>
          <a:p>
            <a:r>
              <a:rPr lang="tr-TR" sz="3200" dirty="0" smtClean="0"/>
              <a:t>Zehirlenme </a:t>
            </a:r>
            <a:r>
              <a:rPr lang="tr-TR" sz="3200" dirty="0"/>
              <a:t>ne ile ve nasıl olursa olsun, zehirlenen kişinin Sağlık Kuruluşunda bir süre </a:t>
            </a:r>
            <a:r>
              <a:rPr lang="tr-TR" sz="3200" dirty="0" smtClean="0"/>
              <a:t>hekim </a:t>
            </a:r>
            <a:r>
              <a:rPr lang="tr-TR" sz="3200" dirty="0"/>
              <a:t>kontrolünde tutulması gerekir. Zehirlenmelerde genel durumu iyi gibi görülen kazazede aniden fenalaşabilir hatta ölebilir. </a:t>
            </a:r>
          </a:p>
          <a:p>
            <a:r>
              <a:rPr lang="tr-TR" sz="3200" dirty="0"/>
              <a:t>Zehirlenmede kazazede en kısa sürede en yakın sağlık kuruşuna </a:t>
            </a:r>
            <a:r>
              <a:rPr lang="tr-TR" sz="3200" dirty="0" smtClean="0"/>
              <a:t>nakledilmelidir.</a:t>
            </a:r>
            <a:endParaRPr lang="tr-TR" sz="3200" dirty="0"/>
          </a:p>
        </p:txBody>
      </p:sp>
    </p:spTree>
    <p:extLst>
      <p:ext uri="{BB962C8B-B14F-4D97-AF65-F5344CB8AC3E}">
        <p14:creationId xmlns:p14="http://schemas.microsoft.com/office/powerpoint/2010/main" val="18560375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260648"/>
            <a:ext cx="8640960" cy="648072"/>
          </a:xfrm>
        </p:spPr>
        <p:txBody>
          <a:bodyPr>
            <a:noAutofit/>
          </a:bodyPr>
          <a:lstStyle/>
          <a:p>
            <a:r>
              <a:rPr lang="tr-TR" sz="2800" b="1" dirty="0" smtClean="0"/>
              <a:t/>
            </a:r>
            <a:br>
              <a:rPr lang="tr-TR" sz="2800" b="1" dirty="0" smtClean="0"/>
            </a:br>
            <a:r>
              <a:rPr lang="tr-TR" sz="2800" b="1" dirty="0"/>
              <a:t/>
            </a:r>
            <a:br>
              <a:rPr lang="tr-TR" sz="2800" b="1" dirty="0"/>
            </a:br>
            <a:r>
              <a:rPr lang="tr-TR" sz="2800" b="1" dirty="0" smtClean="0"/>
              <a:t/>
            </a:r>
            <a:br>
              <a:rPr lang="tr-TR" sz="2800" b="1" dirty="0" smtClean="0"/>
            </a:br>
            <a:r>
              <a:rPr lang="tr-TR" sz="2800" b="1" dirty="0" smtClean="0"/>
              <a:t>İlaç </a:t>
            </a:r>
            <a:r>
              <a:rPr lang="tr-TR" sz="2800" b="1" dirty="0"/>
              <a:t>ve Besin Zehirlenmelerinde İlk Müdahale</a:t>
            </a:r>
            <a:r>
              <a:rPr lang="tr-TR" sz="2800" dirty="0"/>
              <a:t> </a:t>
            </a:r>
          </a:p>
        </p:txBody>
      </p:sp>
      <p:sp>
        <p:nvSpPr>
          <p:cNvPr id="3" name="2 İçerik Yer Tutucusu"/>
          <p:cNvSpPr>
            <a:spLocks noGrp="1"/>
          </p:cNvSpPr>
          <p:nvPr>
            <p:ph sz="quarter" idx="1"/>
          </p:nvPr>
        </p:nvSpPr>
        <p:spPr>
          <a:xfrm>
            <a:off x="251520" y="1196752"/>
            <a:ext cx="8712968" cy="5127848"/>
          </a:xfrm>
        </p:spPr>
        <p:txBody>
          <a:bodyPr>
            <a:noAutofit/>
          </a:bodyPr>
          <a:lstStyle/>
          <a:p>
            <a:r>
              <a:rPr lang="tr-TR" sz="2800" dirty="0" smtClean="0"/>
              <a:t>Kazazede </a:t>
            </a:r>
            <a:r>
              <a:rPr lang="tr-TR" sz="2800" dirty="0"/>
              <a:t>baygınsa ve sorulara cevap vermiyorsa; </a:t>
            </a:r>
          </a:p>
          <a:p>
            <a:pPr lvl="0"/>
            <a:r>
              <a:rPr lang="tr-TR" sz="2800" dirty="0"/>
              <a:t>Kazazedeyi yan yatırın. Rahat nefes alabilmesi için ağzını açarak dilini temiz bir bezle tutup öne doğru çekin. Ağzında nefes almasını engelleyecek yabancı cisim varsa </a:t>
            </a:r>
            <a:r>
              <a:rPr lang="tr-TR" sz="2800" dirty="0" smtClean="0"/>
              <a:t>çıkarın. </a:t>
            </a:r>
            <a:endParaRPr lang="tr-TR" sz="2800" dirty="0"/>
          </a:p>
          <a:p>
            <a:pPr lvl="0"/>
            <a:r>
              <a:rPr lang="tr-TR" sz="2800" dirty="0"/>
              <a:t>Kazazedeyi çok kısa bir sürede en yakın Sağlık Kuruluşuna nakledin. </a:t>
            </a:r>
          </a:p>
          <a:p>
            <a:pPr lvl="0"/>
            <a:r>
              <a:rPr lang="tr-TR" sz="2800" dirty="0"/>
              <a:t>Sağlık Kuruluşunda yapılacak olan tedaviyi kolaylaştıracağından, zehirlenmenin, ne ile ve ne zaman olduğunu öğrenin. Varsa zehirlenenin kusmuğundan bir miktar sağlık kuruluşuna götürün. </a:t>
            </a:r>
          </a:p>
        </p:txBody>
      </p:sp>
    </p:spTree>
    <p:extLst>
      <p:ext uri="{BB962C8B-B14F-4D97-AF65-F5344CB8AC3E}">
        <p14:creationId xmlns:p14="http://schemas.microsoft.com/office/powerpoint/2010/main" val="3662211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323528" y="620688"/>
            <a:ext cx="8568952" cy="5904656"/>
          </a:xfrm>
        </p:spPr>
        <p:txBody>
          <a:bodyPr>
            <a:normAutofit/>
          </a:bodyPr>
          <a:lstStyle/>
          <a:p>
            <a:r>
              <a:rPr lang="tr-TR" sz="2800" dirty="0"/>
              <a:t>Zehirlenen kişi sorulara cevap veriyorsa ve istediğiniz hareketleri yapabiliyorsa; </a:t>
            </a:r>
          </a:p>
          <a:p>
            <a:pPr lvl="0"/>
            <a:r>
              <a:rPr lang="tr-TR" sz="2800" dirty="0"/>
              <a:t>Midedeki zehirli maddeyi dışarı atmak için tuzlu su içirerek kusturmaya çalışın. Kusamıyorsa parmağınızı ağzına sokarak kusmasına yardımcı olun. </a:t>
            </a:r>
          </a:p>
          <a:p>
            <a:pPr lvl="0"/>
            <a:r>
              <a:rPr lang="tr-TR" sz="2800" dirty="0"/>
              <a:t>Zehrin vücutta emilmesini geciktirmek için bol süt içiriniz. </a:t>
            </a:r>
          </a:p>
          <a:p>
            <a:pPr lvl="0"/>
            <a:r>
              <a:rPr lang="tr-TR" sz="2800" dirty="0"/>
              <a:t>Zehirli madde 4-5 saatten daha önce alınmışsa zehir </a:t>
            </a:r>
            <a:r>
              <a:rPr lang="tr-TR" sz="2800" dirty="0" err="1"/>
              <a:t>barsaklara</a:t>
            </a:r>
            <a:r>
              <a:rPr lang="tr-TR" sz="2800" dirty="0"/>
              <a:t> geçmiş olacağından kusturmayın. Müshil (Hint yağı, zeytin yağı) vererek </a:t>
            </a:r>
            <a:r>
              <a:rPr lang="tr-TR" sz="2800" dirty="0" err="1"/>
              <a:t>barsaklarda</a:t>
            </a:r>
            <a:r>
              <a:rPr lang="tr-TR" sz="2800" dirty="0"/>
              <a:t> emilmeden dışarı çıkmasına yardımcı olun. </a:t>
            </a:r>
          </a:p>
        </p:txBody>
      </p:sp>
    </p:spTree>
    <p:extLst>
      <p:ext uri="{BB962C8B-B14F-4D97-AF65-F5344CB8AC3E}">
        <p14:creationId xmlns:p14="http://schemas.microsoft.com/office/powerpoint/2010/main" val="26933626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48680"/>
            <a:ext cx="8229600" cy="936104"/>
          </a:xfrm>
        </p:spPr>
        <p:txBody>
          <a:bodyPr>
            <a:noAutofit/>
          </a:bodyPr>
          <a:lstStyle/>
          <a:p>
            <a:pPr algn="ctr"/>
            <a:r>
              <a:rPr lang="tr-TR" sz="3200" b="1" dirty="0" smtClean="0"/>
              <a:t>Gazyağı, Benzin, Tiner Zehirlenmelerinde İlk Müdahale</a:t>
            </a:r>
            <a:r>
              <a:rPr lang="tr-TR" sz="3200" dirty="0" smtClean="0"/>
              <a:t> </a:t>
            </a:r>
            <a:r>
              <a:rPr lang="tr-TR" sz="3200" dirty="0"/>
              <a:t/>
            </a:r>
            <a:br>
              <a:rPr lang="tr-TR" sz="3200" dirty="0"/>
            </a:br>
            <a:endParaRPr lang="tr-TR" sz="3200" dirty="0"/>
          </a:p>
        </p:txBody>
      </p:sp>
      <p:sp>
        <p:nvSpPr>
          <p:cNvPr id="3" name="2 İçerik Yer Tutucusu"/>
          <p:cNvSpPr>
            <a:spLocks noGrp="1"/>
          </p:cNvSpPr>
          <p:nvPr>
            <p:ph sz="quarter" idx="1"/>
          </p:nvPr>
        </p:nvSpPr>
        <p:spPr>
          <a:xfrm>
            <a:off x="457200" y="1268760"/>
            <a:ext cx="8229600" cy="5055840"/>
          </a:xfrm>
        </p:spPr>
        <p:txBody>
          <a:bodyPr>
            <a:normAutofit/>
          </a:bodyPr>
          <a:lstStyle/>
          <a:p>
            <a:pPr lvl="0"/>
            <a:r>
              <a:rPr lang="tr-TR" sz="3200" dirty="0" smtClean="0"/>
              <a:t>Bu </a:t>
            </a:r>
            <a:r>
              <a:rPr lang="tr-TR" sz="3200" dirty="0"/>
              <a:t>tür zehirlenmelerde </a:t>
            </a:r>
            <a:r>
              <a:rPr lang="tr-TR" sz="3200" b="1" dirty="0"/>
              <a:t>KESİNLİKLE KUSTURMAYINIZ</a:t>
            </a:r>
            <a:r>
              <a:rPr lang="tr-TR" sz="3200" dirty="0"/>
              <a:t>. </a:t>
            </a:r>
          </a:p>
          <a:p>
            <a:pPr lvl="0"/>
            <a:r>
              <a:rPr lang="tr-TR" sz="3200" dirty="0"/>
              <a:t>Birkaç bardak zeytinyağı, süt veya diğer sıvı yağlardan içirin. </a:t>
            </a:r>
          </a:p>
          <a:p>
            <a:pPr lvl="0"/>
            <a:r>
              <a:rPr lang="tr-TR" sz="3200" dirty="0"/>
              <a:t>Kemerini, yaka düğmelerini çözün. Temiz havaya çıkararak oksijen almasını sağlayın. </a:t>
            </a:r>
          </a:p>
          <a:p>
            <a:pPr lvl="0"/>
            <a:r>
              <a:rPr lang="tr-TR" sz="3200" dirty="0"/>
              <a:t>En yakın sağlık kuruluşuna götürün. </a:t>
            </a:r>
          </a:p>
        </p:txBody>
      </p:sp>
    </p:spTree>
    <p:extLst>
      <p:ext uri="{BB962C8B-B14F-4D97-AF65-F5344CB8AC3E}">
        <p14:creationId xmlns:p14="http://schemas.microsoft.com/office/powerpoint/2010/main" val="11996349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0648"/>
            <a:ext cx="8229600" cy="648072"/>
          </a:xfrm>
        </p:spPr>
        <p:txBody>
          <a:bodyPr>
            <a:normAutofit fontScale="90000"/>
          </a:bodyPr>
          <a:lstStyle/>
          <a:p>
            <a:pPr algn="ctr"/>
            <a:r>
              <a:rPr lang="tr-TR" sz="3200" b="1" dirty="0"/>
              <a:t>Deri ve Solunum Yolu Zehirlenmelerinde İlk Müdahale</a:t>
            </a:r>
            <a:r>
              <a:rPr lang="tr-TR" sz="3200" dirty="0"/>
              <a:t> </a:t>
            </a:r>
          </a:p>
        </p:txBody>
      </p:sp>
      <p:sp>
        <p:nvSpPr>
          <p:cNvPr id="3" name="2 İçerik Yer Tutucusu"/>
          <p:cNvSpPr>
            <a:spLocks noGrp="1"/>
          </p:cNvSpPr>
          <p:nvPr>
            <p:ph sz="quarter" idx="1"/>
          </p:nvPr>
        </p:nvSpPr>
        <p:spPr>
          <a:xfrm>
            <a:off x="323528" y="1124744"/>
            <a:ext cx="8496944" cy="5199856"/>
          </a:xfrm>
        </p:spPr>
        <p:txBody>
          <a:bodyPr>
            <a:noAutofit/>
          </a:bodyPr>
          <a:lstStyle/>
          <a:p>
            <a:r>
              <a:rPr lang="tr-TR" sz="2800" dirty="0" smtClean="0"/>
              <a:t>Şofben</a:t>
            </a:r>
            <a:r>
              <a:rPr lang="tr-TR" sz="2800" dirty="0"/>
              <a:t>, soba, mangal, ocak, zirai ilaçlar, haşere ilaçları ve DDT türü ilaç zehirlenmeleri bu gruba girer. Bu tür zehirlenmelerde; </a:t>
            </a:r>
          </a:p>
          <a:p>
            <a:pPr lvl="0"/>
            <a:r>
              <a:rPr lang="tr-TR" sz="2800" dirty="0"/>
              <a:t>Kazazedeyi zehirli ortamdan uzaklaştırıp temiz havaya çıkarın. </a:t>
            </a:r>
          </a:p>
          <a:p>
            <a:pPr lvl="0"/>
            <a:r>
              <a:rPr lang="tr-TR" sz="2800" dirty="0"/>
              <a:t>Eğer zehirlenme deri yoluyla gerçekleşmişse elbiseleri de zehirli olacağından hastayı hemen soyun ve vücudunu bol suyla yıkayın. </a:t>
            </a:r>
          </a:p>
          <a:p>
            <a:pPr lvl="0"/>
            <a:r>
              <a:rPr lang="tr-TR" sz="2800" dirty="0"/>
              <a:t>Kazazedeyi yürütmeyiniz ve koşturmayın. </a:t>
            </a:r>
          </a:p>
          <a:p>
            <a:pPr lvl="0"/>
            <a:r>
              <a:rPr lang="tr-TR" sz="2800" dirty="0"/>
              <a:t>Açık ortamda düz bir yere yatırarak bol oksijen almasını sağlayın ve en kısa sürede bir sağlık kuruluşuna götürün. </a:t>
            </a:r>
          </a:p>
          <a:p>
            <a:endParaRPr lang="tr-TR" sz="2800" dirty="0"/>
          </a:p>
        </p:txBody>
      </p:sp>
    </p:spTree>
    <p:extLst>
      <p:ext uri="{BB962C8B-B14F-4D97-AF65-F5344CB8AC3E}">
        <p14:creationId xmlns:p14="http://schemas.microsoft.com/office/powerpoint/2010/main" val="25174642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457200" y="692696"/>
            <a:ext cx="8229600" cy="5760640"/>
          </a:xfrm>
        </p:spPr>
        <p:txBody>
          <a:bodyPr>
            <a:normAutofit/>
          </a:bodyPr>
          <a:lstStyle/>
          <a:p>
            <a:r>
              <a:rPr lang="tr-TR" sz="2800" b="1" dirty="0"/>
              <a:t>ZEHİRLENMELERDE DİKKAT EDİLMESİ GEREKEN DURUMLAR</a:t>
            </a:r>
            <a:r>
              <a:rPr lang="tr-TR" sz="2800" dirty="0"/>
              <a:t> </a:t>
            </a:r>
          </a:p>
          <a:p>
            <a:pPr lvl="0"/>
            <a:r>
              <a:rPr lang="tr-TR" sz="2800" dirty="0"/>
              <a:t>Zehirlenen kişiye buradaki açıklamalar dışında hiçbir müdahalede bulunmayınız. </a:t>
            </a:r>
          </a:p>
          <a:p>
            <a:pPr lvl="0"/>
            <a:r>
              <a:rPr lang="tr-TR" sz="2800" dirty="0"/>
              <a:t>Şuuru bulanık olanları, </a:t>
            </a:r>
            <a:r>
              <a:rPr lang="tr-TR" sz="2800" u="sng" dirty="0">
                <a:solidFill>
                  <a:srgbClr val="FF0000"/>
                </a:solidFill>
              </a:rPr>
              <a:t>asit içerenleri </a:t>
            </a:r>
            <a:r>
              <a:rPr lang="tr-TR" sz="2800" dirty="0"/>
              <a:t>ve 6 </a:t>
            </a:r>
            <a:r>
              <a:rPr lang="tr-TR" sz="2800" u="sng" dirty="0">
                <a:solidFill>
                  <a:srgbClr val="FF0000"/>
                </a:solidFill>
              </a:rPr>
              <a:t>aylıktan küçük bebekleri </a:t>
            </a:r>
            <a:r>
              <a:rPr lang="tr-TR" sz="2800" b="1" dirty="0"/>
              <a:t>KUSTURMAYINIZ</a:t>
            </a:r>
            <a:r>
              <a:rPr lang="tr-TR" sz="2800" dirty="0"/>
              <a:t>. </a:t>
            </a:r>
          </a:p>
          <a:p>
            <a:pPr lvl="0"/>
            <a:r>
              <a:rPr lang="tr-TR" sz="2800" dirty="0"/>
              <a:t>Zehirlenme </a:t>
            </a:r>
            <a:r>
              <a:rPr lang="tr-TR" sz="2800" dirty="0" smtClean="0"/>
              <a:t>DDT (Böcek ilacı) </a:t>
            </a:r>
            <a:r>
              <a:rPr lang="tr-TR" sz="2800" dirty="0"/>
              <a:t>içerek olmuşsa yağlı sıvılar vermeyiniz, bol su içiriniz. </a:t>
            </a:r>
          </a:p>
          <a:p>
            <a:pPr lvl="0"/>
            <a:r>
              <a:rPr lang="tr-TR" sz="2800" dirty="0"/>
              <a:t>Zehirlenmenin türü ne olursa olsun, bir taraftan açıklanan bu müdahaleyi uygularken bir taraftan da vakit geçirmeden en yakın bir sağlık kuruluşuna götürülmesine yardımcı olun. </a:t>
            </a:r>
          </a:p>
        </p:txBody>
      </p:sp>
    </p:spTree>
    <p:extLst>
      <p:ext uri="{BB962C8B-B14F-4D97-AF65-F5344CB8AC3E}">
        <p14:creationId xmlns:p14="http://schemas.microsoft.com/office/powerpoint/2010/main" val="33999079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76672"/>
            <a:ext cx="8229600" cy="636680"/>
          </a:xfrm>
        </p:spPr>
        <p:txBody>
          <a:bodyPr>
            <a:normAutofit/>
          </a:bodyPr>
          <a:lstStyle/>
          <a:p>
            <a:r>
              <a:rPr lang="tr-TR" sz="3200" b="1" dirty="0"/>
              <a:t>İlaç veya kimyasal madde içerse</a:t>
            </a:r>
            <a:r>
              <a:rPr lang="tr-TR" sz="3200" b="1" dirty="0" smtClean="0"/>
              <a:t>..</a:t>
            </a:r>
            <a:endParaRPr lang="tr-TR" sz="3200" dirty="0"/>
          </a:p>
        </p:txBody>
      </p:sp>
      <p:sp>
        <p:nvSpPr>
          <p:cNvPr id="3" name="2 İçerik Yer Tutucusu"/>
          <p:cNvSpPr>
            <a:spLocks noGrp="1"/>
          </p:cNvSpPr>
          <p:nvPr>
            <p:ph sz="quarter" idx="1"/>
          </p:nvPr>
        </p:nvSpPr>
        <p:spPr/>
        <p:txBody>
          <a:bodyPr>
            <a:noAutofit/>
          </a:bodyPr>
          <a:lstStyle/>
          <a:p>
            <a:r>
              <a:rPr lang="tr-TR" sz="3200" dirty="0" smtClean="0"/>
              <a:t>İlaç ya da kimyasal madde içen çocukları asla kusturmaya çalışmayın. Özellikle tuz ruhu gibi yakıcı kimyasallar kusma sırasında ikinci kez yemek borusunu yakarak ve akciğerlere kaçarak daha ciddi sorunlara yol açar. Böyle bir durumda, acil servise gidin ve yanınıza içilen ilaç ya da kimyasal maddelerin kutularını almayı unutmayın.</a:t>
            </a:r>
            <a:endParaRPr lang="tr-TR" sz="3200" dirty="0"/>
          </a:p>
        </p:txBody>
      </p:sp>
    </p:spTree>
    <p:extLst>
      <p:ext uri="{BB962C8B-B14F-4D97-AF65-F5344CB8AC3E}">
        <p14:creationId xmlns:p14="http://schemas.microsoft.com/office/powerpoint/2010/main" val="13738336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32656"/>
            <a:ext cx="8229600" cy="720080"/>
          </a:xfrm>
        </p:spPr>
        <p:txBody>
          <a:bodyPr>
            <a:normAutofit/>
          </a:bodyPr>
          <a:lstStyle/>
          <a:p>
            <a:pPr algn="ctr"/>
            <a:r>
              <a:rPr lang="tr-TR" sz="3200" b="1" dirty="0" smtClean="0"/>
              <a:t>Kırık, burkulma, çıkık</a:t>
            </a:r>
            <a:endParaRPr lang="tr-TR" sz="3200" dirty="0"/>
          </a:p>
        </p:txBody>
      </p:sp>
      <p:sp>
        <p:nvSpPr>
          <p:cNvPr id="3" name="2 İçerik Yer Tutucusu"/>
          <p:cNvSpPr>
            <a:spLocks noGrp="1"/>
          </p:cNvSpPr>
          <p:nvPr>
            <p:ph sz="quarter" idx="1"/>
          </p:nvPr>
        </p:nvSpPr>
        <p:spPr>
          <a:xfrm>
            <a:off x="457200" y="1268760"/>
            <a:ext cx="8579296" cy="5055840"/>
          </a:xfrm>
        </p:spPr>
        <p:txBody>
          <a:bodyPr>
            <a:noAutofit/>
          </a:bodyPr>
          <a:lstStyle/>
          <a:p>
            <a:r>
              <a:rPr lang="tr-TR" sz="3200" dirty="0" smtClean="0"/>
              <a:t>Kaza </a:t>
            </a:r>
            <a:r>
              <a:rPr lang="tr-TR" sz="3200" dirty="0"/>
              <a:t>geçiren bir kişide kırık çıkık veya burkulmadan hangisinin olduğuna ancak bir hekim karar verir. Kırık varsa, kazazedeye yaptırılacak en ufak bir hareket bile kırığın açılmasına, kanamalara ve kısmi felçlere yol açıp, kırığın iyileşme süresini uzatır. </a:t>
            </a:r>
          </a:p>
          <a:p>
            <a:pPr lvl="0"/>
            <a:r>
              <a:rPr lang="tr-TR" sz="3200" dirty="0"/>
              <a:t>Kırık ihtimali varsa kazazedenin elbiselerini çıkarmayın. Gerekirse keserek çıkarın. Çıkarmak için de önce sağlam tarafı sonra kırık tarafı çıkarın. </a:t>
            </a:r>
          </a:p>
        </p:txBody>
      </p:sp>
    </p:spTree>
    <p:extLst>
      <p:ext uri="{BB962C8B-B14F-4D97-AF65-F5344CB8AC3E}">
        <p14:creationId xmlns:p14="http://schemas.microsoft.com/office/powerpoint/2010/main" val="30410870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79512" y="332656"/>
            <a:ext cx="8712968" cy="6336704"/>
          </a:xfrm>
        </p:spPr>
        <p:txBody>
          <a:bodyPr>
            <a:noAutofit/>
          </a:bodyPr>
          <a:lstStyle/>
          <a:p>
            <a:pPr lvl="0"/>
            <a:r>
              <a:rPr lang="tr-TR" sz="2800" dirty="0" smtClean="0"/>
              <a:t>Kırık </a:t>
            </a:r>
            <a:r>
              <a:rPr lang="tr-TR" sz="2800" dirty="0"/>
              <a:t>eğer bacakta ise, fazla hareket ettirmeden topuktan kalçaya kadar uzanan bir tahtayı bacağın altına koyun. Geniş bir bez parçası veya kemer, kuşak gibi bir şeyle bacağı tahtaya bağlayarak hareketini önleyin. </a:t>
            </a:r>
          </a:p>
          <a:p>
            <a:pPr lvl="0"/>
            <a:r>
              <a:rPr lang="tr-TR" sz="2800" dirty="0"/>
              <a:t>Kırık diz ekleminin üst kısmında, kalçaya daha yakın yerlerde ise, bacağın altına koyacağınız tahta bele kadar uzanmalıdır. Sağlam bacağı da içine alacak şekilde, her iki bacak birlikte tahta üzerine bağlanmalıdır. </a:t>
            </a:r>
          </a:p>
          <a:p>
            <a:pPr lvl="0"/>
            <a:r>
              <a:rPr lang="tr-TR" sz="2800" dirty="0"/>
              <a:t>Belde bir kırık şüphesi varsa, kazazedenin altına boydan boya geniş bir tahta veya kapı koyun. </a:t>
            </a:r>
            <a:r>
              <a:rPr lang="tr-TR" sz="2800" dirty="0" smtClean="0"/>
              <a:t>Kafasının </a:t>
            </a:r>
            <a:r>
              <a:rPr lang="tr-TR" sz="2800" dirty="0"/>
              <a:t>oynamaması için boynunun her iki tarafına yastık veya benzer bir şey yerleştirin. </a:t>
            </a:r>
          </a:p>
          <a:p>
            <a:pPr marL="0" indent="0">
              <a:buNone/>
            </a:pPr>
            <a:endParaRPr lang="tr-TR" sz="2800" dirty="0"/>
          </a:p>
        </p:txBody>
      </p:sp>
    </p:spTree>
    <p:extLst>
      <p:ext uri="{BB962C8B-B14F-4D97-AF65-F5344CB8AC3E}">
        <p14:creationId xmlns:p14="http://schemas.microsoft.com/office/powerpoint/2010/main" val="8379589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457200" y="404664"/>
            <a:ext cx="8229600" cy="5919936"/>
          </a:xfrm>
        </p:spPr>
        <p:txBody>
          <a:bodyPr>
            <a:noAutofit/>
          </a:bodyPr>
          <a:lstStyle/>
          <a:p>
            <a:pPr lvl="0"/>
            <a:r>
              <a:rPr lang="tr-TR" sz="3200" dirty="0" smtClean="0"/>
              <a:t>Çıkıkları </a:t>
            </a:r>
            <a:r>
              <a:rPr lang="tr-TR" sz="3200" dirty="0"/>
              <a:t>kendiniz yerine koymaya çalışmayın, yapacağınız yanlış bir hareketle dokulara zarar verebilirsiniz. Çıkıklar bir sağlık kuruluşunda hekim tarafından yerine koyulmalıdır. </a:t>
            </a:r>
          </a:p>
          <a:p>
            <a:pPr lvl="0"/>
            <a:r>
              <a:rPr lang="tr-TR" sz="3200" dirty="0"/>
              <a:t>Burkulmalar genellikle ayak bileği, diz ve el bileklerinde görülür. Burkulan eklemi vücut seviyesinden yukarı kaldırın. üzerine naylon torba içine koyulmuş buz, buz yoksa soğuk suyla ıslatılmış bez parçası koyun ve bu işlemi birkaç kez tekrarlayın. Bu şişme ve ağrıyı önler. </a:t>
            </a:r>
          </a:p>
        </p:txBody>
      </p:sp>
    </p:spTree>
    <p:extLst>
      <p:ext uri="{BB962C8B-B14F-4D97-AF65-F5344CB8AC3E}">
        <p14:creationId xmlns:p14="http://schemas.microsoft.com/office/powerpoint/2010/main" val="1930895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6896"/>
            <a:ext cx="8229600" cy="1143000"/>
          </a:xfrm>
        </p:spPr>
        <p:txBody>
          <a:bodyPr/>
          <a:lstStyle/>
          <a:p>
            <a:r>
              <a:rPr lang="tr-TR" dirty="0" smtClean="0"/>
              <a:t>İlk yardım?</a:t>
            </a:r>
            <a:endParaRPr lang="tr-TR" dirty="0"/>
          </a:p>
        </p:txBody>
      </p:sp>
      <p:sp>
        <p:nvSpPr>
          <p:cNvPr id="3" name="İçerik Yer Tutucusu 2"/>
          <p:cNvSpPr>
            <a:spLocks noGrp="1"/>
          </p:cNvSpPr>
          <p:nvPr>
            <p:ph idx="1"/>
          </p:nvPr>
        </p:nvSpPr>
        <p:spPr>
          <a:xfrm>
            <a:off x="179512" y="1196752"/>
            <a:ext cx="8784976" cy="5400600"/>
          </a:xfrm>
        </p:spPr>
        <p:txBody>
          <a:bodyPr>
            <a:noAutofit/>
          </a:bodyPr>
          <a:lstStyle/>
          <a:p>
            <a:r>
              <a:rPr lang="tr-TR" sz="3200" b="1" dirty="0"/>
              <a:t>“İlk yardım, herhangi bir hastalık ya da kaza sonucu sağlığı tehlikeye girmiş olan bir kişiye, durumunun kötüleşmesini önlemek amacı ile olay yerinde ilaçsız olarak yapılan ilk müdahaledir</a:t>
            </a:r>
            <a:r>
              <a:rPr lang="tr-TR" sz="3200" dirty="0"/>
              <a:t>”. </a:t>
            </a:r>
            <a:endParaRPr lang="tr-TR" sz="3200" dirty="0" smtClean="0"/>
          </a:p>
          <a:p>
            <a:r>
              <a:rPr lang="tr-TR" sz="3200" dirty="0"/>
              <a:t>Bu ilk müdahale, ilgili kişiye en yakınında bulunan kişiler tarafından yapılabilir. Bu nedenle “ilkyardım, toplumun bütün bireylerinin, sağlık eğitimi görsün görmesin her türlü koşulda yapması gereken uygulamalar bütünüdür”. </a:t>
            </a:r>
          </a:p>
        </p:txBody>
      </p:sp>
    </p:spTree>
    <p:extLst>
      <p:ext uri="{BB962C8B-B14F-4D97-AF65-F5344CB8AC3E}">
        <p14:creationId xmlns:p14="http://schemas.microsoft.com/office/powerpoint/2010/main" val="12314861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457200" y="332656"/>
            <a:ext cx="8229600" cy="6336704"/>
          </a:xfrm>
        </p:spPr>
        <p:txBody>
          <a:bodyPr>
            <a:normAutofit/>
          </a:bodyPr>
          <a:lstStyle/>
          <a:p>
            <a:pPr lvl="0"/>
            <a:r>
              <a:rPr lang="tr-TR" sz="2800" dirty="0" smtClean="0"/>
              <a:t>Kulak </a:t>
            </a:r>
            <a:r>
              <a:rPr lang="tr-TR" sz="2800" dirty="0"/>
              <a:t>veya buruna kaçan cisim görülüyorsa ve </a:t>
            </a:r>
            <a:r>
              <a:rPr lang="tr-TR" sz="2800" dirty="0" smtClean="0"/>
              <a:t>dışarıdan </a:t>
            </a:r>
            <a:r>
              <a:rPr lang="tr-TR" sz="2800" dirty="0"/>
              <a:t>tutulabilecek durumdaysa cımbız veya uygun bir şeyle çıkarınız. Cismin daha ileri gitmemesine ve dokuya zarar vermemeye dikkat edin. </a:t>
            </a:r>
          </a:p>
          <a:p>
            <a:pPr lvl="0"/>
            <a:r>
              <a:rPr lang="tr-TR" sz="2800" dirty="0"/>
              <a:t>Cisim, fasulye, nohut, mısır gibi gıdalar ise bunlar şişebileceğinden ıslatmayınız. </a:t>
            </a:r>
          </a:p>
          <a:p>
            <a:pPr lvl="0"/>
            <a:r>
              <a:rPr lang="tr-TR" sz="2800" dirty="0"/>
              <a:t>Cismi çıkarmaya çalışırken iğne gibi sivri ve batıcı şeyler kullanmayın. </a:t>
            </a:r>
          </a:p>
          <a:p>
            <a:pPr lvl="0"/>
            <a:r>
              <a:rPr lang="tr-TR" sz="2800" dirty="0"/>
              <a:t>Kulağa böcek veya sinek kaçmasında fener tutarak gözleyin. </a:t>
            </a:r>
          </a:p>
          <a:p>
            <a:pPr lvl="0"/>
            <a:r>
              <a:rPr lang="tr-TR" sz="2800" dirty="0"/>
              <a:t>Cisim çıkmıyorsa fazla uğraşmadan bir sağlık kuruluşuna götürün. </a:t>
            </a:r>
          </a:p>
        </p:txBody>
      </p:sp>
    </p:spTree>
    <p:extLst>
      <p:ext uri="{BB962C8B-B14F-4D97-AF65-F5344CB8AC3E}">
        <p14:creationId xmlns:p14="http://schemas.microsoft.com/office/powerpoint/2010/main" val="21330193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188640"/>
            <a:ext cx="8229600" cy="1143000"/>
          </a:xfrm>
        </p:spPr>
        <p:txBody>
          <a:bodyPr>
            <a:normAutofit/>
          </a:bodyPr>
          <a:lstStyle/>
          <a:p>
            <a:pPr algn="ctr"/>
            <a:r>
              <a:rPr lang="tr-TR" sz="3200" b="1" dirty="0"/>
              <a:t>BOĞAZA YABANCI CİSİM KAÇMASINDA YAPILABİLECEK MÜDAHALELER</a:t>
            </a:r>
            <a:r>
              <a:rPr lang="tr-TR" sz="3200" dirty="0"/>
              <a:t> </a:t>
            </a:r>
          </a:p>
        </p:txBody>
      </p:sp>
      <p:sp>
        <p:nvSpPr>
          <p:cNvPr id="3" name="2 İçerik Yer Tutucusu"/>
          <p:cNvSpPr>
            <a:spLocks noGrp="1"/>
          </p:cNvSpPr>
          <p:nvPr>
            <p:ph sz="quarter" idx="1"/>
          </p:nvPr>
        </p:nvSpPr>
        <p:spPr>
          <a:xfrm>
            <a:off x="179512" y="1484784"/>
            <a:ext cx="8784976" cy="5373216"/>
          </a:xfrm>
        </p:spPr>
        <p:txBody>
          <a:bodyPr>
            <a:noAutofit/>
          </a:bodyPr>
          <a:lstStyle/>
          <a:p>
            <a:pPr lvl="0"/>
            <a:r>
              <a:rPr lang="tr-TR" sz="2800" dirty="0" smtClean="0"/>
              <a:t>Boğaza </a:t>
            </a:r>
            <a:r>
              <a:rPr lang="tr-TR" sz="2800" dirty="0"/>
              <a:t>kaçan yabancı cisimler solunum yollarını kapatabileceğinden daha tehlikelidir. Ölüme yol açabilirler. Kaza olduğunda soğuk kanlı davranın. </a:t>
            </a:r>
          </a:p>
          <a:p>
            <a:pPr lvl="0"/>
            <a:r>
              <a:rPr lang="tr-TR" sz="2800" dirty="0"/>
              <a:t>Cisim ağız açıldığında görülebiliyorsa parmakla almaya çalışın. Alınamayacak kadar ileride ise kişinin sırtına kuvvetlice birkaç kez vurun ve </a:t>
            </a:r>
            <a:r>
              <a:rPr lang="tr-TR" sz="2800" dirty="0" smtClean="0"/>
              <a:t>öksürtün.</a:t>
            </a:r>
          </a:p>
          <a:p>
            <a:pPr lvl="0"/>
            <a:r>
              <a:rPr lang="tr-TR" sz="2800" dirty="0" smtClean="0"/>
              <a:t>İğne</a:t>
            </a:r>
            <a:r>
              <a:rPr lang="tr-TR" sz="2800" dirty="0"/>
              <a:t>, jilet veya küçük cam parçası gibi kesici ve delici cisimler kaçmışsa yumuşak ekmek içi yedirin. </a:t>
            </a:r>
          </a:p>
          <a:p>
            <a:pPr lvl="0"/>
            <a:r>
              <a:rPr lang="tr-TR" sz="2800" dirty="0"/>
              <a:t>Kaçan yabancı cisim çıkarılsın veya çıkarılmasın kaza sonrası mutlaka bir sağlık kuruluşuna sevk edin. </a:t>
            </a:r>
          </a:p>
          <a:p>
            <a:endParaRPr lang="tr-TR" sz="2800" dirty="0"/>
          </a:p>
        </p:txBody>
      </p:sp>
    </p:spTree>
    <p:extLst>
      <p:ext uri="{BB962C8B-B14F-4D97-AF65-F5344CB8AC3E}">
        <p14:creationId xmlns:p14="http://schemas.microsoft.com/office/powerpoint/2010/main" val="16285483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914400" y="549275"/>
            <a:ext cx="7999413" cy="746125"/>
          </a:xfrm>
        </p:spPr>
        <p:txBody>
          <a:bodyPr>
            <a:normAutofit fontScale="90000"/>
          </a:bodyPr>
          <a:lstStyle/>
          <a:p>
            <a:pPr algn="ctr"/>
            <a:r>
              <a:rPr lang="tr-TR" sz="3400" b="1" dirty="0">
                <a:solidFill>
                  <a:srgbClr val="CC0000"/>
                </a:solidFill>
                <a:latin typeface="Comic Sans MS" pitchFamily="66" charset="0"/>
              </a:rPr>
              <a:t>HEIMLICH MANEVRASI</a:t>
            </a:r>
            <a:br>
              <a:rPr lang="tr-TR" sz="3400" b="1" dirty="0">
                <a:solidFill>
                  <a:srgbClr val="CC0000"/>
                </a:solidFill>
                <a:latin typeface="Comic Sans MS" pitchFamily="66" charset="0"/>
              </a:rPr>
            </a:br>
            <a:r>
              <a:rPr lang="tr-TR" sz="3400" b="1" dirty="0">
                <a:solidFill>
                  <a:srgbClr val="CC0000"/>
                </a:solidFill>
                <a:latin typeface="Comic Sans MS" pitchFamily="66" charset="0"/>
              </a:rPr>
              <a:t>( BEBEKLERDE )</a:t>
            </a:r>
          </a:p>
        </p:txBody>
      </p:sp>
      <p:sp>
        <p:nvSpPr>
          <p:cNvPr id="101379" name="Rectangle 3"/>
          <p:cNvSpPr>
            <a:spLocks noGrp="1" noChangeArrowheads="1"/>
          </p:cNvSpPr>
          <p:nvPr>
            <p:ph type="body" sz="half" idx="1"/>
          </p:nvPr>
        </p:nvSpPr>
        <p:spPr>
          <a:xfrm>
            <a:off x="395536" y="1600200"/>
            <a:ext cx="4327277" cy="5064125"/>
          </a:xfrm>
        </p:spPr>
        <p:txBody>
          <a:bodyPr>
            <a:normAutofit lnSpcReduction="10000"/>
          </a:bodyPr>
          <a:lstStyle/>
          <a:p>
            <a:pPr>
              <a:buClr>
                <a:srgbClr val="CC0000"/>
              </a:buClr>
              <a:buFont typeface="Wingdings" pitchFamily="2" charset="2"/>
              <a:buChar char="ð"/>
            </a:pPr>
            <a:r>
              <a:rPr lang="tr-TR" sz="2400" b="1" dirty="0">
                <a:latin typeface="Comic Sans MS" pitchFamily="66" charset="0"/>
              </a:rPr>
              <a:t>El bileğinin iç kısmıyla sırta </a:t>
            </a:r>
            <a:r>
              <a:rPr lang="tr-TR" sz="2400" b="1" dirty="0" smtClean="0">
                <a:latin typeface="Comic Sans MS" pitchFamily="66" charset="0"/>
              </a:rPr>
              <a:t>(omuz </a:t>
            </a:r>
            <a:r>
              <a:rPr lang="tr-TR" sz="2400" b="1" dirty="0">
                <a:latin typeface="Comic Sans MS" pitchFamily="66" charset="0"/>
              </a:rPr>
              <a:t>arası bölgesinde kürek kemikleri </a:t>
            </a:r>
            <a:r>
              <a:rPr lang="tr-TR" sz="2400" b="1" dirty="0" smtClean="0">
                <a:latin typeface="Comic Sans MS" pitchFamily="66" charset="0"/>
              </a:rPr>
              <a:t>arasına) </a:t>
            </a:r>
            <a:r>
              <a:rPr lang="tr-TR" sz="2400" b="1" dirty="0">
                <a:latin typeface="Comic Sans MS" pitchFamily="66" charset="0"/>
              </a:rPr>
              <a:t>çok hafif olmayacak şekilde 5 kez vurulur.</a:t>
            </a:r>
          </a:p>
          <a:p>
            <a:endParaRPr lang="tr-TR" sz="2400" b="1" dirty="0">
              <a:latin typeface="Comic Sans MS" pitchFamily="66" charset="0"/>
            </a:endParaRPr>
          </a:p>
          <a:p>
            <a:pPr>
              <a:buClr>
                <a:srgbClr val="CC0000"/>
              </a:buClr>
              <a:buFont typeface="Wingdings" pitchFamily="2" charset="2"/>
              <a:buChar char="ð"/>
            </a:pPr>
            <a:r>
              <a:rPr lang="tr-TR" sz="2400" b="1" dirty="0">
                <a:latin typeface="Comic Sans MS" pitchFamily="66" charset="0"/>
              </a:rPr>
              <a:t>Diğer kolun üzerine sırt üstü başı elle kavranarak çevrilir.</a:t>
            </a:r>
          </a:p>
          <a:p>
            <a:endParaRPr lang="tr-TR" sz="2400" b="1" dirty="0">
              <a:latin typeface="Comic Sans MS" pitchFamily="66" charset="0"/>
            </a:endParaRPr>
          </a:p>
          <a:p>
            <a:pPr>
              <a:buClr>
                <a:srgbClr val="CC0000"/>
              </a:buClr>
              <a:buFont typeface="Wingdings" pitchFamily="2" charset="2"/>
              <a:buChar char="ð"/>
            </a:pPr>
            <a:r>
              <a:rPr lang="tr-TR" sz="2400" b="1" dirty="0">
                <a:latin typeface="Comic Sans MS" pitchFamily="66" charset="0"/>
              </a:rPr>
              <a:t>Yabancı cismin  çıkıp çıkmadığına bakılır.</a:t>
            </a:r>
          </a:p>
          <a:p>
            <a:pPr>
              <a:buFontTx/>
              <a:buNone/>
            </a:pPr>
            <a:endParaRPr lang="tr-TR" sz="2400" b="1" dirty="0">
              <a:latin typeface="Comic Sans MS" pitchFamily="66" charset="0"/>
            </a:endParaRPr>
          </a:p>
        </p:txBody>
      </p:sp>
      <p:pic>
        <p:nvPicPr>
          <p:cNvPr id="101380" name="Picture 4" descr="052_BLS AED_Choking_OR_EFAM "/>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00600" y="1600200"/>
            <a:ext cx="4042105" cy="4565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2428775"/>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sz="quarter"/>
          </p:nvPr>
        </p:nvSpPr>
        <p:spPr>
          <a:xfrm>
            <a:off x="467545" y="260350"/>
            <a:ext cx="8281168" cy="936402"/>
          </a:xfrm>
        </p:spPr>
        <p:txBody>
          <a:bodyPr>
            <a:normAutofit fontScale="90000"/>
          </a:bodyPr>
          <a:lstStyle/>
          <a:p>
            <a:pPr algn="ctr"/>
            <a:r>
              <a:rPr lang="tr-TR" sz="3200" b="1" dirty="0">
                <a:solidFill>
                  <a:srgbClr val="CC0000"/>
                </a:solidFill>
                <a:latin typeface="Comic Sans MS" pitchFamily="66" charset="0"/>
              </a:rPr>
              <a:t>BİLİNCİ AÇIK BEBEKTE </a:t>
            </a:r>
            <a:r>
              <a:rPr lang="tr-TR" sz="3200" b="1" dirty="0" smtClean="0">
                <a:solidFill>
                  <a:srgbClr val="CC0000"/>
                </a:solidFill>
                <a:latin typeface="Comic Sans MS" pitchFamily="66" charset="0"/>
              </a:rPr>
              <a:t/>
            </a:r>
            <a:br>
              <a:rPr lang="tr-TR" sz="3200" b="1" dirty="0" smtClean="0">
                <a:solidFill>
                  <a:srgbClr val="CC0000"/>
                </a:solidFill>
                <a:latin typeface="Comic Sans MS" pitchFamily="66" charset="0"/>
              </a:rPr>
            </a:br>
            <a:r>
              <a:rPr lang="tr-TR" sz="3200" b="1" dirty="0" smtClean="0">
                <a:solidFill>
                  <a:srgbClr val="CC0000"/>
                </a:solidFill>
                <a:latin typeface="Comic Sans MS" pitchFamily="66" charset="0"/>
              </a:rPr>
              <a:t>HEIMLICH </a:t>
            </a:r>
            <a:r>
              <a:rPr lang="tr-TR" sz="3200" b="1" dirty="0">
                <a:solidFill>
                  <a:srgbClr val="CC0000"/>
                </a:solidFill>
                <a:latin typeface="Comic Sans MS" pitchFamily="66" charset="0"/>
              </a:rPr>
              <a:t>MANEVRASI</a:t>
            </a:r>
          </a:p>
        </p:txBody>
      </p:sp>
      <p:graphicFrame>
        <p:nvGraphicFramePr>
          <p:cNvPr id="102403" name="Object 3"/>
          <p:cNvGraphicFramePr>
            <a:graphicFrameLocks noGrp="1" noChangeAspect="1"/>
          </p:cNvGraphicFramePr>
          <p:nvPr>
            <p:ph sz="quarter" idx="1"/>
          </p:nvPr>
        </p:nvGraphicFramePr>
        <p:xfrm>
          <a:off x="6084888" y="1557338"/>
          <a:ext cx="2341562" cy="3024187"/>
        </p:xfrm>
        <a:graphic>
          <a:graphicData uri="http://schemas.openxmlformats.org/presentationml/2006/ole">
            <mc:AlternateContent xmlns:mc="http://schemas.openxmlformats.org/markup-compatibility/2006">
              <mc:Choice xmlns:v="urn:schemas-microsoft-com:vml" Requires="v">
                <p:oleObj spid="_x0000_s1044" name="Bit Eşlem Resmi" r:id="rId3" imgW="885949" imgH="1228571" progId="PBrush">
                  <p:embed/>
                </p:oleObj>
              </mc:Choice>
              <mc:Fallback>
                <p:oleObj name="Bit Eşlem Resmi" r:id="rId3" imgW="885949" imgH="1228571" progId="PBrush">
                  <p:embed/>
                  <p:pic>
                    <p:nvPicPr>
                      <p:cNvPr id="0" name="Picture 1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84888" y="1557338"/>
                        <a:ext cx="2341562" cy="3024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04" name="Object 4"/>
          <p:cNvGraphicFramePr>
            <a:graphicFrameLocks noGrp="1" noChangeAspect="1"/>
          </p:cNvGraphicFramePr>
          <p:nvPr>
            <p:ph sz="quarter" idx="2"/>
          </p:nvPr>
        </p:nvGraphicFramePr>
        <p:xfrm>
          <a:off x="971550" y="1557338"/>
          <a:ext cx="2554288" cy="2881312"/>
        </p:xfrm>
        <a:graphic>
          <a:graphicData uri="http://schemas.openxmlformats.org/presentationml/2006/ole">
            <mc:AlternateContent xmlns:mc="http://schemas.openxmlformats.org/markup-compatibility/2006">
              <mc:Choice xmlns:v="urn:schemas-microsoft-com:vml" Requires="v">
                <p:oleObj spid="_x0000_s1045" name="Bit Eşlem Resmi" r:id="rId5" imgW="828791" imgH="1142857" progId="PBrush">
                  <p:embed/>
                </p:oleObj>
              </mc:Choice>
              <mc:Fallback>
                <p:oleObj name="Bit Eşlem Resmi" r:id="rId5" imgW="828791" imgH="1142857" progId="PBrush">
                  <p:embed/>
                  <p:pic>
                    <p:nvPicPr>
                      <p:cNvPr id="0" name="Picture 15"/>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550" y="1557338"/>
                        <a:ext cx="2554288" cy="2881312"/>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405" name="Text Box 5"/>
          <p:cNvSpPr txBox="1">
            <a:spLocks noChangeArrowheads="1"/>
          </p:cNvSpPr>
          <p:nvPr/>
        </p:nvSpPr>
        <p:spPr bwMode="auto">
          <a:xfrm>
            <a:off x="5364163" y="4437063"/>
            <a:ext cx="30956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sz="2000" b="1">
                <a:solidFill>
                  <a:srgbClr val="CC0000"/>
                </a:solidFill>
                <a:effectLst>
                  <a:outerShdw blurRad="38100" dist="38100" dir="2700000" algn="tl">
                    <a:srgbClr val="C0C0C0"/>
                  </a:outerShdw>
                </a:effectLst>
              </a:rPr>
              <a:t>5 GÖĞÜS BASISI</a:t>
            </a:r>
          </a:p>
        </p:txBody>
      </p:sp>
      <p:sp>
        <p:nvSpPr>
          <p:cNvPr id="102406" name="Text Box 6"/>
          <p:cNvSpPr txBox="1">
            <a:spLocks noChangeArrowheads="1"/>
          </p:cNvSpPr>
          <p:nvPr/>
        </p:nvSpPr>
        <p:spPr bwMode="auto">
          <a:xfrm>
            <a:off x="1042988" y="4437063"/>
            <a:ext cx="23685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sz="2000" b="1">
                <a:solidFill>
                  <a:srgbClr val="CC0000"/>
                </a:solidFill>
                <a:effectLst>
                  <a:outerShdw blurRad="38100" dist="38100" dir="2700000" algn="tl">
                    <a:srgbClr val="C0C0C0"/>
                  </a:outerShdw>
                </a:effectLst>
              </a:rPr>
              <a:t>5 SIRT BASISI</a:t>
            </a:r>
          </a:p>
        </p:txBody>
      </p:sp>
      <p:cxnSp>
        <p:nvCxnSpPr>
          <p:cNvPr id="102407" name="AutoShape 7"/>
          <p:cNvCxnSpPr>
            <a:cxnSpLocks noChangeShapeType="1"/>
          </p:cNvCxnSpPr>
          <p:nvPr/>
        </p:nvCxnSpPr>
        <p:spPr bwMode="auto">
          <a:xfrm flipV="1">
            <a:off x="3995738" y="2997200"/>
            <a:ext cx="2089150" cy="22225"/>
          </a:xfrm>
          <a:prstGeom prst="straightConnector1">
            <a:avLst/>
          </a:prstGeom>
          <a:noFill/>
          <a:ln w="10160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2408" name="Rectangle 8"/>
          <p:cNvSpPr>
            <a:spLocks noChangeArrowheads="1"/>
          </p:cNvSpPr>
          <p:nvPr/>
        </p:nvSpPr>
        <p:spPr bwMode="auto">
          <a:xfrm>
            <a:off x="755650" y="4868863"/>
            <a:ext cx="7993063"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buFont typeface="Wingdings" pitchFamily="2" charset="2"/>
              <a:buChar char="ü"/>
            </a:pPr>
            <a:r>
              <a:rPr lang="tr-TR" sz="2000" b="1"/>
              <a:t> Eğer cisim çıkmadı ve hasta/yaralı bilincini kaybettiyse;</a:t>
            </a:r>
          </a:p>
          <a:p>
            <a:pPr eaLnBrk="0" hangingPunct="0">
              <a:buFontTx/>
              <a:buChar char="•"/>
            </a:pPr>
            <a:endParaRPr lang="tr-TR" sz="2000" b="1"/>
          </a:p>
          <a:p>
            <a:pPr eaLnBrk="0" hangingPunct="0">
              <a:buFont typeface="Wingdings" pitchFamily="2" charset="2"/>
              <a:buChar char="ü"/>
            </a:pPr>
            <a:r>
              <a:rPr lang="tr-TR" sz="2000" b="1"/>
              <a:t> Hemen 5 solunum verilir</a:t>
            </a:r>
          </a:p>
          <a:p>
            <a:pPr eaLnBrk="0" hangingPunct="0">
              <a:buFontTx/>
              <a:buChar char="•"/>
            </a:pPr>
            <a:endParaRPr lang="tr-TR" sz="2000" b="1"/>
          </a:p>
          <a:p>
            <a:pPr eaLnBrk="0" hangingPunct="0">
              <a:buFont typeface="Wingdings" pitchFamily="2" charset="2"/>
              <a:buChar char="ü"/>
            </a:pPr>
            <a:r>
              <a:rPr lang="tr-TR" sz="2000" b="1"/>
              <a:t> Daha sonra Temel Yaşam Desteğine ( 30:2 ) başlanır.</a:t>
            </a:r>
          </a:p>
        </p:txBody>
      </p:sp>
    </p:spTree>
    <p:extLst>
      <p:ext uri="{BB962C8B-B14F-4D97-AF65-F5344CB8AC3E}">
        <p14:creationId xmlns:p14="http://schemas.microsoft.com/office/powerpoint/2010/main" val="2381334271"/>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p:cNvSpPr>
            <a:spLocks noGrp="1"/>
          </p:cNvSpPr>
          <p:nvPr>
            <p:ph type="title"/>
          </p:nvPr>
        </p:nvSpPr>
        <p:spPr/>
        <p:txBody>
          <a:bodyPr/>
          <a:lstStyle/>
          <a:p>
            <a:r>
              <a:rPr lang="tr-TR" smtClean="0"/>
              <a:t>Kaynaklar </a:t>
            </a:r>
            <a:endParaRPr lang="tr-TR"/>
          </a:p>
        </p:txBody>
      </p:sp>
      <p:sp>
        <p:nvSpPr>
          <p:cNvPr id="8" name="İçerik Yer Tutucusu 7"/>
          <p:cNvSpPr>
            <a:spLocks noGrp="1"/>
          </p:cNvSpPr>
          <p:nvPr>
            <p:ph idx="1"/>
          </p:nvPr>
        </p:nvSpPr>
        <p:spPr/>
        <p:txBody>
          <a:bodyPr>
            <a:normAutofit fontScale="92500" lnSpcReduction="10000"/>
          </a:bodyPr>
          <a:lstStyle/>
          <a:p>
            <a:r>
              <a:rPr lang="tr-TR" dirty="0"/>
              <a:t>Çavuşoğlu, H. (2015). </a:t>
            </a:r>
            <a:r>
              <a:rPr lang="tr-TR" i="1" dirty="0"/>
              <a:t>Çocuk Sağlığı Hemşireliği Cilt I-II</a:t>
            </a:r>
            <a:r>
              <a:rPr lang="tr-TR" dirty="0"/>
              <a:t>. (12. Baskı). Ankara: Sistem Ofset Basımevi.  </a:t>
            </a:r>
          </a:p>
          <a:p>
            <a:r>
              <a:rPr lang="tr-TR" dirty="0"/>
              <a:t>Durualp, E. (2016). Anne Çocuk sağlığı ve İlk Yardım. İçinde </a:t>
            </a:r>
            <a:r>
              <a:rPr lang="tr-TR" i="1" dirty="0"/>
              <a:t>Öğretmenlik Alan Bilgisi Okul Öncesi Öğretmenliği</a:t>
            </a:r>
            <a:r>
              <a:rPr lang="tr-TR" dirty="0"/>
              <a:t>. (2. Baskı). (</a:t>
            </a:r>
            <a:r>
              <a:rPr lang="tr-TR" dirty="0" err="1"/>
              <a:t>Ed</a:t>
            </a:r>
            <a:r>
              <a:rPr lang="tr-TR" dirty="0"/>
              <a:t>: N. Aral, Ü. Deniz ve A. Kan), 107-158, Ankara: </a:t>
            </a:r>
            <a:r>
              <a:rPr lang="tr-TR" dirty="0" err="1"/>
              <a:t>Kısayol</a:t>
            </a:r>
            <a:r>
              <a:rPr lang="tr-TR" dirty="0"/>
              <a:t> Yayıncılık.</a:t>
            </a:r>
          </a:p>
          <a:p>
            <a:r>
              <a:rPr lang="tr-TR" dirty="0"/>
              <a:t>Törüner, E.K. ve </a:t>
            </a:r>
            <a:r>
              <a:rPr lang="tr-TR" dirty="0" err="1"/>
              <a:t>Büyükgönenç</a:t>
            </a:r>
            <a:r>
              <a:rPr lang="tr-TR" dirty="0"/>
              <a:t>, L. (2012). </a:t>
            </a:r>
            <a:r>
              <a:rPr lang="tr-TR" i="1" dirty="0"/>
              <a:t>Çocuk Sağlığı Temel Hemşirelik Yaklaşımları.</a:t>
            </a:r>
            <a:r>
              <a:rPr lang="tr-TR" dirty="0"/>
              <a:t> Ankara: Göktuğ Yayıncılık.</a:t>
            </a:r>
          </a:p>
          <a:p>
            <a:r>
              <a:rPr lang="tr-TR" dirty="0"/>
              <a:t>Erdem, Y. (2015). </a:t>
            </a:r>
            <a:r>
              <a:rPr lang="tr-TR" i="1" dirty="0"/>
              <a:t>Çocuk Hastalıkları</a:t>
            </a:r>
            <a:r>
              <a:rPr lang="tr-TR" dirty="0"/>
              <a:t>. Ankara: Vize Yayıncılık.</a:t>
            </a:r>
          </a:p>
          <a:p>
            <a:r>
              <a:rPr lang="tr-TR" dirty="0"/>
              <a:t>Deniz, Ü. ve Önder, Ö.R. (2015). </a:t>
            </a:r>
            <a:r>
              <a:rPr lang="tr-TR" i="1" dirty="0"/>
              <a:t>Anne Çocuk Sağlığı ve İlk Yardım</a:t>
            </a:r>
            <a:r>
              <a:rPr lang="tr-TR" dirty="0"/>
              <a:t>. Ankara: Nobel Akademik Yayıncılık. </a:t>
            </a:r>
          </a:p>
        </p:txBody>
      </p:sp>
    </p:spTree>
    <p:extLst>
      <p:ext uri="{BB962C8B-B14F-4D97-AF65-F5344CB8AC3E}">
        <p14:creationId xmlns:p14="http://schemas.microsoft.com/office/powerpoint/2010/main" val="35470326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764704"/>
            <a:ext cx="8229600" cy="5559896"/>
          </a:xfrm>
        </p:spPr>
        <p:txBody>
          <a:bodyPr>
            <a:noAutofit/>
          </a:bodyPr>
          <a:lstStyle/>
          <a:p>
            <a:r>
              <a:rPr lang="tr-TR" sz="3200" dirty="0"/>
              <a:t>İlkyardım uygulamalarının zamanında yapılması kadar kuralına uygun olarak yapılması da çok önemlidir. Çünkü doğru olarak yapılan ilk yardım uygulaması “hayat kurtarıcı” olabilirken, yanlış yapılan ilkyardım uygulamalarının yaşam kaybına veya kalıcı sakatlıklara neden olduğu bilinmektedir. Bu nedenle, doğru ilkyardım uygulamaları için standart yöntemlerle yapılan ilkyardım eğitimleri gereklidir. </a:t>
            </a:r>
          </a:p>
        </p:txBody>
      </p:sp>
    </p:spTree>
    <p:extLst>
      <p:ext uri="{BB962C8B-B14F-4D97-AF65-F5344CB8AC3E}">
        <p14:creationId xmlns:p14="http://schemas.microsoft.com/office/powerpoint/2010/main" val="3767579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24744"/>
            <a:ext cx="8229600" cy="722344"/>
          </a:xfrm>
        </p:spPr>
        <p:txBody>
          <a:bodyPr>
            <a:normAutofit fontScale="90000"/>
          </a:bodyPr>
          <a:lstStyle/>
          <a:p>
            <a:r>
              <a:rPr lang="tr-TR" sz="5400" b="1" dirty="0" smtClean="0"/>
              <a:t/>
            </a:r>
            <a:br>
              <a:rPr lang="tr-TR" sz="5400" b="1" dirty="0" smtClean="0"/>
            </a:br>
            <a:r>
              <a:rPr lang="tr-TR" sz="5400" b="1" dirty="0"/>
              <a:t/>
            </a:r>
            <a:br>
              <a:rPr lang="tr-TR" sz="5400" b="1" dirty="0"/>
            </a:br>
            <a:r>
              <a:rPr lang="tr-TR" sz="5400" dirty="0"/>
              <a:t/>
            </a:r>
            <a:br>
              <a:rPr lang="tr-TR" sz="5400" dirty="0"/>
            </a:br>
            <a:r>
              <a:rPr lang="tr-TR" sz="4800" b="1" dirty="0"/>
              <a:t>İlk Yardımda Öncelikler </a:t>
            </a:r>
            <a:endParaRPr lang="tr-TR" dirty="0"/>
          </a:p>
        </p:txBody>
      </p:sp>
      <p:sp>
        <p:nvSpPr>
          <p:cNvPr id="3" name="İçerik Yer Tutucusu 2"/>
          <p:cNvSpPr>
            <a:spLocks noGrp="1"/>
          </p:cNvSpPr>
          <p:nvPr>
            <p:ph idx="1"/>
          </p:nvPr>
        </p:nvSpPr>
        <p:spPr/>
        <p:txBody>
          <a:bodyPr>
            <a:normAutofit/>
          </a:bodyPr>
          <a:lstStyle/>
          <a:p>
            <a:pPr marL="0" indent="0">
              <a:buNone/>
            </a:pPr>
            <a:endParaRPr lang="tr-TR" sz="3200" dirty="0" smtClean="0"/>
          </a:p>
          <a:p>
            <a:r>
              <a:rPr lang="tr-TR" sz="3200" dirty="0" smtClean="0"/>
              <a:t>Hayati </a:t>
            </a:r>
            <a:r>
              <a:rPr lang="tr-TR" sz="3200" dirty="0"/>
              <a:t>tehlikeyi ortadan kaldırmak </a:t>
            </a:r>
          </a:p>
          <a:p>
            <a:r>
              <a:rPr lang="tr-TR" sz="3200" dirty="0" smtClean="0"/>
              <a:t>Durumun </a:t>
            </a:r>
            <a:r>
              <a:rPr lang="tr-TR" sz="3200" dirty="0"/>
              <a:t>kötüleşmesini önlemek </a:t>
            </a:r>
          </a:p>
          <a:p>
            <a:r>
              <a:rPr lang="tr-TR" sz="3200" dirty="0" smtClean="0"/>
              <a:t>İyileşmeyi </a:t>
            </a:r>
            <a:r>
              <a:rPr lang="tr-TR" sz="3200" dirty="0"/>
              <a:t>kolaylaştırmak </a:t>
            </a:r>
          </a:p>
        </p:txBody>
      </p:sp>
    </p:spTree>
    <p:extLst>
      <p:ext uri="{BB962C8B-B14F-4D97-AF65-F5344CB8AC3E}">
        <p14:creationId xmlns:p14="http://schemas.microsoft.com/office/powerpoint/2010/main" val="1526048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780696"/>
          </a:xfrm>
        </p:spPr>
        <p:txBody>
          <a:bodyPr>
            <a:normAutofit fontScale="90000"/>
          </a:bodyPr>
          <a:lstStyle/>
          <a:p>
            <a:r>
              <a:rPr lang="tr-TR" b="1" dirty="0"/>
              <a:t>İlk Yardımda Temel Uygulamalar </a:t>
            </a:r>
            <a:endParaRPr lang="tr-TR" dirty="0"/>
          </a:p>
        </p:txBody>
      </p:sp>
      <p:sp>
        <p:nvSpPr>
          <p:cNvPr id="3" name="İçerik Yer Tutucusu 2"/>
          <p:cNvSpPr>
            <a:spLocks noGrp="1"/>
          </p:cNvSpPr>
          <p:nvPr>
            <p:ph idx="1"/>
          </p:nvPr>
        </p:nvSpPr>
        <p:spPr>
          <a:xfrm>
            <a:off x="467544" y="1556792"/>
            <a:ext cx="8229600" cy="4821168"/>
          </a:xfrm>
        </p:spPr>
        <p:txBody>
          <a:bodyPr>
            <a:normAutofit/>
          </a:bodyPr>
          <a:lstStyle/>
          <a:p>
            <a:pPr marL="0" indent="0">
              <a:buNone/>
            </a:pPr>
            <a:r>
              <a:rPr lang="tr-TR" dirty="0" smtClean="0"/>
              <a:t>A</a:t>
            </a:r>
            <a:r>
              <a:rPr lang="tr-TR" dirty="0"/>
              <a:t>. Önce kendi durumunu değerlendirmek </a:t>
            </a:r>
          </a:p>
          <a:p>
            <a:pPr marL="0" indent="0">
              <a:buNone/>
            </a:pPr>
            <a:r>
              <a:rPr lang="fi-FI" dirty="0"/>
              <a:t>B. Sakin ve kararlı olmak </a:t>
            </a:r>
          </a:p>
          <a:p>
            <a:pPr marL="0" indent="0">
              <a:buNone/>
            </a:pPr>
            <a:r>
              <a:rPr lang="tr-TR" dirty="0"/>
              <a:t>C. Kazazedeyi yatırmak, fazla hareket ettirmemek </a:t>
            </a:r>
          </a:p>
          <a:p>
            <a:pPr marL="0" indent="0">
              <a:buNone/>
            </a:pPr>
            <a:r>
              <a:rPr lang="tr-TR" dirty="0"/>
              <a:t>D. Hızla A-B-C yönünden değerlendirmek </a:t>
            </a:r>
            <a:endParaRPr lang="tr-TR" dirty="0" smtClean="0"/>
          </a:p>
          <a:p>
            <a:pPr marL="0" indent="0">
              <a:buNone/>
            </a:pPr>
            <a:r>
              <a:rPr lang="tr-TR" dirty="0"/>
              <a:t>	</a:t>
            </a:r>
            <a:r>
              <a:rPr lang="tr-TR" dirty="0" smtClean="0"/>
              <a:t>(</a:t>
            </a:r>
            <a:r>
              <a:rPr lang="tr-TR" dirty="0"/>
              <a:t>A=</a:t>
            </a:r>
            <a:r>
              <a:rPr lang="tr-TR" dirty="0" err="1"/>
              <a:t>Airway</a:t>
            </a:r>
            <a:r>
              <a:rPr lang="tr-TR" dirty="0"/>
              <a:t>, B=</a:t>
            </a:r>
            <a:r>
              <a:rPr lang="tr-TR" dirty="0" err="1"/>
              <a:t>Breathing</a:t>
            </a:r>
            <a:r>
              <a:rPr lang="tr-TR" dirty="0"/>
              <a:t>, C=</a:t>
            </a:r>
            <a:r>
              <a:rPr lang="tr-TR" dirty="0" err="1"/>
              <a:t>Circulation</a:t>
            </a:r>
            <a:r>
              <a:rPr lang="tr-TR" dirty="0"/>
              <a:t>) </a:t>
            </a:r>
          </a:p>
          <a:p>
            <a:pPr marL="0" indent="0">
              <a:buNone/>
            </a:pPr>
            <a:r>
              <a:rPr lang="tr-TR" dirty="0"/>
              <a:t>E. Kanama-kırık kontrolü yapmak </a:t>
            </a:r>
          </a:p>
          <a:p>
            <a:pPr marL="0" indent="0">
              <a:buNone/>
            </a:pPr>
            <a:r>
              <a:rPr lang="es-ES" dirty="0"/>
              <a:t>F. Bilinci kapalı ise su vermemek </a:t>
            </a:r>
          </a:p>
          <a:p>
            <a:pPr marL="0" indent="0">
              <a:buNone/>
            </a:pPr>
            <a:r>
              <a:rPr lang="tr-TR" dirty="0"/>
              <a:t>G. Çevredeki telaşlıları uzaklaştırmak </a:t>
            </a:r>
          </a:p>
          <a:p>
            <a:pPr marL="0" indent="0">
              <a:buNone/>
            </a:pPr>
            <a:r>
              <a:rPr lang="tr-TR" dirty="0"/>
              <a:t>H. Büyük yarasını görmesine izin vermemek </a:t>
            </a:r>
          </a:p>
          <a:p>
            <a:pPr marL="0" indent="0">
              <a:buNone/>
            </a:pPr>
            <a:r>
              <a:rPr lang="tr-TR" dirty="0"/>
              <a:t>I. Tıbbi yardım istemek ve gerekirse kayıt tutmak </a:t>
            </a:r>
          </a:p>
          <a:p>
            <a:pPr marL="0" indent="0">
              <a:buNone/>
            </a:pPr>
            <a:endParaRPr lang="tr-TR" dirty="0"/>
          </a:p>
        </p:txBody>
      </p:sp>
    </p:spTree>
    <p:extLst>
      <p:ext uri="{BB962C8B-B14F-4D97-AF65-F5344CB8AC3E}">
        <p14:creationId xmlns:p14="http://schemas.microsoft.com/office/powerpoint/2010/main" val="3538108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708688"/>
          </a:xfrm>
        </p:spPr>
        <p:txBody>
          <a:bodyPr>
            <a:normAutofit fontScale="90000"/>
          </a:bodyPr>
          <a:lstStyle/>
          <a:p>
            <a:r>
              <a:rPr lang="tr-TR" b="1" dirty="0"/>
              <a:t>İlk Yardımcının Özellikleri </a:t>
            </a:r>
            <a:endParaRPr lang="tr-TR" dirty="0"/>
          </a:p>
        </p:txBody>
      </p:sp>
      <p:sp>
        <p:nvSpPr>
          <p:cNvPr id="3" name="İçerik Yer Tutucusu 2"/>
          <p:cNvSpPr>
            <a:spLocks noGrp="1"/>
          </p:cNvSpPr>
          <p:nvPr>
            <p:ph idx="1"/>
          </p:nvPr>
        </p:nvSpPr>
        <p:spPr>
          <a:xfrm>
            <a:off x="179512" y="1556792"/>
            <a:ext cx="8784976" cy="4767808"/>
          </a:xfrm>
        </p:spPr>
        <p:txBody>
          <a:bodyPr>
            <a:noAutofit/>
          </a:bodyPr>
          <a:lstStyle/>
          <a:p>
            <a:pPr marL="0" indent="0">
              <a:buNone/>
            </a:pPr>
            <a:r>
              <a:rPr lang="tr-TR" sz="2800" dirty="0" smtClean="0"/>
              <a:t>1</a:t>
            </a:r>
            <a:r>
              <a:rPr lang="tr-TR" sz="2800" dirty="0"/>
              <a:t>. Sakin olmalı ve kendi can güvenliğini ön planda tutmalı </a:t>
            </a:r>
          </a:p>
          <a:p>
            <a:pPr marL="0" indent="0">
              <a:buNone/>
            </a:pPr>
            <a:r>
              <a:rPr lang="tr-TR" sz="2800" dirty="0"/>
              <a:t>2. Kararlı olmalı ve çabuk karar verebilmeli </a:t>
            </a:r>
          </a:p>
          <a:p>
            <a:pPr marL="0" indent="0">
              <a:buNone/>
            </a:pPr>
            <a:r>
              <a:rPr lang="tr-TR" sz="2800" dirty="0"/>
              <a:t>3. Kendine güveni olmalı (büyük ölçüde bilgi ile ilgilidir) </a:t>
            </a:r>
          </a:p>
          <a:p>
            <a:pPr marL="0" indent="0">
              <a:buNone/>
            </a:pPr>
            <a:r>
              <a:rPr lang="fi-FI" sz="2800" dirty="0"/>
              <a:t>4. Tercihen iki elini de iyi kullanabilmeli </a:t>
            </a:r>
          </a:p>
          <a:p>
            <a:pPr marL="0" indent="0">
              <a:buNone/>
            </a:pPr>
            <a:r>
              <a:rPr lang="tr-TR" sz="2800" dirty="0"/>
              <a:t>5. Pratik buluşları olmalı ve eldeki olanakları değerlendirebilmeli </a:t>
            </a:r>
          </a:p>
          <a:p>
            <a:pPr marL="0" indent="0">
              <a:buNone/>
            </a:pPr>
            <a:r>
              <a:rPr lang="tr-TR" sz="2800" dirty="0"/>
              <a:t>6. Çevredeki kişilerden yararlanmayı bilmeli </a:t>
            </a:r>
          </a:p>
          <a:p>
            <a:pPr marL="0" indent="0">
              <a:buNone/>
            </a:pPr>
            <a:r>
              <a:rPr lang="tr-TR" sz="2800" dirty="0"/>
              <a:t>7. Ülkedeki sağlık örgütlenmesi ve insan vücudu temel bilgilerine sahip olmalı </a:t>
            </a:r>
          </a:p>
        </p:txBody>
      </p:sp>
    </p:spTree>
    <p:extLst>
      <p:ext uri="{BB962C8B-B14F-4D97-AF65-F5344CB8AC3E}">
        <p14:creationId xmlns:p14="http://schemas.microsoft.com/office/powerpoint/2010/main" val="3652854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467544" y="188640"/>
            <a:ext cx="8229600" cy="648072"/>
          </a:xfrm>
        </p:spPr>
        <p:txBody>
          <a:bodyPr>
            <a:normAutofit fontScale="90000"/>
          </a:bodyPr>
          <a:lstStyle/>
          <a:p>
            <a:pPr algn="ctr"/>
            <a:r>
              <a:rPr lang="tr-TR" dirty="0" smtClean="0"/>
              <a:t>Düşmeler </a:t>
            </a:r>
            <a:endParaRPr lang="tr-TR" dirty="0"/>
          </a:p>
        </p:txBody>
      </p:sp>
      <p:sp>
        <p:nvSpPr>
          <p:cNvPr id="5" name="İçerik Yer Tutucusu 4"/>
          <p:cNvSpPr>
            <a:spLocks noGrp="1"/>
          </p:cNvSpPr>
          <p:nvPr>
            <p:ph idx="1"/>
          </p:nvPr>
        </p:nvSpPr>
        <p:spPr>
          <a:xfrm>
            <a:off x="251520" y="980728"/>
            <a:ext cx="8712968" cy="5760640"/>
          </a:xfrm>
        </p:spPr>
        <p:txBody>
          <a:bodyPr>
            <a:normAutofit/>
          </a:bodyPr>
          <a:lstStyle/>
          <a:p>
            <a:r>
              <a:rPr lang="tr-TR" sz="3200" dirty="0"/>
              <a:t>Düşen çocuk ağlamıyor, ellerini-kollarını normal hareket ettiriyorsa ve şuuru yerindeyse hiçbir müdahaleye gerek yoktur, çocuk 24 saat </a:t>
            </a:r>
            <a:r>
              <a:rPr lang="tr-TR" sz="3200" dirty="0" smtClean="0"/>
              <a:t>gözlenir.</a:t>
            </a:r>
          </a:p>
          <a:p>
            <a:r>
              <a:rPr lang="tr-TR" sz="3200" dirty="0" smtClean="0"/>
              <a:t>Çocukta </a:t>
            </a:r>
            <a:r>
              <a:rPr lang="tr-TR" sz="3200" dirty="0"/>
              <a:t>bu süre içinde kusma, dalgınlık, uyku hali, solunum sıkıntısı, karın ağrısı, havale geçirme gibi belirtiler varsa mutlaka sağlık kuruluşuna götürmek gerekir. </a:t>
            </a:r>
            <a:endParaRPr lang="tr-TR" sz="3200" dirty="0" smtClean="0"/>
          </a:p>
          <a:p>
            <a:r>
              <a:rPr lang="tr-TR" sz="3200" dirty="0"/>
              <a:t>Yüksekten düşmelerde ise kırık ve iç kanama olasılığı nedeni ile çocuk, en yakın sağlık kuruluşuna götürülür. </a:t>
            </a:r>
            <a:endParaRPr lang="tr-TR" sz="3200" dirty="0" smtClean="0"/>
          </a:p>
        </p:txBody>
      </p:sp>
    </p:spTree>
    <p:extLst>
      <p:ext uri="{BB962C8B-B14F-4D97-AF65-F5344CB8AC3E}">
        <p14:creationId xmlns:p14="http://schemas.microsoft.com/office/powerpoint/2010/main" val="3807884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endParaRPr lang="tr-TR"/>
          </a:p>
        </p:txBody>
      </p:sp>
      <p:sp>
        <p:nvSpPr>
          <p:cNvPr id="5" name="İçerik Yer Tutucusu 4"/>
          <p:cNvSpPr>
            <a:spLocks noGrp="1"/>
          </p:cNvSpPr>
          <p:nvPr>
            <p:ph sz="half" idx="1"/>
          </p:nvPr>
        </p:nvSpPr>
        <p:spPr/>
        <p:txBody>
          <a:bodyPr>
            <a:normAutofit/>
          </a:bodyPr>
          <a:lstStyle/>
          <a:p>
            <a:pPr lvl="0"/>
            <a:r>
              <a:rPr lang="tr-TR" sz="3200" dirty="0"/>
              <a:t>Kaza sonucu vücutta şişlik veya morluk oluşmuşsa üzerine buz veya soğuk suyla ıslatılmış bez koyarak daha fazla şişmesini önleyiniz. </a:t>
            </a:r>
          </a:p>
          <a:p>
            <a:pPr marL="0" indent="0">
              <a:buNone/>
            </a:pPr>
            <a:endParaRPr lang="tr-TR" sz="3200" dirty="0"/>
          </a:p>
        </p:txBody>
      </p:sp>
      <p:sp>
        <p:nvSpPr>
          <p:cNvPr id="2" name="İçerik Yer Tutucusu 1"/>
          <p:cNvSpPr>
            <a:spLocks noGrp="1"/>
          </p:cNvSpPr>
          <p:nvPr>
            <p:ph sz="half" idx="2"/>
          </p:nvPr>
        </p:nvSpPr>
        <p:spPr/>
        <p:txBody>
          <a:bodyPr/>
          <a:lstStyle/>
          <a:p>
            <a:endParaRPr lang="tr-TR"/>
          </a:p>
        </p:txBody>
      </p:sp>
    </p:spTree>
    <p:extLst>
      <p:ext uri="{BB962C8B-B14F-4D97-AF65-F5344CB8AC3E}">
        <p14:creationId xmlns:p14="http://schemas.microsoft.com/office/powerpoint/2010/main" val="23018023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134</TotalTime>
  <Words>1946</Words>
  <Application>Microsoft Office PowerPoint</Application>
  <PresentationFormat>Ekran Gösterisi (4:3)</PresentationFormat>
  <Paragraphs>150</Paragraphs>
  <Slides>34</Slides>
  <Notes>0</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34</vt:i4>
      </vt:variant>
    </vt:vector>
  </HeadingPairs>
  <TitlesOfParts>
    <vt:vector size="36" baseType="lpstr">
      <vt:lpstr>Akış</vt:lpstr>
      <vt:lpstr>Bit Eşlem Resmi</vt:lpstr>
      <vt:lpstr> Kazalarda İlk Yardım</vt:lpstr>
      <vt:lpstr>PowerPoint Sunusu</vt:lpstr>
      <vt:lpstr>İlk yardım?</vt:lpstr>
      <vt:lpstr>PowerPoint Sunusu</vt:lpstr>
      <vt:lpstr>   İlk Yardımda Öncelikler </vt:lpstr>
      <vt:lpstr>İlk Yardımda Temel Uygulamalar </vt:lpstr>
      <vt:lpstr>İlk Yardımcının Özellikleri </vt:lpstr>
      <vt:lpstr>Düşmeler </vt:lpstr>
      <vt:lpstr>PowerPoint Sunusu</vt:lpstr>
      <vt:lpstr>Kesikler </vt:lpstr>
      <vt:lpstr>PowerPoint Sunusu</vt:lpstr>
      <vt:lpstr>PowerPoint Sunusu</vt:lpstr>
      <vt:lpstr>PowerPoint Sunusu</vt:lpstr>
      <vt:lpstr>PowerPoint Sunusu</vt:lpstr>
      <vt:lpstr>PowerPoint Sunusu</vt:lpstr>
      <vt:lpstr>Yanıklar </vt:lpstr>
      <vt:lpstr>PowerPoint Sunusu</vt:lpstr>
      <vt:lpstr>PowerPoint Sunusu</vt:lpstr>
      <vt:lpstr>PowerPoint Sunusu</vt:lpstr>
      <vt:lpstr>Zehirlenmeler </vt:lpstr>
      <vt:lpstr>   İlaç ve Besin Zehirlenmelerinde İlk Müdahale </vt:lpstr>
      <vt:lpstr>PowerPoint Sunusu</vt:lpstr>
      <vt:lpstr>Gazyağı, Benzin, Tiner Zehirlenmelerinde İlk Müdahale  </vt:lpstr>
      <vt:lpstr>Deri ve Solunum Yolu Zehirlenmelerinde İlk Müdahale </vt:lpstr>
      <vt:lpstr>PowerPoint Sunusu</vt:lpstr>
      <vt:lpstr>İlaç veya kimyasal madde içerse..</vt:lpstr>
      <vt:lpstr>Kırık, burkulma, çıkık</vt:lpstr>
      <vt:lpstr>PowerPoint Sunusu</vt:lpstr>
      <vt:lpstr>PowerPoint Sunusu</vt:lpstr>
      <vt:lpstr>PowerPoint Sunusu</vt:lpstr>
      <vt:lpstr>BOĞAZA YABANCI CİSİM KAÇMASINDA YAPILABİLECEK MÜDAHALELER </vt:lpstr>
      <vt:lpstr>HEIMLICH MANEVRASI ( BEBEKLERDE )</vt:lpstr>
      <vt:lpstr>BİLİNCİ AÇIK BEBEKTE  HEIMLICH MANEVRASI</vt:lpstr>
      <vt:lpstr>Kaynaklar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Kazalarda İlk Yardım</dc:title>
  <dc:creator>ED</dc:creator>
  <cp:lastModifiedBy>EDurualp</cp:lastModifiedBy>
  <cp:revision>20</cp:revision>
  <dcterms:created xsi:type="dcterms:W3CDTF">2012-12-13T18:23:38Z</dcterms:created>
  <dcterms:modified xsi:type="dcterms:W3CDTF">2017-01-30T08:59:08Z</dcterms:modified>
</cp:coreProperties>
</file>