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61" r:id="rId4"/>
    <p:sldId id="258" r:id="rId5"/>
    <p:sldId id="260" r:id="rId6"/>
    <p:sldId id="264" r:id="rId7"/>
    <p:sldId id="259" r:id="rId8"/>
    <p:sldId id="262" r:id="rId9"/>
    <p:sldId id="263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2A470-5887-4470-B18F-9946705D31A4}" type="datetimeFigureOut">
              <a:rPr lang="tr-TR" smtClean="0"/>
              <a:t>29.08.2019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B0320-5CC4-4DFC-80AD-200AC9C446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55322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2A470-5887-4470-B18F-9946705D31A4}" type="datetimeFigureOut">
              <a:rPr lang="tr-TR" smtClean="0"/>
              <a:t>29.08.2019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B0320-5CC4-4DFC-80AD-200AC9C446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55522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2A470-5887-4470-B18F-9946705D31A4}" type="datetimeFigureOut">
              <a:rPr lang="tr-TR" smtClean="0"/>
              <a:t>29.08.2019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B0320-5CC4-4DFC-80AD-200AC9C446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06359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2A470-5887-4470-B18F-9946705D31A4}" type="datetimeFigureOut">
              <a:rPr lang="tr-TR" smtClean="0"/>
              <a:t>29.08.2019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B0320-5CC4-4DFC-80AD-200AC9C44606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06922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2A470-5887-4470-B18F-9946705D31A4}" type="datetimeFigureOut">
              <a:rPr lang="tr-TR" smtClean="0"/>
              <a:t>29.08.2019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B0320-5CC4-4DFC-80AD-200AC9C446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5463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2A470-5887-4470-B18F-9946705D31A4}" type="datetimeFigureOut">
              <a:rPr lang="tr-TR" smtClean="0"/>
              <a:t>29.08.2019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B0320-5CC4-4DFC-80AD-200AC9C446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50194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2A470-5887-4470-B18F-9946705D31A4}" type="datetimeFigureOut">
              <a:rPr lang="tr-TR" smtClean="0"/>
              <a:t>29.08.2019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B0320-5CC4-4DFC-80AD-200AC9C446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2916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2A470-5887-4470-B18F-9946705D31A4}" type="datetimeFigureOut">
              <a:rPr lang="tr-TR" smtClean="0"/>
              <a:t>29.08.2019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B0320-5CC4-4DFC-80AD-200AC9C446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98116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2A470-5887-4470-B18F-9946705D31A4}" type="datetimeFigureOut">
              <a:rPr lang="tr-TR" smtClean="0"/>
              <a:t>29.08.2019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B0320-5CC4-4DFC-80AD-200AC9C446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6971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2A470-5887-4470-B18F-9946705D31A4}" type="datetimeFigureOut">
              <a:rPr lang="tr-TR" smtClean="0"/>
              <a:t>29.08.2019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B0320-5CC4-4DFC-80AD-200AC9C446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85034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2A470-5887-4470-B18F-9946705D31A4}" type="datetimeFigureOut">
              <a:rPr lang="tr-TR" smtClean="0"/>
              <a:t>29.08.2019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B0320-5CC4-4DFC-80AD-200AC9C446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7503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2A470-5887-4470-B18F-9946705D31A4}" type="datetimeFigureOut">
              <a:rPr lang="tr-TR" smtClean="0"/>
              <a:t>29.08.2019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B0320-5CC4-4DFC-80AD-200AC9C446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99199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2A470-5887-4470-B18F-9946705D31A4}" type="datetimeFigureOut">
              <a:rPr lang="tr-TR" smtClean="0"/>
              <a:t>29.08.2019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B0320-5CC4-4DFC-80AD-200AC9C446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77673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2A470-5887-4470-B18F-9946705D31A4}" type="datetimeFigureOut">
              <a:rPr lang="tr-TR" smtClean="0"/>
              <a:t>29.08.2019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B0320-5CC4-4DFC-80AD-200AC9C446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92404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2A470-5887-4470-B18F-9946705D31A4}" type="datetimeFigureOut">
              <a:rPr lang="tr-TR" smtClean="0"/>
              <a:t>29.08.2019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B0320-5CC4-4DFC-80AD-200AC9C446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1085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2A470-5887-4470-B18F-9946705D31A4}" type="datetimeFigureOut">
              <a:rPr lang="tr-TR" smtClean="0"/>
              <a:t>29.08.2019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B0320-5CC4-4DFC-80AD-200AC9C446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64665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2A470-5887-4470-B18F-9946705D31A4}" type="datetimeFigureOut">
              <a:rPr lang="tr-TR" smtClean="0"/>
              <a:t>29.08.2019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B0320-5CC4-4DFC-80AD-200AC9C446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96170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B402A470-5887-4470-B18F-9946705D31A4}" type="datetimeFigureOut">
              <a:rPr lang="tr-TR" smtClean="0"/>
              <a:t>29.08.2019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537B0320-5CC4-4DFC-80AD-200AC9C446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9480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  <p:sldLayoutId id="2147483747" r:id="rId15"/>
    <p:sldLayoutId id="2147483748" r:id="rId16"/>
    <p:sldLayoutId id="214748374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Çocuk İhmal ve İstismarını Önlemede Ebeveynlerin Rolü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Hafta 11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610839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İhmal Nedir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13795" y="1732449"/>
            <a:ext cx="10353762" cy="4510089"/>
          </a:xfrm>
        </p:spPr>
        <p:txBody>
          <a:bodyPr>
            <a:normAutofit fontScale="92500" lnSpcReduction="10000"/>
          </a:bodyPr>
          <a:lstStyle/>
          <a:p>
            <a:r>
              <a:rPr lang="tr-TR" sz="1800" dirty="0"/>
              <a:t>18 yaşın altındaki çocukların ya da ergenlerin fiziksel ve psikolojik sağlıkları ve gelişmeleri için temel olan beslenme, korunma, sevgi, gözetim, eğitim ve yol gösterme gibi gereksinimlerinin kendilerine bakıp gözetmekle yükümlü kişilerce </a:t>
            </a:r>
            <a:r>
              <a:rPr lang="tr-TR" sz="1800" dirty="0" smtClean="0"/>
              <a:t>yeterince karşılanmamasıdır.</a:t>
            </a:r>
          </a:p>
          <a:p>
            <a:endParaRPr lang="tr-TR" sz="1800" dirty="0" smtClean="0"/>
          </a:p>
          <a:p>
            <a:pPr marL="36900" indent="0">
              <a:buNone/>
            </a:pPr>
            <a:r>
              <a:rPr lang="tr-TR" sz="1800" b="1" u="sng" dirty="0"/>
              <a:t>İhmalin Bazı </a:t>
            </a:r>
            <a:r>
              <a:rPr lang="tr-TR" sz="1800" b="1" u="sng" dirty="0" smtClean="0"/>
              <a:t>Nedenleri:</a:t>
            </a:r>
          </a:p>
          <a:p>
            <a:r>
              <a:rPr lang="tr-TR" sz="1800" dirty="0" smtClean="0"/>
              <a:t>Aile </a:t>
            </a:r>
            <a:r>
              <a:rPr lang="tr-TR" sz="1800" dirty="0"/>
              <a:t>Krizleri</a:t>
            </a:r>
            <a:r>
              <a:rPr lang="tr-TR" sz="1800" dirty="0" smtClean="0"/>
              <a:t>:</a:t>
            </a:r>
          </a:p>
          <a:p>
            <a:r>
              <a:rPr lang="tr-TR" sz="1800" dirty="0" smtClean="0"/>
              <a:t>İş kaybı</a:t>
            </a:r>
          </a:p>
          <a:p>
            <a:r>
              <a:rPr lang="tr-TR" sz="1800" dirty="0" smtClean="0"/>
              <a:t>Ciddi </a:t>
            </a:r>
            <a:r>
              <a:rPr lang="tr-TR" sz="1800" dirty="0"/>
              <a:t>bir hastalık </a:t>
            </a:r>
          </a:p>
          <a:p>
            <a:r>
              <a:rPr lang="tr-TR" sz="1800" dirty="0" smtClean="0"/>
              <a:t>Boşanma </a:t>
            </a:r>
            <a:r>
              <a:rPr lang="tr-TR" sz="1800" dirty="0"/>
              <a:t>Kronik ve/ya nesiller arası durumlar, örneğin; </a:t>
            </a:r>
            <a:endParaRPr lang="tr-TR" sz="1800" dirty="0" smtClean="0"/>
          </a:p>
          <a:p>
            <a:r>
              <a:rPr lang="tr-TR" sz="1800" dirty="0" smtClean="0"/>
              <a:t>Düzensiz </a:t>
            </a:r>
            <a:r>
              <a:rPr lang="tr-TR" sz="1800" dirty="0"/>
              <a:t>ev halkı hayatı </a:t>
            </a:r>
          </a:p>
          <a:p>
            <a:r>
              <a:rPr lang="tr-TR" sz="1800" dirty="0" smtClean="0"/>
              <a:t>Bir </a:t>
            </a:r>
            <a:r>
              <a:rPr lang="tr-TR" sz="1800" dirty="0"/>
              <a:t>yapının ya da rutinin olmaması; </a:t>
            </a:r>
            <a:endParaRPr lang="tr-TR" sz="1800" dirty="0" smtClean="0"/>
          </a:p>
          <a:p>
            <a:r>
              <a:rPr lang="tr-TR" sz="1800" dirty="0" smtClean="0"/>
              <a:t>Çocuğun </a:t>
            </a:r>
            <a:r>
              <a:rPr lang="tr-TR" sz="1800" dirty="0"/>
              <a:t>evde kendine ait bir yerinin </a:t>
            </a:r>
            <a:r>
              <a:rPr lang="tr-TR" sz="1800" dirty="0" smtClean="0"/>
              <a:t>olmaması</a:t>
            </a:r>
          </a:p>
          <a:p>
            <a:pPr marL="36900" indent="0" algn="r">
              <a:buNone/>
            </a:pPr>
            <a:r>
              <a:rPr lang="tr-TR" sz="1800" dirty="0"/>
              <a:t>(İnsan Hakları Derneği [İHD], 2008</a:t>
            </a:r>
            <a:r>
              <a:rPr lang="tr-TR" sz="1800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4467073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Tartışma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13795" y="1732449"/>
            <a:ext cx="6920151" cy="4058751"/>
          </a:xfrm>
        </p:spPr>
        <p:txBody>
          <a:bodyPr/>
          <a:lstStyle/>
          <a:p>
            <a:r>
              <a:rPr lang="tr-TR" dirty="0" smtClean="0"/>
              <a:t>Bir aile maddi yetersizlik yüzünden çocuğunun ihtiyaçlarını karşılayamıyor. Bu ihmal mi?</a:t>
            </a:r>
          </a:p>
          <a:p>
            <a:r>
              <a:rPr lang="tr-TR" dirty="0" smtClean="0"/>
              <a:t>11 yaşında bir öğrenci, her gün okuldan sonra anne-babası işten dönene kadar evde yalnız başına kalıyor. Bu bir ihmal mi?</a:t>
            </a:r>
          </a:p>
          <a:p>
            <a:r>
              <a:rPr lang="tr-TR" dirty="0" smtClean="0"/>
              <a:t>Bir öğrenci okula her zaman kirli geliyor. Bu ihmal mi?</a:t>
            </a:r>
          </a:p>
          <a:p>
            <a:r>
              <a:rPr lang="tr-TR" dirty="0" smtClean="0"/>
              <a:t>Bir öğrencinizin annesinin alkol kullandığını biliyorsunuz. Her ne kadar bu öğrenciniz okula bakımlı da gelse, burada bir ihmal var mı?</a:t>
            </a:r>
          </a:p>
          <a:p>
            <a:endParaRPr lang="tr-TR" dirty="0"/>
          </a:p>
        </p:txBody>
      </p:sp>
      <p:pic>
        <p:nvPicPr>
          <p:cNvPr id="2054" name="Picture 6" descr="Ä°lgili resi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10" y="1843819"/>
            <a:ext cx="2473558" cy="3141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30093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İstismar Nedir?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Yetişkinler tarafından </a:t>
            </a:r>
            <a:r>
              <a:rPr lang="tr-TR" dirty="0"/>
              <a:t>18 yaşın altındaki çocukların ya da </a:t>
            </a:r>
            <a:r>
              <a:rPr lang="tr-TR" dirty="0" smtClean="0"/>
              <a:t>ergenlere yapılan</a:t>
            </a:r>
            <a:r>
              <a:rPr lang="tr-TR" dirty="0"/>
              <a:t>, bedensel ve/ya psikolojik olarak sağlıklarına zarar veren, fiziksel, duygusal, cinsel ya da zihinsel gelişimlerini engelleyen tutum ve davranışlardır</a:t>
            </a:r>
            <a:r>
              <a:rPr lang="tr-TR" dirty="0" smtClean="0"/>
              <a:t>.</a:t>
            </a:r>
          </a:p>
          <a:p>
            <a:pPr marL="36900" indent="0" algn="ctr">
              <a:buNone/>
            </a:pPr>
            <a:r>
              <a:rPr lang="tr-TR" dirty="0" smtClean="0"/>
              <a:t>															(İHD, 2008)</a:t>
            </a:r>
            <a:endParaRPr lang="tr-TR" dirty="0"/>
          </a:p>
          <a:p>
            <a:pPr marL="36900" indent="0">
              <a:buNone/>
            </a:pPr>
            <a:r>
              <a:rPr lang="tr-TR" b="1" u="sng" dirty="0"/>
              <a:t>Türleri:</a:t>
            </a:r>
          </a:p>
          <a:p>
            <a:r>
              <a:rPr lang="tr-TR" dirty="0"/>
              <a:t>Fiziksel</a:t>
            </a:r>
          </a:p>
          <a:p>
            <a:r>
              <a:rPr lang="tr-TR" dirty="0"/>
              <a:t>Duygusal</a:t>
            </a:r>
          </a:p>
          <a:p>
            <a:r>
              <a:rPr lang="tr-TR" dirty="0"/>
              <a:t>Cinsel</a:t>
            </a:r>
          </a:p>
          <a:p>
            <a:pPr marL="36900" indent="0" algn="ctr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619368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Vaka İncelemeleri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Şimdi size dağıtılan </a:t>
            </a:r>
            <a:r>
              <a:rPr lang="tr-TR" dirty="0"/>
              <a:t>senaryoları okuyun </a:t>
            </a:r>
            <a:r>
              <a:rPr lang="tr-TR" dirty="0" smtClean="0"/>
              <a:t>ve sizi </a:t>
            </a:r>
            <a:r>
              <a:rPr lang="tr-TR" dirty="0"/>
              <a:t>kuşkulandıran göstergeleri belirleyiniz. </a:t>
            </a:r>
            <a:r>
              <a:rPr lang="tr-TR" dirty="0" smtClean="0"/>
              <a:t>Daha sonra sınıf tartışmasında bunları paylaşarak ihmal ve istismarın belirtileri üzerinde konuşacağız. </a:t>
            </a:r>
            <a:endParaRPr lang="tr-TR" dirty="0"/>
          </a:p>
        </p:txBody>
      </p:sp>
      <p:pic>
        <p:nvPicPr>
          <p:cNvPr id="1026" name="Picture 2" descr="Ä°lgili resi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8110" y="3126276"/>
            <a:ext cx="2947858" cy="2360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70283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İhmal ve İstismarı Bildirme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Çocuk İstismarı veya İhmalini Nasıl İhbar </a:t>
            </a:r>
            <a:r>
              <a:rPr lang="tr-TR" dirty="0" smtClean="0"/>
              <a:t>Edilir?</a:t>
            </a:r>
          </a:p>
          <a:p>
            <a:r>
              <a:rPr lang="tr-TR" dirty="0" smtClean="0"/>
              <a:t>Bildirimi/İhbarı kim yapar?</a:t>
            </a:r>
          </a:p>
          <a:p>
            <a:r>
              <a:rPr lang="tr-TR" dirty="0" smtClean="0"/>
              <a:t>Eğer durumdan emin değilseniz ama şüpheleniyorsanız yine de ihbar etmeli misiniz?</a:t>
            </a:r>
          </a:p>
          <a:p>
            <a:r>
              <a:rPr lang="tr-TR" dirty="0" smtClean="0"/>
              <a:t>İhbar sırasında ne gibi bilgilere sahip olmak gerekir?</a:t>
            </a:r>
          </a:p>
          <a:p>
            <a:r>
              <a:rPr lang="tr-TR" dirty="0" smtClean="0"/>
              <a:t>İhbarda bulunduktan sonra ne olur?</a:t>
            </a:r>
          </a:p>
          <a:p>
            <a:endParaRPr lang="tr-TR" dirty="0"/>
          </a:p>
        </p:txBody>
      </p:sp>
      <p:pic>
        <p:nvPicPr>
          <p:cNvPr id="3074" name="Picture 2" descr="Ä°lgili resi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0859" y="3420207"/>
            <a:ext cx="2048608" cy="2048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9848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Ebeveynlere Öneriler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13795" y="1732449"/>
            <a:ext cx="10353762" cy="4255113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Çocuğunuzla </a:t>
            </a:r>
            <a:r>
              <a:rPr lang="tr-TR" dirty="0"/>
              <a:t>iyi bir iletişim içinde olun. Ailesiyle sağlıklı iletişim kurabilen, </a:t>
            </a:r>
            <a:r>
              <a:rPr lang="tr-TR" dirty="0" smtClean="0"/>
              <a:t>sevgi saygı </a:t>
            </a:r>
            <a:r>
              <a:rPr lang="tr-TR" dirty="0"/>
              <a:t>ortamında büyüyen çocuklar hem istismara uğrama konusunda daha az risk taşırlar, hem de başlarına gelen olumsuz olaylarda ailelerinden destek isteyebilirler. </a:t>
            </a:r>
            <a:endParaRPr lang="tr-TR" dirty="0" smtClean="0"/>
          </a:p>
          <a:p>
            <a:r>
              <a:rPr lang="tr-TR" dirty="0" smtClean="0"/>
              <a:t>Çocuğunuzun </a:t>
            </a:r>
            <a:r>
              <a:rPr lang="tr-TR" dirty="0"/>
              <a:t>öğretmeni, danışmanı ve okul müdürüyle tanışın. Okulun istismar konusundaki politikalarını öğrenin ve bu politikaların doğru uygulanması için işbirliği yapın</a:t>
            </a:r>
            <a:r>
              <a:rPr lang="tr-TR" dirty="0" smtClean="0"/>
              <a:t>.</a:t>
            </a:r>
          </a:p>
          <a:p>
            <a:r>
              <a:rPr lang="tr-TR" dirty="0" smtClean="0"/>
              <a:t> Çocuğunuzun </a:t>
            </a:r>
            <a:r>
              <a:rPr lang="tr-TR" dirty="0"/>
              <a:t>sağlıklı arkadaşlıklar geliştirmesine yardımcı olun. Kalabalık içinde olmak güven verir ve zorbalar arkadaş çevresi olan çocukları daha az hedef seçerler</a:t>
            </a:r>
            <a:r>
              <a:rPr lang="tr-TR" dirty="0" smtClean="0"/>
              <a:t>.</a:t>
            </a:r>
          </a:p>
          <a:p>
            <a:r>
              <a:rPr lang="tr-TR" dirty="0" smtClean="0"/>
              <a:t>Çocuğunuza </a:t>
            </a:r>
            <a:r>
              <a:rPr lang="tr-TR" dirty="0"/>
              <a:t>şiddetin kabul edilemez olduğunu öğretin. </a:t>
            </a:r>
            <a:endParaRPr lang="tr-TR" dirty="0" smtClean="0"/>
          </a:p>
          <a:p>
            <a:r>
              <a:rPr lang="tr-TR" dirty="0" smtClean="0"/>
              <a:t>Çocuğunuza </a:t>
            </a:r>
            <a:r>
              <a:rPr lang="tr-TR" dirty="0"/>
              <a:t>istismarı nasıl şikayet edeceklerini öğretin. Kendiniz de bu durumlarda nereden yardım istenebileceğini öğrenin</a:t>
            </a:r>
            <a:r>
              <a:rPr lang="tr-TR" dirty="0" smtClean="0"/>
              <a:t>.</a:t>
            </a:r>
          </a:p>
          <a:p>
            <a:pPr marL="36900" indent="0" algn="r">
              <a:buNone/>
            </a:pPr>
            <a:r>
              <a:rPr lang="tr-TR" dirty="0"/>
              <a:t>(İHD, 2008</a:t>
            </a:r>
            <a:r>
              <a:rPr lang="tr-TR" dirty="0" smtClean="0"/>
              <a:t>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010060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Aileleri Güçlendirme Yöntemleri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İletişim kurun</a:t>
            </a:r>
          </a:p>
          <a:p>
            <a:r>
              <a:rPr lang="tr-TR" dirty="0" smtClean="0"/>
              <a:t>Sorunlardan dersler çıkartın</a:t>
            </a:r>
          </a:p>
          <a:p>
            <a:r>
              <a:rPr lang="tr-TR" dirty="0" smtClean="0"/>
              <a:t>Birlikte zaman geçirin</a:t>
            </a:r>
          </a:p>
          <a:p>
            <a:r>
              <a:rPr lang="tr-TR" dirty="0" smtClean="0"/>
              <a:t>Ailece eğlenin</a:t>
            </a:r>
          </a:p>
          <a:p>
            <a:r>
              <a:rPr lang="tr-TR" dirty="0" smtClean="0"/>
              <a:t>Sevginizi ve ilginizi gösterin</a:t>
            </a:r>
          </a:p>
        </p:txBody>
      </p:sp>
    </p:spTree>
    <p:extLst>
      <p:ext uri="{BB962C8B-B14F-4D97-AF65-F5344CB8AC3E}">
        <p14:creationId xmlns:p14="http://schemas.microsoft.com/office/powerpoint/2010/main" val="34062831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77564" y="1692996"/>
            <a:ext cx="2752597" cy="2494085"/>
          </a:xfrm>
        </p:spPr>
        <p:txBody>
          <a:bodyPr>
            <a:normAutofit/>
          </a:bodyPr>
          <a:lstStyle/>
          <a:p>
            <a:r>
              <a:rPr lang="tr-TR" dirty="0" smtClean="0"/>
              <a:t>Aylık Etkinlik Takvimi</a:t>
            </a:r>
            <a:endParaRPr lang="tr-TR" dirty="0"/>
          </a:p>
        </p:txBody>
      </p:sp>
      <p:pic>
        <p:nvPicPr>
          <p:cNvPr id="7" name="İçerik Yer Tutucusu 6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44" t="22007" r="33843" b="10239"/>
          <a:stretch/>
        </p:blipFill>
        <p:spPr>
          <a:xfrm>
            <a:off x="4686300" y="215570"/>
            <a:ext cx="5776547" cy="6416092"/>
          </a:xfrm>
        </p:spPr>
      </p:pic>
      <p:sp>
        <p:nvSpPr>
          <p:cNvPr id="8" name="Dikdörtgen 7"/>
          <p:cNvSpPr/>
          <p:nvPr/>
        </p:nvSpPr>
        <p:spPr>
          <a:xfrm>
            <a:off x="10566442" y="6262330"/>
            <a:ext cx="13930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6900" indent="0" algn="ctr">
              <a:buNone/>
            </a:pPr>
            <a:r>
              <a:rPr lang="tr-TR" dirty="0"/>
              <a:t>(İHD, 2008)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8536964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urşun Rengi">
  <a:themeElements>
    <a:clrScheme name="Kurşun Rengi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Kurşun Rengi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urşun Rengi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TM04033929[[fn=Kurşun Rengi]]</Template>
  <TotalTime>102</TotalTime>
  <Words>412</Words>
  <Application>Microsoft Office PowerPoint</Application>
  <PresentationFormat>Geniş ekran</PresentationFormat>
  <Paragraphs>49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4" baseType="lpstr">
      <vt:lpstr>Arial</vt:lpstr>
      <vt:lpstr>Calisto MT</vt:lpstr>
      <vt:lpstr>Trebuchet MS</vt:lpstr>
      <vt:lpstr>Wingdings 2</vt:lpstr>
      <vt:lpstr>Kurşun Rengi</vt:lpstr>
      <vt:lpstr>Çocuk İhmal ve İstismarını Önlemede Ebeveynlerin Rolü</vt:lpstr>
      <vt:lpstr>İhmal Nedir</vt:lpstr>
      <vt:lpstr>Tartışma</vt:lpstr>
      <vt:lpstr>İstismar Nedir?</vt:lpstr>
      <vt:lpstr>Vaka İncelemeleri</vt:lpstr>
      <vt:lpstr>İhmal ve İstismarı Bildirme</vt:lpstr>
      <vt:lpstr>Ebeveynlere Öneriler</vt:lpstr>
      <vt:lpstr>Aileleri Güçlendirme Yöntemleri</vt:lpstr>
      <vt:lpstr>Aylık Etkinlik Takvimi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Çocuk İhmal ve İstismarını Önlemede Ebeveynlerin Rolü</dc:title>
  <dc:creator>Author</dc:creator>
  <cp:lastModifiedBy>Author</cp:lastModifiedBy>
  <cp:revision>5</cp:revision>
  <dcterms:created xsi:type="dcterms:W3CDTF">2019-08-29T12:05:27Z</dcterms:created>
  <dcterms:modified xsi:type="dcterms:W3CDTF">2019-08-29T13:48:19Z</dcterms:modified>
</cp:coreProperties>
</file>