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1C15A-F75B-46E8-A0EB-212AEC459D26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C048-F64C-41C4-A130-8CAC2276DB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1C15A-F75B-46E8-A0EB-212AEC459D26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C048-F64C-41C4-A130-8CAC2276DB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1C15A-F75B-46E8-A0EB-212AEC459D26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C048-F64C-41C4-A130-8CAC2276DB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1C15A-F75B-46E8-A0EB-212AEC459D26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C048-F64C-41C4-A130-8CAC2276DB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1C15A-F75B-46E8-A0EB-212AEC459D26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C048-F64C-41C4-A130-8CAC2276DB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1C15A-F75B-46E8-A0EB-212AEC459D26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C048-F64C-41C4-A130-8CAC2276DB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1C15A-F75B-46E8-A0EB-212AEC459D26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C048-F64C-41C4-A130-8CAC2276DB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1C15A-F75B-46E8-A0EB-212AEC459D26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C048-F64C-41C4-A130-8CAC2276DB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1C15A-F75B-46E8-A0EB-212AEC459D26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C048-F64C-41C4-A130-8CAC2276DB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1C15A-F75B-46E8-A0EB-212AEC459D26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C048-F64C-41C4-A130-8CAC2276DB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1C15A-F75B-46E8-A0EB-212AEC459D26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9C048-F64C-41C4-A130-8CAC2276DB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1C15A-F75B-46E8-A0EB-212AEC459D26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9C048-F64C-41C4-A130-8CAC2276DBE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/>
              <a:t>Örneklem büyüklüğünün belirlenmesi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9221" name="Picture 5" descr="örnekl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2205038"/>
            <a:ext cx="7848600" cy="3867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Örneklem yönteminin seçilmesi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Tesadüfi olmayan örnekleme yöntemleri</a:t>
            </a:r>
          </a:p>
          <a:p>
            <a:pPr lvl="1"/>
            <a:r>
              <a:rPr lang="tr-TR"/>
              <a:t>Kolayda örnekleme:kolayına nasıl gelirse</a:t>
            </a:r>
          </a:p>
          <a:p>
            <a:pPr lvl="1"/>
            <a:r>
              <a:rPr lang="tr-TR"/>
              <a:t>Yargısal örnekleme:araştırmacı kendince belirler</a:t>
            </a:r>
          </a:p>
          <a:p>
            <a:pPr lvl="1"/>
            <a:r>
              <a:rPr lang="tr-TR"/>
              <a:t>Kartopu örnekleme:</a:t>
            </a:r>
          </a:p>
          <a:p>
            <a:pPr lvl="1"/>
            <a:r>
              <a:rPr lang="tr-TR"/>
              <a:t>Kota örnekleme:kotayı tamamlayan örneklerden veri toplamayı kes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Örneklem yönteminin seçilmesi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800" dirty="0"/>
              <a:t>Tesadüfi örnekleme </a:t>
            </a:r>
            <a:r>
              <a:rPr lang="tr-TR" sz="2800" dirty="0" smtClean="0"/>
              <a:t>yöntemleri (1)</a:t>
            </a:r>
            <a:endParaRPr lang="tr-TR" sz="2800" dirty="0"/>
          </a:p>
          <a:p>
            <a:pPr lvl="1">
              <a:lnSpc>
                <a:spcPct val="90000"/>
              </a:lnSpc>
            </a:pPr>
            <a:r>
              <a:rPr lang="tr-TR" sz="2400" b="1" dirty="0"/>
              <a:t>Basit tesadüfi:</a:t>
            </a:r>
            <a:r>
              <a:rPr lang="tr-TR" sz="2400" dirty="0"/>
              <a:t> her örneğin örnekleme girme olasılığı eşittir.</a:t>
            </a:r>
          </a:p>
          <a:p>
            <a:pPr lvl="1">
              <a:lnSpc>
                <a:spcPct val="90000"/>
              </a:lnSpc>
            </a:pPr>
            <a:r>
              <a:rPr lang="tr-TR" sz="2400" b="1" dirty="0"/>
              <a:t>Zümrelere göre:</a:t>
            </a:r>
            <a:r>
              <a:rPr lang="tr-TR" sz="2400" dirty="0"/>
              <a:t> homojen yapı taşımayan </a:t>
            </a:r>
            <a:r>
              <a:rPr lang="tr-TR" sz="2400" dirty="0" err="1"/>
              <a:t>anakütlelerde</a:t>
            </a:r>
            <a:r>
              <a:rPr lang="tr-TR" sz="2400" dirty="0"/>
              <a:t> – oransal veya oransal olmayan şekilde zümre temsili </a:t>
            </a:r>
            <a:r>
              <a:rPr lang="tr-TR" sz="2400" dirty="0" smtClean="0"/>
              <a:t>yapılabilir</a:t>
            </a:r>
            <a:endParaRPr lang="tr-T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None/>
            </a:pPr>
            <a:r>
              <a:rPr lang="tr-TR" sz="2400" dirty="0" smtClean="0"/>
              <a:t>Tesadüfi örnekleme yöntemleri (2)</a:t>
            </a:r>
          </a:p>
          <a:p>
            <a:pPr lvl="1">
              <a:lnSpc>
                <a:spcPct val="90000"/>
              </a:lnSpc>
              <a:buNone/>
            </a:pPr>
            <a:endParaRPr lang="tr-TR" sz="2400" b="1" dirty="0" smtClean="0"/>
          </a:p>
          <a:p>
            <a:pPr lvl="1">
              <a:lnSpc>
                <a:spcPct val="90000"/>
              </a:lnSpc>
            </a:pPr>
            <a:r>
              <a:rPr lang="tr-TR" sz="2400" b="1" dirty="0" smtClean="0"/>
              <a:t>Sistematik:</a:t>
            </a:r>
            <a:r>
              <a:rPr lang="tr-TR" sz="2400" dirty="0" smtClean="0"/>
              <a:t> listeden başlangıcı tesadüfi olarak seç, 3 ekle devam et.</a:t>
            </a:r>
          </a:p>
          <a:p>
            <a:pPr lvl="1">
              <a:lnSpc>
                <a:spcPct val="90000"/>
              </a:lnSpc>
            </a:pPr>
            <a:r>
              <a:rPr lang="tr-TR" sz="2400" b="1" dirty="0" smtClean="0"/>
              <a:t>Kümelere göre:</a:t>
            </a:r>
            <a:r>
              <a:rPr lang="tr-TR" sz="2400" dirty="0" smtClean="0"/>
              <a:t> kümeler tesadüfi olarak seçilir sonra seçilen kümelerden de tesadüfi olarak toplanır</a:t>
            </a:r>
          </a:p>
          <a:p>
            <a:pPr lvl="1">
              <a:lnSpc>
                <a:spcPct val="90000"/>
              </a:lnSpc>
            </a:pPr>
            <a:r>
              <a:rPr lang="tr-TR" sz="2400" b="1" dirty="0" smtClean="0"/>
              <a:t>Alanlara göre:</a:t>
            </a:r>
            <a:r>
              <a:rPr lang="tr-TR" sz="2400" dirty="0" smtClean="0"/>
              <a:t> kümelere görenin coğrafik olanı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Araştırma Süreci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800"/>
              <a:t>Problemin tanımlanması</a:t>
            </a:r>
          </a:p>
          <a:p>
            <a:pPr>
              <a:lnSpc>
                <a:spcPct val="90000"/>
              </a:lnSpc>
            </a:pPr>
            <a:r>
              <a:rPr lang="tr-TR" sz="2800"/>
              <a:t>Araştırma modelinin belirlenmesi</a:t>
            </a:r>
          </a:p>
          <a:p>
            <a:pPr>
              <a:lnSpc>
                <a:spcPct val="90000"/>
              </a:lnSpc>
            </a:pPr>
            <a:r>
              <a:rPr lang="tr-TR" sz="2800"/>
              <a:t>Veri kaynaklarının belirlenmesi</a:t>
            </a:r>
          </a:p>
          <a:p>
            <a:pPr>
              <a:lnSpc>
                <a:spcPct val="90000"/>
              </a:lnSpc>
            </a:pPr>
            <a:r>
              <a:rPr lang="tr-TR" sz="2800"/>
              <a:t>Anakütlenin belirlenmesi ve örneklem seçimi</a:t>
            </a:r>
          </a:p>
          <a:p>
            <a:pPr>
              <a:lnSpc>
                <a:spcPct val="90000"/>
              </a:lnSpc>
            </a:pPr>
            <a:r>
              <a:rPr lang="tr-TR" sz="4000" b="1"/>
              <a:t>Veri toplama yönteminin belirlenmesi</a:t>
            </a:r>
          </a:p>
          <a:p>
            <a:pPr>
              <a:lnSpc>
                <a:spcPct val="90000"/>
              </a:lnSpc>
            </a:pPr>
            <a:r>
              <a:rPr lang="tr-TR" sz="2800"/>
              <a:t>Veri toplama</a:t>
            </a:r>
          </a:p>
          <a:p>
            <a:pPr>
              <a:lnSpc>
                <a:spcPct val="90000"/>
              </a:lnSpc>
            </a:pPr>
            <a:r>
              <a:rPr lang="tr-TR" sz="2800"/>
              <a:t>Verilerin analizi ve yorumu</a:t>
            </a:r>
          </a:p>
          <a:p>
            <a:pPr>
              <a:lnSpc>
                <a:spcPct val="90000"/>
              </a:lnSpc>
            </a:pPr>
            <a:r>
              <a:rPr lang="tr-TR" sz="2800"/>
              <a:t>Araştırma raporunun hazırlanması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Veri Toplama Yöntemleri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r-TR" sz="2400" b="1" dirty="0"/>
              <a:t>    1. </a:t>
            </a:r>
            <a:r>
              <a:rPr lang="tr-TR" sz="2400" b="1" dirty="0" err="1"/>
              <a:t>Survey</a:t>
            </a:r>
            <a:r>
              <a:rPr lang="tr-TR" sz="2400" b="1" dirty="0"/>
              <a:t> yöntemi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Veri toplama araçları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Kişisel görüşme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Posta/internet ile toplama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Telefon ile toplama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Soru türleri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Açık uçlu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İki şıklı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Çoklu seçim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Sıralamalı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tr-TR" sz="2400" b="1" dirty="0"/>
              <a:t>2. Gözlem yöntemi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tr-TR" sz="2400" b="1" dirty="0"/>
              <a:t>3. Deney Yöntemi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Ölçek türleri (1)</a:t>
            </a:r>
            <a:endParaRPr lang="tr-TR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800" dirty="0"/>
              <a:t>Nominal ölçek</a:t>
            </a:r>
          </a:p>
          <a:p>
            <a:pPr lvl="1">
              <a:lnSpc>
                <a:spcPct val="80000"/>
              </a:lnSpc>
            </a:pPr>
            <a:r>
              <a:rPr lang="tr-TR" sz="2400" dirty="0"/>
              <a:t>Rakamlar büyüklük ifade etmiyor</a:t>
            </a:r>
          </a:p>
          <a:p>
            <a:pPr lvl="1">
              <a:lnSpc>
                <a:spcPct val="80000"/>
              </a:lnSpc>
            </a:pPr>
            <a:r>
              <a:rPr lang="tr-TR" sz="2400" dirty="0"/>
              <a:t>Yüzde, ki-kare </a:t>
            </a:r>
            <a:r>
              <a:rPr lang="tr-TR" sz="2400" dirty="0" err="1"/>
              <a:t>mod</a:t>
            </a:r>
            <a:r>
              <a:rPr lang="tr-TR" sz="2400" dirty="0"/>
              <a:t> gibi teknikler kullanılabilir. </a:t>
            </a:r>
          </a:p>
          <a:p>
            <a:pPr>
              <a:lnSpc>
                <a:spcPct val="80000"/>
              </a:lnSpc>
            </a:pPr>
            <a:r>
              <a:rPr lang="tr-TR" sz="2800" dirty="0"/>
              <a:t>Sıralı ölçek</a:t>
            </a:r>
          </a:p>
          <a:p>
            <a:pPr lvl="1">
              <a:lnSpc>
                <a:spcPct val="80000"/>
              </a:lnSpc>
            </a:pPr>
            <a:r>
              <a:rPr lang="tr-TR" sz="2400" dirty="0"/>
              <a:t>Rakamlar arası birbirine eşit değil</a:t>
            </a:r>
          </a:p>
          <a:p>
            <a:pPr lvl="1">
              <a:lnSpc>
                <a:spcPct val="80000"/>
              </a:lnSpc>
            </a:pPr>
            <a:r>
              <a:rPr lang="tr-TR" sz="2400" dirty="0"/>
              <a:t>Medyan, sıra korelasyonu gibi teknikler kullanılabilir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Ölçek türleri (2)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800" dirty="0" smtClean="0"/>
              <a:t>Aralıklı ölçek</a:t>
            </a:r>
          </a:p>
          <a:p>
            <a:pPr lvl="1">
              <a:lnSpc>
                <a:spcPct val="80000"/>
              </a:lnSpc>
            </a:pPr>
            <a:r>
              <a:rPr lang="tr-TR" sz="2400" dirty="0" smtClean="0"/>
              <a:t>4, 2’nin 2 katı değil</a:t>
            </a:r>
          </a:p>
          <a:p>
            <a:pPr lvl="1">
              <a:lnSpc>
                <a:spcPct val="80000"/>
              </a:lnSpc>
            </a:pPr>
            <a:r>
              <a:rPr lang="tr-TR" sz="2400" dirty="0" err="1" smtClean="0"/>
              <a:t>Likert</a:t>
            </a:r>
            <a:endParaRPr lang="tr-TR" sz="2400" dirty="0" smtClean="0"/>
          </a:p>
          <a:p>
            <a:pPr>
              <a:lnSpc>
                <a:spcPct val="80000"/>
              </a:lnSpc>
            </a:pPr>
            <a:r>
              <a:rPr lang="tr-TR" sz="2800" dirty="0" smtClean="0"/>
              <a:t>Oransal ölçek</a:t>
            </a:r>
          </a:p>
          <a:p>
            <a:pPr lvl="1">
              <a:lnSpc>
                <a:spcPct val="80000"/>
              </a:lnSpc>
            </a:pPr>
            <a:r>
              <a:rPr lang="tr-TR" sz="2400" dirty="0" smtClean="0"/>
              <a:t>Mutlak sıfır noktası var</a:t>
            </a:r>
          </a:p>
          <a:p>
            <a:pPr lvl="1">
              <a:lnSpc>
                <a:spcPct val="80000"/>
              </a:lnSpc>
            </a:pPr>
            <a:r>
              <a:rPr lang="tr-TR" sz="2400" dirty="0" smtClean="0"/>
              <a:t>Her türlü istatistiki analize uygun bir ölçek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Office PowerPoint</Application>
  <PresentationFormat>Ekran Gösterisi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Örneklem büyüklüğünün belirlenmesi</vt:lpstr>
      <vt:lpstr>Örneklem yönteminin seçilmesi</vt:lpstr>
      <vt:lpstr>Örneklem yönteminin seçilmesi</vt:lpstr>
      <vt:lpstr>Slayt 4</vt:lpstr>
      <vt:lpstr>Araştırma Süreci</vt:lpstr>
      <vt:lpstr>Veri Toplama Yöntemleri</vt:lpstr>
      <vt:lpstr>Ölçek türleri (1)</vt:lpstr>
      <vt:lpstr>Ölçek türleri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Örneklem büyüklüğünün belirlenmesi</dc:title>
  <dc:creator>SENAY SABAH</dc:creator>
  <cp:lastModifiedBy>SENAY SABAH </cp:lastModifiedBy>
  <cp:revision>1</cp:revision>
  <dcterms:created xsi:type="dcterms:W3CDTF">2018-02-12T15:25:14Z</dcterms:created>
  <dcterms:modified xsi:type="dcterms:W3CDTF">2018-02-12T15:25:34Z</dcterms:modified>
</cp:coreProperties>
</file>