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11704BD-33AA-465F-B3E1-181C9C0AE79D}"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851911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1704BD-33AA-465F-B3E1-181C9C0AE79D}"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472254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1704BD-33AA-465F-B3E1-181C9C0AE79D}"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1476354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11704BD-33AA-465F-B3E1-181C9C0AE79D}"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3661142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11704BD-33AA-465F-B3E1-181C9C0AE79D}"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698176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11704BD-33AA-465F-B3E1-181C9C0AE79D}"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247507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11704BD-33AA-465F-B3E1-181C9C0AE79D}"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3448594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11704BD-33AA-465F-B3E1-181C9C0AE79D}"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3992312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11704BD-33AA-465F-B3E1-181C9C0AE79D}"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3930778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11704BD-33AA-465F-B3E1-181C9C0AE79D}"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3905256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11704BD-33AA-465F-B3E1-181C9C0AE79D}"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05846F-CE25-4873-AB15-680697ED614A}" type="slidenum">
              <a:rPr lang="tr-TR" smtClean="0"/>
              <a:t>‹#›</a:t>
            </a:fld>
            <a:endParaRPr lang="tr-TR"/>
          </a:p>
        </p:txBody>
      </p:sp>
    </p:spTree>
    <p:extLst>
      <p:ext uri="{BB962C8B-B14F-4D97-AF65-F5344CB8AC3E}">
        <p14:creationId xmlns:p14="http://schemas.microsoft.com/office/powerpoint/2010/main" val="3292509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1704BD-33AA-465F-B3E1-181C9C0AE79D}"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05846F-CE25-4873-AB15-680697ED614A}" type="slidenum">
              <a:rPr lang="tr-TR" smtClean="0"/>
              <a:t>‹#›</a:t>
            </a:fld>
            <a:endParaRPr lang="tr-TR"/>
          </a:p>
        </p:txBody>
      </p:sp>
    </p:spTree>
    <p:extLst>
      <p:ext uri="{BB962C8B-B14F-4D97-AF65-F5344CB8AC3E}">
        <p14:creationId xmlns:p14="http://schemas.microsoft.com/office/powerpoint/2010/main" val="36394941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lnSpcReduction="10000"/>
          </a:bodyPr>
          <a:lstStyle/>
          <a:p>
            <a:pPr marL="0" indent="0" algn="just">
              <a:buNone/>
            </a:pPr>
            <a:r>
              <a:rPr lang="tr-TR" dirty="0" smtClean="0">
                <a:solidFill>
                  <a:srgbClr val="002060"/>
                </a:solidFill>
                <a:latin typeface="Arial" panose="020B0604020202020204" pitchFamily="34" charset="0"/>
                <a:cs typeface="Arial" panose="020B0604020202020204" pitchFamily="34" charset="0"/>
              </a:rPr>
              <a:t>Küresel ısınmaya yol açan diğer </a:t>
            </a:r>
            <a:r>
              <a:rPr lang="tr-TR" b="1" dirty="0" smtClean="0">
                <a:solidFill>
                  <a:srgbClr val="FF0000"/>
                </a:solidFill>
                <a:latin typeface="Arial" panose="020B0604020202020204" pitchFamily="34" charset="0"/>
                <a:cs typeface="Arial" panose="020B0604020202020204" pitchFamily="34" charset="0"/>
              </a:rPr>
              <a:t>kirletici grubu </a:t>
            </a:r>
            <a:r>
              <a:rPr lang="tr-TR" b="1" dirty="0" err="1" smtClean="0">
                <a:solidFill>
                  <a:srgbClr val="FF0000"/>
                </a:solidFill>
                <a:latin typeface="Arial" panose="020B0604020202020204" pitchFamily="34" charset="0"/>
                <a:cs typeface="Arial" panose="020B0604020202020204" pitchFamily="34" charset="0"/>
              </a:rPr>
              <a:t>karbonmonoksit</a:t>
            </a:r>
            <a:r>
              <a:rPr lang="tr-TR" b="1" dirty="0" smtClean="0">
                <a:solidFill>
                  <a:srgbClr val="FF0000"/>
                </a:solidFill>
                <a:latin typeface="Arial" panose="020B0604020202020204" pitchFamily="34" charset="0"/>
                <a:cs typeface="Arial" panose="020B0604020202020204" pitchFamily="34" charset="0"/>
              </a:rPr>
              <a:t> ve uçucu organik bileşikler</a:t>
            </a:r>
            <a:r>
              <a:rPr lang="tr-TR" dirty="0" smtClean="0">
                <a:solidFill>
                  <a:srgbClr val="002060"/>
                </a:solidFill>
                <a:latin typeface="Arial" panose="020B0604020202020204" pitchFamily="34" charset="0"/>
                <a:cs typeface="Arial" panose="020B0604020202020204" pitchFamily="34" charset="0"/>
              </a:rPr>
              <a:t>dir. </a:t>
            </a:r>
            <a:r>
              <a:rPr lang="tr-TR" b="1" dirty="0" smtClean="0">
                <a:solidFill>
                  <a:srgbClr val="FF0000"/>
                </a:solidFill>
                <a:latin typeface="Arial" panose="020B0604020202020204" pitchFamily="34" charset="0"/>
                <a:cs typeface="Arial" panose="020B0604020202020204" pitchFamily="34" charset="0"/>
              </a:rPr>
              <a:t>Kaynakları: </a:t>
            </a:r>
            <a:r>
              <a:rPr lang="tr-TR" dirty="0" smtClean="0">
                <a:solidFill>
                  <a:srgbClr val="002060"/>
                </a:solidFill>
                <a:latin typeface="Arial" panose="020B0604020202020204" pitchFamily="34" charset="0"/>
                <a:cs typeface="Arial" panose="020B0604020202020204" pitchFamily="34" charset="0"/>
              </a:rPr>
              <a:t>sanayi işlemleri sırasında ortaya çıkmaları, </a:t>
            </a:r>
            <a:r>
              <a:rPr lang="tr-TR" dirty="0" err="1" smtClean="0">
                <a:solidFill>
                  <a:srgbClr val="002060"/>
                </a:solidFill>
                <a:latin typeface="Arial" panose="020B0604020202020204" pitchFamily="34" charset="0"/>
                <a:cs typeface="Arial" panose="020B0604020202020204" pitchFamily="34" charset="0"/>
              </a:rPr>
              <a:t>biyokütlelerin</a:t>
            </a:r>
            <a:r>
              <a:rPr lang="tr-TR" dirty="0" smtClean="0">
                <a:solidFill>
                  <a:srgbClr val="002060"/>
                </a:solidFill>
                <a:latin typeface="Arial" panose="020B0604020202020204" pitchFamily="34" charset="0"/>
                <a:cs typeface="Arial" panose="020B0604020202020204" pitchFamily="34" charset="0"/>
              </a:rPr>
              <a:t> yakılması ve otomobiller-kamyonlar tarafından üretilmesidir.</a:t>
            </a:r>
          </a:p>
          <a:p>
            <a:pPr marL="0" indent="0" algn="just">
              <a:buNone/>
            </a:pPr>
            <a:r>
              <a:rPr lang="tr-TR" b="1" dirty="0" smtClean="0">
                <a:solidFill>
                  <a:srgbClr val="002060"/>
                </a:solidFill>
                <a:latin typeface="Arial" panose="020B0604020202020204" pitchFamily="34" charset="0"/>
                <a:cs typeface="Arial" panose="020B0604020202020204" pitchFamily="34" charset="0"/>
              </a:rPr>
              <a:t>Küresel ısınmanın son nedeni </a:t>
            </a:r>
            <a:r>
              <a:rPr lang="tr-TR" b="1" dirty="0" err="1" smtClean="0">
                <a:solidFill>
                  <a:srgbClr val="FF0000"/>
                </a:solidFill>
                <a:latin typeface="Arial" panose="020B0604020202020204" pitchFamily="34" charset="0"/>
                <a:cs typeface="Arial" panose="020B0604020202020204" pitchFamily="34" charset="0"/>
              </a:rPr>
              <a:t>azotoksit’tir</a:t>
            </a:r>
            <a:r>
              <a:rPr lang="tr-TR" dirty="0" smtClean="0">
                <a:solidFill>
                  <a:srgbClr val="002060"/>
                </a:solidFill>
                <a:latin typeface="Arial" panose="020B0604020202020204" pitchFamily="34" charset="0"/>
                <a:cs typeface="Arial" panose="020B0604020202020204" pitchFamily="34" charset="0"/>
              </a:rPr>
              <a:t>. </a:t>
            </a:r>
            <a:r>
              <a:rPr lang="tr-TR" dirty="0" smtClean="0">
                <a:solidFill>
                  <a:srgbClr val="FF0000"/>
                </a:solidFill>
                <a:latin typeface="Arial" panose="020B0604020202020204" pitchFamily="34" charset="0"/>
                <a:cs typeface="Arial" panose="020B0604020202020204" pitchFamily="34" charset="0"/>
              </a:rPr>
              <a:t>Nedeni:</a:t>
            </a:r>
            <a:r>
              <a:rPr lang="tr-TR" dirty="0" smtClean="0">
                <a:solidFill>
                  <a:srgbClr val="002060"/>
                </a:solidFill>
                <a:latin typeface="Arial" panose="020B0604020202020204" pitchFamily="34" charset="0"/>
                <a:cs typeface="Arial" panose="020B0604020202020204" pitchFamily="34" charset="0"/>
              </a:rPr>
              <a:t> tarım uygulamalarında azotlu gübre kullanımıdır.</a:t>
            </a:r>
            <a:endParaRPr lang="tr-TR"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960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a:xfrm>
            <a:off x="683568" y="1772816"/>
            <a:ext cx="8153400" cy="4495800"/>
          </a:xfrm>
        </p:spPr>
        <p:txBody>
          <a:bodyPr/>
          <a:lstStyle/>
          <a:p>
            <a:pPr marL="0" indent="0" algn="just">
              <a:buNone/>
            </a:pPr>
            <a:r>
              <a:rPr lang="tr-TR" b="1" dirty="0" smtClean="0">
                <a:solidFill>
                  <a:srgbClr val="002060"/>
                </a:solidFill>
                <a:latin typeface="Arial" panose="020B0604020202020204" pitchFamily="34" charset="0"/>
                <a:cs typeface="Arial" panose="020B0604020202020204" pitchFamily="34" charset="0"/>
              </a:rPr>
              <a:t>Küresel ısınmanın nedenlerinden biri olan </a:t>
            </a:r>
            <a:r>
              <a:rPr lang="tr-TR" b="1" dirty="0" smtClean="0">
                <a:solidFill>
                  <a:srgbClr val="FF0000"/>
                </a:solidFill>
                <a:latin typeface="Arial" panose="020B0604020202020204" pitchFamily="34" charset="0"/>
                <a:cs typeface="Arial" panose="020B0604020202020204" pitchFamily="34" charset="0"/>
              </a:rPr>
              <a:t>Su buharı </a:t>
            </a:r>
            <a:r>
              <a:rPr lang="tr-TR" b="1" dirty="0" smtClean="0">
                <a:solidFill>
                  <a:srgbClr val="002060"/>
                </a:solidFill>
                <a:latin typeface="Arial" panose="020B0604020202020204" pitchFamily="34" charset="0"/>
                <a:cs typeface="Arial" panose="020B0604020202020204" pitchFamily="34" charset="0"/>
              </a:rPr>
              <a:t>da normalin üzerinde ısı tutmaktadır. Havadaki su buharı, havanın sıcaklığını ve nispi nemi belirleyen atmosferdeki hava akımıyla uyumludur. </a:t>
            </a:r>
            <a:endParaRPr lang="tr-T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8978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rgbClr val="FF0000"/>
                </a:solidFill>
                <a:latin typeface="Arial" panose="020B0604020202020204" pitchFamily="34" charset="0"/>
                <a:cs typeface="Arial" panose="020B0604020202020204" pitchFamily="34" charset="0"/>
              </a:rPr>
              <a:t>ENERJİ KAYNAKLARIMIZ</a:t>
            </a:r>
            <a:endParaRPr lang="tr-TR" b="1" dirty="0">
              <a:solidFill>
                <a:srgbClr val="FF0000"/>
              </a:solidFill>
              <a:latin typeface="Arial" panose="020B0604020202020204" pitchFamily="34" charset="0"/>
              <a:cs typeface="Arial" panose="020B0604020202020204" pitchFamily="34" charset="0"/>
            </a:endParaRPr>
          </a:p>
        </p:txBody>
      </p:sp>
      <p:sp>
        <p:nvSpPr>
          <p:cNvPr id="3" name="İçerik Yer Tutucusu 2"/>
          <p:cNvSpPr>
            <a:spLocks noGrp="1"/>
          </p:cNvSpPr>
          <p:nvPr>
            <p:ph sz="quarter" idx="1"/>
          </p:nvPr>
        </p:nvSpPr>
        <p:spPr/>
        <p:txBody>
          <a:bodyPr>
            <a:normAutofit fontScale="85000" lnSpcReduction="10000"/>
          </a:bodyPr>
          <a:lstStyle/>
          <a:p>
            <a:pPr marL="0" indent="0" algn="just">
              <a:buNone/>
            </a:pPr>
            <a:r>
              <a:rPr lang="tr-TR" b="1" dirty="0" smtClean="0">
                <a:solidFill>
                  <a:srgbClr val="002060"/>
                </a:solidFill>
                <a:latin typeface="Arial" panose="020B0604020202020204" pitchFamily="34" charset="0"/>
                <a:cs typeface="Arial" panose="020B0604020202020204" pitchFamily="34" charset="0"/>
              </a:rPr>
              <a:t>18. Yüzyılın son bölümüne kadar ana enerji kaynağı odundu. Ortaçağ boyunca  nüfusunun yavaş ama istikrarlı azalmasına yol açtı. Odun kıt bulunan bir kaynaktı. Yüksek sıcaklığa sahip olan kömür, sanayi devrimini hazırlayan yeni bir süreçte tercih edildi. Yaygın bir şekilde fabrikalarda ana enerji kaynağı olarak kullanımının önü açıldı. </a:t>
            </a:r>
          </a:p>
          <a:p>
            <a:pPr marL="0" indent="0" algn="just">
              <a:buNone/>
            </a:pPr>
            <a:r>
              <a:rPr lang="tr-TR" b="1" dirty="0" smtClean="0">
                <a:solidFill>
                  <a:srgbClr val="002060"/>
                </a:solidFill>
                <a:latin typeface="Arial" panose="020B0604020202020204" pitchFamily="34" charset="0"/>
                <a:cs typeface="Arial" panose="020B0604020202020204" pitchFamily="34" charset="0"/>
              </a:rPr>
              <a:t>Fosil yakıtlardan uzaklaşmak için sıvı yakıtlar, gaz yakıtlar ve elektrik farklı  özellikler gösterir.</a:t>
            </a:r>
            <a:endParaRPr lang="tr-T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7804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rial" panose="020B0604020202020204" pitchFamily="34" charset="0"/>
                <a:cs typeface="Arial" panose="020B0604020202020204" pitchFamily="34" charset="0"/>
              </a:rPr>
              <a:t>ENERJİ KAYNAKLARIMIZ</a:t>
            </a:r>
          </a:p>
        </p:txBody>
      </p:sp>
      <p:sp>
        <p:nvSpPr>
          <p:cNvPr id="3" name="İçerik Yer Tutucusu 2"/>
          <p:cNvSpPr>
            <a:spLocks noGrp="1"/>
          </p:cNvSpPr>
          <p:nvPr>
            <p:ph sz="quarter" idx="1"/>
          </p:nvPr>
        </p:nvSpPr>
        <p:spPr/>
        <p:txBody>
          <a:bodyPr>
            <a:normAutofit lnSpcReduction="10000"/>
          </a:bodyPr>
          <a:lstStyle/>
          <a:p>
            <a:pPr marL="0" indent="0" algn="just">
              <a:buNone/>
            </a:pPr>
            <a:r>
              <a:rPr lang="tr-TR" b="1" dirty="0" smtClean="0">
                <a:solidFill>
                  <a:srgbClr val="002060"/>
                </a:solidFill>
                <a:latin typeface="Arial" panose="020B0604020202020204" pitchFamily="34" charset="0"/>
                <a:cs typeface="Arial" panose="020B0604020202020204" pitchFamily="34" charset="0"/>
              </a:rPr>
              <a:t>Kömür ve doğal gazdan çok daha fazla enerji veren petrol bugün en yaygın kullandığımız kaynaktır. </a:t>
            </a:r>
          </a:p>
          <a:p>
            <a:pPr marL="0" indent="0" algn="just">
              <a:buNone/>
            </a:pPr>
            <a:endParaRPr lang="tr-TR" b="1" dirty="0" smtClean="0">
              <a:solidFill>
                <a:srgbClr val="002060"/>
              </a:solidFill>
              <a:latin typeface="Arial" panose="020B0604020202020204" pitchFamily="34" charset="0"/>
              <a:cs typeface="Arial" panose="020B0604020202020204" pitchFamily="34" charset="0"/>
            </a:endParaRPr>
          </a:p>
          <a:p>
            <a:pPr marL="0" indent="0" algn="just">
              <a:buNone/>
            </a:pPr>
            <a:r>
              <a:rPr lang="tr-TR" b="1" dirty="0" smtClean="0">
                <a:solidFill>
                  <a:srgbClr val="002060"/>
                </a:solidFill>
                <a:latin typeface="Arial" panose="020B0604020202020204" pitchFamily="34" charset="0"/>
                <a:cs typeface="Arial" panose="020B0604020202020204" pitchFamily="34" charset="0"/>
              </a:rPr>
              <a:t>Kullandığımız enerji türlerinden ikincisi olan </a:t>
            </a:r>
            <a:r>
              <a:rPr lang="tr-TR" b="1" dirty="0" smtClean="0">
                <a:solidFill>
                  <a:srgbClr val="FF0000"/>
                </a:solidFill>
                <a:latin typeface="Arial" panose="020B0604020202020204" pitchFamily="34" charset="0"/>
                <a:cs typeface="Arial" panose="020B0604020202020204" pitchFamily="34" charset="0"/>
              </a:rPr>
              <a:t>doğalgaz</a:t>
            </a:r>
            <a:r>
              <a:rPr lang="tr-TR" b="1" dirty="0" smtClean="0">
                <a:solidFill>
                  <a:srgbClr val="002060"/>
                </a:solidFill>
                <a:latin typeface="Arial" panose="020B0604020202020204" pitchFamily="34" charset="0"/>
                <a:cs typeface="Arial" panose="020B0604020202020204" pitchFamily="34" charset="0"/>
              </a:rPr>
              <a:t> aslında </a:t>
            </a:r>
            <a:r>
              <a:rPr lang="tr-TR" b="1" dirty="0" smtClean="0">
                <a:solidFill>
                  <a:srgbClr val="FF0000"/>
                </a:solidFill>
                <a:latin typeface="Arial" panose="020B0604020202020204" pitchFamily="34" charset="0"/>
                <a:cs typeface="Arial" panose="020B0604020202020204" pitchFamily="34" charset="0"/>
              </a:rPr>
              <a:t>metan</a:t>
            </a:r>
            <a:r>
              <a:rPr lang="tr-TR" b="1" dirty="0" smtClean="0">
                <a:solidFill>
                  <a:srgbClr val="002060"/>
                </a:solidFill>
                <a:latin typeface="Arial" panose="020B0604020202020204" pitchFamily="34" charset="0"/>
                <a:cs typeface="Arial" panose="020B0604020202020204" pitchFamily="34" charset="0"/>
              </a:rPr>
              <a:t>dır.</a:t>
            </a:r>
          </a:p>
          <a:p>
            <a:pPr marL="0" indent="0" algn="just">
              <a:buNone/>
            </a:pPr>
            <a:endParaRPr lang="tr-TR" b="1" dirty="0" smtClean="0">
              <a:solidFill>
                <a:srgbClr val="002060"/>
              </a:solidFill>
              <a:latin typeface="Arial" panose="020B0604020202020204" pitchFamily="34" charset="0"/>
              <a:cs typeface="Arial" panose="020B0604020202020204" pitchFamily="34" charset="0"/>
            </a:endParaRPr>
          </a:p>
          <a:p>
            <a:pPr marL="0" indent="0" algn="just">
              <a:buNone/>
            </a:pPr>
            <a:r>
              <a:rPr lang="tr-TR" b="1" dirty="0" smtClean="0">
                <a:solidFill>
                  <a:srgbClr val="002060"/>
                </a:solidFill>
                <a:latin typeface="Arial" panose="020B0604020202020204" pitchFamily="34" charset="0"/>
                <a:cs typeface="Arial" panose="020B0604020202020204" pitchFamily="34" charset="0"/>
              </a:rPr>
              <a:t>Enerji piyasasında üretilen </a:t>
            </a:r>
            <a:r>
              <a:rPr lang="tr-TR" b="1" dirty="0" smtClean="0">
                <a:solidFill>
                  <a:srgbClr val="FF0000"/>
                </a:solidFill>
                <a:latin typeface="Arial" panose="020B0604020202020204" pitchFamily="34" charset="0"/>
                <a:cs typeface="Arial" panose="020B0604020202020204" pitchFamily="34" charset="0"/>
              </a:rPr>
              <a:t>CO</a:t>
            </a:r>
            <a:r>
              <a:rPr lang="tr-TR" b="1" baseline="-25000" dirty="0" smtClean="0">
                <a:solidFill>
                  <a:srgbClr val="FF0000"/>
                </a:solidFill>
                <a:latin typeface="Arial" panose="020B0604020202020204" pitchFamily="34" charset="0"/>
                <a:cs typeface="Arial" panose="020B0604020202020204" pitchFamily="34" charset="0"/>
              </a:rPr>
              <a:t>2</a:t>
            </a:r>
            <a:r>
              <a:rPr lang="tr-TR" b="1" dirty="0" smtClean="0">
                <a:solidFill>
                  <a:srgbClr val="FF0000"/>
                </a:solidFill>
                <a:latin typeface="Arial" panose="020B0604020202020204" pitchFamily="34" charset="0"/>
                <a:cs typeface="Arial" panose="020B0604020202020204" pitchFamily="34" charset="0"/>
              </a:rPr>
              <a:t>’in</a:t>
            </a:r>
            <a:r>
              <a:rPr lang="tr-TR" b="1" dirty="0" smtClean="0">
                <a:solidFill>
                  <a:srgbClr val="002060"/>
                </a:solidFill>
                <a:latin typeface="Arial" panose="020B0604020202020204" pitchFamily="34" charset="0"/>
                <a:cs typeface="Arial" panose="020B0604020202020204" pitchFamily="34" charset="0"/>
              </a:rPr>
              <a:t> </a:t>
            </a:r>
            <a:r>
              <a:rPr lang="tr-TR" b="1" dirty="0" smtClean="0">
                <a:solidFill>
                  <a:srgbClr val="FF0000"/>
                </a:solidFill>
                <a:latin typeface="Arial" panose="020B0604020202020204" pitchFamily="34" charset="0"/>
                <a:cs typeface="Arial" panose="020B0604020202020204" pitchFamily="34" charset="0"/>
              </a:rPr>
              <a:t>beşte birinin kaynağı doğalgaz tüketimi.</a:t>
            </a:r>
            <a:endParaRPr lang="tr-TR"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4316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latin typeface="Arial" panose="020B0604020202020204" pitchFamily="34" charset="0"/>
                <a:cs typeface="Arial" panose="020B0604020202020204" pitchFamily="34" charset="0"/>
              </a:rPr>
              <a:t>ENERJİ KAYNAKLARIMIZ</a:t>
            </a:r>
          </a:p>
        </p:txBody>
      </p:sp>
      <p:sp>
        <p:nvSpPr>
          <p:cNvPr id="3" name="İçerik Yer Tutucusu 2"/>
          <p:cNvSpPr>
            <a:spLocks noGrp="1"/>
          </p:cNvSpPr>
          <p:nvPr>
            <p:ph sz="quarter" idx="1"/>
          </p:nvPr>
        </p:nvSpPr>
        <p:spPr>
          <a:xfrm>
            <a:off x="251520" y="1600200"/>
            <a:ext cx="8496944" cy="4925144"/>
          </a:xfrm>
        </p:spPr>
        <p:txBody>
          <a:bodyPr>
            <a:normAutofit fontScale="92500" lnSpcReduction="10000"/>
          </a:bodyPr>
          <a:lstStyle/>
          <a:p>
            <a:pPr marL="0" indent="0" algn="just">
              <a:buNone/>
            </a:pPr>
            <a:r>
              <a:rPr lang="tr-TR" b="1" dirty="0" smtClean="0">
                <a:solidFill>
                  <a:srgbClr val="002060"/>
                </a:solidFill>
                <a:latin typeface="Arial" panose="020B0604020202020204" pitchFamily="34" charset="0"/>
                <a:cs typeface="Arial" panose="020B0604020202020204" pitchFamily="34" charset="0"/>
              </a:rPr>
              <a:t>Güneş, rüzgar ve jeotermal kaynaklardan küçük miktarda enerji sağlanıyor. </a:t>
            </a:r>
          </a:p>
          <a:p>
            <a:pPr marL="0" indent="0" algn="just">
              <a:buNone/>
            </a:pPr>
            <a:endParaRPr lang="tr-TR" b="1" dirty="0" smtClean="0">
              <a:solidFill>
                <a:srgbClr val="002060"/>
              </a:solidFill>
              <a:latin typeface="Arial" panose="020B0604020202020204" pitchFamily="34" charset="0"/>
              <a:cs typeface="Arial" panose="020B0604020202020204" pitchFamily="34" charset="0"/>
            </a:endParaRPr>
          </a:p>
          <a:p>
            <a:pPr marL="0" indent="0" algn="just">
              <a:buNone/>
            </a:pPr>
            <a:r>
              <a:rPr lang="tr-TR" b="1" dirty="0" smtClean="0">
                <a:solidFill>
                  <a:srgbClr val="002060"/>
                </a:solidFill>
                <a:latin typeface="Arial" panose="020B0604020202020204" pitchFamily="34" charset="0"/>
                <a:cs typeface="Arial" panose="020B0604020202020204" pitchFamily="34" charset="0"/>
              </a:rPr>
              <a:t>Petrol, kömür ve doğalgaz  bugün dünyada kullandığımız enerjinin yüzde 86.5’ inin kaynağı olmaya devam ediyor.</a:t>
            </a:r>
          </a:p>
          <a:p>
            <a:pPr marL="0" indent="0" algn="just">
              <a:buNone/>
            </a:pPr>
            <a:endParaRPr lang="tr-TR" b="1" dirty="0" smtClean="0">
              <a:solidFill>
                <a:srgbClr val="002060"/>
              </a:solidFill>
              <a:latin typeface="Arial" panose="020B0604020202020204" pitchFamily="34" charset="0"/>
              <a:cs typeface="Arial" panose="020B0604020202020204" pitchFamily="34" charset="0"/>
            </a:endParaRPr>
          </a:p>
          <a:p>
            <a:pPr marL="0" indent="0" algn="just">
              <a:buNone/>
            </a:pPr>
            <a:r>
              <a:rPr lang="tr-TR" b="1" dirty="0" smtClean="0">
                <a:solidFill>
                  <a:srgbClr val="002060"/>
                </a:solidFill>
                <a:latin typeface="Arial" panose="020B0604020202020204" pitchFamily="34" charset="0"/>
                <a:cs typeface="Arial" panose="020B0604020202020204" pitchFamily="34" charset="0"/>
              </a:rPr>
              <a:t>(Petrol %36.5, doğalgaz %23 ve kömür %27)</a:t>
            </a:r>
          </a:p>
          <a:p>
            <a:pPr marL="0" indent="0" algn="just">
              <a:buNone/>
            </a:pPr>
            <a:r>
              <a:rPr lang="tr-TR" b="1" dirty="0" smtClean="0">
                <a:solidFill>
                  <a:srgbClr val="002060"/>
                </a:solidFill>
                <a:latin typeface="Arial" panose="020B0604020202020204" pitchFamily="34" charset="0"/>
                <a:cs typeface="Arial" panose="020B0604020202020204" pitchFamily="34" charset="0"/>
              </a:rPr>
              <a:t>Üç fosil yakıt küresel ısınmanın en büyük nedenini oluşturuyor.</a:t>
            </a:r>
            <a:endParaRPr lang="tr-TR" b="1"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88952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232</Words>
  <Application>Microsoft Office PowerPoint</Application>
  <PresentationFormat>Ekran Gösterisi (4:3)</PresentationFormat>
  <Paragraphs>19</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PowerPoint Sunusu</vt:lpstr>
      <vt:lpstr>PowerPoint Sunusu</vt:lpstr>
      <vt:lpstr>ENERJİ KAYNAKLARIMIZ</vt:lpstr>
      <vt:lpstr>ENERJİ KAYNAKLARIMIZ</vt:lpstr>
      <vt:lpstr>ENERJİ KAYNAKLARIMIZ</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2</cp:revision>
  <dcterms:created xsi:type="dcterms:W3CDTF">2019-04-28T20:09:58Z</dcterms:created>
  <dcterms:modified xsi:type="dcterms:W3CDTF">2019-04-28T20:11:21Z</dcterms:modified>
</cp:coreProperties>
</file>