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8" r:id="rId4"/>
    <p:sldId id="260" r:id="rId5"/>
    <p:sldId id="261" r:id="rId6"/>
    <p:sldId id="259"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09" autoAdjust="0"/>
    <p:restoredTop sz="94660"/>
  </p:normalViewPr>
  <p:slideViewPr>
    <p:cSldViewPr>
      <p:cViewPr varScale="1">
        <p:scale>
          <a:sx n="86" d="100"/>
          <a:sy n="86" d="100"/>
        </p:scale>
        <p:origin x="-148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EF6291-42BD-4073-B5FC-90C42CA0F377}" type="datetimeFigureOut">
              <a:rPr lang="tr-TR" smtClean="0"/>
              <a:pPr/>
              <a:t>17.12.2018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608B7-BA56-4DE4-AF90-CE5ECEE55FA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3C608B7-BA56-4DE4-AF90-CE5ECEE55FA3}"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17.12.2018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17.12.2018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17.12.2018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17.12.2018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17.12.2018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4994FF87-16F7-4B52-A867-587D7D98BC62}" type="datetimeFigureOut">
              <a:rPr lang="tr-TR" smtClean="0"/>
              <a:pPr/>
              <a:t>17.12.2018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4994FF87-16F7-4B52-A867-587D7D98BC62}" type="datetimeFigureOut">
              <a:rPr lang="tr-TR" smtClean="0"/>
              <a:pPr/>
              <a:t>17.12.2018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4994FF87-16F7-4B52-A867-587D7D98BC62}" type="datetimeFigureOut">
              <a:rPr lang="tr-TR" smtClean="0"/>
              <a:pPr/>
              <a:t>17.12.2018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994FF87-16F7-4B52-A867-587D7D98BC62}" type="datetimeFigureOut">
              <a:rPr lang="tr-TR" smtClean="0"/>
              <a:pPr/>
              <a:t>17.12.2018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17.12.2018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17.12.2018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4FF87-16F7-4B52-A867-587D7D98BC62}" type="datetimeFigureOut">
              <a:rPr lang="tr-TR" smtClean="0"/>
              <a:pPr/>
              <a:t>17.12.2018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276020-7276-4183-87CA-7D2DDEDCF5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4800" dirty="0" smtClean="0">
                <a:latin typeface="Andalus" pitchFamily="18" charset="-78"/>
                <a:cs typeface="Andalus" pitchFamily="18" charset="-78"/>
              </a:rPr>
              <a:t>9</a:t>
            </a:r>
            <a:r>
              <a:rPr lang="tr-TR" sz="4800" dirty="0" smtClean="0">
                <a:latin typeface="Andalus" pitchFamily="18" charset="-78"/>
                <a:cs typeface="Andalus" pitchFamily="18" charset="-78"/>
              </a:rPr>
              <a:t>. </a:t>
            </a:r>
            <a:r>
              <a:rPr lang="tr-TR" sz="4800" dirty="0">
                <a:latin typeface="Andalus" pitchFamily="18" charset="-78"/>
                <a:cs typeface="Andalus" pitchFamily="18" charset="-78"/>
              </a:rPr>
              <a:t>konu</a:t>
            </a:r>
          </a:p>
        </p:txBody>
      </p:sp>
      <p:sp>
        <p:nvSpPr>
          <p:cNvPr id="3" name="2 Alt Başlık"/>
          <p:cNvSpPr>
            <a:spLocks noGrp="1"/>
          </p:cNvSpPr>
          <p:nvPr>
            <p:ph type="subTitle" idx="1"/>
          </p:nvPr>
        </p:nvSpPr>
        <p:spPr/>
        <p:txBody>
          <a:bodyPr>
            <a:normAutofit/>
          </a:bodyPr>
          <a:lstStyle/>
          <a:p>
            <a:r>
              <a:rPr lang="tr-TR" sz="4400" dirty="0" err="1" smtClean="0">
                <a:latin typeface="Bell MT" pitchFamily="18" charset="0"/>
                <a:cs typeface="Andalus" pitchFamily="18" charset="-78"/>
              </a:rPr>
              <a:t>Max</a:t>
            </a:r>
            <a:r>
              <a:rPr lang="tr-TR" sz="4400" dirty="0" smtClean="0">
                <a:latin typeface="Bell MT" pitchFamily="18" charset="0"/>
                <a:cs typeface="Andalus" pitchFamily="18" charset="-78"/>
              </a:rPr>
              <a:t> </a:t>
            </a:r>
            <a:r>
              <a:rPr lang="tr-TR" sz="4400" dirty="0" err="1" smtClean="0">
                <a:latin typeface="Bell MT" pitchFamily="18" charset="0"/>
                <a:cs typeface="Andalus" pitchFamily="18" charset="-78"/>
              </a:rPr>
              <a:t>Weber</a:t>
            </a:r>
            <a:r>
              <a:rPr lang="tr-TR" sz="4400" dirty="0" smtClean="0">
                <a:latin typeface="Bell MT" pitchFamily="18" charset="0"/>
                <a:cs typeface="Andalus" pitchFamily="18" charset="-78"/>
              </a:rPr>
              <a:t> ve </a:t>
            </a:r>
            <a:r>
              <a:rPr lang="tr-TR" sz="4400" dirty="0" smtClean="0">
                <a:latin typeface="Bell MT" pitchFamily="18" charset="0"/>
                <a:cs typeface="Andalus" pitchFamily="18" charset="-78"/>
              </a:rPr>
              <a:t>Toplumsal Aktör</a:t>
            </a:r>
            <a:endParaRPr lang="tr-TR" sz="4400" dirty="0">
              <a:latin typeface="Bell MT" pitchFamily="18" charset="0"/>
              <a:cs typeface="Andalus" pitchFamily="18" charset="-78"/>
            </a:endParaRPr>
          </a:p>
          <a:p>
            <a:endParaRPr lang="tr-TR" sz="4400" dirty="0">
              <a:latin typeface="Aldhabi" pitchFamily="2" charset="-78"/>
              <a:cs typeface="Aldhabi"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9</a:t>
            </a:r>
            <a:r>
              <a:rPr lang="tr-TR" dirty="0" smtClean="0">
                <a:latin typeface="Andalus" pitchFamily="18" charset="-78"/>
                <a:cs typeface="Andalus" pitchFamily="18" charset="-78"/>
              </a:rPr>
              <a:t>. </a:t>
            </a:r>
            <a:r>
              <a:rPr lang="tr-TR" dirty="0">
                <a:latin typeface="Andalus" pitchFamily="18" charset="-78"/>
                <a:cs typeface="Andalus" pitchFamily="18" charset="-78"/>
              </a:rPr>
              <a:t>hafta</a:t>
            </a:r>
          </a:p>
        </p:txBody>
      </p:sp>
      <p:sp>
        <p:nvSpPr>
          <p:cNvPr id="3" name="2 İçerik Yer Tutucusu"/>
          <p:cNvSpPr>
            <a:spLocks noGrp="1"/>
          </p:cNvSpPr>
          <p:nvPr>
            <p:ph idx="1"/>
          </p:nvPr>
        </p:nvSpPr>
        <p:spPr/>
        <p:txBody>
          <a:bodyPr>
            <a:normAutofit/>
          </a:bodyPr>
          <a:lstStyle/>
          <a:p>
            <a:r>
              <a:rPr lang="tr-TR" sz="2400" dirty="0" smtClean="0">
                <a:latin typeface="Bell MT" pitchFamily="18" charset="0"/>
              </a:rPr>
              <a:t>Akrabalık ve Sosyal Organizasyon dersinin 8. ve 9. haftaları ile </a:t>
            </a:r>
            <a:r>
              <a:rPr lang="tr-TR" sz="2400" dirty="0" err="1" smtClean="0">
                <a:latin typeface="Bell MT" pitchFamily="18" charset="0"/>
              </a:rPr>
              <a:t>Weberyen</a:t>
            </a:r>
            <a:r>
              <a:rPr lang="tr-TR" sz="2400" dirty="0" smtClean="0">
                <a:latin typeface="Bell MT" pitchFamily="18" charset="0"/>
              </a:rPr>
              <a:t> paradigmaya odaklanacağız. </a:t>
            </a:r>
            <a:r>
              <a:rPr lang="tr-TR" sz="2400" dirty="0" err="1" smtClean="0">
                <a:latin typeface="Bell MT" pitchFamily="18" charset="0"/>
              </a:rPr>
              <a:t>Weber’in</a:t>
            </a:r>
            <a:r>
              <a:rPr lang="tr-TR" sz="2400" dirty="0" smtClean="0">
                <a:latin typeface="Bell MT" pitchFamily="18" charset="0"/>
              </a:rPr>
              <a:t> kavramlarını ve kuramsal </a:t>
            </a:r>
            <a:r>
              <a:rPr lang="tr-TR" sz="2400" dirty="0" err="1" smtClean="0">
                <a:latin typeface="Bell MT" pitchFamily="18" charset="0"/>
              </a:rPr>
              <a:t>formülasyonunu</a:t>
            </a:r>
            <a:r>
              <a:rPr lang="tr-TR" sz="2400" dirty="0" smtClean="0">
                <a:latin typeface="Bell MT" pitchFamily="18" charset="0"/>
              </a:rPr>
              <a:t> mercek altına alıp açtığı </a:t>
            </a:r>
            <a:r>
              <a:rPr lang="tr-TR" sz="2400" dirty="0" err="1" smtClean="0">
                <a:latin typeface="Bell MT" pitchFamily="18" charset="0"/>
              </a:rPr>
              <a:t>paradigmatik</a:t>
            </a:r>
            <a:r>
              <a:rPr lang="tr-TR" sz="2400" dirty="0" smtClean="0">
                <a:latin typeface="Bell MT" pitchFamily="18" charset="0"/>
              </a:rPr>
              <a:t> çığırın kuramsal ve araştırma temelli </a:t>
            </a:r>
            <a:r>
              <a:rPr lang="tr-TR" sz="2400" dirty="0" err="1" smtClean="0">
                <a:latin typeface="Bell MT" pitchFamily="18" charset="0"/>
              </a:rPr>
              <a:t>köşetaşlarını</a:t>
            </a:r>
            <a:r>
              <a:rPr lang="tr-TR" sz="2400" dirty="0" smtClean="0">
                <a:latin typeface="Bell MT" pitchFamily="18" charset="0"/>
              </a:rPr>
              <a:t> aydınlatacağız. Bu doğrultuda, </a:t>
            </a:r>
            <a:r>
              <a:rPr lang="tr-TR" sz="2400" dirty="0" err="1" smtClean="0">
                <a:latin typeface="Bell MT" pitchFamily="18" charset="0"/>
              </a:rPr>
              <a:t>Durkheimcı</a:t>
            </a:r>
            <a:r>
              <a:rPr lang="tr-TR" sz="2400" dirty="0" smtClean="0">
                <a:latin typeface="Bell MT" pitchFamily="18" charset="0"/>
              </a:rPr>
              <a:t> paradigma ile ayrımını keskin hatlarla çizeceğiz.</a:t>
            </a:r>
          </a:p>
          <a:p>
            <a:r>
              <a:rPr lang="tr-TR" sz="2400" dirty="0" smtClean="0">
                <a:latin typeface="Bell MT" pitchFamily="18" charset="0"/>
              </a:rPr>
              <a:t>Sosyal antropolojinin 1960lı yıllarla birlikte </a:t>
            </a:r>
            <a:r>
              <a:rPr lang="tr-TR" sz="2400" dirty="0" err="1" smtClean="0">
                <a:latin typeface="Bell MT" pitchFamily="18" charset="0"/>
              </a:rPr>
              <a:t>Weberyen</a:t>
            </a:r>
            <a:r>
              <a:rPr lang="tr-TR" sz="2400" dirty="0" smtClean="0">
                <a:latin typeface="Bell MT" pitchFamily="18" charset="0"/>
              </a:rPr>
              <a:t> bir paradigmada yürüdüğünü ve </a:t>
            </a:r>
            <a:r>
              <a:rPr lang="tr-TR" sz="2400" dirty="0" err="1" smtClean="0">
                <a:latin typeface="Bell MT" pitchFamily="18" charset="0"/>
              </a:rPr>
              <a:t>etnografilerin</a:t>
            </a:r>
            <a:r>
              <a:rPr lang="tr-TR" sz="2400" dirty="0" smtClean="0">
                <a:latin typeface="Bell MT" pitchFamily="18" charset="0"/>
              </a:rPr>
              <a:t> bugün bu tarihten öncekilerden farklı bir topluluk ve toplumsal aktör anlayışına yaslandıkları unutulmamalı.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Andalus" pitchFamily="18" charset="-78"/>
                <a:cs typeface="Andalus" pitchFamily="18" charset="-78"/>
              </a:rPr>
              <a:t>9</a:t>
            </a:r>
            <a:r>
              <a:rPr lang="tr-TR" dirty="0" smtClean="0">
                <a:latin typeface="Andalus" pitchFamily="18" charset="-78"/>
                <a:cs typeface="Andalus" pitchFamily="18" charset="-78"/>
              </a:rPr>
              <a:t>. </a:t>
            </a:r>
            <a:r>
              <a:rPr lang="tr-TR" dirty="0">
                <a:latin typeface="Andalus" pitchFamily="18" charset="-78"/>
                <a:cs typeface="Andalus" pitchFamily="18" charset="-78"/>
              </a:rPr>
              <a:t>hafta</a:t>
            </a:r>
            <a:endParaRPr lang="tr-TR" dirty="0"/>
          </a:p>
        </p:txBody>
      </p:sp>
      <p:sp>
        <p:nvSpPr>
          <p:cNvPr id="3" name="2 İçerik Yer Tutucusu"/>
          <p:cNvSpPr>
            <a:spLocks noGrp="1"/>
          </p:cNvSpPr>
          <p:nvPr>
            <p:ph idx="1"/>
          </p:nvPr>
        </p:nvSpPr>
        <p:spPr/>
        <p:txBody>
          <a:bodyPr>
            <a:normAutofit/>
          </a:bodyPr>
          <a:lstStyle/>
          <a:p>
            <a:r>
              <a:rPr lang="tr-TR" sz="2400" dirty="0" err="1" smtClean="0">
                <a:latin typeface="Bell MT" pitchFamily="18" charset="0"/>
              </a:rPr>
              <a:t>Weber</a:t>
            </a:r>
            <a:r>
              <a:rPr lang="tr-TR" sz="2400" dirty="0" smtClean="0">
                <a:latin typeface="Bell MT" pitchFamily="18" charset="0"/>
              </a:rPr>
              <a:t>, </a:t>
            </a:r>
            <a:r>
              <a:rPr lang="tr-TR" sz="2400" dirty="0" err="1" smtClean="0">
                <a:latin typeface="Bell MT" pitchFamily="18" charset="0"/>
              </a:rPr>
              <a:t>Durkheimcı</a:t>
            </a:r>
            <a:r>
              <a:rPr lang="tr-TR" sz="2400" dirty="0" smtClean="0">
                <a:latin typeface="Bell MT" pitchFamily="18" charset="0"/>
              </a:rPr>
              <a:t> paradigmanın toplumu her şeyin ötesinde konumlandıran paradigmasında kaybolan toplumsal aktörü ön plana taşır. Çevresini gören ve çevresi tarafından görüldüğünü bilen toplumsal aktör, burada, kendisini toplumsal bir sahadaki varlığı içerisinde anlamlandırır, konumlandırır, değiştirir.</a:t>
            </a:r>
          </a:p>
          <a:p>
            <a:r>
              <a:rPr lang="tr-TR" sz="2400" dirty="0" smtClean="0">
                <a:latin typeface="Bell MT" pitchFamily="18" charset="0"/>
              </a:rPr>
              <a:t>Bu toplumsal saha, sonradan </a:t>
            </a:r>
            <a:r>
              <a:rPr lang="tr-TR" sz="2400" dirty="0" err="1" smtClean="0">
                <a:latin typeface="Bell MT" pitchFamily="18" charset="0"/>
              </a:rPr>
              <a:t>Bourdieu’nun</a:t>
            </a:r>
            <a:r>
              <a:rPr lang="tr-TR" sz="2400" dirty="0" smtClean="0">
                <a:latin typeface="Bell MT" pitchFamily="18" charset="0"/>
              </a:rPr>
              <a:t> toplumsal alan kavramına kaynaklık edecektir.</a:t>
            </a:r>
          </a:p>
          <a:p>
            <a:r>
              <a:rPr lang="tr-TR" sz="2400" dirty="0" smtClean="0">
                <a:latin typeface="Bell MT" pitchFamily="18" charset="0"/>
              </a:rPr>
              <a:t>Anlam, anlamak ve anlam üretmek bir önceki paradigmanın dikkate almadığı mefhumlarken toplumsal anlam </a:t>
            </a:r>
            <a:r>
              <a:rPr lang="tr-TR" sz="2400" dirty="0" err="1" smtClean="0">
                <a:latin typeface="Bell MT" pitchFamily="18" charset="0"/>
              </a:rPr>
              <a:t>Weberyen</a:t>
            </a:r>
            <a:r>
              <a:rPr lang="tr-TR" sz="2400" dirty="0" smtClean="0">
                <a:latin typeface="Bell MT" pitchFamily="18" charset="0"/>
              </a:rPr>
              <a:t> paradigma ile merkezi bir yer kaplamaya başlar.</a:t>
            </a:r>
            <a:r>
              <a:rPr lang="tr-TR" sz="2400" dirty="0" smtClean="0">
                <a:latin typeface="Bell MT" pitchFamily="18" charset="0"/>
              </a:rPr>
              <a:t>   </a:t>
            </a:r>
            <a:endParaRPr lang="tr-TR" sz="2400" dirty="0">
              <a:latin typeface="Bell MT"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9</a:t>
            </a:r>
            <a:r>
              <a:rPr lang="tr-TR" dirty="0" smtClean="0">
                <a:latin typeface="Andalus" pitchFamily="18" charset="-78"/>
                <a:cs typeface="Andalus" pitchFamily="18" charset="-78"/>
              </a:rPr>
              <a:t>. </a:t>
            </a:r>
            <a:r>
              <a:rPr lang="tr-TR" dirty="0">
                <a:latin typeface="Andalus" pitchFamily="18" charset="-78"/>
                <a:cs typeface="Andalus" pitchFamily="18" charset="-78"/>
              </a:rPr>
              <a:t>hafta</a:t>
            </a:r>
            <a:endParaRPr lang="tr-TR" dirty="0"/>
          </a:p>
        </p:txBody>
      </p:sp>
      <p:sp>
        <p:nvSpPr>
          <p:cNvPr id="3" name="2 İçerik Yer Tutucusu"/>
          <p:cNvSpPr>
            <a:spLocks noGrp="1"/>
          </p:cNvSpPr>
          <p:nvPr>
            <p:ph idx="1"/>
          </p:nvPr>
        </p:nvSpPr>
        <p:spPr/>
        <p:txBody>
          <a:bodyPr>
            <a:normAutofit/>
          </a:bodyPr>
          <a:lstStyle/>
          <a:p>
            <a:r>
              <a:rPr lang="tr-TR" sz="2400" dirty="0" err="1" smtClean="0">
                <a:latin typeface="Bell MT" pitchFamily="18" charset="0"/>
              </a:rPr>
              <a:t>Weberyen</a:t>
            </a:r>
            <a:r>
              <a:rPr lang="tr-TR" sz="2400" dirty="0" smtClean="0">
                <a:latin typeface="Bell MT" pitchFamily="18" charset="0"/>
              </a:rPr>
              <a:t> toplumsal aktörü, psikolojik birey veya kişi ile karıştırmamak lazım. Burada kendi toplumsal aidiyetleri, bu aidiyetlere dönük geçmişe, bugüne ve geleceğe dönük anlatıları olan bir failden veya tam manasıyla aktörden bahsetmek doğru olur. Belli toplumsal örüntüler bu toplumsal aktörü, ister bağlamsal olarak oluşturulan küçük ister daha katı ve dayanıklı olan büyük kategorilerin içerisinde yüzdürür.</a:t>
            </a:r>
          </a:p>
          <a:p>
            <a:r>
              <a:rPr lang="tr-TR" sz="2400" dirty="0" err="1" smtClean="0">
                <a:latin typeface="Bell MT" pitchFamily="18" charset="0"/>
              </a:rPr>
              <a:t>Weber</a:t>
            </a:r>
            <a:r>
              <a:rPr lang="tr-TR" sz="2400" dirty="0" smtClean="0">
                <a:latin typeface="Bell MT" pitchFamily="18" charset="0"/>
              </a:rPr>
              <a:t>, bu örüntüleri analiz etmek için, yine her biri ideal tip olarak ele alınabilecek dört farklı rasyonalite tanımlar.</a:t>
            </a:r>
          </a:p>
          <a:p>
            <a:r>
              <a:rPr lang="tr-TR" sz="2400" dirty="0" smtClean="0">
                <a:latin typeface="Bell MT" pitchFamily="18" charset="0"/>
              </a:rPr>
              <a:t> Pratik rasyonalite, toplumsal aktörün keskin sonuç odaklılık veya hesaplılık içerisinde oluşuna göndermede bulunur.</a:t>
            </a:r>
            <a:endParaRPr lang="tr-TR" sz="2400" dirty="0">
              <a:latin typeface="Bell MT"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9</a:t>
            </a:r>
            <a:r>
              <a:rPr lang="tr-TR" dirty="0" smtClean="0">
                <a:latin typeface="Andalus" pitchFamily="18" charset="-78"/>
                <a:cs typeface="Andalus" pitchFamily="18" charset="-78"/>
              </a:rPr>
              <a:t>. </a:t>
            </a:r>
            <a:r>
              <a:rPr lang="tr-TR" dirty="0">
                <a:latin typeface="Andalus" pitchFamily="18" charset="-78"/>
                <a:cs typeface="Andalus" pitchFamily="18" charset="-78"/>
              </a:rPr>
              <a:t>hafta</a:t>
            </a:r>
            <a:endParaRPr lang="tr-TR" dirty="0"/>
          </a:p>
        </p:txBody>
      </p:sp>
      <p:sp>
        <p:nvSpPr>
          <p:cNvPr id="3" name="2 İçerik Yer Tutucusu"/>
          <p:cNvSpPr>
            <a:spLocks noGrp="1"/>
          </p:cNvSpPr>
          <p:nvPr>
            <p:ph idx="1"/>
          </p:nvPr>
        </p:nvSpPr>
        <p:spPr/>
        <p:txBody>
          <a:bodyPr>
            <a:normAutofit/>
          </a:bodyPr>
          <a:lstStyle/>
          <a:p>
            <a:r>
              <a:rPr lang="tr-TR" sz="2400" dirty="0" smtClean="0">
                <a:latin typeface="Bell MT" pitchFamily="18" charset="0"/>
              </a:rPr>
              <a:t>Değer rasyonalitesi ise toplumsal ve ahlaki değerlerin arayışına karşılık gelir.</a:t>
            </a:r>
          </a:p>
          <a:p>
            <a:r>
              <a:rPr lang="tr-TR" sz="2400" dirty="0" smtClean="0">
                <a:latin typeface="Bell MT" pitchFamily="18" charset="0"/>
              </a:rPr>
              <a:t>Kuramsal rasyonalite, bir biçimde bağlamın dışına çıkabilmeye ve gözlenenleri kuramsal neden-sonuç dizgeleri içerisinde okuyabilmeye vurgu yapar.</a:t>
            </a:r>
          </a:p>
          <a:p>
            <a:r>
              <a:rPr lang="tr-TR" sz="2400" dirty="0" smtClean="0">
                <a:latin typeface="Bell MT" pitchFamily="18" charset="0"/>
              </a:rPr>
              <a:t>Resmi rasyonalite, toplumsal kuralların gözetilmesine dönük bir temayülü işaretler.</a:t>
            </a:r>
          </a:p>
          <a:p>
            <a:r>
              <a:rPr lang="tr-TR" sz="2400" dirty="0" smtClean="0">
                <a:latin typeface="Bell MT" pitchFamily="18" charset="0"/>
              </a:rPr>
              <a:t>Bunların birisine aitlikleri ile değil genellikle bunların karmaşasında bir bileşke yaratmaları içerisinde değerlendirilebilir toplumsal aktörler.  </a:t>
            </a:r>
            <a:endParaRPr lang="tr-TR" sz="2400" dirty="0" smtClean="0">
              <a:latin typeface="Bell MT"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9</a:t>
            </a:r>
            <a:r>
              <a:rPr lang="tr-TR" dirty="0" smtClean="0">
                <a:latin typeface="Andalus" pitchFamily="18" charset="-78"/>
                <a:cs typeface="Andalus" pitchFamily="18" charset="-78"/>
              </a:rPr>
              <a:t>. </a:t>
            </a:r>
            <a:r>
              <a:rPr lang="tr-TR" dirty="0">
                <a:latin typeface="Andalus" pitchFamily="18" charset="-78"/>
                <a:cs typeface="Andalus" pitchFamily="18" charset="-78"/>
              </a:rPr>
              <a:t>hafta</a:t>
            </a:r>
            <a:endParaRPr lang="tr-TR" dirty="0"/>
          </a:p>
        </p:txBody>
      </p:sp>
      <p:sp>
        <p:nvSpPr>
          <p:cNvPr id="3" name="2 İçerik Yer Tutucusu"/>
          <p:cNvSpPr>
            <a:spLocks noGrp="1"/>
          </p:cNvSpPr>
          <p:nvPr>
            <p:ph idx="1"/>
          </p:nvPr>
        </p:nvSpPr>
        <p:spPr/>
        <p:txBody>
          <a:bodyPr>
            <a:normAutofit/>
          </a:bodyPr>
          <a:lstStyle/>
          <a:p>
            <a:r>
              <a:rPr lang="tr-TR" sz="2400" b="1" dirty="0">
                <a:latin typeface="Bell MT" pitchFamily="18" charset="0"/>
              </a:rPr>
              <a:t>Zorunlu </a:t>
            </a:r>
            <a:r>
              <a:rPr lang="tr-TR" sz="2400" b="1" dirty="0" smtClean="0">
                <a:latin typeface="Bell MT" pitchFamily="18" charset="0"/>
              </a:rPr>
              <a:t>okuma:</a:t>
            </a:r>
          </a:p>
          <a:p>
            <a:r>
              <a:rPr lang="tr-TR" sz="2400" dirty="0" err="1" smtClean="0">
                <a:latin typeface="Bell MT" pitchFamily="18" charset="0"/>
              </a:rPr>
              <a:t>Max</a:t>
            </a:r>
            <a:r>
              <a:rPr lang="tr-TR" sz="2400" dirty="0" smtClean="0">
                <a:latin typeface="Bell MT" pitchFamily="18" charset="0"/>
              </a:rPr>
              <a:t> </a:t>
            </a:r>
            <a:r>
              <a:rPr lang="tr-TR" sz="2400" dirty="0" err="1" smtClean="0">
                <a:latin typeface="Bell MT" pitchFamily="18" charset="0"/>
              </a:rPr>
              <a:t>Weber</a:t>
            </a:r>
            <a:r>
              <a:rPr lang="tr-TR" sz="2400" dirty="0" smtClean="0">
                <a:latin typeface="Bell MT" pitchFamily="18" charset="0"/>
              </a:rPr>
              <a:t>. </a:t>
            </a:r>
            <a:r>
              <a:rPr lang="tr-TR" sz="2400" i="1" dirty="0" smtClean="0">
                <a:latin typeface="Bell MT" pitchFamily="18" charset="0"/>
              </a:rPr>
              <a:t>Protestan Ahlakı ve Kapitalizmin Ruhu. </a:t>
            </a:r>
            <a:r>
              <a:rPr lang="tr-TR" sz="2400" dirty="0" smtClean="0">
                <a:latin typeface="Bell MT" pitchFamily="18" charset="0"/>
              </a:rPr>
              <a:t>Ankara: </a:t>
            </a:r>
            <a:r>
              <a:rPr lang="tr-TR" sz="2400" dirty="0" err="1" smtClean="0">
                <a:latin typeface="Bell MT" pitchFamily="18" charset="0"/>
              </a:rPr>
              <a:t>Bilgesu</a:t>
            </a:r>
            <a:r>
              <a:rPr lang="tr-TR" sz="2400" dirty="0" smtClean="0">
                <a:latin typeface="Bell MT" pitchFamily="18" charset="0"/>
              </a:rPr>
              <a:t> Yayınları </a:t>
            </a:r>
            <a:r>
              <a:rPr lang="tr-TR" sz="2400" dirty="0" smtClean="0">
                <a:latin typeface="Bell MT" pitchFamily="18" charset="0"/>
              </a:rPr>
              <a:t>(2. </a:t>
            </a:r>
            <a:r>
              <a:rPr lang="tr-TR" sz="2400" dirty="0" smtClean="0">
                <a:latin typeface="Bell MT" pitchFamily="18" charset="0"/>
              </a:rPr>
              <a:t>Bölüm: </a:t>
            </a:r>
            <a:r>
              <a:rPr lang="tr-TR" sz="2400" dirty="0" smtClean="0">
                <a:latin typeface="Bell MT" pitchFamily="18" charset="0"/>
              </a:rPr>
              <a:t>Sofu Protestanlığın Meslek Ahlakı </a:t>
            </a:r>
            <a:r>
              <a:rPr lang="tr-TR" sz="2400" dirty="0" smtClean="0">
                <a:latin typeface="Bell MT" pitchFamily="18" charset="0"/>
              </a:rPr>
              <a:t>(tamamı</a:t>
            </a:r>
            <a:r>
              <a:rPr lang="tr-TR" sz="2400" dirty="0" smtClean="0">
                <a:latin typeface="Bell MT" pitchFamily="18" charset="0"/>
              </a:rPr>
              <a:t>)).</a:t>
            </a:r>
            <a:endParaRPr lang="en-US" sz="2400" dirty="0" smtClean="0">
              <a:latin typeface="Bell MT" pitchFamily="18" charset="0"/>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274</TotalTime>
  <Words>352</Words>
  <Application>Microsoft Office PowerPoint</Application>
  <PresentationFormat>Ekran Gösterisi (4:3)</PresentationFormat>
  <Paragraphs>22</Paragraphs>
  <Slides>6</Slides>
  <Notes>1</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Ofis Teması</vt:lpstr>
      <vt:lpstr>9. konu</vt:lpstr>
      <vt:lpstr>9. hafta</vt:lpstr>
      <vt:lpstr>9. hafta</vt:lpstr>
      <vt:lpstr>9. hafta</vt:lpstr>
      <vt:lpstr>9. hafta</vt:lpstr>
      <vt:lpstr>9. hafta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konu</dc:title>
  <dc:creator>çağlar</dc:creator>
  <cp:lastModifiedBy>çağlar</cp:lastModifiedBy>
  <cp:revision>41</cp:revision>
  <dcterms:created xsi:type="dcterms:W3CDTF">2018-05-08T13:48:36Z</dcterms:created>
  <dcterms:modified xsi:type="dcterms:W3CDTF">2018-12-17T15:09:36Z</dcterms:modified>
</cp:coreProperties>
</file>