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AFDD92E-B00F-492F-A06A-91D3286923B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282213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FDD92E-B00F-492F-A06A-91D3286923B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298304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FDD92E-B00F-492F-A06A-91D3286923B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187227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FDD92E-B00F-492F-A06A-91D3286923B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2681074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AFDD92E-B00F-492F-A06A-91D3286923B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2707919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AFDD92E-B00F-492F-A06A-91D3286923B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1972417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AFDD92E-B00F-492F-A06A-91D3286923B9}"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406223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AFDD92E-B00F-492F-A06A-91D3286923B9}"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3863650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FDD92E-B00F-492F-A06A-91D3286923B9}"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892615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AFDD92E-B00F-492F-A06A-91D3286923B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5437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AFDD92E-B00F-492F-A06A-91D3286923B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573C10-DC7A-416B-B0A0-79A96352BAAB}" type="slidenum">
              <a:rPr lang="tr-TR" smtClean="0"/>
              <a:t>‹#›</a:t>
            </a:fld>
            <a:endParaRPr lang="tr-TR"/>
          </a:p>
        </p:txBody>
      </p:sp>
    </p:spTree>
    <p:extLst>
      <p:ext uri="{BB962C8B-B14F-4D97-AF65-F5344CB8AC3E}">
        <p14:creationId xmlns:p14="http://schemas.microsoft.com/office/powerpoint/2010/main" val="531030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DD92E-B00F-492F-A06A-91D3286923B9}"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73C10-DC7A-416B-B0A0-79A96352BAAB}" type="slidenum">
              <a:rPr lang="tr-TR" smtClean="0"/>
              <a:t>‹#›</a:t>
            </a:fld>
            <a:endParaRPr lang="tr-TR"/>
          </a:p>
        </p:txBody>
      </p:sp>
    </p:spTree>
    <p:extLst>
      <p:ext uri="{BB962C8B-B14F-4D97-AF65-F5344CB8AC3E}">
        <p14:creationId xmlns:p14="http://schemas.microsoft.com/office/powerpoint/2010/main" val="2355893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Duygusal Etki Kuramı ve </a:t>
            </a:r>
            <a:r>
              <a:rPr lang="tr-TR" dirty="0" err="1" smtClean="0"/>
              <a:t>Alımlama</a:t>
            </a:r>
            <a:r>
              <a:rPr lang="tr-TR" dirty="0" smtClean="0"/>
              <a:t> Estetiği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37934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DUYGUSAL ETKİ KURAMI</a:t>
            </a:r>
          </a:p>
          <a:p>
            <a:r>
              <a:rPr lang="tr-TR" dirty="0" smtClean="0"/>
              <a:t>Yirminci yüzyılda, edebiyat eleştirisi bağlamında «okur merkezli» yaklaşımlar da ortaya çıkmıştır.</a:t>
            </a:r>
          </a:p>
          <a:p>
            <a:r>
              <a:rPr lang="tr-TR" dirty="0" smtClean="0"/>
              <a:t>Aslında bütün kuram ve yöntemler, bir yönleriyle de edebiyat eserinin niteliğini anlamaya, belirlemeye çalışırlar. Okur merkezli kuramlar da sanatın ve sanat yapıtının özgül yanlarını anlamaya çalışırlar.</a:t>
            </a:r>
          </a:p>
          <a:p>
            <a:r>
              <a:rPr lang="tr-TR" dirty="0" smtClean="0"/>
              <a:t>Sanat yapıtının en temel özelliği, estetik değer taşımasıdır. Bu estetik değerin nasıl oluştuğu ve nasıl tanımlanabileceği konusunda bu kuramlar «</a:t>
            </a:r>
            <a:r>
              <a:rPr lang="tr-TR" dirty="0" err="1" smtClean="0"/>
              <a:t>okur»u</a:t>
            </a:r>
            <a:r>
              <a:rPr lang="tr-TR" dirty="0" smtClean="0"/>
              <a:t> merkeze alır ve yapıtı okur üzerinden açıklar.</a:t>
            </a:r>
          </a:p>
        </p:txBody>
      </p:sp>
    </p:spTree>
    <p:extLst>
      <p:ext uri="{BB962C8B-B14F-4D97-AF65-F5344CB8AC3E}">
        <p14:creationId xmlns:p14="http://schemas.microsoft.com/office/powerpoint/2010/main" val="2049226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yaklaşımlarda, Kant’ın «estetik olan» üzerine yaptığı saptama önemli bir yer tutar.</a:t>
            </a:r>
          </a:p>
          <a:p>
            <a:r>
              <a:rPr lang="tr-TR" dirty="0" smtClean="0"/>
              <a:t>Kant’a göre sanat yapıtının ayırıcı temel niteliği, «</a:t>
            </a:r>
            <a:r>
              <a:rPr lang="tr-TR" dirty="0" err="1" smtClean="0"/>
              <a:t>çıkarsızlık»tır</a:t>
            </a:r>
            <a:r>
              <a:rPr lang="tr-TR" dirty="0" smtClean="0"/>
              <a:t>. Yani estetik değer, herhangi bir çıkarın aracısı olamaz ve o nedenlerle meydana gelemez.</a:t>
            </a:r>
          </a:p>
          <a:p>
            <a:r>
              <a:rPr lang="tr-TR" dirty="0" smtClean="0"/>
              <a:t>Okur, edebiyat yapıtını başka bir nedenle kullanmak amacıyla değil, ondan bir tür zevk almak için okur. Burada dikkat, yapıtın kendisine dönüktür ve okur kendi estetik zevki için okuma edimini gerçekleştirir.</a:t>
            </a:r>
            <a:endParaRPr lang="tr-TR" dirty="0"/>
          </a:p>
        </p:txBody>
      </p:sp>
    </p:spTree>
    <p:extLst>
      <p:ext uri="{BB962C8B-B14F-4D97-AF65-F5344CB8AC3E}">
        <p14:creationId xmlns:p14="http://schemas.microsoft.com/office/powerpoint/2010/main" val="3725397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Estetik değer taşıyan sanat yapıtı, okurda estetik bir heyecan ve zevk yaratır.</a:t>
            </a:r>
          </a:p>
          <a:p>
            <a:r>
              <a:rPr lang="tr-TR" dirty="0" smtClean="0"/>
              <a:t>Bu zevk ve heyecanı duyan okur, yapıttaki estetik değer üzerinden estetik bir yaşantıyı deneyimler,</a:t>
            </a:r>
          </a:p>
          <a:p>
            <a:r>
              <a:rPr lang="tr-TR" dirty="0" smtClean="0"/>
              <a:t>Sanat yapıtının özelliği, okur üzerinde bu duygusal etkileri yaratmasıdır. </a:t>
            </a:r>
          </a:p>
          <a:p>
            <a:r>
              <a:rPr lang="tr-TR" dirty="0" smtClean="0"/>
              <a:t>Okur, yapıt karşısındaki değer yargılarını bu </a:t>
            </a:r>
            <a:r>
              <a:rPr lang="tr-TR" dirty="0" err="1" smtClean="0"/>
              <a:t>etkilenime</a:t>
            </a:r>
            <a:r>
              <a:rPr lang="tr-TR" dirty="0" smtClean="0"/>
              <a:t> bağlı olarak geliştirir. </a:t>
            </a:r>
          </a:p>
          <a:p>
            <a:r>
              <a:rPr lang="tr-TR" dirty="0" smtClean="0"/>
              <a:t>Okurun zevk almasında, estetik yaşantı içine girmesinde ve değer yargıları oluşturmasında esas aldığı, kendisidir; öznel duygu ve tavrından hareket eder.</a:t>
            </a:r>
            <a:endParaRPr lang="tr-TR" dirty="0"/>
          </a:p>
        </p:txBody>
      </p:sp>
    </p:spTree>
    <p:extLst>
      <p:ext uri="{BB962C8B-B14F-4D97-AF65-F5344CB8AC3E}">
        <p14:creationId xmlns:p14="http://schemas.microsoft.com/office/powerpoint/2010/main" val="401015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Yapıta yüklediği «güzellik» niteliği, aslında okurun öznel yaşantısında ve duygu dünyasında bulunur. Bir okurun güzel bulduğu bir yapıtı başka bir okur güzel bulmayabilir; çünkü güzellik duygusu ve anlayışı, okurun kendi öznel yaşantısından kaynaklanır.</a:t>
            </a:r>
          </a:p>
          <a:p>
            <a:r>
              <a:rPr lang="tr-TR" dirty="0" smtClean="0"/>
              <a:t>Yapıta yüklenen nitelikler, o yapıtın kendisinden değil de okurun beğeni dünyasından kaynaklanıyorsa bu durumda nesnel bir eleştiri geliştirmek de mümkün olamaz. Ortak terim ve ölçütler belirlemek, böyle bir yaklaşım içinde çok zordur.</a:t>
            </a:r>
          </a:p>
          <a:p>
            <a:r>
              <a:rPr lang="tr-TR" dirty="0" smtClean="0"/>
              <a:t>Okurdaki duygusal etki üzerinden sanat yapıtlarına yaklaşım, ancak </a:t>
            </a:r>
            <a:r>
              <a:rPr lang="tr-TR" dirty="0" err="1" smtClean="0"/>
              <a:t>izlenimsel</a:t>
            </a:r>
            <a:r>
              <a:rPr lang="tr-TR" dirty="0" smtClean="0"/>
              <a:t>/ öznel eleştirileri beraberinde getirebilir.</a:t>
            </a:r>
            <a:endParaRPr lang="tr-TR" dirty="0"/>
          </a:p>
        </p:txBody>
      </p:sp>
    </p:spTree>
    <p:extLst>
      <p:ext uri="{BB962C8B-B14F-4D97-AF65-F5344CB8AC3E}">
        <p14:creationId xmlns:p14="http://schemas.microsoft.com/office/powerpoint/2010/main" val="3003765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ALIMLAMA ESTETİĞİ</a:t>
            </a:r>
          </a:p>
          <a:p>
            <a:r>
              <a:rPr lang="tr-TR" dirty="0" err="1" smtClean="0"/>
              <a:t>Alımlama</a:t>
            </a:r>
            <a:r>
              <a:rPr lang="tr-TR" dirty="0" smtClean="0"/>
              <a:t> kuramı, yapıtın tanımını yapmaya çalışmaz; doğrudan doğruya «anlam» üzerine odaklanır.</a:t>
            </a:r>
          </a:p>
          <a:p>
            <a:r>
              <a:rPr lang="tr-TR" dirty="0" smtClean="0"/>
              <a:t>Bu kuramın üzerinde durduğu birtakım sorular, «</a:t>
            </a:r>
            <a:r>
              <a:rPr lang="tr-TR" dirty="0" err="1" smtClean="0"/>
              <a:t>anlam»ı</a:t>
            </a:r>
            <a:r>
              <a:rPr lang="tr-TR" dirty="0" smtClean="0"/>
              <a:t> bilgisel yönden belirginleştirmeye çalışma amacını taşır. </a:t>
            </a:r>
            <a:r>
              <a:rPr lang="tr-TR" dirty="0" err="1" smtClean="0"/>
              <a:t>Alımlama</a:t>
            </a:r>
            <a:r>
              <a:rPr lang="tr-TR" dirty="0" smtClean="0"/>
              <a:t> kuramı, bu yönüyle bilgisel bir uğraşıyı içerir.</a:t>
            </a:r>
          </a:p>
          <a:p>
            <a:r>
              <a:rPr lang="tr-TR" dirty="0" smtClean="0"/>
              <a:t>Yapıttaki «anlam» yazarın üretip aktardığı bir şey midir, metindeki sözcüklerin kendi aralarındaki ilişkiyle mi oluşur, yoksa ona anlamı okur mu yükler?</a:t>
            </a:r>
          </a:p>
          <a:p>
            <a:r>
              <a:rPr lang="tr-TR" dirty="0" smtClean="0"/>
              <a:t>Buna benzer sorular, </a:t>
            </a:r>
            <a:r>
              <a:rPr lang="tr-TR" dirty="0" err="1" smtClean="0"/>
              <a:t>Alımlama</a:t>
            </a:r>
            <a:r>
              <a:rPr lang="tr-TR" dirty="0" smtClean="0"/>
              <a:t> kuramının bir duygu sorununa değil, bilgi oluşturmaya yöneldiğini gösterir.</a:t>
            </a:r>
            <a:endParaRPr lang="tr-TR" dirty="0"/>
          </a:p>
        </p:txBody>
      </p:sp>
    </p:spTree>
    <p:extLst>
      <p:ext uri="{BB962C8B-B14F-4D97-AF65-F5344CB8AC3E}">
        <p14:creationId xmlns:p14="http://schemas.microsoft.com/office/powerpoint/2010/main" val="2313430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kuramın savunucularına göre anlam, yapıtta hazır hâlde bulunmaz. Yapıt, yazarla okur arasındaki bir ilişkide yeniden üretilir. </a:t>
            </a:r>
          </a:p>
          <a:p>
            <a:r>
              <a:rPr lang="tr-TR" dirty="0" smtClean="0"/>
              <a:t>Anlam, edebiyat yapıtında potansiyel olarak bulunur. Okuma edimi sırasında okur, </a:t>
            </a:r>
            <a:r>
              <a:rPr lang="tr-TR" dirty="0" err="1" smtClean="0"/>
              <a:t>alımlama</a:t>
            </a:r>
            <a:r>
              <a:rPr lang="tr-TR" dirty="0" smtClean="0"/>
              <a:t> süreci için.de bu potansiyeli somutlaştırır.</a:t>
            </a:r>
          </a:p>
          <a:p>
            <a:r>
              <a:rPr lang="tr-TR" dirty="0" smtClean="0"/>
              <a:t>Her metinde iki uç vardır: Artistik uç, estetik uç.</a:t>
            </a:r>
          </a:p>
          <a:p>
            <a:r>
              <a:rPr lang="tr-TR" dirty="0" smtClean="0"/>
              <a:t>Yazarın yazma edimi ile ürettiği metin, artistik uca aittir. Okurun bu metni </a:t>
            </a:r>
            <a:r>
              <a:rPr lang="tr-TR" dirty="0" err="1" smtClean="0"/>
              <a:t>alımlayıp</a:t>
            </a:r>
            <a:r>
              <a:rPr lang="tr-TR" dirty="0" smtClean="0"/>
              <a:t> somutlaştırması ise estetik uca ilişkindir. Metin, böylece yazarla okur arasındaki alışverişte buluşan bu iki ucun buluşmasıyla </a:t>
            </a:r>
            <a:r>
              <a:rPr lang="tr-TR" dirty="0" err="1" smtClean="0"/>
              <a:t>alımlanma</a:t>
            </a:r>
            <a:r>
              <a:rPr lang="tr-TR" dirty="0" smtClean="0"/>
              <a:t> sürecine girer ve anlamlandırılır.</a:t>
            </a:r>
            <a:endParaRPr lang="tr-TR" dirty="0"/>
          </a:p>
        </p:txBody>
      </p:sp>
    </p:spTree>
    <p:extLst>
      <p:ext uri="{BB962C8B-B14F-4D97-AF65-F5344CB8AC3E}">
        <p14:creationId xmlns:p14="http://schemas.microsoft.com/office/powerpoint/2010/main" val="3885720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Yazar, metninde birtakım boşluklar ya da belirsizler bırakır. Okur, bu boşluk ve belirsizlikleri kendi anlamlandırma ediminde tamamlar. Böylece metinden aynı zamanda estetik bir haz da alır ve bir tür yaratma heyecanı duyar.</a:t>
            </a:r>
          </a:p>
          <a:p>
            <a:r>
              <a:rPr lang="tr-TR" dirty="0" smtClean="0"/>
              <a:t>Çağdaş okur, metin karşısında edilgen değil, etkendir. Başka bir deyişle metnin oluşum ve anlamlanma sürecine doğrudan katılır. Bunu da yaratıcı imgelemi sayesinde yapar.</a:t>
            </a:r>
          </a:p>
          <a:p>
            <a:r>
              <a:rPr lang="tr-TR" dirty="0" smtClean="0"/>
              <a:t>Edebiyat metni, okurun yaratıcı imgelemini harekete geçirici ve bu sayede onu anlamlandırmasına olanak verici özelliktedir. Böyle olmasa zaten onun </a:t>
            </a:r>
            <a:r>
              <a:rPr lang="tr-TR" dirty="0" err="1" smtClean="0"/>
              <a:t>edebîliğinden</a:t>
            </a:r>
            <a:r>
              <a:rPr lang="tr-TR" dirty="0" smtClean="0"/>
              <a:t> ya da estetik niteliğinden söz edilemezdi.</a:t>
            </a:r>
            <a:endParaRPr lang="tr-TR" dirty="0"/>
          </a:p>
        </p:txBody>
      </p:sp>
    </p:spTree>
    <p:extLst>
      <p:ext uri="{BB962C8B-B14F-4D97-AF65-F5344CB8AC3E}">
        <p14:creationId xmlns:p14="http://schemas.microsoft.com/office/powerpoint/2010/main" val="228060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Yazar, gerçeklik açısından da üreticidir. Zaten gerçeklik anlayışı çağdan çağa, toplumdan topluma değişip durmuştur; tek ve mutlak bir gerçeklik tanımından söz edilemez. Yazar da muhatap olduğu gerçekliği olduğu gibi kopyalayıp yansıtmaz; onu metninde yeniden üretir.</a:t>
            </a:r>
          </a:p>
          <a:p>
            <a:r>
              <a:rPr lang="tr-TR" dirty="0" smtClean="0"/>
              <a:t>Aynı biçimde yazar, bir dünya görüşünü kopyalayarak yapıtında sunmaz. Yazar, yaşadığı dönemdeki egemen dünya görüşünün eksik bıraktığı ya da görmezden geldiği yanları ortaya koyar.</a:t>
            </a:r>
          </a:p>
          <a:p>
            <a:r>
              <a:rPr lang="tr-TR" dirty="0" smtClean="0"/>
              <a:t>Kimi öncü ve yenilikçi yapıtlar, dönemindeki egemen estetik beklentilere yanıt vermediği için olumsuz karşılanabilir; ama sonraki dönemlerde böyle yapıtlar daha iyi anlaşılmaya başlar ve mevcut estetik değer yargılarının değişmesine yol açar. Eleştirmen, bu noktada dikkatli olmalıdır.</a:t>
            </a:r>
            <a:endParaRPr lang="tr-TR" dirty="0"/>
          </a:p>
        </p:txBody>
      </p:sp>
    </p:spTree>
    <p:extLst>
      <p:ext uri="{BB962C8B-B14F-4D97-AF65-F5344CB8AC3E}">
        <p14:creationId xmlns:p14="http://schemas.microsoft.com/office/powerpoint/2010/main" val="3689639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714</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Duygusal Etki Kuramı ve Alımlama Estetiği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Duygusal Etki Kuramı ve Alımlama Estetiği</dc:title>
  <dc:creator>pc</dc:creator>
  <cp:lastModifiedBy>pc</cp:lastModifiedBy>
  <cp:revision>6</cp:revision>
  <dcterms:created xsi:type="dcterms:W3CDTF">2020-05-04T00:17:54Z</dcterms:created>
  <dcterms:modified xsi:type="dcterms:W3CDTF">2020-05-04T01:08:12Z</dcterms:modified>
</cp:coreProperties>
</file>