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Lst>
  <p:notesMasterIdLst>
    <p:notesMasterId r:id="rId15"/>
  </p:notesMasterIdLst>
  <p:sldIdLst>
    <p:sldId id="275" r:id="rId2"/>
    <p:sldId id="276" r:id="rId3"/>
    <p:sldId id="257" r:id="rId4"/>
    <p:sldId id="258" r:id="rId5"/>
    <p:sldId id="259" r:id="rId6"/>
    <p:sldId id="260" r:id="rId7"/>
    <p:sldId id="263" r:id="rId8"/>
    <p:sldId id="278" r:id="rId9"/>
    <p:sldId id="277" r:id="rId10"/>
    <p:sldId id="268" r:id="rId11"/>
    <p:sldId id="269" r:id="rId12"/>
    <p:sldId id="279" r:id="rId13"/>
    <p:sldId id="280"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13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54047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596249"/>
            <a:ext cx="11054080" cy="3395698"/>
          </a:xfrm>
        </p:spPr>
        <p:txBody>
          <a:bodyPr anchor="b"/>
          <a:lstStyle>
            <a:lvl1pPr algn="ctr">
              <a:defRPr sz="8533"/>
            </a:lvl1pPr>
          </a:lstStyle>
          <a:p>
            <a:r>
              <a:rPr lang="tr-TR"/>
              <a:t>Asıl başlık stilini düzenlemek için tıklayın</a:t>
            </a:r>
            <a:endParaRPr lang="en-US" dirty="0"/>
          </a:p>
        </p:txBody>
      </p:sp>
      <p:sp>
        <p:nvSpPr>
          <p:cNvPr id="3" name="Subtitle 2"/>
          <p:cNvSpPr>
            <a:spLocks noGrp="1"/>
          </p:cNvSpPr>
          <p:nvPr>
            <p:ph type="subTitle" idx="1"/>
          </p:nvPr>
        </p:nvSpPr>
        <p:spPr>
          <a:xfrm>
            <a:off x="1625600" y="5122898"/>
            <a:ext cx="9753600"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4939397-2F5F-40A5-89F9-D8434501AC0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6992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4939397-2F5F-40A5-89F9-D8434501AC0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5710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519289"/>
            <a:ext cx="2804160" cy="826572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94081" y="519289"/>
            <a:ext cx="8249920" cy="82657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4939397-2F5F-40A5-89F9-D8434501AC0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45229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848170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extLst>
      <p:ext uri="{BB962C8B-B14F-4D97-AF65-F5344CB8AC3E}">
        <p14:creationId xmlns:p14="http://schemas.microsoft.com/office/powerpoint/2010/main" val="256122241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Type a quote here.”"/>
          <p:cNvSpPr txBox="1">
            <a:spLocks noGrp="1"/>
          </p:cNvSpPr>
          <p:nvPr>
            <p:ph type="body" sz="quarter" idx="13"/>
          </p:nvPr>
        </p:nvSpPr>
        <p:spPr>
          <a:xfrm>
            <a:off x="1270000" y="4305300"/>
            <a:ext cx="10464800" cy="609600"/>
          </a:xfrm>
          <a:prstGeom prst="rect">
            <a:avLst/>
          </a:prstGeom>
        </p:spPr>
        <p:txBody>
          <a:bodyPr>
            <a:spAutoFit/>
          </a:bodyPr>
          <a:lstStyle>
            <a:lvl1pPr marL="0" indent="0" algn="ctr">
              <a:buClrTx/>
              <a:buSzTx/>
              <a:buFontTx/>
              <a:buNone/>
              <a:defRPr sz="3000"/>
            </a:lvl1pPr>
          </a:lstStyle>
          <a:p>
            <a:r>
              <a:t>“Type a quote here.” </a:t>
            </a:r>
          </a:p>
        </p:txBody>
      </p:sp>
      <p:sp>
        <p:nvSpPr>
          <p:cNvPr id="108" name="–Johnny Appleseed"/>
          <p:cNvSpPr txBox="1">
            <a:spLocks noGrp="1"/>
          </p:cNvSpPr>
          <p:nvPr>
            <p:ph type="body" sz="quarter" idx="14"/>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sz="3000" i="1">
                <a:solidFill>
                  <a:srgbClr val="5C86B9"/>
                </a:solidFill>
              </a:defRPr>
            </a:lvl1pPr>
          </a:lstStyle>
          <a:p>
            <a:r>
              <a:t>–Johnny Appleseed</a:t>
            </a:r>
          </a:p>
        </p:txBody>
      </p:sp>
      <p:sp>
        <p:nvSpPr>
          <p:cNvPr id="109"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extLst>
      <p:ext uri="{BB962C8B-B14F-4D97-AF65-F5344CB8AC3E}">
        <p14:creationId xmlns:p14="http://schemas.microsoft.com/office/powerpoint/2010/main" val="221841814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993789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4939397-2F5F-40A5-89F9-D8434501AC0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0279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9"/>
            <a:ext cx="11216640" cy="4057226"/>
          </a:xfrm>
        </p:spPr>
        <p:txBody>
          <a:bodyPr anchor="b"/>
          <a:lstStyle>
            <a:lvl1pPr>
              <a:defRPr sz="8533"/>
            </a:lvl1pPr>
          </a:lstStyle>
          <a:p>
            <a:r>
              <a:rPr lang="tr-TR"/>
              <a:t>Asıl başlık stilini düzenlemek için tıklayın</a:t>
            </a:r>
            <a:endParaRPr lang="en-US" dirty="0"/>
          </a:p>
        </p:txBody>
      </p:sp>
      <p:sp>
        <p:nvSpPr>
          <p:cNvPr id="3" name="Text Placeholder 2"/>
          <p:cNvSpPr>
            <a:spLocks noGrp="1"/>
          </p:cNvSpPr>
          <p:nvPr>
            <p:ph type="body" idx="1"/>
          </p:nvPr>
        </p:nvSpPr>
        <p:spPr>
          <a:xfrm>
            <a:off x="887307" y="6527239"/>
            <a:ext cx="11216640" cy="2133599"/>
          </a:xfrm>
        </p:spPr>
        <p:txBody>
          <a:bodyPr/>
          <a:lstStyle>
            <a:lvl1pPr marL="0" indent="0">
              <a:buNone/>
              <a:defRPr sz="3413">
                <a:solidFill>
                  <a:schemeClr val="tx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4939397-2F5F-40A5-89F9-D8434501AC0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6861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94080" y="2596444"/>
            <a:ext cx="5527040" cy="618857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83680" y="2596444"/>
            <a:ext cx="5527040" cy="618857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4939397-2F5F-40A5-89F9-D8434501AC03}"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6103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95775" y="2390987"/>
            <a:ext cx="5501639"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tr-TR"/>
              <a:t>Asıl metin stillerini düzenlemek için tıklayın</a:t>
            </a:r>
          </a:p>
        </p:txBody>
      </p:sp>
      <p:sp>
        <p:nvSpPr>
          <p:cNvPr id="4" name="Content Placeholder 3"/>
          <p:cNvSpPr>
            <a:spLocks noGrp="1"/>
          </p:cNvSpPr>
          <p:nvPr>
            <p:ph sz="half" idx="2"/>
          </p:nvPr>
        </p:nvSpPr>
        <p:spPr>
          <a:xfrm>
            <a:off x="895775" y="3562773"/>
            <a:ext cx="5501639" cy="5240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83681" y="2390987"/>
            <a:ext cx="5528734"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tr-TR"/>
              <a:t>Asıl metin stillerini düzenlemek için tıklayın</a:t>
            </a:r>
          </a:p>
        </p:txBody>
      </p:sp>
      <p:sp>
        <p:nvSpPr>
          <p:cNvPr id="6" name="Content Placeholder 5"/>
          <p:cNvSpPr>
            <a:spLocks noGrp="1"/>
          </p:cNvSpPr>
          <p:nvPr>
            <p:ph sz="quarter" idx="4"/>
          </p:nvPr>
        </p:nvSpPr>
        <p:spPr>
          <a:xfrm>
            <a:off x="6583681" y="3562773"/>
            <a:ext cx="5528734" cy="5240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4939397-2F5F-40A5-89F9-D8434501AC03}"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15107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4939397-2F5F-40A5-89F9-D8434501AC03}"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228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39397-2F5F-40A5-89F9-D8434501AC03}" type="datetimeFigureOut">
              <a:rPr lang="en-US" smtClean="0"/>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451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tr-TR"/>
              <a:t>Asıl başlık stilini düzenlemek için tıklayın</a:t>
            </a:r>
            <a:endParaRPr lang="en-US" dirty="0"/>
          </a:p>
        </p:txBody>
      </p:sp>
      <p:sp>
        <p:nvSpPr>
          <p:cNvPr id="3" name="Content Placeholder 2"/>
          <p:cNvSpPr>
            <a:spLocks noGrp="1"/>
          </p:cNvSpPr>
          <p:nvPr>
            <p:ph idx="1"/>
          </p:nvPr>
        </p:nvSpPr>
        <p:spPr>
          <a:xfrm>
            <a:off x="5528734" y="1404340"/>
            <a:ext cx="6583680" cy="6931378"/>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4939397-2F5F-40A5-89F9-D8434501AC03}"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7425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455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28734" y="1404340"/>
            <a:ext cx="6583680" cy="6931378"/>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tr-TR"/>
              <a:t>Resim eklemek için simgeye tıklayın</a:t>
            </a:r>
            <a:endParaRPr lang="en-US" dirty="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4939397-2F5F-40A5-89F9-D8434501AC03}"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1069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1"/>
            <a:ext cx="11216640" cy="188524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94080" y="9040144"/>
            <a:ext cx="2926080"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C764DE79-268F-4C1A-8933-263129D2AF90}" type="datetimeFigureOut">
              <a:rPr lang="en-US" dirty="0"/>
              <a:t>1/22/2023</a:t>
            </a:fld>
            <a:endParaRPr lang="en-US" dirty="0"/>
          </a:p>
        </p:txBody>
      </p:sp>
      <p:sp>
        <p:nvSpPr>
          <p:cNvPr id="5" name="Footer Placeholder 4"/>
          <p:cNvSpPr>
            <a:spLocks noGrp="1"/>
          </p:cNvSpPr>
          <p:nvPr>
            <p:ph type="ftr" sz="quarter" idx="3"/>
          </p:nvPr>
        </p:nvSpPr>
        <p:spPr>
          <a:xfrm>
            <a:off x="4307840" y="9040144"/>
            <a:ext cx="4389120"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84640" y="9040144"/>
            <a:ext cx="2926080"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86CB4B4D-7CA3-9044-876B-883B54F8677D}" type="slidenum">
              <a:rPr lang="tr-TR" smtClean="0"/>
              <a:t>‹#›</a:t>
            </a:fld>
            <a:endParaRPr lang="tr-TR"/>
          </a:p>
        </p:txBody>
      </p:sp>
    </p:spTree>
    <p:extLst>
      <p:ext uri="{BB962C8B-B14F-4D97-AF65-F5344CB8AC3E}">
        <p14:creationId xmlns:p14="http://schemas.microsoft.com/office/powerpoint/2010/main" val="1540365044"/>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B08A76-3B5B-AF93-B9E4-35EC52D2758C}"/>
              </a:ext>
            </a:extLst>
          </p:cNvPr>
          <p:cNvSpPr>
            <a:spLocks noGrp="1"/>
          </p:cNvSpPr>
          <p:nvPr>
            <p:ph type="ctrTitle"/>
          </p:nvPr>
        </p:nvSpPr>
        <p:spPr/>
        <p:txBody>
          <a:bodyPr>
            <a:normAutofit/>
          </a:bodyPr>
          <a:lstStyle/>
          <a:p>
            <a:r>
              <a:rPr lang="tr-TR" sz="4800" kern="1200" dirty="0">
                <a:effectLst/>
                <a:latin typeface="Calibri Light" panose="020F0302020204030204" pitchFamily="34" charset="0"/>
                <a:ea typeface="Times New Roman" panose="02020603050405020304" pitchFamily="18" charset="0"/>
                <a:cs typeface="Times New Roman" panose="02020603050405020304" pitchFamily="18" charset="0"/>
              </a:rPr>
              <a:t>İSLAM SANATLARI VE ESTETİĞİNE GİRİŞ</a:t>
            </a:r>
            <a:endParaRPr lang="tr-TR" sz="4800" dirty="0"/>
          </a:p>
        </p:txBody>
      </p:sp>
      <p:sp>
        <p:nvSpPr>
          <p:cNvPr id="3" name="Alt Başlık 2">
            <a:extLst>
              <a:ext uri="{FF2B5EF4-FFF2-40B4-BE49-F238E27FC236}">
                <a16:creationId xmlns:a16="http://schemas.microsoft.com/office/drawing/2014/main" id="{C4CE3979-3C68-18DF-1D77-080342211A36}"/>
              </a:ext>
            </a:extLst>
          </p:cNvPr>
          <p:cNvSpPr>
            <a:spLocks noGrp="1"/>
          </p:cNvSpPr>
          <p:nvPr>
            <p:ph type="subTitle" idx="1"/>
          </p:nvPr>
        </p:nvSpPr>
        <p:spPr/>
        <p:txBody>
          <a:bodyPr/>
          <a:lstStyle/>
          <a:p>
            <a:r>
              <a:rPr lang="tr-TR" dirty="0"/>
              <a:t>İslam Sanatları ve Estetiği Dersi</a:t>
            </a:r>
          </a:p>
          <a:p>
            <a:r>
              <a:rPr lang="tr-TR" dirty="0"/>
              <a:t>Doç. Dr. Ayşe ERSAY YÜKSEL</a:t>
            </a:r>
          </a:p>
        </p:txBody>
      </p:sp>
    </p:spTree>
    <p:extLst>
      <p:ext uri="{BB962C8B-B14F-4D97-AF65-F5344CB8AC3E}">
        <p14:creationId xmlns:p14="http://schemas.microsoft.com/office/powerpoint/2010/main" val="1586749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he periodization of the course will follow the periodization through which two Pelican volumes are organized."/>
          <p:cNvSpPr txBox="1">
            <a:spLocks noGrp="1"/>
          </p:cNvSpPr>
          <p:nvPr>
            <p:ph type="body" sz="quarter" idx="13"/>
          </p:nvPr>
        </p:nvSpPr>
        <p:spPr>
          <a:xfrm>
            <a:off x="1139372" y="248385"/>
            <a:ext cx="10464800" cy="507831"/>
          </a:xfrm>
          <a:prstGeom prst="rect">
            <a:avLst/>
          </a:prstGeom>
        </p:spPr>
        <p:txBody>
          <a:bodyPr/>
          <a:lstStyle/>
          <a:p>
            <a:endParaRPr dirty="0"/>
          </a:p>
        </p:txBody>
      </p:sp>
      <p:pic>
        <p:nvPicPr>
          <p:cNvPr id="177" name="Picture 2" descr="Picture 2"/>
          <p:cNvPicPr>
            <a:picLocks noChangeAspect="1"/>
          </p:cNvPicPr>
          <p:nvPr/>
        </p:nvPicPr>
        <p:blipFill>
          <a:blip r:embed="rId2"/>
          <a:stretch>
            <a:fillRect/>
          </a:stretch>
        </p:blipFill>
        <p:spPr>
          <a:xfrm>
            <a:off x="245274" y="0"/>
            <a:ext cx="3927256" cy="5049329"/>
          </a:xfrm>
          <a:prstGeom prst="rect">
            <a:avLst/>
          </a:prstGeom>
          <a:ln w="12700">
            <a:miter lim="400000"/>
          </a:ln>
        </p:spPr>
      </p:pic>
      <p:pic>
        <p:nvPicPr>
          <p:cNvPr id="178" name="Picture 3" descr="Picture 3"/>
          <p:cNvPicPr>
            <a:picLocks noChangeAspect="1"/>
          </p:cNvPicPr>
          <p:nvPr/>
        </p:nvPicPr>
        <p:blipFill>
          <a:blip r:embed="rId3"/>
          <a:stretch>
            <a:fillRect/>
          </a:stretch>
        </p:blipFill>
        <p:spPr>
          <a:xfrm>
            <a:off x="4513175" y="2809167"/>
            <a:ext cx="3587265" cy="4802586"/>
          </a:xfrm>
          <a:prstGeom prst="rect">
            <a:avLst/>
          </a:prstGeom>
          <a:ln w="12700">
            <a:miter lim="400000"/>
          </a:ln>
        </p:spPr>
      </p:pic>
      <p:pic>
        <p:nvPicPr>
          <p:cNvPr id="2" name="Picture 2">
            <a:extLst>
              <a:ext uri="{FF2B5EF4-FFF2-40B4-BE49-F238E27FC236}">
                <a16:creationId xmlns:a16="http://schemas.microsoft.com/office/drawing/2014/main" id="{3869C959-B631-9B03-71F4-FF643EA38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7218" y="4267200"/>
            <a:ext cx="3680853" cy="536575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338452E4-6270-DBCD-A215-1173E9909FED}"/>
              </a:ext>
            </a:extLst>
          </p:cNvPr>
          <p:cNvSpPr txBox="1"/>
          <p:nvPr/>
        </p:nvSpPr>
        <p:spPr>
          <a:xfrm>
            <a:off x="5312228" y="1146630"/>
            <a:ext cx="6778172" cy="1015663"/>
          </a:xfrm>
          <a:prstGeom prst="rect">
            <a:avLst/>
          </a:prstGeom>
          <a:noFill/>
        </p:spPr>
        <p:txBody>
          <a:bodyPr wrap="square">
            <a:spAutoFit/>
          </a:bodyPr>
          <a:lstStyle/>
          <a:p>
            <a:r>
              <a:rPr lang="tr-TR" dirty="0"/>
              <a:t>Derste takip edilecek diğer kaynak kitaplar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163" y="3660452"/>
            <a:ext cx="3472101" cy="26010"/>
          </a:xfrm>
          <a:custGeom>
            <a:avLst/>
            <a:gdLst>
              <a:gd name="connsiteX0" fmla="*/ 0 w 3472101"/>
              <a:gd name="connsiteY0" fmla="*/ 0 h 26010"/>
              <a:gd name="connsiteX1" fmla="*/ 659699 w 3472101"/>
              <a:gd name="connsiteY1" fmla="*/ 0 h 26010"/>
              <a:gd name="connsiteX2" fmla="*/ 1354119 w 3472101"/>
              <a:gd name="connsiteY2" fmla="*/ 0 h 26010"/>
              <a:gd name="connsiteX3" fmla="*/ 2083261 w 3472101"/>
              <a:gd name="connsiteY3" fmla="*/ 0 h 26010"/>
              <a:gd name="connsiteX4" fmla="*/ 2812402 w 3472101"/>
              <a:gd name="connsiteY4" fmla="*/ 0 h 26010"/>
              <a:gd name="connsiteX5" fmla="*/ 3472101 w 3472101"/>
              <a:gd name="connsiteY5" fmla="*/ 0 h 26010"/>
              <a:gd name="connsiteX6" fmla="*/ 3472101 w 3472101"/>
              <a:gd name="connsiteY6" fmla="*/ 26010 h 26010"/>
              <a:gd name="connsiteX7" fmla="*/ 2708239 w 3472101"/>
              <a:gd name="connsiteY7" fmla="*/ 26010 h 26010"/>
              <a:gd name="connsiteX8" fmla="*/ 1944377 w 3472101"/>
              <a:gd name="connsiteY8" fmla="*/ 26010 h 26010"/>
              <a:gd name="connsiteX9" fmla="*/ 1249956 w 3472101"/>
              <a:gd name="connsiteY9" fmla="*/ 26010 h 26010"/>
              <a:gd name="connsiteX10" fmla="*/ 0 w 3472101"/>
              <a:gd name="connsiteY10" fmla="*/ 26010 h 26010"/>
              <a:gd name="connsiteX11" fmla="*/ 0 w 3472101"/>
              <a:gd name="connsiteY11" fmla="*/ 0 h 26010"/>
              <a:gd name="connsiteX0" fmla="*/ 0 w 3472101"/>
              <a:gd name="connsiteY0" fmla="*/ 0 h 26010"/>
              <a:gd name="connsiteX1" fmla="*/ 659699 w 3472101"/>
              <a:gd name="connsiteY1" fmla="*/ 0 h 26010"/>
              <a:gd name="connsiteX2" fmla="*/ 1249956 w 3472101"/>
              <a:gd name="connsiteY2" fmla="*/ 0 h 26010"/>
              <a:gd name="connsiteX3" fmla="*/ 2013819 w 3472101"/>
              <a:gd name="connsiteY3" fmla="*/ 0 h 26010"/>
              <a:gd name="connsiteX4" fmla="*/ 2673518 w 3472101"/>
              <a:gd name="connsiteY4" fmla="*/ 0 h 26010"/>
              <a:gd name="connsiteX5" fmla="*/ 3472101 w 3472101"/>
              <a:gd name="connsiteY5" fmla="*/ 0 h 26010"/>
              <a:gd name="connsiteX6" fmla="*/ 3472101 w 3472101"/>
              <a:gd name="connsiteY6" fmla="*/ 26010 h 26010"/>
              <a:gd name="connsiteX7" fmla="*/ 2777681 w 3472101"/>
              <a:gd name="connsiteY7" fmla="*/ 26010 h 26010"/>
              <a:gd name="connsiteX8" fmla="*/ 2013819 w 3472101"/>
              <a:gd name="connsiteY8" fmla="*/ 26010 h 26010"/>
              <a:gd name="connsiteX9" fmla="*/ 1423561 w 3472101"/>
              <a:gd name="connsiteY9" fmla="*/ 26010 h 26010"/>
              <a:gd name="connsiteX10" fmla="*/ 729141 w 3472101"/>
              <a:gd name="connsiteY10" fmla="*/ 26010 h 26010"/>
              <a:gd name="connsiteX11" fmla="*/ 0 w 3472101"/>
              <a:gd name="connsiteY11" fmla="*/ 26010 h 26010"/>
              <a:gd name="connsiteX12" fmla="*/ 0 w 3472101"/>
              <a:gd name="connsiteY12" fmla="*/ 0 h 2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2101" h="26010" fill="none" extrusionOk="0">
                <a:moveTo>
                  <a:pt x="0" y="0"/>
                </a:moveTo>
                <a:cubicBezTo>
                  <a:pt x="240163" y="-4026"/>
                  <a:pt x="443186" y="-37572"/>
                  <a:pt x="659699" y="0"/>
                </a:cubicBezTo>
                <a:cubicBezTo>
                  <a:pt x="876996" y="-6391"/>
                  <a:pt x="1027493" y="-15269"/>
                  <a:pt x="1354119" y="0"/>
                </a:cubicBezTo>
                <a:cubicBezTo>
                  <a:pt x="1652912" y="-1237"/>
                  <a:pt x="1817259" y="-44371"/>
                  <a:pt x="2083261" y="0"/>
                </a:cubicBezTo>
                <a:cubicBezTo>
                  <a:pt x="2343779" y="-1180"/>
                  <a:pt x="2444511" y="42894"/>
                  <a:pt x="2812402" y="0"/>
                </a:cubicBezTo>
                <a:cubicBezTo>
                  <a:pt x="3151554" y="-23736"/>
                  <a:pt x="3185391" y="10541"/>
                  <a:pt x="3472101" y="0"/>
                </a:cubicBezTo>
                <a:cubicBezTo>
                  <a:pt x="3472833" y="9304"/>
                  <a:pt x="3472566" y="14378"/>
                  <a:pt x="3472101" y="26010"/>
                </a:cubicBezTo>
                <a:cubicBezTo>
                  <a:pt x="3102020" y="17931"/>
                  <a:pt x="2909778" y="60934"/>
                  <a:pt x="2708239" y="26010"/>
                </a:cubicBezTo>
                <a:cubicBezTo>
                  <a:pt x="2506529" y="12179"/>
                  <a:pt x="2124580" y="27412"/>
                  <a:pt x="1944377" y="26010"/>
                </a:cubicBezTo>
                <a:cubicBezTo>
                  <a:pt x="1729607" y="-3072"/>
                  <a:pt x="1462069" y="29597"/>
                  <a:pt x="1249956" y="26010"/>
                </a:cubicBezTo>
                <a:cubicBezTo>
                  <a:pt x="1051397" y="55516"/>
                  <a:pt x="256620" y="115512"/>
                  <a:pt x="0" y="26010"/>
                </a:cubicBezTo>
                <a:cubicBezTo>
                  <a:pt x="-949" y="14131"/>
                  <a:pt x="-341" y="11325"/>
                  <a:pt x="0" y="0"/>
                </a:cubicBezTo>
                <a:close/>
              </a:path>
              <a:path w="3472101" h="26010" stroke="0" extrusionOk="0">
                <a:moveTo>
                  <a:pt x="0" y="0"/>
                </a:moveTo>
                <a:cubicBezTo>
                  <a:pt x="266155" y="-6464"/>
                  <a:pt x="359860" y="2991"/>
                  <a:pt x="659699" y="0"/>
                </a:cubicBezTo>
                <a:cubicBezTo>
                  <a:pt x="981307" y="6531"/>
                  <a:pt x="1107231" y="28620"/>
                  <a:pt x="1249956" y="0"/>
                </a:cubicBezTo>
                <a:cubicBezTo>
                  <a:pt x="1359864" y="2737"/>
                  <a:pt x="1782429" y="-9025"/>
                  <a:pt x="2013819" y="0"/>
                </a:cubicBezTo>
                <a:cubicBezTo>
                  <a:pt x="2265562" y="-29220"/>
                  <a:pt x="2392876" y="-48394"/>
                  <a:pt x="2673518" y="0"/>
                </a:cubicBezTo>
                <a:cubicBezTo>
                  <a:pt x="2950605" y="24937"/>
                  <a:pt x="3148259" y="-10304"/>
                  <a:pt x="3472101" y="0"/>
                </a:cubicBezTo>
                <a:cubicBezTo>
                  <a:pt x="3470347" y="6550"/>
                  <a:pt x="3473312" y="19817"/>
                  <a:pt x="3472101" y="26010"/>
                </a:cubicBezTo>
                <a:cubicBezTo>
                  <a:pt x="3197687" y="24487"/>
                  <a:pt x="2927244" y="58037"/>
                  <a:pt x="2777681" y="26010"/>
                </a:cubicBezTo>
                <a:cubicBezTo>
                  <a:pt x="2639663" y="3831"/>
                  <a:pt x="2214701" y="44329"/>
                  <a:pt x="2013819" y="26010"/>
                </a:cubicBezTo>
                <a:cubicBezTo>
                  <a:pt x="1840162" y="-4741"/>
                  <a:pt x="1582099" y="29047"/>
                  <a:pt x="1423561" y="26010"/>
                </a:cubicBezTo>
                <a:cubicBezTo>
                  <a:pt x="1319129" y="76462"/>
                  <a:pt x="994333" y="29321"/>
                  <a:pt x="729141" y="26010"/>
                </a:cubicBezTo>
                <a:cubicBezTo>
                  <a:pt x="496069" y="68715"/>
                  <a:pt x="148996" y="-6903"/>
                  <a:pt x="0" y="26010"/>
                </a:cubicBezTo>
                <a:cubicBezTo>
                  <a:pt x="510" y="18319"/>
                  <a:pt x="1183" y="9661"/>
                  <a:pt x="0" y="0"/>
                </a:cubicBezTo>
                <a:close/>
              </a:path>
              <a:path w="3472101" h="26010" fill="none" stroke="0" extrusionOk="0">
                <a:moveTo>
                  <a:pt x="0" y="0"/>
                </a:moveTo>
                <a:cubicBezTo>
                  <a:pt x="176191" y="15621"/>
                  <a:pt x="424351" y="11293"/>
                  <a:pt x="659699" y="0"/>
                </a:cubicBezTo>
                <a:cubicBezTo>
                  <a:pt x="895569" y="-5806"/>
                  <a:pt x="1018797" y="1951"/>
                  <a:pt x="1354119" y="0"/>
                </a:cubicBezTo>
                <a:cubicBezTo>
                  <a:pt x="1643886" y="12143"/>
                  <a:pt x="1818015" y="9645"/>
                  <a:pt x="2083261" y="0"/>
                </a:cubicBezTo>
                <a:cubicBezTo>
                  <a:pt x="2318940" y="16309"/>
                  <a:pt x="2493175" y="37730"/>
                  <a:pt x="2812402" y="0"/>
                </a:cubicBezTo>
                <a:cubicBezTo>
                  <a:pt x="3159543" y="-26552"/>
                  <a:pt x="3185710" y="1506"/>
                  <a:pt x="3472101" y="0"/>
                </a:cubicBezTo>
                <a:cubicBezTo>
                  <a:pt x="3471649" y="7513"/>
                  <a:pt x="3470267" y="15967"/>
                  <a:pt x="3472101" y="26010"/>
                </a:cubicBezTo>
                <a:cubicBezTo>
                  <a:pt x="3106540" y="1166"/>
                  <a:pt x="2910185" y="74454"/>
                  <a:pt x="2708239" y="26010"/>
                </a:cubicBezTo>
                <a:cubicBezTo>
                  <a:pt x="2528056" y="9505"/>
                  <a:pt x="2183540" y="8259"/>
                  <a:pt x="1944377" y="26010"/>
                </a:cubicBezTo>
                <a:cubicBezTo>
                  <a:pt x="1677891" y="40565"/>
                  <a:pt x="1497751" y="38503"/>
                  <a:pt x="1249956" y="26010"/>
                </a:cubicBezTo>
                <a:cubicBezTo>
                  <a:pt x="1023580" y="39334"/>
                  <a:pt x="277474" y="139392"/>
                  <a:pt x="0" y="26010"/>
                </a:cubicBezTo>
                <a:cubicBezTo>
                  <a:pt x="-561" y="14264"/>
                  <a:pt x="328" y="1217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472101"/>
                      <a:gd name="connsiteY0" fmla="*/ 0 h 26010"/>
                      <a:gd name="connsiteX1" fmla="*/ 659699 w 3472101"/>
                      <a:gd name="connsiteY1" fmla="*/ 0 h 26010"/>
                      <a:gd name="connsiteX2" fmla="*/ 1354119 w 3472101"/>
                      <a:gd name="connsiteY2" fmla="*/ 0 h 26010"/>
                      <a:gd name="connsiteX3" fmla="*/ 2083261 w 3472101"/>
                      <a:gd name="connsiteY3" fmla="*/ 0 h 26010"/>
                      <a:gd name="connsiteX4" fmla="*/ 2812402 w 3472101"/>
                      <a:gd name="connsiteY4" fmla="*/ 0 h 26010"/>
                      <a:gd name="connsiteX5" fmla="*/ 3472101 w 3472101"/>
                      <a:gd name="connsiteY5" fmla="*/ 0 h 26010"/>
                      <a:gd name="connsiteX6" fmla="*/ 3472101 w 3472101"/>
                      <a:gd name="connsiteY6" fmla="*/ 26010 h 26010"/>
                      <a:gd name="connsiteX7" fmla="*/ 2708239 w 3472101"/>
                      <a:gd name="connsiteY7" fmla="*/ 26010 h 26010"/>
                      <a:gd name="connsiteX8" fmla="*/ 1944377 w 3472101"/>
                      <a:gd name="connsiteY8" fmla="*/ 26010 h 26010"/>
                      <a:gd name="connsiteX9" fmla="*/ 1249956 w 3472101"/>
                      <a:gd name="connsiteY9" fmla="*/ 26010 h 26010"/>
                      <a:gd name="connsiteX10" fmla="*/ 0 w 3472101"/>
                      <a:gd name="connsiteY10" fmla="*/ 26010 h 26010"/>
                      <a:gd name="connsiteX11" fmla="*/ 0 w 3472101"/>
                      <a:gd name="connsiteY11" fmla="*/ 0 h 2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101" h="26010" fill="none" extrusionOk="0">
                        <a:moveTo>
                          <a:pt x="0" y="0"/>
                        </a:moveTo>
                        <a:cubicBezTo>
                          <a:pt x="200558" y="30651"/>
                          <a:pt x="433530" y="7848"/>
                          <a:pt x="659699" y="0"/>
                        </a:cubicBezTo>
                        <a:cubicBezTo>
                          <a:pt x="885868" y="-7848"/>
                          <a:pt x="1050967" y="928"/>
                          <a:pt x="1354119" y="0"/>
                        </a:cubicBezTo>
                        <a:cubicBezTo>
                          <a:pt x="1657271" y="-928"/>
                          <a:pt x="1824951" y="-28691"/>
                          <a:pt x="2083261" y="0"/>
                        </a:cubicBezTo>
                        <a:cubicBezTo>
                          <a:pt x="2341571" y="28691"/>
                          <a:pt x="2471276" y="27266"/>
                          <a:pt x="2812402" y="0"/>
                        </a:cubicBezTo>
                        <a:cubicBezTo>
                          <a:pt x="3153528" y="-27266"/>
                          <a:pt x="3182400" y="8319"/>
                          <a:pt x="3472101" y="0"/>
                        </a:cubicBezTo>
                        <a:cubicBezTo>
                          <a:pt x="3472900" y="7705"/>
                          <a:pt x="3470914" y="15358"/>
                          <a:pt x="3472101" y="26010"/>
                        </a:cubicBezTo>
                        <a:cubicBezTo>
                          <a:pt x="3107402" y="9387"/>
                          <a:pt x="2920318" y="60372"/>
                          <a:pt x="2708239" y="26010"/>
                        </a:cubicBezTo>
                        <a:cubicBezTo>
                          <a:pt x="2496160" y="-8352"/>
                          <a:pt x="2167990" y="4520"/>
                          <a:pt x="1944377" y="26010"/>
                        </a:cubicBezTo>
                        <a:cubicBezTo>
                          <a:pt x="1720764" y="47500"/>
                          <a:pt x="1488704" y="31104"/>
                          <a:pt x="1249956" y="26010"/>
                        </a:cubicBezTo>
                        <a:cubicBezTo>
                          <a:pt x="1011208" y="20916"/>
                          <a:pt x="270981" y="72148"/>
                          <a:pt x="0" y="26010"/>
                        </a:cubicBezTo>
                        <a:cubicBezTo>
                          <a:pt x="-818" y="13868"/>
                          <a:pt x="-23" y="11747"/>
                          <a:pt x="0" y="0"/>
                        </a:cubicBezTo>
                        <a:close/>
                      </a:path>
                      <a:path w="3472101" h="26010" stroke="0" extrusionOk="0">
                        <a:moveTo>
                          <a:pt x="0" y="0"/>
                        </a:moveTo>
                        <a:cubicBezTo>
                          <a:pt x="251532" y="-11046"/>
                          <a:pt x="360068" y="7315"/>
                          <a:pt x="659699" y="0"/>
                        </a:cubicBezTo>
                        <a:cubicBezTo>
                          <a:pt x="959330" y="-7315"/>
                          <a:pt x="1131713" y="23248"/>
                          <a:pt x="1249956" y="0"/>
                        </a:cubicBezTo>
                        <a:cubicBezTo>
                          <a:pt x="1368199" y="-23248"/>
                          <a:pt x="1788315" y="9511"/>
                          <a:pt x="2013819" y="0"/>
                        </a:cubicBezTo>
                        <a:cubicBezTo>
                          <a:pt x="2239323" y="-9511"/>
                          <a:pt x="2382452" y="-30296"/>
                          <a:pt x="2673518" y="0"/>
                        </a:cubicBezTo>
                        <a:cubicBezTo>
                          <a:pt x="2964584" y="30296"/>
                          <a:pt x="3138268" y="-480"/>
                          <a:pt x="3472101" y="0"/>
                        </a:cubicBezTo>
                        <a:cubicBezTo>
                          <a:pt x="3471160" y="6094"/>
                          <a:pt x="3473253" y="19656"/>
                          <a:pt x="3472101" y="26010"/>
                        </a:cubicBezTo>
                        <a:cubicBezTo>
                          <a:pt x="3170744" y="29834"/>
                          <a:pt x="2928866" y="51966"/>
                          <a:pt x="2777681" y="26010"/>
                        </a:cubicBezTo>
                        <a:cubicBezTo>
                          <a:pt x="2626496" y="54"/>
                          <a:pt x="2218820" y="57757"/>
                          <a:pt x="2013819" y="26010"/>
                        </a:cubicBezTo>
                        <a:cubicBezTo>
                          <a:pt x="1808818" y="-5737"/>
                          <a:pt x="1560747" y="6922"/>
                          <a:pt x="1423561" y="26010"/>
                        </a:cubicBezTo>
                        <a:cubicBezTo>
                          <a:pt x="1286375" y="45098"/>
                          <a:pt x="984545" y="5397"/>
                          <a:pt x="729141" y="26010"/>
                        </a:cubicBezTo>
                        <a:cubicBezTo>
                          <a:pt x="473737" y="46623"/>
                          <a:pt x="166357" y="16313"/>
                          <a:pt x="0" y="26010"/>
                        </a:cubicBezTo>
                        <a:cubicBezTo>
                          <a:pt x="1188" y="17646"/>
                          <a:pt x="803" y="957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A9571CB9-CB91-8149-2E2C-961B70EBC548}"/>
              </a:ext>
            </a:extLst>
          </p:cNvPr>
          <p:cNvSpPr txBox="1"/>
          <p:nvPr/>
        </p:nvSpPr>
        <p:spPr>
          <a:xfrm>
            <a:off x="377371" y="2540000"/>
            <a:ext cx="5689600" cy="6303264"/>
          </a:xfrm>
          <a:prstGeom prst="rect">
            <a:avLst/>
          </a:prstGeom>
        </p:spPr>
        <p:txBody>
          <a:bodyPr vert="horz" lIns="91440" tIns="45720" rIns="91440" bIns="45720" rtlCol="0" anchor="t">
            <a:normAutofit/>
          </a:bodyPr>
          <a:lstStyle/>
          <a:p>
            <a:pPr indent="-228600" algn="l" defTabSz="914400" hangingPunct="1">
              <a:lnSpc>
                <a:spcPct val="90000"/>
              </a:lnSpc>
              <a:spcAft>
                <a:spcPts val="600"/>
              </a:spcAft>
              <a:buFont typeface="Arial" panose="020B0604020202020204" pitchFamily="34" charset="0"/>
              <a:buChar char="•"/>
            </a:pPr>
            <a:r>
              <a:rPr lang="en-US" sz="3600" kern="1200" dirty="0">
                <a:solidFill>
                  <a:schemeClr val="tx1"/>
                </a:solidFill>
                <a:latin typeface="+mn-lt"/>
                <a:ea typeface="+mn-ea"/>
                <a:cs typeface="+mn-cs"/>
              </a:rPr>
              <a:t>İSLAM SANATINDA ÖNEMLİ DÖNEMLER</a:t>
            </a:r>
            <a:endParaRPr lang="tr-TR" sz="3600" kern="1200" dirty="0">
              <a:solidFill>
                <a:schemeClr val="tx1"/>
              </a:solidFill>
              <a:latin typeface="+mn-lt"/>
              <a:ea typeface="+mn-ea"/>
              <a:cs typeface="+mn-cs"/>
            </a:endParaRPr>
          </a:p>
          <a:p>
            <a:pPr indent="-228600" algn="l" defTabSz="914400" hangingPunct="1">
              <a:lnSpc>
                <a:spcPct val="90000"/>
              </a:lnSpc>
              <a:spcAft>
                <a:spcPts val="600"/>
              </a:spcAft>
              <a:buFont typeface="Arial" panose="020B0604020202020204" pitchFamily="34" charset="0"/>
              <a:buChar char="•"/>
            </a:pPr>
            <a:endParaRPr lang="tr-TR" sz="3600" kern="1200" dirty="0">
              <a:solidFill>
                <a:schemeClr val="tx1"/>
              </a:solidFill>
              <a:latin typeface="+mn-lt"/>
              <a:ea typeface="+mn-ea"/>
              <a:cs typeface="+mn-cs"/>
            </a:endParaRPr>
          </a:p>
          <a:p>
            <a:pPr indent="-228600" algn="l" defTabSz="914400" hangingPunct="1">
              <a:lnSpc>
                <a:spcPct val="90000"/>
              </a:lnSpc>
              <a:spcAft>
                <a:spcPts val="600"/>
              </a:spcAft>
              <a:buFont typeface="Arial" panose="020B0604020202020204" pitchFamily="34" charset="0"/>
              <a:buChar char="•"/>
            </a:pPr>
            <a:endParaRPr lang="en-US" sz="3600" kern="1200" dirty="0">
              <a:solidFill>
                <a:schemeClr val="tx1"/>
              </a:solidFill>
              <a:latin typeface="+mn-lt"/>
              <a:ea typeface="+mn-ea"/>
              <a:cs typeface="+mn-cs"/>
            </a:endParaRPr>
          </a:p>
          <a:p>
            <a:pPr indent="-228600" algn="l" defTabSz="914400" hangingPunct="1">
              <a:lnSpc>
                <a:spcPct val="90000"/>
              </a:lnSpc>
              <a:spcAft>
                <a:spcPts val="600"/>
              </a:spcAft>
              <a:buFont typeface="Arial" panose="020B0604020202020204" pitchFamily="34" charset="0"/>
              <a:buChar char="•"/>
            </a:pPr>
            <a:r>
              <a:rPr lang="en-US" sz="2400" kern="1200" dirty="0">
                <a:solidFill>
                  <a:schemeClr val="tx1"/>
                </a:solidFill>
                <a:latin typeface="+mn-lt"/>
                <a:ea typeface="+mn-ea"/>
                <a:cs typeface="+mn-cs"/>
              </a:rPr>
              <a:t>1)7.-9. </a:t>
            </a:r>
            <a:r>
              <a:rPr lang="en-US" sz="2400" kern="1200" dirty="0" err="1">
                <a:solidFill>
                  <a:schemeClr val="tx1"/>
                </a:solidFill>
                <a:latin typeface="+mn-lt"/>
                <a:ea typeface="+mn-ea"/>
                <a:cs typeface="+mn-cs"/>
              </a:rPr>
              <a:t>Yüzyıl</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Emevîler</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ve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Abbasilerin</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Evrensel</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Hilafetleri</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Geç</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Antik</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Dönem</a:t>
            </a:r>
            <a:r>
              <a:rPr lang="en-US" sz="2400" kern="1200" dirty="0">
                <a:solidFill>
                  <a:schemeClr val="tx1"/>
                </a:solidFill>
                <a:latin typeface="+mn-lt"/>
                <a:ea typeface="+mn-ea"/>
                <a:cs typeface="+mn-cs"/>
              </a:rPr>
              <a:t>)</a:t>
            </a:r>
          </a:p>
          <a:p>
            <a:pPr indent="-228600" algn="l" defTabSz="914400" hangingPunct="1">
              <a:lnSpc>
                <a:spcPct val="90000"/>
              </a:lnSpc>
              <a:spcAft>
                <a:spcPts val="600"/>
              </a:spcAft>
              <a:buFont typeface="Arial" panose="020B0604020202020204" pitchFamily="34" charset="0"/>
              <a:buChar char="•"/>
            </a:pPr>
            <a:endParaRPr lang="en-US" sz="2400" kern="1200" dirty="0">
              <a:solidFill>
                <a:schemeClr val="tx1"/>
              </a:solidFill>
              <a:latin typeface="+mn-lt"/>
              <a:ea typeface="+mn-ea"/>
              <a:cs typeface="+mn-cs"/>
            </a:endParaRPr>
          </a:p>
          <a:p>
            <a:pPr indent="-228600" algn="l" defTabSz="914400" hangingPunct="1">
              <a:lnSpc>
                <a:spcPct val="90000"/>
              </a:lnSpc>
              <a:spcAft>
                <a:spcPts val="600"/>
              </a:spcAft>
              <a:buFont typeface="Arial" panose="020B0604020202020204" pitchFamily="34" charset="0"/>
              <a:buChar char="•"/>
            </a:pPr>
            <a:r>
              <a:rPr lang="en-US" sz="2400" kern="1200" dirty="0">
                <a:solidFill>
                  <a:schemeClr val="tx1"/>
                </a:solidFill>
                <a:latin typeface="+mn-lt"/>
                <a:ea typeface="+mn-ea"/>
                <a:cs typeface="+mn-cs"/>
              </a:rPr>
              <a:t>2) 10-11. </a:t>
            </a:r>
            <a:r>
              <a:rPr lang="en-US" sz="2400" kern="1200" dirty="0" err="1">
                <a:solidFill>
                  <a:schemeClr val="tx1"/>
                </a:solidFill>
                <a:latin typeface="+mn-lt"/>
                <a:ea typeface="+mn-ea"/>
                <a:cs typeface="+mn-cs"/>
              </a:rPr>
              <a:t>Yüzyıl</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Abbasiler</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Fatımiler</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ve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İspanyol</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Emevilerin</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Üç</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Rakip</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Mezhep</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Halifeliği</a:t>
            </a:r>
            <a:r>
              <a:rPr lang="en-US" sz="2400" kern="1200" dirty="0">
                <a:solidFill>
                  <a:schemeClr val="tx1"/>
                </a:solidFill>
                <a:latin typeface="+mn-lt"/>
                <a:ea typeface="+mn-ea"/>
                <a:cs typeface="+mn-cs"/>
              </a:rPr>
              <a:t>”      (Erken </a:t>
            </a:r>
            <a:r>
              <a:rPr lang="en-US" sz="2400" kern="1200" dirty="0" err="1">
                <a:solidFill>
                  <a:schemeClr val="tx1"/>
                </a:solidFill>
                <a:latin typeface="+mn-lt"/>
                <a:ea typeface="+mn-ea"/>
                <a:cs typeface="+mn-cs"/>
              </a:rPr>
              <a:t>Ortaçağ</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Dönemi</a:t>
            </a:r>
            <a:r>
              <a:rPr lang="en-US" sz="2400" kern="1200" dirty="0">
                <a:solidFill>
                  <a:schemeClr val="tx1"/>
                </a:solidFill>
                <a:latin typeface="+mn-lt"/>
                <a:ea typeface="+mn-ea"/>
                <a:cs typeface="+mn-cs"/>
              </a:rPr>
              <a:t>)</a:t>
            </a:r>
          </a:p>
          <a:p>
            <a:pPr indent="-228600" algn="l" defTabSz="914400" hangingPunct="1">
              <a:lnSpc>
                <a:spcPct val="90000"/>
              </a:lnSpc>
              <a:spcAft>
                <a:spcPts val="600"/>
              </a:spcAft>
              <a:buFont typeface="Arial" panose="020B0604020202020204" pitchFamily="34" charset="0"/>
              <a:buChar char="•"/>
            </a:pPr>
            <a:r>
              <a:rPr lang="en-US" sz="2400" kern="1200" dirty="0">
                <a:solidFill>
                  <a:schemeClr val="tx1"/>
                </a:solidFill>
                <a:latin typeface="+mn-lt"/>
                <a:ea typeface="+mn-ea"/>
                <a:cs typeface="+mn-cs"/>
              </a:rPr>
              <a:t>3) 11.-13. </a:t>
            </a:r>
            <a:r>
              <a:rPr lang="en-US" sz="2400" kern="1200" dirty="0" err="1">
                <a:solidFill>
                  <a:schemeClr val="tx1"/>
                </a:solidFill>
                <a:latin typeface="+mn-lt"/>
                <a:ea typeface="+mn-ea"/>
                <a:cs typeface="+mn-cs"/>
              </a:rPr>
              <a:t>Yüzyıl</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Hilafet</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ve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Saltanat</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Türk</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Sultanlıkları</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Selçuklu</a:t>
            </a:r>
            <a:r>
              <a:rPr lang="en-US" sz="2400" kern="1200" dirty="0">
                <a:solidFill>
                  <a:schemeClr val="tx1"/>
                </a:solidFill>
                <a:latin typeface="+mn-lt"/>
                <a:ea typeface="+mn-ea"/>
                <a:cs typeface="+mn-cs"/>
              </a:rPr>
              <a:t> İran/Anadolu </a:t>
            </a:r>
            <a:r>
              <a:rPr lang="en-US" sz="2400" kern="1200" dirty="0" err="1">
                <a:solidFill>
                  <a:schemeClr val="tx1"/>
                </a:solidFill>
                <a:latin typeface="+mn-lt"/>
                <a:ea typeface="+mn-ea"/>
                <a:cs typeface="+mn-cs"/>
              </a:rPr>
              <a:t>ve</a:t>
            </a:r>
            <a:r>
              <a:rPr lang="en-US" sz="2400" kern="1200" dirty="0">
                <a:solidFill>
                  <a:schemeClr val="tx1"/>
                </a:solidFill>
                <a:latin typeface="+mn-lt"/>
                <a:ea typeface="+mn-ea"/>
                <a:cs typeface="+mn-cs"/>
              </a:rPr>
              <a:t> Delhi; </a:t>
            </a:r>
            <a:r>
              <a:rPr lang="en-US" sz="2400" kern="1200" dirty="0" err="1">
                <a:solidFill>
                  <a:schemeClr val="tx1"/>
                </a:solidFill>
                <a:latin typeface="+mn-lt"/>
                <a:ea typeface="+mn-ea"/>
                <a:cs typeface="+mn-cs"/>
              </a:rPr>
              <a:t>Berberi</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hanedanları</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Kuzey</a:t>
            </a:r>
            <a:r>
              <a:rPr lang="en-US" sz="2400" kern="1200" dirty="0">
                <a:solidFill>
                  <a:schemeClr val="tx1"/>
                </a:solidFill>
                <a:latin typeface="+mn-lt"/>
                <a:ea typeface="+mn-ea"/>
                <a:cs typeface="+mn-cs"/>
              </a:rPr>
              <a:t> Afrika </a:t>
            </a:r>
            <a:r>
              <a:rPr lang="en-US" sz="2400" kern="1200" dirty="0" err="1">
                <a:solidFill>
                  <a:schemeClr val="tx1"/>
                </a:solidFill>
                <a:latin typeface="+mn-lt"/>
                <a:ea typeface="+mn-ea"/>
                <a:cs typeface="+mn-cs"/>
              </a:rPr>
              <a:t>ve</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İspanya</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Ortaçağ</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Dönemi</a:t>
            </a:r>
            <a:r>
              <a:rPr lang="en-US" sz="2400" kern="1200" dirty="0">
                <a:solidFill>
                  <a:schemeClr val="tx1"/>
                </a:solidFill>
                <a:latin typeface="+mn-lt"/>
                <a:ea typeface="+mn-ea"/>
                <a:cs typeface="+mn-cs"/>
              </a:rPr>
              <a:t>)</a:t>
            </a:r>
          </a:p>
          <a:p>
            <a:pPr indent="-228600" algn="l" defTabSz="914400" hangingPunct="1">
              <a:lnSpc>
                <a:spcPct val="90000"/>
              </a:lnSpc>
              <a:spcAft>
                <a:spcPts val="600"/>
              </a:spcAft>
              <a:buFont typeface="Arial" panose="020B0604020202020204" pitchFamily="34" charset="0"/>
              <a:buChar char="•"/>
            </a:pPr>
            <a:endParaRPr lang="en-US" sz="2400" kern="1200" dirty="0">
              <a:solidFill>
                <a:schemeClr val="tx1"/>
              </a:solidFill>
              <a:latin typeface="+mn-lt"/>
              <a:ea typeface="+mn-ea"/>
              <a:cs typeface="+mn-cs"/>
            </a:endParaRPr>
          </a:p>
          <a:p>
            <a:pPr algn="l" defTabSz="914400" hangingPunct="1">
              <a:lnSpc>
                <a:spcPct val="90000"/>
              </a:lnSpc>
              <a:spcAft>
                <a:spcPts val="600"/>
              </a:spcAft>
            </a:pPr>
            <a:endParaRPr lang="en-US" sz="1700" kern="1200" dirty="0">
              <a:solidFill>
                <a:schemeClr val="tx1"/>
              </a:solidFill>
              <a:latin typeface="+mn-lt"/>
              <a:ea typeface="+mn-ea"/>
              <a:cs typeface="+mn-cs"/>
            </a:endParaRPr>
          </a:p>
        </p:txBody>
      </p:sp>
      <p:pic>
        <p:nvPicPr>
          <p:cNvPr id="9218" name="Picture 2">
            <a:extLst>
              <a:ext uri="{FF2B5EF4-FFF2-40B4-BE49-F238E27FC236}">
                <a16:creationId xmlns:a16="http://schemas.microsoft.com/office/drawing/2014/main" id="{1678B3AC-166A-0C81-3362-CD07F08F96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1718" y="910336"/>
            <a:ext cx="5949696" cy="7932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AC42A6F-E3D1-8856-3ED2-4FF0E1781DA5}"/>
              </a:ext>
            </a:extLst>
          </p:cNvPr>
          <p:cNvSpPr>
            <a:spLocks noGrp="1"/>
          </p:cNvSpPr>
          <p:nvPr>
            <p:ph type="title"/>
          </p:nvPr>
        </p:nvSpPr>
        <p:spPr>
          <a:xfrm>
            <a:off x="692190" y="792448"/>
            <a:ext cx="5515576" cy="2377335"/>
          </a:xfrm>
        </p:spPr>
        <p:txBody>
          <a:bodyPr vert="horz" lIns="91440" tIns="45720" rIns="91440" bIns="45720" rtlCol="0" anchor="ctr">
            <a:normAutofit/>
          </a:bodyPr>
          <a:lstStyle/>
          <a:p>
            <a:pPr defTabSz="914400"/>
            <a:endParaRPr lang="en-US" sz="5000"/>
          </a:p>
        </p:txBody>
      </p:sp>
      <p:sp>
        <p:nvSpPr>
          <p:cNvPr id="5" name="Metin kutusu 4">
            <a:extLst>
              <a:ext uri="{FF2B5EF4-FFF2-40B4-BE49-F238E27FC236}">
                <a16:creationId xmlns:a16="http://schemas.microsoft.com/office/drawing/2014/main" id="{3207B7F7-62DC-A86B-8FC1-38357333BD23}"/>
              </a:ext>
            </a:extLst>
          </p:cNvPr>
          <p:cNvSpPr txBox="1"/>
          <p:nvPr/>
        </p:nvSpPr>
        <p:spPr>
          <a:xfrm>
            <a:off x="692192" y="3410531"/>
            <a:ext cx="5525594" cy="5306394"/>
          </a:xfrm>
          <a:prstGeom prst="rect">
            <a:avLst/>
          </a:prstGeom>
        </p:spPr>
        <p:txBody>
          <a:bodyPr vert="horz" lIns="91440" tIns="45720" rIns="91440" bIns="45720" rtlCol="0">
            <a:normAutofit/>
          </a:bodyPr>
          <a:lstStyle/>
          <a:p>
            <a:pPr indent="-228600" algn="l" defTabSz="914400" hangingPunct="1">
              <a:lnSpc>
                <a:spcPct val="90000"/>
              </a:lnSpc>
              <a:spcAft>
                <a:spcPts val="600"/>
              </a:spcAft>
              <a:buFont typeface="Arial" panose="020B0604020202020204" pitchFamily="34" charset="0"/>
              <a:buChar char="•"/>
            </a:pPr>
            <a:r>
              <a:rPr lang="en-US" sz="2300" kern="1200">
                <a:solidFill>
                  <a:schemeClr val="tx1"/>
                </a:solidFill>
                <a:latin typeface="+mn-lt"/>
                <a:ea typeface="+mn-ea"/>
                <a:cs typeface="+mn-cs"/>
              </a:rPr>
              <a:t>1250-1800)</a:t>
            </a:r>
          </a:p>
          <a:p>
            <a:pPr indent="-228600" algn="l" defTabSz="914400" hangingPunct="1">
              <a:lnSpc>
                <a:spcPct val="90000"/>
              </a:lnSpc>
              <a:spcAft>
                <a:spcPts val="600"/>
              </a:spcAft>
              <a:buFont typeface="Arial" panose="020B0604020202020204" pitchFamily="34" charset="0"/>
              <a:buChar char="•"/>
            </a:pPr>
            <a:endParaRPr lang="en-US" sz="2300" kern="1200">
              <a:solidFill>
                <a:schemeClr val="tx1"/>
              </a:solidFill>
              <a:latin typeface="+mn-lt"/>
              <a:ea typeface="+mn-ea"/>
              <a:cs typeface="+mn-cs"/>
            </a:endParaRPr>
          </a:p>
          <a:p>
            <a:pPr indent="-228600" algn="l" defTabSz="914400" hangingPunct="1">
              <a:lnSpc>
                <a:spcPct val="90000"/>
              </a:lnSpc>
              <a:spcAft>
                <a:spcPts val="600"/>
              </a:spcAft>
              <a:buFont typeface="Arial" panose="020B0604020202020204" pitchFamily="34" charset="0"/>
              <a:buChar char="•"/>
            </a:pPr>
            <a:r>
              <a:rPr lang="en-US" sz="2300" kern="1200">
                <a:solidFill>
                  <a:schemeClr val="tx1"/>
                </a:solidFill>
                <a:latin typeface="+mn-lt"/>
                <a:ea typeface="+mn-ea"/>
                <a:cs typeface="+mn-cs"/>
              </a:rPr>
              <a:t>4) 13.-15. Yüzyıl: “Hilafetin Sonu, Moğol Sonrası Sultanlar”, İran/Orta Asya İlhanlıları ve Timurluları, Mısır Memlükleri, İspanya Nasrileri      (Geç Ortaçağ Dönemi)</a:t>
            </a:r>
          </a:p>
          <a:p>
            <a:pPr indent="-228600" algn="l" defTabSz="914400" hangingPunct="1">
              <a:lnSpc>
                <a:spcPct val="90000"/>
              </a:lnSpc>
              <a:spcAft>
                <a:spcPts val="600"/>
              </a:spcAft>
              <a:buFont typeface="Arial" panose="020B0604020202020204" pitchFamily="34" charset="0"/>
              <a:buChar char="•"/>
            </a:pPr>
            <a:endParaRPr lang="en-US" sz="2300" kern="1200">
              <a:solidFill>
                <a:schemeClr val="tx1"/>
              </a:solidFill>
              <a:latin typeface="+mn-lt"/>
              <a:ea typeface="+mn-ea"/>
              <a:cs typeface="+mn-cs"/>
            </a:endParaRPr>
          </a:p>
          <a:p>
            <a:pPr indent="-228600" algn="l" defTabSz="914400" hangingPunct="1">
              <a:lnSpc>
                <a:spcPct val="90000"/>
              </a:lnSpc>
              <a:spcAft>
                <a:spcPts val="600"/>
              </a:spcAft>
              <a:buFont typeface="Arial" panose="020B0604020202020204" pitchFamily="34" charset="0"/>
              <a:buChar char="•"/>
            </a:pPr>
            <a:r>
              <a:rPr lang="en-US" sz="2300" kern="1200">
                <a:solidFill>
                  <a:schemeClr val="tx1"/>
                </a:solidFill>
                <a:latin typeface="+mn-lt"/>
                <a:ea typeface="+mn-ea"/>
                <a:cs typeface="+mn-cs"/>
              </a:rPr>
              <a:t>5) 15.-18. Yüzyıl: "Üç İmparatorluk Çağı", daha küçük devletlerle Osmanlılar, Safeviler ve Babür İmparatorlukları     (Erken Modern Dönem)</a:t>
            </a:r>
          </a:p>
          <a:p>
            <a:pPr indent="-228600" algn="l" defTabSz="914400" hangingPunct="1">
              <a:lnSpc>
                <a:spcPct val="90000"/>
              </a:lnSpc>
              <a:spcAft>
                <a:spcPts val="600"/>
              </a:spcAft>
              <a:buFont typeface="Arial" panose="020B0604020202020204" pitchFamily="34" charset="0"/>
              <a:buChar char="•"/>
            </a:pPr>
            <a:endParaRPr lang="en-US" sz="2300" kern="1200">
              <a:solidFill>
                <a:schemeClr val="tx1"/>
              </a:solidFill>
              <a:latin typeface="+mn-lt"/>
              <a:ea typeface="+mn-ea"/>
              <a:cs typeface="+mn-cs"/>
            </a:endParaRPr>
          </a:p>
          <a:p>
            <a:pPr indent="-228600" algn="l" defTabSz="914400" hangingPunct="1">
              <a:lnSpc>
                <a:spcPct val="90000"/>
              </a:lnSpc>
              <a:spcAft>
                <a:spcPts val="600"/>
              </a:spcAft>
              <a:buFont typeface="Arial" panose="020B0604020202020204" pitchFamily="34" charset="0"/>
              <a:buChar char="•"/>
            </a:pPr>
            <a:r>
              <a:rPr lang="en-US" sz="2300" kern="1200">
                <a:solidFill>
                  <a:schemeClr val="tx1"/>
                </a:solidFill>
                <a:latin typeface="+mn-lt"/>
                <a:ea typeface="+mn-ea"/>
                <a:cs typeface="+mn-cs"/>
              </a:rPr>
              <a:t>6) 19. yüzyıl-günümüz: Modern ve Çağdaş Dönem</a:t>
            </a:r>
          </a:p>
        </p:txBody>
      </p:sp>
      <p:pic>
        <p:nvPicPr>
          <p:cNvPr id="10242" name="Picture 2">
            <a:extLst>
              <a:ext uri="{FF2B5EF4-FFF2-40B4-BE49-F238E27FC236}">
                <a16:creationId xmlns:a16="http://schemas.microsoft.com/office/drawing/2014/main" id="{F51998B9-E39B-0348-DF19-BB0FB3528A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97" r="2" b="2"/>
          <a:stretch/>
        </p:blipFill>
        <p:spPr bwMode="auto">
          <a:xfrm>
            <a:off x="6595140" y="792446"/>
            <a:ext cx="5515575" cy="792447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5086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997CF56-F765-B474-EF6F-4ACF19CBCF41}"/>
              </a:ext>
            </a:extLst>
          </p:cNvPr>
          <p:cNvPicPr>
            <a:picLocks noChangeAspect="1"/>
          </p:cNvPicPr>
          <p:nvPr/>
        </p:nvPicPr>
        <p:blipFill rotWithShape="1">
          <a:blip r:embed="rId2"/>
          <a:srcRect l="29687" t="22817" r="31585" b="14484"/>
          <a:stretch/>
        </p:blipFill>
        <p:spPr>
          <a:xfrm>
            <a:off x="2152112" y="915151"/>
            <a:ext cx="8700575" cy="7923295"/>
          </a:xfrm>
          <a:prstGeom prst="rect">
            <a:avLst/>
          </a:prstGeom>
        </p:spPr>
      </p:pic>
    </p:spTree>
    <p:extLst>
      <p:ext uri="{BB962C8B-B14F-4D97-AF65-F5344CB8AC3E}">
        <p14:creationId xmlns:p14="http://schemas.microsoft.com/office/powerpoint/2010/main" val="390032666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B688E1B-C4B2-E813-A8C7-C1605BC38504}"/>
              </a:ext>
            </a:extLst>
          </p:cNvPr>
          <p:cNvSpPr>
            <a:spLocks noGrp="1"/>
          </p:cNvSpPr>
          <p:nvPr>
            <p:ph type="title"/>
          </p:nvPr>
        </p:nvSpPr>
        <p:spPr>
          <a:xfrm>
            <a:off x="894078" y="780037"/>
            <a:ext cx="4061000" cy="3168817"/>
          </a:xfrm>
        </p:spPr>
        <p:txBody>
          <a:bodyPr>
            <a:normAutofit/>
          </a:bodyPr>
          <a:lstStyle/>
          <a:p>
            <a:r>
              <a:rPr lang="tr-TR" sz="5400" kern="1200" dirty="0">
                <a:effectLst/>
                <a:latin typeface="Calibri Light" panose="020F0302020204030204" pitchFamily="34" charset="0"/>
                <a:ea typeface="Times New Roman" panose="02020603050405020304" pitchFamily="18" charset="0"/>
                <a:cs typeface="Times New Roman" panose="02020603050405020304" pitchFamily="18" charset="0"/>
              </a:rPr>
              <a:t>İSLAM SANATLARI VE ESTETİĞİNE GİRİŞ</a:t>
            </a:r>
            <a:endParaRPr lang="tr-TR" sz="5000" dirty="0"/>
          </a:p>
        </p:txBody>
      </p:sp>
      <p:sp>
        <p:nvSpPr>
          <p:cNvPr id="3" name="İçerik Yer Tutucusu 2">
            <a:extLst>
              <a:ext uri="{FF2B5EF4-FFF2-40B4-BE49-F238E27FC236}">
                <a16:creationId xmlns:a16="http://schemas.microsoft.com/office/drawing/2014/main" id="{B8B298B7-29AC-8C13-F2C5-1EC5F7A98DCB}"/>
              </a:ext>
            </a:extLst>
          </p:cNvPr>
          <p:cNvSpPr>
            <a:spLocks noGrp="1"/>
          </p:cNvSpPr>
          <p:nvPr>
            <p:ph idx="1"/>
          </p:nvPr>
        </p:nvSpPr>
        <p:spPr>
          <a:xfrm>
            <a:off x="894081" y="4213019"/>
            <a:ext cx="4052720" cy="4470387"/>
          </a:xfrm>
        </p:spPr>
        <p:txBody>
          <a:bodyPr>
            <a:normAutofit/>
          </a:bodyPr>
          <a:lstStyle/>
          <a:p>
            <a:r>
              <a:rPr lang="tr-TR" sz="2500"/>
              <a:t>Giriş</a:t>
            </a:r>
          </a:p>
          <a:p>
            <a:r>
              <a:rPr lang="tr-TR" sz="2500"/>
              <a:t>Derse genel bakış</a:t>
            </a:r>
          </a:p>
          <a:p>
            <a:r>
              <a:rPr lang="tr-TR" sz="2500"/>
              <a:t>Dersin Yapısı</a:t>
            </a:r>
          </a:p>
          <a:p>
            <a:r>
              <a:rPr lang="tr-TR" sz="2500"/>
              <a:t>İslam mimarisi, sanatı ve estetiği  tarihi üzerine genel açıklamalar</a:t>
            </a:r>
          </a:p>
          <a:p>
            <a:r>
              <a:rPr lang="tr-TR" sz="2500"/>
              <a:t>Dersin periyodizasyonu</a:t>
            </a:r>
          </a:p>
          <a:p>
            <a:r>
              <a:rPr lang="tr-TR" sz="2500"/>
              <a:t>Dersler</a:t>
            </a:r>
          </a:p>
        </p:txBody>
      </p:sp>
      <p:pic>
        <p:nvPicPr>
          <p:cNvPr id="2050" name="Picture 2" descr="Discussing Islamic Art, Aesthetics, and Visuality">
            <a:extLst>
              <a:ext uri="{FF2B5EF4-FFF2-40B4-BE49-F238E27FC236}">
                <a16:creationId xmlns:a16="http://schemas.microsoft.com/office/drawing/2014/main" id="{CA7D8B4E-ED92-3533-2DC7-EAA33712E3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60" r="21135" b="-1"/>
          <a:stretch/>
        </p:blipFill>
        <p:spPr bwMode="auto">
          <a:xfrm>
            <a:off x="5344411" y="10"/>
            <a:ext cx="7660387" cy="97535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29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3" name="Rectangle 819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ntroduction"/>
          <p:cNvSpPr txBox="1">
            <a:spLocks noGrp="1"/>
          </p:cNvSpPr>
          <p:nvPr>
            <p:ph type="title"/>
          </p:nvPr>
        </p:nvSpPr>
        <p:spPr>
          <a:xfrm>
            <a:off x="672998" y="909539"/>
            <a:ext cx="3657600" cy="2444902"/>
          </a:xfrm>
          <a:prstGeom prst="rect">
            <a:avLst/>
          </a:prstGeom>
        </p:spPr>
        <p:txBody>
          <a:bodyPr vert="horz" lIns="91440" tIns="45720" rIns="91440" bIns="45720" rtlCol="0" anchor="b">
            <a:normAutofit/>
          </a:bodyPr>
          <a:lstStyle/>
          <a:p>
            <a:pPr defTabSz="914400"/>
            <a:r>
              <a:rPr lang="en-US" sz="6700" kern="1200">
                <a:solidFill>
                  <a:schemeClr val="tx1"/>
                </a:solidFill>
                <a:latin typeface="+mj-lt"/>
                <a:ea typeface="+mj-ea"/>
                <a:cs typeface="+mj-cs"/>
              </a:rPr>
              <a:t>Giriş</a:t>
            </a:r>
            <a:br>
              <a:rPr lang="en-US" sz="6700" kern="1200">
                <a:solidFill>
                  <a:schemeClr val="tx1"/>
                </a:solidFill>
                <a:latin typeface="+mj-lt"/>
                <a:ea typeface="+mj-ea"/>
                <a:cs typeface="+mj-cs"/>
              </a:rPr>
            </a:br>
            <a:endParaRPr lang="en-US" sz="6700" kern="1200">
              <a:solidFill>
                <a:schemeClr val="tx1"/>
              </a:solidFill>
              <a:latin typeface="+mj-lt"/>
              <a:ea typeface="+mj-ea"/>
              <a:cs typeface="+mj-cs"/>
            </a:endParaRPr>
          </a:p>
        </p:txBody>
      </p:sp>
      <p:sp>
        <p:nvSpPr>
          <p:cNvPr id="820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163" y="3660452"/>
            <a:ext cx="3472101" cy="26010"/>
          </a:xfrm>
          <a:custGeom>
            <a:avLst/>
            <a:gdLst>
              <a:gd name="connsiteX0" fmla="*/ 0 w 3472101"/>
              <a:gd name="connsiteY0" fmla="*/ 0 h 26010"/>
              <a:gd name="connsiteX1" fmla="*/ 659699 w 3472101"/>
              <a:gd name="connsiteY1" fmla="*/ 0 h 26010"/>
              <a:gd name="connsiteX2" fmla="*/ 1354119 w 3472101"/>
              <a:gd name="connsiteY2" fmla="*/ 0 h 26010"/>
              <a:gd name="connsiteX3" fmla="*/ 2083261 w 3472101"/>
              <a:gd name="connsiteY3" fmla="*/ 0 h 26010"/>
              <a:gd name="connsiteX4" fmla="*/ 2812402 w 3472101"/>
              <a:gd name="connsiteY4" fmla="*/ 0 h 26010"/>
              <a:gd name="connsiteX5" fmla="*/ 3472101 w 3472101"/>
              <a:gd name="connsiteY5" fmla="*/ 0 h 26010"/>
              <a:gd name="connsiteX6" fmla="*/ 3472101 w 3472101"/>
              <a:gd name="connsiteY6" fmla="*/ 26010 h 26010"/>
              <a:gd name="connsiteX7" fmla="*/ 2708239 w 3472101"/>
              <a:gd name="connsiteY7" fmla="*/ 26010 h 26010"/>
              <a:gd name="connsiteX8" fmla="*/ 1944377 w 3472101"/>
              <a:gd name="connsiteY8" fmla="*/ 26010 h 26010"/>
              <a:gd name="connsiteX9" fmla="*/ 1249956 w 3472101"/>
              <a:gd name="connsiteY9" fmla="*/ 26010 h 26010"/>
              <a:gd name="connsiteX10" fmla="*/ 0 w 3472101"/>
              <a:gd name="connsiteY10" fmla="*/ 26010 h 26010"/>
              <a:gd name="connsiteX11" fmla="*/ 0 w 3472101"/>
              <a:gd name="connsiteY11" fmla="*/ 0 h 26010"/>
              <a:gd name="connsiteX0" fmla="*/ 0 w 3472101"/>
              <a:gd name="connsiteY0" fmla="*/ 0 h 26010"/>
              <a:gd name="connsiteX1" fmla="*/ 659699 w 3472101"/>
              <a:gd name="connsiteY1" fmla="*/ 0 h 26010"/>
              <a:gd name="connsiteX2" fmla="*/ 1249956 w 3472101"/>
              <a:gd name="connsiteY2" fmla="*/ 0 h 26010"/>
              <a:gd name="connsiteX3" fmla="*/ 2013819 w 3472101"/>
              <a:gd name="connsiteY3" fmla="*/ 0 h 26010"/>
              <a:gd name="connsiteX4" fmla="*/ 2673518 w 3472101"/>
              <a:gd name="connsiteY4" fmla="*/ 0 h 26010"/>
              <a:gd name="connsiteX5" fmla="*/ 3472101 w 3472101"/>
              <a:gd name="connsiteY5" fmla="*/ 0 h 26010"/>
              <a:gd name="connsiteX6" fmla="*/ 3472101 w 3472101"/>
              <a:gd name="connsiteY6" fmla="*/ 26010 h 26010"/>
              <a:gd name="connsiteX7" fmla="*/ 2777681 w 3472101"/>
              <a:gd name="connsiteY7" fmla="*/ 26010 h 26010"/>
              <a:gd name="connsiteX8" fmla="*/ 2013819 w 3472101"/>
              <a:gd name="connsiteY8" fmla="*/ 26010 h 26010"/>
              <a:gd name="connsiteX9" fmla="*/ 1423561 w 3472101"/>
              <a:gd name="connsiteY9" fmla="*/ 26010 h 26010"/>
              <a:gd name="connsiteX10" fmla="*/ 729141 w 3472101"/>
              <a:gd name="connsiteY10" fmla="*/ 26010 h 26010"/>
              <a:gd name="connsiteX11" fmla="*/ 0 w 3472101"/>
              <a:gd name="connsiteY11" fmla="*/ 26010 h 26010"/>
              <a:gd name="connsiteX12" fmla="*/ 0 w 3472101"/>
              <a:gd name="connsiteY12" fmla="*/ 0 h 2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2101" h="26010" fill="none" extrusionOk="0">
                <a:moveTo>
                  <a:pt x="0" y="0"/>
                </a:moveTo>
                <a:cubicBezTo>
                  <a:pt x="240163" y="-4026"/>
                  <a:pt x="443186" y="-37572"/>
                  <a:pt x="659699" y="0"/>
                </a:cubicBezTo>
                <a:cubicBezTo>
                  <a:pt x="876996" y="-6391"/>
                  <a:pt x="1027493" y="-15269"/>
                  <a:pt x="1354119" y="0"/>
                </a:cubicBezTo>
                <a:cubicBezTo>
                  <a:pt x="1652912" y="-1237"/>
                  <a:pt x="1817259" y="-44371"/>
                  <a:pt x="2083261" y="0"/>
                </a:cubicBezTo>
                <a:cubicBezTo>
                  <a:pt x="2343779" y="-1180"/>
                  <a:pt x="2444511" y="42894"/>
                  <a:pt x="2812402" y="0"/>
                </a:cubicBezTo>
                <a:cubicBezTo>
                  <a:pt x="3151554" y="-23736"/>
                  <a:pt x="3185391" y="10541"/>
                  <a:pt x="3472101" y="0"/>
                </a:cubicBezTo>
                <a:cubicBezTo>
                  <a:pt x="3472833" y="9304"/>
                  <a:pt x="3472566" y="14378"/>
                  <a:pt x="3472101" y="26010"/>
                </a:cubicBezTo>
                <a:cubicBezTo>
                  <a:pt x="3102020" y="17931"/>
                  <a:pt x="2909778" y="60934"/>
                  <a:pt x="2708239" y="26010"/>
                </a:cubicBezTo>
                <a:cubicBezTo>
                  <a:pt x="2506529" y="12179"/>
                  <a:pt x="2124580" y="27412"/>
                  <a:pt x="1944377" y="26010"/>
                </a:cubicBezTo>
                <a:cubicBezTo>
                  <a:pt x="1729607" y="-3072"/>
                  <a:pt x="1462069" y="29597"/>
                  <a:pt x="1249956" y="26010"/>
                </a:cubicBezTo>
                <a:cubicBezTo>
                  <a:pt x="1051397" y="55516"/>
                  <a:pt x="256620" y="115512"/>
                  <a:pt x="0" y="26010"/>
                </a:cubicBezTo>
                <a:cubicBezTo>
                  <a:pt x="-949" y="14131"/>
                  <a:pt x="-341" y="11325"/>
                  <a:pt x="0" y="0"/>
                </a:cubicBezTo>
                <a:close/>
              </a:path>
              <a:path w="3472101" h="26010" stroke="0" extrusionOk="0">
                <a:moveTo>
                  <a:pt x="0" y="0"/>
                </a:moveTo>
                <a:cubicBezTo>
                  <a:pt x="266155" y="-6464"/>
                  <a:pt x="359860" y="2991"/>
                  <a:pt x="659699" y="0"/>
                </a:cubicBezTo>
                <a:cubicBezTo>
                  <a:pt x="981307" y="6531"/>
                  <a:pt x="1107231" y="28620"/>
                  <a:pt x="1249956" y="0"/>
                </a:cubicBezTo>
                <a:cubicBezTo>
                  <a:pt x="1359864" y="2737"/>
                  <a:pt x="1782429" y="-9025"/>
                  <a:pt x="2013819" y="0"/>
                </a:cubicBezTo>
                <a:cubicBezTo>
                  <a:pt x="2265562" y="-29220"/>
                  <a:pt x="2392876" y="-48394"/>
                  <a:pt x="2673518" y="0"/>
                </a:cubicBezTo>
                <a:cubicBezTo>
                  <a:pt x="2950605" y="24937"/>
                  <a:pt x="3148259" y="-10304"/>
                  <a:pt x="3472101" y="0"/>
                </a:cubicBezTo>
                <a:cubicBezTo>
                  <a:pt x="3470347" y="6550"/>
                  <a:pt x="3473312" y="19817"/>
                  <a:pt x="3472101" y="26010"/>
                </a:cubicBezTo>
                <a:cubicBezTo>
                  <a:pt x="3197687" y="24487"/>
                  <a:pt x="2927244" y="58037"/>
                  <a:pt x="2777681" y="26010"/>
                </a:cubicBezTo>
                <a:cubicBezTo>
                  <a:pt x="2639663" y="3831"/>
                  <a:pt x="2214701" y="44329"/>
                  <a:pt x="2013819" y="26010"/>
                </a:cubicBezTo>
                <a:cubicBezTo>
                  <a:pt x="1840162" y="-4741"/>
                  <a:pt x="1582099" y="29047"/>
                  <a:pt x="1423561" y="26010"/>
                </a:cubicBezTo>
                <a:cubicBezTo>
                  <a:pt x="1319129" y="76462"/>
                  <a:pt x="994333" y="29321"/>
                  <a:pt x="729141" y="26010"/>
                </a:cubicBezTo>
                <a:cubicBezTo>
                  <a:pt x="496069" y="68715"/>
                  <a:pt x="148996" y="-6903"/>
                  <a:pt x="0" y="26010"/>
                </a:cubicBezTo>
                <a:cubicBezTo>
                  <a:pt x="510" y="18319"/>
                  <a:pt x="1183" y="9661"/>
                  <a:pt x="0" y="0"/>
                </a:cubicBezTo>
                <a:close/>
              </a:path>
              <a:path w="3472101" h="26010" fill="none" stroke="0" extrusionOk="0">
                <a:moveTo>
                  <a:pt x="0" y="0"/>
                </a:moveTo>
                <a:cubicBezTo>
                  <a:pt x="176191" y="15621"/>
                  <a:pt x="424351" y="11293"/>
                  <a:pt x="659699" y="0"/>
                </a:cubicBezTo>
                <a:cubicBezTo>
                  <a:pt x="895569" y="-5806"/>
                  <a:pt x="1018797" y="1951"/>
                  <a:pt x="1354119" y="0"/>
                </a:cubicBezTo>
                <a:cubicBezTo>
                  <a:pt x="1643886" y="12143"/>
                  <a:pt x="1818015" y="9645"/>
                  <a:pt x="2083261" y="0"/>
                </a:cubicBezTo>
                <a:cubicBezTo>
                  <a:pt x="2318940" y="16309"/>
                  <a:pt x="2493175" y="37730"/>
                  <a:pt x="2812402" y="0"/>
                </a:cubicBezTo>
                <a:cubicBezTo>
                  <a:pt x="3159543" y="-26552"/>
                  <a:pt x="3185710" y="1506"/>
                  <a:pt x="3472101" y="0"/>
                </a:cubicBezTo>
                <a:cubicBezTo>
                  <a:pt x="3471649" y="7513"/>
                  <a:pt x="3470267" y="15967"/>
                  <a:pt x="3472101" y="26010"/>
                </a:cubicBezTo>
                <a:cubicBezTo>
                  <a:pt x="3106540" y="1166"/>
                  <a:pt x="2910185" y="74454"/>
                  <a:pt x="2708239" y="26010"/>
                </a:cubicBezTo>
                <a:cubicBezTo>
                  <a:pt x="2528056" y="9505"/>
                  <a:pt x="2183540" y="8259"/>
                  <a:pt x="1944377" y="26010"/>
                </a:cubicBezTo>
                <a:cubicBezTo>
                  <a:pt x="1677891" y="40565"/>
                  <a:pt x="1497751" y="38503"/>
                  <a:pt x="1249956" y="26010"/>
                </a:cubicBezTo>
                <a:cubicBezTo>
                  <a:pt x="1023580" y="39334"/>
                  <a:pt x="277474" y="139392"/>
                  <a:pt x="0" y="26010"/>
                </a:cubicBezTo>
                <a:cubicBezTo>
                  <a:pt x="-561" y="14264"/>
                  <a:pt x="328" y="1217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3472101"/>
                      <a:gd name="connsiteY0" fmla="*/ 0 h 26010"/>
                      <a:gd name="connsiteX1" fmla="*/ 659699 w 3472101"/>
                      <a:gd name="connsiteY1" fmla="*/ 0 h 26010"/>
                      <a:gd name="connsiteX2" fmla="*/ 1354119 w 3472101"/>
                      <a:gd name="connsiteY2" fmla="*/ 0 h 26010"/>
                      <a:gd name="connsiteX3" fmla="*/ 2083261 w 3472101"/>
                      <a:gd name="connsiteY3" fmla="*/ 0 h 26010"/>
                      <a:gd name="connsiteX4" fmla="*/ 2812402 w 3472101"/>
                      <a:gd name="connsiteY4" fmla="*/ 0 h 26010"/>
                      <a:gd name="connsiteX5" fmla="*/ 3472101 w 3472101"/>
                      <a:gd name="connsiteY5" fmla="*/ 0 h 26010"/>
                      <a:gd name="connsiteX6" fmla="*/ 3472101 w 3472101"/>
                      <a:gd name="connsiteY6" fmla="*/ 26010 h 26010"/>
                      <a:gd name="connsiteX7" fmla="*/ 2708239 w 3472101"/>
                      <a:gd name="connsiteY7" fmla="*/ 26010 h 26010"/>
                      <a:gd name="connsiteX8" fmla="*/ 1944377 w 3472101"/>
                      <a:gd name="connsiteY8" fmla="*/ 26010 h 26010"/>
                      <a:gd name="connsiteX9" fmla="*/ 1249956 w 3472101"/>
                      <a:gd name="connsiteY9" fmla="*/ 26010 h 26010"/>
                      <a:gd name="connsiteX10" fmla="*/ 0 w 3472101"/>
                      <a:gd name="connsiteY10" fmla="*/ 26010 h 26010"/>
                      <a:gd name="connsiteX11" fmla="*/ 0 w 3472101"/>
                      <a:gd name="connsiteY11" fmla="*/ 0 h 2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101" h="26010" fill="none" extrusionOk="0">
                        <a:moveTo>
                          <a:pt x="0" y="0"/>
                        </a:moveTo>
                        <a:cubicBezTo>
                          <a:pt x="200558" y="30651"/>
                          <a:pt x="433530" y="7848"/>
                          <a:pt x="659699" y="0"/>
                        </a:cubicBezTo>
                        <a:cubicBezTo>
                          <a:pt x="885868" y="-7848"/>
                          <a:pt x="1050967" y="928"/>
                          <a:pt x="1354119" y="0"/>
                        </a:cubicBezTo>
                        <a:cubicBezTo>
                          <a:pt x="1657271" y="-928"/>
                          <a:pt x="1824951" y="-28691"/>
                          <a:pt x="2083261" y="0"/>
                        </a:cubicBezTo>
                        <a:cubicBezTo>
                          <a:pt x="2341571" y="28691"/>
                          <a:pt x="2471276" y="27266"/>
                          <a:pt x="2812402" y="0"/>
                        </a:cubicBezTo>
                        <a:cubicBezTo>
                          <a:pt x="3153528" y="-27266"/>
                          <a:pt x="3182400" y="8319"/>
                          <a:pt x="3472101" y="0"/>
                        </a:cubicBezTo>
                        <a:cubicBezTo>
                          <a:pt x="3472900" y="7705"/>
                          <a:pt x="3470914" y="15358"/>
                          <a:pt x="3472101" y="26010"/>
                        </a:cubicBezTo>
                        <a:cubicBezTo>
                          <a:pt x="3107402" y="9387"/>
                          <a:pt x="2920318" y="60372"/>
                          <a:pt x="2708239" y="26010"/>
                        </a:cubicBezTo>
                        <a:cubicBezTo>
                          <a:pt x="2496160" y="-8352"/>
                          <a:pt x="2167990" y="4520"/>
                          <a:pt x="1944377" y="26010"/>
                        </a:cubicBezTo>
                        <a:cubicBezTo>
                          <a:pt x="1720764" y="47500"/>
                          <a:pt x="1488704" y="31104"/>
                          <a:pt x="1249956" y="26010"/>
                        </a:cubicBezTo>
                        <a:cubicBezTo>
                          <a:pt x="1011208" y="20916"/>
                          <a:pt x="270981" y="72148"/>
                          <a:pt x="0" y="26010"/>
                        </a:cubicBezTo>
                        <a:cubicBezTo>
                          <a:pt x="-818" y="13868"/>
                          <a:pt x="-23" y="11747"/>
                          <a:pt x="0" y="0"/>
                        </a:cubicBezTo>
                        <a:close/>
                      </a:path>
                      <a:path w="3472101" h="26010" stroke="0" extrusionOk="0">
                        <a:moveTo>
                          <a:pt x="0" y="0"/>
                        </a:moveTo>
                        <a:cubicBezTo>
                          <a:pt x="251532" y="-11046"/>
                          <a:pt x="360068" y="7315"/>
                          <a:pt x="659699" y="0"/>
                        </a:cubicBezTo>
                        <a:cubicBezTo>
                          <a:pt x="959330" y="-7315"/>
                          <a:pt x="1131713" y="23248"/>
                          <a:pt x="1249956" y="0"/>
                        </a:cubicBezTo>
                        <a:cubicBezTo>
                          <a:pt x="1368199" y="-23248"/>
                          <a:pt x="1788315" y="9511"/>
                          <a:pt x="2013819" y="0"/>
                        </a:cubicBezTo>
                        <a:cubicBezTo>
                          <a:pt x="2239323" y="-9511"/>
                          <a:pt x="2382452" y="-30296"/>
                          <a:pt x="2673518" y="0"/>
                        </a:cubicBezTo>
                        <a:cubicBezTo>
                          <a:pt x="2964584" y="30296"/>
                          <a:pt x="3138268" y="-480"/>
                          <a:pt x="3472101" y="0"/>
                        </a:cubicBezTo>
                        <a:cubicBezTo>
                          <a:pt x="3471160" y="6094"/>
                          <a:pt x="3473253" y="19656"/>
                          <a:pt x="3472101" y="26010"/>
                        </a:cubicBezTo>
                        <a:cubicBezTo>
                          <a:pt x="3170744" y="29834"/>
                          <a:pt x="2928866" y="51966"/>
                          <a:pt x="2777681" y="26010"/>
                        </a:cubicBezTo>
                        <a:cubicBezTo>
                          <a:pt x="2626496" y="54"/>
                          <a:pt x="2218820" y="57757"/>
                          <a:pt x="2013819" y="26010"/>
                        </a:cubicBezTo>
                        <a:cubicBezTo>
                          <a:pt x="1808818" y="-5737"/>
                          <a:pt x="1560747" y="6922"/>
                          <a:pt x="1423561" y="26010"/>
                        </a:cubicBezTo>
                        <a:cubicBezTo>
                          <a:pt x="1286375" y="45098"/>
                          <a:pt x="984545" y="5397"/>
                          <a:pt x="729141" y="26010"/>
                        </a:cubicBezTo>
                        <a:cubicBezTo>
                          <a:pt x="473737" y="46623"/>
                          <a:pt x="166357" y="16313"/>
                          <a:pt x="0" y="26010"/>
                        </a:cubicBezTo>
                        <a:cubicBezTo>
                          <a:pt x="1188" y="17646"/>
                          <a:pt x="803" y="957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his course will be a study on the architectural monuments of the Islamic lands with a particular focus on aesthetic and visual understandings.…"/>
          <p:cNvSpPr txBox="1">
            <a:spLocks noGrp="1"/>
          </p:cNvSpPr>
          <p:nvPr>
            <p:ph type="body" idx="1"/>
          </p:nvPr>
        </p:nvSpPr>
        <p:spPr>
          <a:xfrm>
            <a:off x="672998" y="3992473"/>
            <a:ext cx="3657600" cy="4850791"/>
          </a:xfrm>
          <a:prstGeom prst="rect">
            <a:avLst/>
          </a:prstGeom>
        </p:spPr>
        <p:txBody>
          <a:bodyPr vert="horz" lIns="91440" tIns="45720" rIns="91440" bIns="45720" rtlCol="0" anchor="t">
            <a:normAutofit/>
          </a:bodyPr>
          <a:lstStyle/>
          <a:p>
            <a:pPr marL="0" indent="-228600" defTabSz="914400">
              <a:spcBef>
                <a:spcPts val="3900"/>
              </a:spcBef>
              <a:defRPr sz="3572"/>
            </a:pPr>
            <a:r>
              <a:rPr lang="en-US" sz="2100"/>
              <a:t>Bu ders, özellikle estetik ve görsel anlayışlara odaklanarak, İslam coğrafyasının mimari anıtları üzerine bir çalışma olacaktır.</a:t>
            </a:r>
          </a:p>
          <a:p>
            <a:pPr marL="0" indent="-228600" defTabSz="914400">
              <a:spcBef>
                <a:spcPts val="3900"/>
              </a:spcBef>
              <a:defRPr sz="3572"/>
            </a:pPr>
            <a:r>
              <a:rPr lang="en-US" sz="2100"/>
              <a:t>Ders, İslam'ın oluşum döneminden modern döneme kadar çeşitli bina türlerini kapsar – örn. camiler, saraylar, türbeler, çok işlevli külliyeler ve şehir tipleri üzerinden ikonik anıtlara ve büyük şehirlere bir giriş sunar.</a:t>
            </a:r>
          </a:p>
        </p:txBody>
      </p:sp>
      <p:pic>
        <p:nvPicPr>
          <p:cNvPr id="8194" name="Picture 2">
            <a:extLst>
              <a:ext uri="{FF2B5EF4-FFF2-40B4-BE49-F238E27FC236}">
                <a16:creationId xmlns:a16="http://schemas.microsoft.com/office/drawing/2014/main" id="{A10CB0D4-142C-08BB-D95E-88DCDD3307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64582" y="2428281"/>
            <a:ext cx="7363968" cy="4897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he Main Objectives of the Course"/>
          <p:cNvSpPr txBox="1">
            <a:spLocks noGrp="1"/>
          </p:cNvSpPr>
          <p:nvPr>
            <p:ph type="title"/>
          </p:nvPr>
        </p:nvSpPr>
        <p:spPr>
          <a:xfrm>
            <a:off x="493486" y="-569077"/>
            <a:ext cx="8447314" cy="2425362"/>
          </a:xfrm>
          <a:prstGeom prst="rect">
            <a:avLst/>
          </a:prstGeom>
        </p:spPr>
        <p:txBody>
          <a:bodyPr vert="horz" lIns="91440" tIns="45720" rIns="91440" bIns="45720" rtlCol="0" anchor="b">
            <a:normAutofit/>
          </a:bodyPr>
          <a:lstStyle>
            <a:lvl1pPr defTabSz="578358">
              <a:defRPr sz="6336" spc="-126"/>
            </a:lvl1pPr>
          </a:lstStyle>
          <a:p>
            <a:pPr defTabSz="914400"/>
            <a:r>
              <a:rPr lang="en-US" sz="6700" dirty="0" err="1"/>
              <a:t>Dersin</a:t>
            </a:r>
            <a:r>
              <a:rPr lang="en-US" sz="6700" dirty="0"/>
              <a:t> ana </a:t>
            </a:r>
            <a:r>
              <a:rPr lang="en-US" sz="6700" dirty="0" err="1"/>
              <a:t>hedefleri</a:t>
            </a:r>
            <a:endParaRPr lang="en-US" sz="6700" dirty="0"/>
          </a:p>
        </p:txBody>
      </p:sp>
      <p:sp>
        <p:nvSpPr>
          <p:cNvPr id="717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752" y="3679280"/>
            <a:ext cx="3706368" cy="26009"/>
          </a:xfrm>
          <a:custGeom>
            <a:avLst/>
            <a:gdLst>
              <a:gd name="connsiteX0" fmla="*/ 0 w 3706368"/>
              <a:gd name="connsiteY0" fmla="*/ 0 h 26009"/>
              <a:gd name="connsiteX1" fmla="*/ 617728 w 3706368"/>
              <a:gd name="connsiteY1" fmla="*/ 0 h 26009"/>
              <a:gd name="connsiteX2" fmla="*/ 1309583 w 3706368"/>
              <a:gd name="connsiteY2" fmla="*/ 0 h 26009"/>
              <a:gd name="connsiteX3" fmla="*/ 1853184 w 3706368"/>
              <a:gd name="connsiteY3" fmla="*/ 0 h 26009"/>
              <a:gd name="connsiteX4" fmla="*/ 2396785 w 3706368"/>
              <a:gd name="connsiteY4" fmla="*/ 0 h 26009"/>
              <a:gd name="connsiteX5" fmla="*/ 3051576 w 3706368"/>
              <a:gd name="connsiteY5" fmla="*/ 0 h 26009"/>
              <a:gd name="connsiteX6" fmla="*/ 3706368 w 3706368"/>
              <a:gd name="connsiteY6" fmla="*/ 0 h 26009"/>
              <a:gd name="connsiteX7" fmla="*/ 3706368 w 3706368"/>
              <a:gd name="connsiteY7" fmla="*/ 26009 h 26009"/>
              <a:gd name="connsiteX8" fmla="*/ 3014513 w 3706368"/>
              <a:gd name="connsiteY8" fmla="*/ 26009 h 26009"/>
              <a:gd name="connsiteX9" fmla="*/ 2359721 w 3706368"/>
              <a:gd name="connsiteY9" fmla="*/ 26009 h 26009"/>
              <a:gd name="connsiteX10" fmla="*/ 1741993 w 3706368"/>
              <a:gd name="connsiteY10" fmla="*/ 26009 h 26009"/>
              <a:gd name="connsiteX11" fmla="*/ 1087201 w 3706368"/>
              <a:gd name="connsiteY11" fmla="*/ 26009 h 26009"/>
              <a:gd name="connsiteX12" fmla="*/ 0 w 3706368"/>
              <a:gd name="connsiteY12" fmla="*/ 26009 h 26009"/>
              <a:gd name="connsiteX13" fmla="*/ 0 w 3706368"/>
              <a:gd name="connsiteY13" fmla="*/ 0 h 26009"/>
              <a:gd name="connsiteX0" fmla="*/ 0 w 3706368"/>
              <a:gd name="connsiteY0" fmla="*/ 0 h 26009"/>
              <a:gd name="connsiteX1" fmla="*/ 543601 w 3706368"/>
              <a:gd name="connsiteY1" fmla="*/ 0 h 26009"/>
              <a:gd name="connsiteX2" fmla="*/ 1235456 w 3706368"/>
              <a:gd name="connsiteY2" fmla="*/ 0 h 26009"/>
              <a:gd name="connsiteX3" fmla="*/ 1741993 w 3706368"/>
              <a:gd name="connsiteY3" fmla="*/ 0 h 26009"/>
              <a:gd name="connsiteX4" fmla="*/ 2248530 w 3706368"/>
              <a:gd name="connsiteY4" fmla="*/ 0 h 26009"/>
              <a:gd name="connsiteX5" fmla="*/ 2866258 w 3706368"/>
              <a:gd name="connsiteY5" fmla="*/ 0 h 26009"/>
              <a:gd name="connsiteX6" fmla="*/ 3706368 w 3706368"/>
              <a:gd name="connsiteY6" fmla="*/ 0 h 26009"/>
              <a:gd name="connsiteX7" fmla="*/ 3706368 w 3706368"/>
              <a:gd name="connsiteY7" fmla="*/ 26009 h 26009"/>
              <a:gd name="connsiteX8" fmla="*/ 3162767 w 3706368"/>
              <a:gd name="connsiteY8" fmla="*/ 26009 h 26009"/>
              <a:gd name="connsiteX9" fmla="*/ 2582103 w 3706368"/>
              <a:gd name="connsiteY9" fmla="*/ 26009 h 26009"/>
              <a:gd name="connsiteX10" fmla="*/ 1890248 w 3706368"/>
              <a:gd name="connsiteY10" fmla="*/ 26009 h 26009"/>
              <a:gd name="connsiteX11" fmla="*/ 1309583 w 3706368"/>
              <a:gd name="connsiteY11" fmla="*/ 26009 h 26009"/>
              <a:gd name="connsiteX12" fmla="*/ 728919 w 3706368"/>
              <a:gd name="connsiteY12" fmla="*/ 26009 h 26009"/>
              <a:gd name="connsiteX13" fmla="*/ 0 w 3706368"/>
              <a:gd name="connsiteY13" fmla="*/ 26009 h 26009"/>
              <a:gd name="connsiteX14" fmla="*/ 0 w 3706368"/>
              <a:gd name="connsiteY14" fmla="*/ 0 h 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06368" h="26009" fill="none" extrusionOk="0">
                <a:moveTo>
                  <a:pt x="0" y="0"/>
                </a:moveTo>
                <a:cubicBezTo>
                  <a:pt x="197555" y="-21022"/>
                  <a:pt x="452307" y="-32530"/>
                  <a:pt x="617728" y="0"/>
                </a:cubicBezTo>
                <a:cubicBezTo>
                  <a:pt x="770494" y="27595"/>
                  <a:pt x="1181405" y="-16227"/>
                  <a:pt x="1309583" y="0"/>
                </a:cubicBezTo>
                <a:cubicBezTo>
                  <a:pt x="1465060" y="40217"/>
                  <a:pt x="1704229" y="8158"/>
                  <a:pt x="1853184" y="0"/>
                </a:cubicBezTo>
                <a:cubicBezTo>
                  <a:pt x="2027455" y="-19018"/>
                  <a:pt x="2206159" y="-42736"/>
                  <a:pt x="2396785" y="0"/>
                </a:cubicBezTo>
                <a:cubicBezTo>
                  <a:pt x="2605013" y="-1465"/>
                  <a:pt x="2800051" y="-42133"/>
                  <a:pt x="3051576" y="0"/>
                </a:cubicBezTo>
                <a:cubicBezTo>
                  <a:pt x="3268181" y="25306"/>
                  <a:pt x="3561643" y="-823"/>
                  <a:pt x="3706368" y="0"/>
                </a:cubicBezTo>
                <a:cubicBezTo>
                  <a:pt x="3706547" y="8535"/>
                  <a:pt x="3706490" y="17912"/>
                  <a:pt x="3706368" y="26009"/>
                </a:cubicBezTo>
                <a:cubicBezTo>
                  <a:pt x="3515428" y="22678"/>
                  <a:pt x="3243539" y="12151"/>
                  <a:pt x="3014513" y="26009"/>
                </a:cubicBezTo>
                <a:cubicBezTo>
                  <a:pt x="2738107" y="35363"/>
                  <a:pt x="2506531" y="47623"/>
                  <a:pt x="2359721" y="26009"/>
                </a:cubicBezTo>
                <a:cubicBezTo>
                  <a:pt x="2208907" y="28585"/>
                  <a:pt x="1950049" y="32674"/>
                  <a:pt x="1741993" y="26009"/>
                </a:cubicBezTo>
                <a:cubicBezTo>
                  <a:pt x="1538708" y="20110"/>
                  <a:pt x="1329062" y="48257"/>
                  <a:pt x="1087201" y="26009"/>
                </a:cubicBezTo>
                <a:cubicBezTo>
                  <a:pt x="841387" y="-75922"/>
                  <a:pt x="558998" y="-46453"/>
                  <a:pt x="0" y="26009"/>
                </a:cubicBezTo>
                <a:cubicBezTo>
                  <a:pt x="-219" y="17456"/>
                  <a:pt x="-1479" y="7467"/>
                  <a:pt x="0" y="0"/>
                </a:cubicBezTo>
                <a:close/>
              </a:path>
              <a:path w="3706368" h="26009" stroke="0" extrusionOk="0">
                <a:moveTo>
                  <a:pt x="0" y="0"/>
                </a:moveTo>
                <a:cubicBezTo>
                  <a:pt x="132386" y="-8193"/>
                  <a:pt x="440128" y="-13875"/>
                  <a:pt x="543601" y="0"/>
                </a:cubicBezTo>
                <a:cubicBezTo>
                  <a:pt x="721632" y="40280"/>
                  <a:pt x="968001" y="-54805"/>
                  <a:pt x="1235456" y="0"/>
                </a:cubicBezTo>
                <a:cubicBezTo>
                  <a:pt x="1507990" y="33069"/>
                  <a:pt x="1528581" y="15853"/>
                  <a:pt x="1741993" y="0"/>
                </a:cubicBezTo>
                <a:cubicBezTo>
                  <a:pt x="1956876" y="-23552"/>
                  <a:pt x="2003590" y="18943"/>
                  <a:pt x="2248530" y="0"/>
                </a:cubicBezTo>
                <a:cubicBezTo>
                  <a:pt x="2498884" y="5949"/>
                  <a:pt x="2642838" y="22277"/>
                  <a:pt x="2866258" y="0"/>
                </a:cubicBezTo>
                <a:cubicBezTo>
                  <a:pt x="3094300" y="-67289"/>
                  <a:pt x="3356924" y="-29269"/>
                  <a:pt x="3706368" y="0"/>
                </a:cubicBezTo>
                <a:cubicBezTo>
                  <a:pt x="3706474" y="10967"/>
                  <a:pt x="3705642" y="19170"/>
                  <a:pt x="3706368" y="26009"/>
                </a:cubicBezTo>
                <a:cubicBezTo>
                  <a:pt x="3459572" y="-7561"/>
                  <a:pt x="3305300" y="5627"/>
                  <a:pt x="3162767" y="26009"/>
                </a:cubicBezTo>
                <a:cubicBezTo>
                  <a:pt x="2982082" y="20322"/>
                  <a:pt x="2688579" y="40427"/>
                  <a:pt x="2582103" y="26009"/>
                </a:cubicBezTo>
                <a:cubicBezTo>
                  <a:pt x="2446215" y="49900"/>
                  <a:pt x="2079658" y="30630"/>
                  <a:pt x="1890248" y="26009"/>
                </a:cubicBezTo>
                <a:cubicBezTo>
                  <a:pt x="1683670" y="34247"/>
                  <a:pt x="1539532" y="15688"/>
                  <a:pt x="1309583" y="26009"/>
                </a:cubicBezTo>
                <a:cubicBezTo>
                  <a:pt x="1043858" y="36490"/>
                  <a:pt x="951280" y="16246"/>
                  <a:pt x="728919" y="26009"/>
                </a:cubicBezTo>
                <a:cubicBezTo>
                  <a:pt x="499070" y="59448"/>
                  <a:pt x="201652" y="24357"/>
                  <a:pt x="0" y="26009"/>
                </a:cubicBezTo>
                <a:cubicBezTo>
                  <a:pt x="633" y="15057"/>
                  <a:pt x="-1375" y="7659"/>
                  <a:pt x="0" y="0"/>
                </a:cubicBezTo>
                <a:close/>
              </a:path>
              <a:path w="3706368" h="26009" fill="none" stroke="0" extrusionOk="0">
                <a:moveTo>
                  <a:pt x="0" y="0"/>
                </a:moveTo>
                <a:cubicBezTo>
                  <a:pt x="216188" y="-23662"/>
                  <a:pt x="448560" y="-11576"/>
                  <a:pt x="617728" y="0"/>
                </a:cubicBezTo>
                <a:cubicBezTo>
                  <a:pt x="800060" y="-1517"/>
                  <a:pt x="1127786" y="-13641"/>
                  <a:pt x="1309583" y="0"/>
                </a:cubicBezTo>
                <a:cubicBezTo>
                  <a:pt x="1449279" y="-30407"/>
                  <a:pt x="1660788" y="58558"/>
                  <a:pt x="1853184" y="0"/>
                </a:cubicBezTo>
                <a:cubicBezTo>
                  <a:pt x="2028222" y="-1962"/>
                  <a:pt x="2177771" y="-21240"/>
                  <a:pt x="2396785" y="0"/>
                </a:cubicBezTo>
                <a:cubicBezTo>
                  <a:pt x="2578131" y="29381"/>
                  <a:pt x="2804330" y="10356"/>
                  <a:pt x="3051576" y="0"/>
                </a:cubicBezTo>
                <a:cubicBezTo>
                  <a:pt x="3302880" y="27563"/>
                  <a:pt x="3546962" y="-19989"/>
                  <a:pt x="3706368" y="0"/>
                </a:cubicBezTo>
                <a:cubicBezTo>
                  <a:pt x="3704993" y="8943"/>
                  <a:pt x="3705161" y="18377"/>
                  <a:pt x="3706368" y="26009"/>
                </a:cubicBezTo>
                <a:cubicBezTo>
                  <a:pt x="3518578" y="15570"/>
                  <a:pt x="3320844" y="11828"/>
                  <a:pt x="3014513" y="26009"/>
                </a:cubicBezTo>
                <a:cubicBezTo>
                  <a:pt x="2749268" y="30736"/>
                  <a:pt x="2498659" y="26380"/>
                  <a:pt x="2359721" y="26009"/>
                </a:cubicBezTo>
                <a:cubicBezTo>
                  <a:pt x="2232676" y="54766"/>
                  <a:pt x="1930448" y="48561"/>
                  <a:pt x="1741993" y="26009"/>
                </a:cubicBezTo>
                <a:cubicBezTo>
                  <a:pt x="1548168" y="-9252"/>
                  <a:pt x="1285804" y="67699"/>
                  <a:pt x="1087201" y="26009"/>
                </a:cubicBezTo>
                <a:cubicBezTo>
                  <a:pt x="850417" y="-18928"/>
                  <a:pt x="468268" y="-38139"/>
                  <a:pt x="0" y="26009"/>
                </a:cubicBezTo>
                <a:cubicBezTo>
                  <a:pt x="178" y="16165"/>
                  <a:pt x="-1867" y="62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3706368"/>
                      <a:gd name="connsiteY0" fmla="*/ 0 h 26009"/>
                      <a:gd name="connsiteX1" fmla="*/ 617728 w 3706368"/>
                      <a:gd name="connsiteY1" fmla="*/ 0 h 26009"/>
                      <a:gd name="connsiteX2" fmla="*/ 1309583 w 3706368"/>
                      <a:gd name="connsiteY2" fmla="*/ 0 h 26009"/>
                      <a:gd name="connsiteX3" fmla="*/ 1853184 w 3706368"/>
                      <a:gd name="connsiteY3" fmla="*/ 0 h 26009"/>
                      <a:gd name="connsiteX4" fmla="*/ 2396785 w 3706368"/>
                      <a:gd name="connsiteY4" fmla="*/ 0 h 26009"/>
                      <a:gd name="connsiteX5" fmla="*/ 3051576 w 3706368"/>
                      <a:gd name="connsiteY5" fmla="*/ 0 h 26009"/>
                      <a:gd name="connsiteX6" fmla="*/ 3706368 w 3706368"/>
                      <a:gd name="connsiteY6" fmla="*/ 0 h 26009"/>
                      <a:gd name="connsiteX7" fmla="*/ 3706368 w 3706368"/>
                      <a:gd name="connsiteY7" fmla="*/ 26009 h 26009"/>
                      <a:gd name="connsiteX8" fmla="*/ 3014513 w 3706368"/>
                      <a:gd name="connsiteY8" fmla="*/ 26009 h 26009"/>
                      <a:gd name="connsiteX9" fmla="*/ 2359721 w 3706368"/>
                      <a:gd name="connsiteY9" fmla="*/ 26009 h 26009"/>
                      <a:gd name="connsiteX10" fmla="*/ 1741993 w 3706368"/>
                      <a:gd name="connsiteY10" fmla="*/ 26009 h 26009"/>
                      <a:gd name="connsiteX11" fmla="*/ 1087201 w 3706368"/>
                      <a:gd name="connsiteY11" fmla="*/ 26009 h 26009"/>
                      <a:gd name="connsiteX12" fmla="*/ 0 w 3706368"/>
                      <a:gd name="connsiteY12" fmla="*/ 26009 h 26009"/>
                      <a:gd name="connsiteX13" fmla="*/ 0 w 3706368"/>
                      <a:gd name="connsiteY13" fmla="*/ 0 h 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6368" h="26009" fill="none" extrusionOk="0">
                        <a:moveTo>
                          <a:pt x="0" y="0"/>
                        </a:moveTo>
                        <a:cubicBezTo>
                          <a:pt x="206410" y="-9146"/>
                          <a:pt x="450604" y="-20859"/>
                          <a:pt x="617728" y="0"/>
                        </a:cubicBezTo>
                        <a:cubicBezTo>
                          <a:pt x="784852" y="20859"/>
                          <a:pt x="1162156" y="-11189"/>
                          <a:pt x="1309583" y="0"/>
                        </a:cubicBezTo>
                        <a:cubicBezTo>
                          <a:pt x="1457010" y="11189"/>
                          <a:pt x="1679360" y="23082"/>
                          <a:pt x="1853184" y="0"/>
                        </a:cubicBezTo>
                        <a:cubicBezTo>
                          <a:pt x="2027008" y="-23082"/>
                          <a:pt x="2188064" y="-22101"/>
                          <a:pt x="2396785" y="0"/>
                        </a:cubicBezTo>
                        <a:cubicBezTo>
                          <a:pt x="2605506" y="22101"/>
                          <a:pt x="2825547" y="-29871"/>
                          <a:pt x="3051576" y="0"/>
                        </a:cubicBezTo>
                        <a:cubicBezTo>
                          <a:pt x="3277605" y="29871"/>
                          <a:pt x="3568489" y="-10979"/>
                          <a:pt x="3706368" y="0"/>
                        </a:cubicBezTo>
                        <a:cubicBezTo>
                          <a:pt x="3706437" y="7510"/>
                          <a:pt x="3706093" y="17836"/>
                          <a:pt x="3706368" y="26009"/>
                        </a:cubicBezTo>
                        <a:cubicBezTo>
                          <a:pt x="3491429" y="168"/>
                          <a:pt x="3292757" y="13291"/>
                          <a:pt x="3014513" y="26009"/>
                        </a:cubicBezTo>
                        <a:cubicBezTo>
                          <a:pt x="2736269" y="38727"/>
                          <a:pt x="2505489" y="26388"/>
                          <a:pt x="2359721" y="26009"/>
                        </a:cubicBezTo>
                        <a:cubicBezTo>
                          <a:pt x="2213953" y="25630"/>
                          <a:pt x="1938998" y="31740"/>
                          <a:pt x="1741993" y="26009"/>
                        </a:cubicBezTo>
                        <a:cubicBezTo>
                          <a:pt x="1544988" y="20278"/>
                          <a:pt x="1318933" y="54803"/>
                          <a:pt x="1087201" y="26009"/>
                        </a:cubicBezTo>
                        <a:cubicBezTo>
                          <a:pt x="855469" y="-2785"/>
                          <a:pt x="496978" y="-17878"/>
                          <a:pt x="0" y="26009"/>
                        </a:cubicBezTo>
                        <a:cubicBezTo>
                          <a:pt x="-231" y="15639"/>
                          <a:pt x="-760" y="7461"/>
                          <a:pt x="0" y="0"/>
                        </a:cubicBezTo>
                        <a:close/>
                      </a:path>
                      <a:path w="3706368" h="26009" stroke="0" extrusionOk="0">
                        <a:moveTo>
                          <a:pt x="0" y="0"/>
                        </a:moveTo>
                        <a:cubicBezTo>
                          <a:pt x="132087" y="2621"/>
                          <a:pt x="412109" y="294"/>
                          <a:pt x="543601" y="0"/>
                        </a:cubicBezTo>
                        <a:cubicBezTo>
                          <a:pt x="675093" y="-294"/>
                          <a:pt x="961514" y="-29404"/>
                          <a:pt x="1235456" y="0"/>
                        </a:cubicBezTo>
                        <a:cubicBezTo>
                          <a:pt x="1509398" y="29404"/>
                          <a:pt x="1527437" y="18751"/>
                          <a:pt x="1741993" y="0"/>
                        </a:cubicBezTo>
                        <a:cubicBezTo>
                          <a:pt x="1956549" y="-18751"/>
                          <a:pt x="1999360" y="18770"/>
                          <a:pt x="2248530" y="0"/>
                        </a:cubicBezTo>
                        <a:cubicBezTo>
                          <a:pt x="2497700" y="-18770"/>
                          <a:pt x="2614677" y="28757"/>
                          <a:pt x="2866258" y="0"/>
                        </a:cubicBezTo>
                        <a:cubicBezTo>
                          <a:pt x="3117839" y="-28757"/>
                          <a:pt x="3366796" y="-36633"/>
                          <a:pt x="3706368" y="0"/>
                        </a:cubicBezTo>
                        <a:cubicBezTo>
                          <a:pt x="3706686" y="12563"/>
                          <a:pt x="3705425" y="19101"/>
                          <a:pt x="3706368" y="26009"/>
                        </a:cubicBezTo>
                        <a:cubicBezTo>
                          <a:pt x="3457584" y="571"/>
                          <a:pt x="3333396" y="3454"/>
                          <a:pt x="3162767" y="26009"/>
                        </a:cubicBezTo>
                        <a:cubicBezTo>
                          <a:pt x="2992138" y="48564"/>
                          <a:pt x="2706133" y="39728"/>
                          <a:pt x="2582103" y="26009"/>
                        </a:cubicBezTo>
                        <a:cubicBezTo>
                          <a:pt x="2458073" y="12290"/>
                          <a:pt x="2095876" y="22193"/>
                          <a:pt x="1890248" y="26009"/>
                        </a:cubicBezTo>
                        <a:cubicBezTo>
                          <a:pt x="1684621" y="29825"/>
                          <a:pt x="1546299" y="23827"/>
                          <a:pt x="1309583" y="26009"/>
                        </a:cubicBezTo>
                        <a:cubicBezTo>
                          <a:pt x="1072868" y="28191"/>
                          <a:pt x="951698" y="34450"/>
                          <a:pt x="728919" y="26009"/>
                        </a:cubicBezTo>
                        <a:cubicBezTo>
                          <a:pt x="506140" y="17568"/>
                          <a:pt x="209622" y="23600"/>
                          <a:pt x="0" y="26009"/>
                        </a:cubicBezTo>
                        <a:cubicBezTo>
                          <a:pt x="833" y="14661"/>
                          <a:pt x="-1028" y="7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mproving the aesthetic and interpretive understanding of the students.…"/>
          <p:cNvSpPr txBox="1">
            <a:spLocks noGrp="1"/>
          </p:cNvSpPr>
          <p:nvPr>
            <p:ph type="body" idx="1"/>
          </p:nvPr>
        </p:nvSpPr>
        <p:spPr>
          <a:xfrm>
            <a:off x="217714" y="2801257"/>
            <a:ext cx="4991532" cy="6007371"/>
          </a:xfrm>
          <a:prstGeom prst="rect">
            <a:avLst/>
          </a:prstGeom>
        </p:spPr>
        <p:txBody>
          <a:bodyPr vert="horz" lIns="91440" tIns="45720" rIns="91440" bIns="45720" rtlCol="0">
            <a:noAutofit/>
          </a:bodyPr>
          <a:lstStyle/>
          <a:p>
            <a:pPr marL="294639" indent="-228600" defTabSz="914400">
              <a:spcBef>
                <a:spcPts val="2400"/>
              </a:spcBef>
              <a:defRPr sz="2204"/>
            </a:pPr>
            <a:r>
              <a:rPr lang="en-US" sz="1800" dirty="0" err="1"/>
              <a:t>Öğrencilerin</a:t>
            </a:r>
            <a:r>
              <a:rPr lang="en-US" sz="1800" dirty="0"/>
              <a:t> </a:t>
            </a:r>
            <a:r>
              <a:rPr lang="en-US" sz="1800" dirty="0" err="1"/>
              <a:t>estetik</a:t>
            </a:r>
            <a:r>
              <a:rPr lang="en-US" sz="1800" dirty="0"/>
              <a:t> </a:t>
            </a:r>
            <a:r>
              <a:rPr lang="en-US" sz="1800" dirty="0" err="1"/>
              <a:t>ve</a:t>
            </a:r>
            <a:r>
              <a:rPr lang="en-US" sz="1800" dirty="0"/>
              <a:t> </a:t>
            </a:r>
            <a:r>
              <a:rPr lang="en-US" sz="1800" dirty="0" err="1"/>
              <a:t>yorumlama</a:t>
            </a:r>
            <a:r>
              <a:rPr lang="en-US" sz="1800" dirty="0"/>
              <a:t> </a:t>
            </a:r>
            <a:r>
              <a:rPr lang="en-US" sz="1800" dirty="0" err="1"/>
              <a:t>anlayışlarını</a:t>
            </a:r>
            <a:r>
              <a:rPr lang="en-US" sz="1800" dirty="0"/>
              <a:t> </a:t>
            </a:r>
            <a:r>
              <a:rPr lang="en-US" sz="1800" dirty="0" err="1"/>
              <a:t>geliştirmek</a:t>
            </a:r>
            <a:r>
              <a:rPr lang="en-US" sz="1800" dirty="0"/>
              <a:t>.</a:t>
            </a:r>
          </a:p>
          <a:p>
            <a:pPr marL="294639" indent="-228600" defTabSz="914400">
              <a:spcBef>
                <a:spcPts val="2400"/>
              </a:spcBef>
              <a:defRPr sz="2204"/>
            </a:pPr>
            <a:r>
              <a:rPr lang="en-US" sz="1800" dirty="0" err="1"/>
              <a:t>Örnek</a:t>
            </a:r>
            <a:r>
              <a:rPr lang="en-US" sz="1800" dirty="0"/>
              <a:t> </a:t>
            </a:r>
            <a:r>
              <a:rPr lang="en-US" sz="1800" dirty="0" err="1"/>
              <a:t>olay</a:t>
            </a:r>
            <a:r>
              <a:rPr lang="en-US" sz="1800" dirty="0"/>
              <a:t> </a:t>
            </a:r>
            <a:r>
              <a:rPr lang="en-US" sz="1800" dirty="0" err="1"/>
              <a:t>incelemelerine</a:t>
            </a:r>
            <a:r>
              <a:rPr lang="en-US" sz="1800" dirty="0"/>
              <a:t> </a:t>
            </a:r>
            <a:r>
              <a:rPr lang="en-US" sz="1800" dirty="0" err="1"/>
              <a:t>odaklanarak</a:t>
            </a:r>
            <a:r>
              <a:rPr lang="en-US" sz="1800" dirty="0"/>
              <a:t> </a:t>
            </a:r>
            <a:r>
              <a:rPr lang="en-US" sz="1800" dirty="0" err="1"/>
              <a:t>anıtları</a:t>
            </a:r>
            <a:r>
              <a:rPr lang="en-US" sz="1800" dirty="0"/>
              <a:t> </a:t>
            </a:r>
            <a:r>
              <a:rPr lang="en-US" sz="1800" dirty="0" err="1"/>
              <a:t>kültürel</a:t>
            </a:r>
            <a:r>
              <a:rPr lang="en-US" sz="1800" dirty="0"/>
              <a:t>, </a:t>
            </a:r>
            <a:r>
              <a:rPr lang="en-US" sz="1800" dirty="0" err="1"/>
              <a:t>dini</a:t>
            </a:r>
            <a:r>
              <a:rPr lang="en-US" sz="1800" dirty="0"/>
              <a:t> </a:t>
            </a:r>
            <a:r>
              <a:rPr lang="en-US" sz="1800" dirty="0" err="1"/>
              <a:t>ve</a:t>
            </a:r>
            <a:r>
              <a:rPr lang="en-US" sz="1800" dirty="0"/>
              <a:t> </a:t>
            </a:r>
            <a:r>
              <a:rPr lang="en-US" sz="1800" dirty="0" err="1"/>
              <a:t>politik</a:t>
            </a:r>
            <a:r>
              <a:rPr lang="en-US" sz="1800" dirty="0"/>
              <a:t> </a:t>
            </a:r>
            <a:r>
              <a:rPr lang="en-US" sz="1800" dirty="0" err="1"/>
              <a:t>bağlamları</a:t>
            </a:r>
            <a:r>
              <a:rPr lang="en-US" sz="1800" dirty="0"/>
              <a:t> </a:t>
            </a:r>
            <a:r>
              <a:rPr lang="en-US" sz="1800" dirty="0" err="1"/>
              <a:t>içinde</a:t>
            </a:r>
            <a:r>
              <a:rPr lang="en-US" sz="1800" dirty="0"/>
              <a:t> </a:t>
            </a:r>
            <a:r>
              <a:rPr lang="en-US" sz="1800" dirty="0" err="1"/>
              <a:t>yorumlamak</a:t>
            </a:r>
            <a:r>
              <a:rPr lang="en-US" sz="1800" dirty="0"/>
              <a:t>.</a:t>
            </a:r>
          </a:p>
          <a:p>
            <a:pPr marL="294639" indent="-228600" defTabSz="914400">
              <a:spcBef>
                <a:spcPts val="2400"/>
              </a:spcBef>
              <a:defRPr sz="2204"/>
            </a:pPr>
            <a:r>
              <a:rPr lang="en-US" sz="1800" dirty="0" err="1"/>
              <a:t>Tarihi</a:t>
            </a:r>
            <a:r>
              <a:rPr lang="en-US" sz="1800" dirty="0"/>
              <a:t> İslam </a:t>
            </a:r>
            <a:r>
              <a:rPr lang="en-US" sz="1800" dirty="0" err="1"/>
              <a:t>coğrafyasında</a:t>
            </a:r>
            <a:r>
              <a:rPr lang="en-US" sz="1800" dirty="0"/>
              <a:t> </a:t>
            </a:r>
            <a:r>
              <a:rPr lang="en-US" sz="1800" dirty="0" err="1"/>
              <a:t>sanat</a:t>
            </a:r>
            <a:r>
              <a:rPr lang="en-US" sz="1800" dirty="0"/>
              <a:t> </a:t>
            </a:r>
            <a:r>
              <a:rPr lang="en-US" sz="1800" dirty="0" err="1"/>
              <a:t>ve</a:t>
            </a:r>
            <a:r>
              <a:rPr lang="en-US" sz="1800" dirty="0"/>
              <a:t> </a:t>
            </a:r>
            <a:r>
              <a:rPr lang="en-US" sz="1800" dirty="0" err="1"/>
              <a:t>mimarlığın</a:t>
            </a:r>
            <a:r>
              <a:rPr lang="en-US" sz="1800" dirty="0"/>
              <a:t> </a:t>
            </a:r>
            <a:r>
              <a:rPr lang="en-US" sz="1800" dirty="0" err="1"/>
              <a:t>rolünü</a:t>
            </a:r>
            <a:r>
              <a:rPr lang="en-US" sz="1800" dirty="0"/>
              <a:t> </a:t>
            </a:r>
            <a:r>
              <a:rPr lang="en-US" sz="1800" dirty="0" err="1"/>
              <a:t>öğrenmek</a:t>
            </a:r>
            <a:endParaRPr lang="en-US" sz="1800" dirty="0"/>
          </a:p>
          <a:p>
            <a:pPr marL="294639" indent="-228600" defTabSz="914400">
              <a:spcBef>
                <a:spcPts val="2400"/>
              </a:spcBef>
              <a:defRPr sz="2204"/>
            </a:pPr>
            <a:r>
              <a:rPr lang="en-US" sz="1800" dirty="0" err="1"/>
              <a:t>Sanatsal</a:t>
            </a:r>
            <a:r>
              <a:rPr lang="en-US" sz="1800" dirty="0"/>
              <a:t> </a:t>
            </a:r>
            <a:r>
              <a:rPr lang="en-US" sz="1800" dirty="0" err="1"/>
              <a:t>yaratmanın</a:t>
            </a:r>
            <a:r>
              <a:rPr lang="en-US" sz="1800" dirty="0"/>
              <a:t>, </a:t>
            </a:r>
            <a:r>
              <a:rPr lang="en-US" sz="1800" dirty="0" err="1"/>
              <a:t>sanat</a:t>
            </a:r>
            <a:r>
              <a:rPr lang="en-US" sz="1800" dirty="0"/>
              <a:t> </a:t>
            </a:r>
            <a:r>
              <a:rPr lang="en-US" sz="1800" dirty="0" err="1"/>
              <a:t>yapmanın</a:t>
            </a:r>
            <a:r>
              <a:rPr lang="en-US" sz="1800" dirty="0"/>
              <a:t> </a:t>
            </a:r>
            <a:r>
              <a:rPr lang="en-US" sz="1800" dirty="0" err="1"/>
              <a:t>çeşitli</a:t>
            </a:r>
            <a:r>
              <a:rPr lang="en-US" sz="1800" dirty="0"/>
              <a:t> </a:t>
            </a:r>
            <a:r>
              <a:rPr lang="en-US" sz="1800" dirty="0" err="1"/>
              <a:t>dinamiklerini</a:t>
            </a:r>
            <a:r>
              <a:rPr lang="en-US" sz="1800" dirty="0"/>
              <a:t> </a:t>
            </a:r>
            <a:r>
              <a:rPr lang="en-US" sz="1800" dirty="0" err="1"/>
              <a:t>ve</a:t>
            </a:r>
            <a:r>
              <a:rPr lang="en-US" sz="1800" dirty="0"/>
              <a:t> </a:t>
            </a:r>
            <a:r>
              <a:rPr lang="en-US" sz="1800" dirty="0" err="1"/>
              <a:t>estetik</a:t>
            </a:r>
            <a:r>
              <a:rPr lang="en-US" sz="1800" dirty="0"/>
              <a:t> </a:t>
            </a:r>
            <a:r>
              <a:rPr lang="en-US" sz="1800" dirty="0" err="1"/>
              <a:t>anlayışın</a:t>
            </a:r>
            <a:r>
              <a:rPr lang="en-US" sz="1800" dirty="0"/>
              <a:t> </a:t>
            </a:r>
            <a:r>
              <a:rPr lang="en-US" sz="1800" dirty="0" err="1"/>
              <a:t>doğasını</a:t>
            </a:r>
            <a:r>
              <a:rPr lang="en-US" sz="1800" dirty="0"/>
              <a:t> </a:t>
            </a:r>
            <a:r>
              <a:rPr lang="en-US" sz="1800" dirty="0" err="1"/>
              <a:t>öğrenmek</a:t>
            </a:r>
            <a:endParaRPr lang="en-US" sz="1800" dirty="0"/>
          </a:p>
          <a:p>
            <a:pPr marL="294639" indent="-228600" defTabSz="914400">
              <a:spcBef>
                <a:spcPts val="2400"/>
              </a:spcBef>
              <a:defRPr sz="2204"/>
            </a:pPr>
            <a:r>
              <a:rPr lang="en-US" sz="1800" dirty="0" err="1"/>
              <a:t>Anıtları</a:t>
            </a:r>
            <a:r>
              <a:rPr lang="en-US" sz="1800" dirty="0"/>
              <a:t> </a:t>
            </a:r>
            <a:r>
              <a:rPr lang="en-US" sz="1800" dirty="0" err="1"/>
              <a:t>tarihsel</a:t>
            </a:r>
            <a:r>
              <a:rPr lang="en-US" sz="1800" dirty="0"/>
              <a:t> </a:t>
            </a:r>
            <a:r>
              <a:rPr lang="en-US" sz="1800" dirty="0" err="1"/>
              <a:t>bağlamlarına</a:t>
            </a:r>
            <a:r>
              <a:rPr lang="en-US" sz="1800" dirty="0"/>
              <a:t> </a:t>
            </a:r>
            <a:r>
              <a:rPr lang="en-US" sz="1800" dirty="0" err="1"/>
              <a:t>yerleştirmek</a:t>
            </a:r>
            <a:endParaRPr lang="en-US" sz="1800" dirty="0"/>
          </a:p>
          <a:p>
            <a:pPr marL="294639" indent="-228600" defTabSz="914400">
              <a:spcBef>
                <a:spcPts val="2400"/>
              </a:spcBef>
              <a:defRPr sz="2204"/>
            </a:pPr>
            <a:r>
              <a:rPr lang="en-US" sz="1800" dirty="0" err="1"/>
              <a:t>Çevremizdeki</a:t>
            </a:r>
            <a:r>
              <a:rPr lang="en-US" sz="1800" dirty="0"/>
              <a:t> </a:t>
            </a:r>
            <a:r>
              <a:rPr lang="en-US" sz="1800" dirty="0" err="1"/>
              <a:t>mimariye</a:t>
            </a:r>
            <a:r>
              <a:rPr lang="en-US" sz="1800" dirty="0"/>
              <a:t> </a:t>
            </a:r>
            <a:r>
              <a:rPr lang="en-US" sz="1800" dirty="0" err="1"/>
              <a:t>duyarlı</a:t>
            </a:r>
            <a:r>
              <a:rPr lang="en-US" sz="1800" dirty="0"/>
              <a:t> hale </a:t>
            </a:r>
            <a:r>
              <a:rPr lang="en-US" sz="1800" dirty="0" err="1"/>
              <a:t>gelmek</a:t>
            </a:r>
            <a:endParaRPr lang="en-US" sz="1800" dirty="0"/>
          </a:p>
          <a:p>
            <a:pPr marL="294639" indent="-228600" defTabSz="914400">
              <a:spcBef>
                <a:spcPts val="2400"/>
              </a:spcBef>
              <a:defRPr sz="2204"/>
            </a:pPr>
            <a:r>
              <a:rPr lang="en-US" sz="1800" dirty="0" err="1"/>
              <a:t>Mimarinin</a:t>
            </a:r>
            <a:r>
              <a:rPr lang="en-US" sz="1800" dirty="0"/>
              <a:t> </a:t>
            </a:r>
            <a:r>
              <a:rPr lang="en-US" sz="1800" dirty="0" err="1"/>
              <a:t>günlük</a:t>
            </a:r>
            <a:r>
              <a:rPr lang="en-US" sz="1800" dirty="0"/>
              <a:t> </a:t>
            </a:r>
            <a:r>
              <a:rPr lang="en-US" sz="1800" dirty="0" err="1"/>
              <a:t>hayatımızı</a:t>
            </a:r>
            <a:r>
              <a:rPr lang="en-US" sz="1800" dirty="0"/>
              <a:t> </a:t>
            </a:r>
            <a:r>
              <a:rPr lang="en-US" sz="1800" dirty="0" err="1"/>
              <a:t>nasıl</a:t>
            </a:r>
            <a:r>
              <a:rPr lang="en-US" sz="1800" dirty="0"/>
              <a:t> </a:t>
            </a:r>
            <a:r>
              <a:rPr lang="en-US" sz="1800" dirty="0" err="1"/>
              <a:t>şekillendirdiğini</a:t>
            </a:r>
            <a:r>
              <a:rPr lang="en-US" sz="1800" dirty="0"/>
              <a:t> </a:t>
            </a:r>
            <a:r>
              <a:rPr lang="en-US" sz="1800" dirty="0" err="1"/>
              <a:t>düşünmek</a:t>
            </a:r>
            <a:endParaRPr lang="en-US" sz="1800" dirty="0"/>
          </a:p>
          <a:p>
            <a:pPr marL="294639" indent="-228600" defTabSz="914400">
              <a:spcBef>
                <a:spcPts val="2400"/>
              </a:spcBef>
              <a:defRPr sz="2204"/>
            </a:pPr>
            <a:r>
              <a:rPr lang="en-US" sz="1800" dirty="0" err="1"/>
              <a:t>Mimari</a:t>
            </a:r>
            <a:r>
              <a:rPr lang="en-US" sz="1800" dirty="0"/>
              <a:t> </a:t>
            </a:r>
            <a:r>
              <a:rPr lang="en-US" sz="1800" dirty="0" err="1"/>
              <a:t>özellikleri</a:t>
            </a:r>
            <a:r>
              <a:rPr lang="en-US" sz="1800" dirty="0"/>
              <a:t> </a:t>
            </a:r>
            <a:r>
              <a:rPr lang="en-US" sz="1800" dirty="0" err="1"/>
              <a:t>ve</a:t>
            </a:r>
            <a:r>
              <a:rPr lang="en-US" sz="1800" dirty="0"/>
              <a:t> </a:t>
            </a:r>
            <a:r>
              <a:rPr lang="en-US" sz="1800" dirty="0" err="1"/>
              <a:t>öğeleri</a:t>
            </a:r>
            <a:r>
              <a:rPr lang="en-US" sz="1800" dirty="0"/>
              <a:t> </a:t>
            </a:r>
            <a:r>
              <a:rPr lang="en-US" sz="1800" dirty="0" err="1"/>
              <a:t>ifade</a:t>
            </a:r>
            <a:r>
              <a:rPr lang="en-US" sz="1800" dirty="0"/>
              <a:t> </a:t>
            </a:r>
            <a:r>
              <a:rPr lang="en-US" sz="1800" dirty="0" err="1"/>
              <a:t>etmek</a:t>
            </a:r>
            <a:r>
              <a:rPr lang="en-US" sz="1800" dirty="0"/>
              <a:t> </a:t>
            </a:r>
            <a:r>
              <a:rPr lang="en-US" sz="1800" dirty="0" err="1"/>
              <a:t>için</a:t>
            </a:r>
            <a:r>
              <a:rPr lang="en-US" sz="1800" dirty="0"/>
              <a:t> </a:t>
            </a:r>
            <a:r>
              <a:rPr lang="en-US" sz="1800" dirty="0" err="1"/>
              <a:t>kullanılan</a:t>
            </a:r>
            <a:r>
              <a:rPr lang="en-US" sz="1800" dirty="0"/>
              <a:t> </a:t>
            </a:r>
            <a:r>
              <a:rPr lang="en-US" sz="1800" dirty="0" err="1"/>
              <a:t>terminoloji</a:t>
            </a:r>
            <a:r>
              <a:rPr lang="en-US" sz="1800" dirty="0"/>
              <a:t> </a:t>
            </a:r>
            <a:r>
              <a:rPr lang="en-US" sz="1800" dirty="0" err="1"/>
              <a:t>ve</a:t>
            </a:r>
            <a:r>
              <a:rPr lang="en-US" sz="1800" dirty="0"/>
              <a:t> </a:t>
            </a:r>
            <a:r>
              <a:rPr lang="en-US" sz="1800" dirty="0" err="1"/>
              <a:t>söz</a:t>
            </a:r>
            <a:r>
              <a:rPr lang="en-US" sz="1800" dirty="0"/>
              <a:t> </a:t>
            </a:r>
            <a:r>
              <a:rPr lang="en-US" sz="1800" dirty="0" err="1"/>
              <a:t>dağarcığına</a:t>
            </a:r>
            <a:r>
              <a:rPr lang="en-US" sz="1800" dirty="0"/>
              <a:t> </a:t>
            </a:r>
            <a:r>
              <a:rPr lang="en-US" sz="1800" dirty="0" err="1"/>
              <a:t>aşina</a:t>
            </a:r>
            <a:r>
              <a:rPr lang="en-US" sz="1800" dirty="0"/>
              <a:t> </a:t>
            </a:r>
            <a:r>
              <a:rPr lang="en-US" sz="1800" dirty="0" err="1"/>
              <a:t>olmak</a:t>
            </a:r>
            <a:r>
              <a:rPr lang="en-US" sz="1800" dirty="0"/>
              <a:t>.</a:t>
            </a:r>
          </a:p>
        </p:txBody>
      </p:sp>
      <p:pic>
        <p:nvPicPr>
          <p:cNvPr id="7170" name="Picture 2">
            <a:extLst>
              <a:ext uri="{FF2B5EF4-FFF2-40B4-BE49-F238E27FC236}">
                <a16:creationId xmlns:a16="http://schemas.microsoft.com/office/drawing/2014/main" id="{09FA447F-30EA-6E50-E2C9-DA95536BE4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74" r="19606"/>
          <a:stretch/>
        </p:blipFill>
        <p:spPr bwMode="auto">
          <a:xfrm>
            <a:off x="5665815" y="10"/>
            <a:ext cx="7337360" cy="97535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8 Masterpieces of Islamic Architecture | Britannica">
            <a:extLst>
              <a:ext uri="{FF2B5EF4-FFF2-40B4-BE49-F238E27FC236}">
                <a16:creationId xmlns:a16="http://schemas.microsoft.com/office/drawing/2014/main" id="{66D2B100-3046-66AF-173D-6E2168D09D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08" r="7726" b="1"/>
          <a:stretch/>
        </p:blipFill>
        <p:spPr bwMode="auto">
          <a:xfrm>
            <a:off x="-1" y="10"/>
            <a:ext cx="13004799" cy="9753590"/>
          </a:xfrm>
          <a:prstGeom prst="rect">
            <a:avLst/>
          </a:prstGeom>
          <a:noFill/>
          <a:extLst>
            <a:ext uri="{909E8E84-426E-40DD-AFC4-6F175D3DCCD1}">
              <a14:hiddenFill xmlns:a14="http://schemas.microsoft.com/office/drawing/2010/main">
                <a:solidFill>
                  <a:srgbClr val="FFFFFF"/>
                </a:solidFill>
              </a14:hiddenFill>
            </a:ext>
          </a:extLst>
        </p:spPr>
      </p:pic>
      <p:sp>
        <p:nvSpPr>
          <p:cNvPr id="615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419626"/>
            <a:ext cx="6418316" cy="8333974"/>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43" name="Structure of the Course"/>
          <p:cNvSpPr txBox="1">
            <a:spLocks noGrp="1"/>
          </p:cNvSpPr>
          <p:nvPr>
            <p:ph type="title"/>
          </p:nvPr>
        </p:nvSpPr>
        <p:spPr>
          <a:xfrm>
            <a:off x="756744" y="2722062"/>
            <a:ext cx="4484413" cy="1909694"/>
          </a:xfrm>
          <a:prstGeom prst="rect">
            <a:avLst/>
          </a:prstGeom>
        </p:spPr>
        <p:txBody>
          <a:bodyPr vert="horz" lIns="91440" tIns="45720" rIns="91440" bIns="45720" rtlCol="0" anchor="ctr">
            <a:normAutofit/>
          </a:bodyPr>
          <a:lstStyle/>
          <a:p>
            <a:pPr algn="ctr" defTabSz="914400"/>
            <a:r>
              <a:rPr lang="en-US" sz="4500"/>
              <a:t>Dersin işleyişi/Yapısı</a:t>
            </a:r>
          </a:p>
        </p:txBody>
      </p:sp>
      <p:cxnSp>
        <p:nvCxnSpPr>
          <p:cNvPr id="6153" name="Straight Connector 615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39521" y="4746153"/>
            <a:ext cx="997781"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44" name="Each module is divided into two parts. The first part presents the monument or site by “walking” through it.…"/>
          <p:cNvSpPr txBox="1">
            <a:spLocks noGrp="1"/>
          </p:cNvSpPr>
          <p:nvPr>
            <p:ph type="body" idx="1"/>
          </p:nvPr>
        </p:nvSpPr>
        <p:spPr>
          <a:xfrm>
            <a:off x="560550" y="4860548"/>
            <a:ext cx="4899222" cy="3725993"/>
          </a:xfrm>
          <a:prstGeom prst="rect">
            <a:avLst/>
          </a:prstGeom>
        </p:spPr>
        <p:txBody>
          <a:bodyPr vert="horz" lIns="91440" tIns="45720" rIns="91440" bIns="45720" rtlCol="0" anchor="ctr">
            <a:normAutofit/>
          </a:bodyPr>
          <a:lstStyle/>
          <a:p>
            <a:pPr indent="-228600" defTabSz="914400">
              <a:defRPr sz="3400"/>
            </a:pPr>
            <a:r>
              <a:rPr lang="en-US" sz="1900"/>
              <a:t>Derste iki ayrı şekilde İslam sanatı ve estetiği hakkında inceleme ve değerlendirmeler yapılacaktır. Öncelikle seçilen dönemlerdeki mimari eserler üzerinden bir özet yapılacak, ardından belli örnekler üzerinden dönem ve coğrafyalardaki sanat eserleri karşılaştırılacaktır. </a:t>
            </a:r>
          </a:p>
          <a:p>
            <a:pPr indent="-228600" defTabSz="914400">
              <a:defRPr sz="3400"/>
            </a:pPr>
            <a:r>
              <a:rPr lang="en-US" sz="1900"/>
              <a:t>Neticede bu bağlam içinde İslam, sanat, estetik ve  mimarlık tarihiyle ilgili eser, himaye, sosyal ve kültürel çevre hakkında bulgular işlenecektir.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Content Placeholder 3" descr="Content Placeholder 3"/>
          <p:cNvPicPr>
            <a:picLocks noChangeAspect="1"/>
          </p:cNvPicPr>
          <p:nvPr/>
        </p:nvPicPr>
        <p:blipFill>
          <a:blip r:embed="rId3"/>
          <a:srcRect l="1231" r="1230"/>
          <a:stretch>
            <a:fillRect/>
          </a:stretch>
        </p:blipFill>
        <p:spPr>
          <a:xfrm>
            <a:off x="347464" y="711308"/>
            <a:ext cx="12309850" cy="7294726"/>
          </a:xfrm>
          <a:prstGeom prst="rect">
            <a:avLst/>
          </a:prstGeom>
          <a:ln w="12700">
            <a:miter lim="400000"/>
          </a:ln>
        </p:spPr>
      </p:pic>
      <p:sp>
        <p:nvSpPr>
          <p:cNvPr id="147" name="Spatio-Temporal extent: 1400 Years, four continents…"/>
          <p:cNvSpPr txBox="1"/>
          <p:nvPr/>
        </p:nvSpPr>
        <p:spPr>
          <a:xfrm>
            <a:off x="1070210" y="8508055"/>
            <a:ext cx="10332957"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lang="tr-TR" dirty="0">
                <a:solidFill>
                  <a:schemeClr val="tx1"/>
                </a:solidFill>
              </a:rPr>
              <a:t>İslam Sanat ve Estetiğinin önemli bazı merkezler ve eserleri </a:t>
            </a:r>
            <a:endParaRPr dirty="0">
              <a:solidFill>
                <a:schemeClr val="tx1"/>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4">
            <a:extLst>
              <a:ext uri="{FF2B5EF4-FFF2-40B4-BE49-F238E27FC236}">
                <a16:creationId xmlns:a16="http://schemas.microsoft.com/office/drawing/2014/main" id="{91D865E9-8F85-7796-BCCC-9A688BC8EA2D}"/>
              </a:ext>
            </a:extLst>
          </p:cNvPr>
          <p:cNvSpPr>
            <a:spLocks noGrp="1"/>
          </p:cNvSpPr>
          <p:nvPr>
            <p:ph type="title"/>
          </p:nvPr>
        </p:nvSpPr>
        <p:spPr>
          <a:xfrm>
            <a:off x="692190" y="792448"/>
            <a:ext cx="5515576" cy="2377335"/>
          </a:xfrm>
        </p:spPr>
        <p:txBody>
          <a:bodyPr vert="horz" lIns="91440" tIns="45720" rIns="91440" bIns="45720" rtlCol="0" anchor="ctr">
            <a:normAutofit/>
          </a:bodyPr>
          <a:lstStyle/>
          <a:p>
            <a:pPr defTabSz="914400"/>
            <a:r>
              <a:rPr lang="en-US" sz="3900"/>
              <a:t>Derste İslam sanatı ve estetiğine dair farklı paradigmalar da tartışılacaktır.</a:t>
            </a:r>
          </a:p>
        </p:txBody>
      </p:sp>
      <p:sp>
        <p:nvSpPr>
          <p:cNvPr id="3" name="Metin kutusu 2">
            <a:extLst>
              <a:ext uri="{FF2B5EF4-FFF2-40B4-BE49-F238E27FC236}">
                <a16:creationId xmlns:a16="http://schemas.microsoft.com/office/drawing/2014/main" id="{D3184C73-84CB-47F0-D13C-C4186975E0D7}"/>
              </a:ext>
            </a:extLst>
          </p:cNvPr>
          <p:cNvSpPr txBox="1"/>
          <p:nvPr/>
        </p:nvSpPr>
        <p:spPr>
          <a:xfrm>
            <a:off x="692192" y="3410531"/>
            <a:ext cx="5525594" cy="5306394"/>
          </a:xfrm>
          <a:prstGeom prst="rect">
            <a:avLst/>
          </a:prstGeom>
        </p:spPr>
        <p:txBody>
          <a:bodyPr vert="horz" lIns="91440" tIns="45720" rIns="91440" bIns="45720" rtlCol="0">
            <a:normAutofit/>
          </a:bodyPr>
          <a:lstStyle/>
          <a:p>
            <a:pPr marL="374315" indent="-228600" algn="l" defTabSz="914400" hangingPunct="1">
              <a:lnSpc>
                <a:spcPct val="90000"/>
              </a:lnSpc>
              <a:spcBef>
                <a:spcPts val="600"/>
              </a:spcBef>
              <a:buFont typeface="Arial" panose="020B0604020202020204" pitchFamily="34" charset="0"/>
              <a:buChar char="•"/>
              <a:defRPr sz="3700">
                <a:solidFill>
                  <a:srgbClr val="292934"/>
                </a:solidFill>
                <a:latin typeface="Times New Roman"/>
                <a:ea typeface="Times New Roman"/>
                <a:cs typeface="Times New Roman"/>
                <a:sym typeface="Times New Roman"/>
              </a:defRPr>
            </a:pPr>
            <a:r>
              <a:rPr lang="en-US" sz="2300" kern="1200">
                <a:solidFill>
                  <a:schemeClr val="tx1"/>
                </a:solidFill>
                <a:latin typeface="+mn-lt"/>
                <a:ea typeface="+mn-ea"/>
                <a:cs typeface="+mn-cs"/>
              </a:rPr>
              <a:t>Bu ders sonunda İslam sanatı ve mimari geleneklerinin zaman ve mekan içinde geliştiğini ve dinamik bir şekilde günümüze kadar gelişmeye devam ettiği belirtilecektir.</a:t>
            </a:r>
          </a:p>
          <a:p>
            <a:pPr marL="374315" indent="-228600" algn="l" defTabSz="914400" hangingPunct="1">
              <a:lnSpc>
                <a:spcPct val="90000"/>
              </a:lnSpc>
              <a:spcBef>
                <a:spcPts val="600"/>
              </a:spcBef>
              <a:buFont typeface="Arial" panose="020B0604020202020204" pitchFamily="34" charset="0"/>
              <a:buChar char="•"/>
              <a:defRPr sz="3700">
                <a:solidFill>
                  <a:srgbClr val="292934"/>
                </a:solidFill>
                <a:latin typeface="Times New Roman"/>
                <a:ea typeface="Times New Roman"/>
                <a:cs typeface="Times New Roman"/>
                <a:sym typeface="Times New Roman"/>
              </a:defRPr>
            </a:pPr>
            <a:r>
              <a:rPr lang="en-US" sz="2300" kern="1200">
                <a:solidFill>
                  <a:schemeClr val="tx1"/>
                </a:solidFill>
                <a:latin typeface="+mn-lt"/>
                <a:ea typeface="+mn-ea"/>
                <a:cs typeface="+mn-cs"/>
              </a:rPr>
              <a:t>Derste, geniş bir coğrafyada farklı sanatsal ve mimari formların ve üslupların gelişimini uzun bir zaman diliminde keşfedeceğiz. Spesifik eserlerin incelenmeleri, İslami mimari geleneklerin çoğulculuğunu ve İslam topraklarının “ortaçağ dönemi” ve “merkezi bölgeleri”ni ayrıcalıklı kılan bir yaklaşımı benimsemenin yetersizliğini gösterecektir.</a:t>
            </a:r>
          </a:p>
        </p:txBody>
      </p:sp>
      <p:pic>
        <p:nvPicPr>
          <p:cNvPr id="11266" name="Picture 2">
            <a:extLst>
              <a:ext uri="{FF2B5EF4-FFF2-40B4-BE49-F238E27FC236}">
                <a16:creationId xmlns:a16="http://schemas.microsoft.com/office/drawing/2014/main" id="{11DCCC40-1604-F04C-0E90-6EC9486573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24" r="43733"/>
          <a:stretch/>
        </p:blipFill>
        <p:spPr bwMode="auto">
          <a:xfrm>
            <a:off x="6595140" y="792446"/>
            <a:ext cx="5515575" cy="7924477"/>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001548"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531C27A-1FEE-C8BE-E17C-72CAE7E3CC5A}"/>
              </a:ext>
            </a:extLst>
          </p:cNvPr>
          <p:cNvSpPr>
            <a:spLocks noGrp="1"/>
          </p:cNvSpPr>
          <p:nvPr>
            <p:ph type="title"/>
          </p:nvPr>
        </p:nvSpPr>
        <p:spPr>
          <a:xfrm>
            <a:off x="1068462" y="242363"/>
            <a:ext cx="10857530" cy="1889750"/>
          </a:xfrm>
        </p:spPr>
        <p:txBody>
          <a:bodyPr vert="horz" lIns="91440" tIns="45720" rIns="91440" bIns="45720" rtlCol="0" anchor="b">
            <a:normAutofit/>
          </a:bodyPr>
          <a:lstStyle/>
          <a:p>
            <a:pPr algn="ctr" defTabSz="914400"/>
            <a:r>
              <a:rPr lang="tr-TR" sz="3200" dirty="0"/>
              <a:t>Derste şu eserin izlediği sıra takip edilerek İslam Sanatı ve Estetiği konuları </a:t>
            </a:r>
            <a:r>
              <a:rPr lang="tr-TR" sz="3200" dirty="0" err="1"/>
              <a:t>işlencek</a:t>
            </a:r>
            <a:br>
              <a:rPr lang="tr-TR" sz="3200" dirty="0"/>
            </a:br>
            <a:endParaRPr lang="en-US" sz="6400" kern="1200" dirty="0">
              <a:solidFill>
                <a:schemeClr val="tx1"/>
              </a:solidFill>
              <a:latin typeface="+mj-lt"/>
              <a:ea typeface="+mj-ea"/>
              <a:cs typeface="+mj-cs"/>
            </a:endParaRPr>
          </a:p>
        </p:txBody>
      </p:sp>
      <p:pic>
        <p:nvPicPr>
          <p:cNvPr id="3074" name="Picture 2" descr="Stella &amp; Rose's Books : ISLAM ART AND ARCHITECTURE Written By Markus  Hattstein; Frederick Delius, STOCK CODE: 1814460">
            <a:extLst>
              <a:ext uri="{FF2B5EF4-FFF2-40B4-BE49-F238E27FC236}">
                <a16:creationId xmlns:a16="http://schemas.microsoft.com/office/drawing/2014/main" id="{4D22EA94-61E7-03A0-0955-17C676216A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40" b="20824"/>
          <a:stretch/>
        </p:blipFill>
        <p:spPr bwMode="auto">
          <a:xfrm>
            <a:off x="211990" y="3428192"/>
            <a:ext cx="6190211" cy="55329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LAM SANATI VE MİMARİSİ - Markus Hattstein , Peter Delius | Nadir Kitap">
            <a:extLst>
              <a:ext uri="{FF2B5EF4-FFF2-40B4-BE49-F238E27FC236}">
                <a16:creationId xmlns:a16="http://schemas.microsoft.com/office/drawing/2014/main" id="{41A5679C-5F79-7470-E9B0-4AA8D01D1F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86" r="5534" b="-1"/>
          <a:stretch/>
        </p:blipFill>
        <p:spPr bwMode="auto">
          <a:xfrm>
            <a:off x="6602596" y="3428192"/>
            <a:ext cx="6190211" cy="553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6719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0D8CEE18-AF39-EF12-7B8D-051E22FCEE56}"/>
              </a:ext>
            </a:extLst>
          </p:cNvPr>
          <p:cNvSpPr>
            <a:spLocks noGrp="1"/>
          </p:cNvSpPr>
          <p:nvPr>
            <p:ph type="body" sz="quarter" idx="13"/>
          </p:nvPr>
        </p:nvSpPr>
        <p:spPr>
          <a:xfrm>
            <a:off x="5849257" y="928913"/>
            <a:ext cx="7286171" cy="444359"/>
          </a:xfrm>
        </p:spPr>
        <p:txBody>
          <a:bodyPr/>
          <a:lstStyle/>
          <a:p>
            <a:r>
              <a:rPr lang="tr-TR" dirty="0"/>
              <a:t>Derste takip edilecek diğer kaynak kitaplar</a:t>
            </a:r>
          </a:p>
        </p:txBody>
      </p:sp>
      <p:sp>
        <p:nvSpPr>
          <p:cNvPr id="3" name="Metin Yer Tutucusu 2">
            <a:extLst>
              <a:ext uri="{FF2B5EF4-FFF2-40B4-BE49-F238E27FC236}">
                <a16:creationId xmlns:a16="http://schemas.microsoft.com/office/drawing/2014/main" id="{271356DC-C73E-AB49-C301-05B94DF35426}"/>
              </a:ext>
            </a:extLst>
          </p:cNvPr>
          <p:cNvSpPr>
            <a:spLocks noGrp="1"/>
          </p:cNvSpPr>
          <p:nvPr>
            <p:ph type="body" sz="quarter" idx="14"/>
          </p:nvPr>
        </p:nvSpPr>
        <p:spPr/>
        <p:txBody>
          <a:bodyPr/>
          <a:lstStyle/>
          <a:p>
            <a:endParaRPr lang="tr-TR"/>
          </a:p>
        </p:txBody>
      </p:sp>
      <p:pic>
        <p:nvPicPr>
          <p:cNvPr id="1032" name="Picture 8" descr="Erken Dönem İslam Sanatı 650-1100 - Oleg Grabar Kitap Fiyatı &amp; Satın Al |  Tamadres">
            <a:extLst>
              <a:ext uri="{FF2B5EF4-FFF2-40B4-BE49-F238E27FC236}">
                <a16:creationId xmlns:a16="http://schemas.microsoft.com/office/drawing/2014/main" id="{5392F86C-B371-D333-F134-86D4D1B99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00" y="2248808"/>
            <a:ext cx="3868056" cy="55896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slami Görsel Kültür 1100-1800 Albaraka Yayınları | 9786257312776">
            <a:extLst>
              <a:ext uri="{FF2B5EF4-FFF2-40B4-BE49-F238E27FC236}">
                <a16:creationId xmlns:a16="http://schemas.microsoft.com/office/drawing/2014/main" id="{2B21AD42-93FB-2730-3872-9C12C433E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056" y="4447562"/>
            <a:ext cx="3635829" cy="53060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slam Sanatının Oluşumu : Oleg Grabar, Nuran Yavuz: Amazon.com.tr: Kitap">
            <a:extLst>
              <a:ext uri="{FF2B5EF4-FFF2-40B4-BE49-F238E27FC236}">
                <a16:creationId xmlns:a16="http://schemas.microsoft.com/office/drawing/2014/main" id="{FAD5F44A-AD40-B5B9-7141-42067D166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123372"/>
            <a:ext cx="3868057" cy="590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158769"/>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505</Words>
  <Application>Microsoft Office PowerPoint</Application>
  <PresentationFormat>Özel</PresentationFormat>
  <Paragraphs>46</Paragraphs>
  <Slides>13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Calibri</vt:lpstr>
      <vt:lpstr>Calibri Light</vt:lpstr>
      <vt:lpstr>Helvetica Neue</vt:lpstr>
      <vt:lpstr>Palatino</vt:lpstr>
      <vt:lpstr>Office Teması</vt:lpstr>
      <vt:lpstr>İSLAM SANATLARI VE ESTETİĞİNE GİRİŞ</vt:lpstr>
      <vt:lpstr>İSLAM SANATLARI VE ESTETİĞİNE GİRİŞ</vt:lpstr>
      <vt:lpstr>Giriş </vt:lpstr>
      <vt:lpstr>Dersin ana hedefleri</vt:lpstr>
      <vt:lpstr>Dersin işleyişi/Yapısı</vt:lpstr>
      <vt:lpstr>PowerPoint Sunusu</vt:lpstr>
      <vt:lpstr>Derste İslam sanatı ve estetiğine dair farklı paradigmalar da tartışılacaktır.</vt:lpstr>
      <vt:lpstr>Derste şu eserin izlediği sıra takip edilerek İslam Sanatı ve Estetiği konuları işlencek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Islamic Architecture</dc:title>
  <cp:lastModifiedBy>ayse ersay</cp:lastModifiedBy>
  <cp:revision>13</cp:revision>
  <dcterms:modified xsi:type="dcterms:W3CDTF">2023-01-22T10:22:04Z</dcterms:modified>
</cp:coreProperties>
</file>