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90" r:id="rId4"/>
    <p:sldId id="283" r:id="rId5"/>
    <p:sldId id="258" r:id="rId6"/>
    <p:sldId id="260" r:id="rId7"/>
    <p:sldId id="261" r:id="rId8"/>
    <p:sldId id="262" r:id="rId9"/>
    <p:sldId id="263" r:id="rId10"/>
    <p:sldId id="264" r:id="rId11"/>
    <p:sldId id="285" r:id="rId12"/>
    <p:sldId id="286" r:id="rId13"/>
    <p:sldId id="291" r:id="rId14"/>
    <p:sldId id="292" r:id="rId15"/>
    <p:sldId id="287" r:id="rId16"/>
    <p:sldId id="288" r:id="rId17"/>
    <p:sldId id="284" r:id="rId18"/>
    <p:sldId id="265" r:id="rId19"/>
    <p:sldId id="268" r:id="rId20"/>
    <p:sldId id="269" r:id="rId21"/>
    <p:sldId id="271" r:id="rId22"/>
    <p:sldId id="272" r:id="rId23"/>
    <p:sldId id="270" r:id="rId24"/>
    <p:sldId id="274" r:id="rId25"/>
    <p:sldId id="273" r:id="rId26"/>
    <p:sldId id="275" r:id="rId27"/>
    <p:sldId id="276" r:id="rId28"/>
    <p:sldId id="280" r:id="rId29"/>
    <p:sldId id="279" r:id="rId30"/>
    <p:sldId id="281" r:id="rId31"/>
    <p:sldId id="282" r:id="rId32"/>
    <p:sldId id="289" r:id="rId3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13" autoAdjust="0"/>
    <p:restoredTop sz="94660"/>
  </p:normalViewPr>
  <p:slideViewPr>
    <p:cSldViewPr snapToGrid="0">
      <p:cViewPr varScale="1">
        <p:scale>
          <a:sx n="91" d="100"/>
          <a:sy n="91" d="100"/>
        </p:scale>
        <p:origin x="-486"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56856F6C-B337-4070-BBFC-E99E3118F081}" type="datetimeFigureOut">
              <a:rPr lang="tr-TR" smtClean="0"/>
              <a:pPr/>
              <a:t>10.02.2020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B58DC06-5B8B-4762-BE02-57AB8C822B1A}" type="slidenum">
              <a:rPr lang="tr-TR" smtClean="0"/>
              <a:pPr/>
              <a:t>‹#›</a:t>
            </a:fld>
            <a:endParaRPr lang="tr-TR"/>
          </a:p>
        </p:txBody>
      </p:sp>
    </p:spTree>
    <p:extLst>
      <p:ext uri="{BB962C8B-B14F-4D97-AF65-F5344CB8AC3E}">
        <p14:creationId xmlns:p14="http://schemas.microsoft.com/office/powerpoint/2010/main" xmlns="" val="528837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6856F6C-B337-4070-BBFC-E99E3118F081}" type="datetimeFigureOut">
              <a:rPr lang="tr-TR" smtClean="0"/>
              <a:pPr/>
              <a:t>10.02.2020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B58DC06-5B8B-4762-BE02-57AB8C822B1A}" type="slidenum">
              <a:rPr lang="tr-TR" smtClean="0"/>
              <a:pPr/>
              <a:t>‹#›</a:t>
            </a:fld>
            <a:endParaRPr lang="tr-TR"/>
          </a:p>
        </p:txBody>
      </p:sp>
    </p:spTree>
    <p:extLst>
      <p:ext uri="{BB962C8B-B14F-4D97-AF65-F5344CB8AC3E}">
        <p14:creationId xmlns:p14="http://schemas.microsoft.com/office/powerpoint/2010/main" xmlns="" val="1492301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6856F6C-B337-4070-BBFC-E99E3118F081}" type="datetimeFigureOut">
              <a:rPr lang="tr-TR" smtClean="0"/>
              <a:pPr/>
              <a:t>10.02.2020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B58DC06-5B8B-4762-BE02-57AB8C822B1A}" type="slidenum">
              <a:rPr lang="tr-TR" smtClean="0"/>
              <a:pPr/>
              <a:t>‹#›</a:t>
            </a:fld>
            <a:endParaRPr lang="tr-TR"/>
          </a:p>
        </p:txBody>
      </p:sp>
    </p:spTree>
    <p:extLst>
      <p:ext uri="{BB962C8B-B14F-4D97-AF65-F5344CB8AC3E}">
        <p14:creationId xmlns:p14="http://schemas.microsoft.com/office/powerpoint/2010/main" xmlns="" val="1874793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6856F6C-B337-4070-BBFC-E99E3118F081}" type="datetimeFigureOut">
              <a:rPr lang="tr-TR" smtClean="0"/>
              <a:pPr/>
              <a:t>10.02.2020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B58DC06-5B8B-4762-BE02-57AB8C822B1A}" type="slidenum">
              <a:rPr lang="tr-TR" smtClean="0"/>
              <a:pPr/>
              <a:t>‹#›</a:t>
            </a:fld>
            <a:endParaRPr lang="tr-TR"/>
          </a:p>
        </p:txBody>
      </p:sp>
    </p:spTree>
    <p:extLst>
      <p:ext uri="{BB962C8B-B14F-4D97-AF65-F5344CB8AC3E}">
        <p14:creationId xmlns:p14="http://schemas.microsoft.com/office/powerpoint/2010/main" xmlns="" val="4071089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6856F6C-B337-4070-BBFC-E99E3118F081}" type="datetimeFigureOut">
              <a:rPr lang="tr-TR" smtClean="0"/>
              <a:pPr/>
              <a:t>10.02.2020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B58DC06-5B8B-4762-BE02-57AB8C822B1A}" type="slidenum">
              <a:rPr lang="tr-TR" smtClean="0"/>
              <a:pPr/>
              <a:t>‹#›</a:t>
            </a:fld>
            <a:endParaRPr lang="tr-TR"/>
          </a:p>
        </p:txBody>
      </p:sp>
    </p:spTree>
    <p:extLst>
      <p:ext uri="{BB962C8B-B14F-4D97-AF65-F5344CB8AC3E}">
        <p14:creationId xmlns:p14="http://schemas.microsoft.com/office/powerpoint/2010/main" xmlns="" val="846461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6856F6C-B337-4070-BBFC-E99E3118F081}" type="datetimeFigureOut">
              <a:rPr lang="tr-TR" smtClean="0"/>
              <a:pPr/>
              <a:t>10.02.2020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B58DC06-5B8B-4762-BE02-57AB8C822B1A}" type="slidenum">
              <a:rPr lang="tr-TR" smtClean="0"/>
              <a:pPr/>
              <a:t>‹#›</a:t>
            </a:fld>
            <a:endParaRPr lang="tr-TR"/>
          </a:p>
        </p:txBody>
      </p:sp>
    </p:spTree>
    <p:extLst>
      <p:ext uri="{BB962C8B-B14F-4D97-AF65-F5344CB8AC3E}">
        <p14:creationId xmlns:p14="http://schemas.microsoft.com/office/powerpoint/2010/main" xmlns="" val="2362699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6856F6C-B337-4070-BBFC-E99E3118F081}" type="datetimeFigureOut">
              <a:rPr lang="tr-TR" smtClean="0"/>
              <a:pPr/>
              <a:t>10.02.2020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B58DC06-5B8B-4762-BE02-57AB8C822B1A}" type="slidenum">
              <a:rPr lang="tr-TR" smtClean="0"/>
              <a:pPr/>
              <a:t>‹#›</a:t>
            </a:fld>
            <a:endParaRPr lang="tr-TR"/>
          </a:p>
        </p:txBody>
      </p:sp>
    </p:spTree>
    <p:extLst>
      <p:ext uri="{BB962C8B-B14F-4D97-AF65-F5344CB8AC3E}">
        <p14:creationId xmlns:p14="http://schemas.microsoft.com/office/powerpoint/2010/main" xmlns="" val="3730181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6856F6C-B337-4070-BBFC-E99E3118F081}" type="datetimeFigureOut">
              <a:rPr lang="tr-TR" smtClean="0"/>
              <a:pPr/>
              <a:t>10.02.2020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B58DC06-5B8B-4762-BE02-57AB8C822B1A}" type="slidenum">
              <a:rPr lang="tr-TR" smtClean="0"/>
              <a:pPr/>
              <a:t>‹#›</a:t>
            </a:fld>
            <a:endParaRPr lang="tr-TR"/>
          </a:p>
        </p:txBody>
      </p:sp>
    </p:spTree>
    <p:extLst>
      <p:ext uri="{BB962C8B-B14F-4D97-AF65-F5344CB8AC3E}">
        <p14:creationId xmlns:p14="http://schemas.microsoft.com/office/powerpoint/2010/main" xmlns="" val="2696583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856F6C-B337-4070-BBFC-E99E3118F081}" type="datetimeFigureOut">
              <a:rPr lang="tr-TR" smtClean="0"/>
              <a:pPr/>
              <a:t>10.02.2020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B58DC06-5B8B-4762-BE02-57AB8C822B1A}" type="slidenum">
              <a:rPr lang="tr-TR" smtClean="0"/>
              <a:pPr/>
              <a:t>‹#›</a:t>
            </a:fld>
            <a:endParaRPr lang="tr-TR"/>
          </a:p>
        </p:txBody>
      </p:sp>
    </p:spTree>
    <p:extLst>
      <p:ext uri="{BB962C8B-B14F-4D97-AF65-F5344CB8AC3E}">
        <p14:creationId xmlns:p14="http://schemas.microsoft.com/office/powerpoint/2010/main" xmlns="" val="2890347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6856F6C-B337-4070-BBFC-E99E3118F081}" type="datetimeFigureOut">
              <a:rPr lang="tr-TR" smtClean="0"/>
              <a:pPr/>
              <a:t>10.02.2020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B58DC06-5B8B-4762-BE02-57AB8C822B1A}" type="slidenum">
              <a:rPr lang="tr-TR" smtClean="0"/>
              <a:pPr/>
              <a:t>‹#›</a:t>
            </a:fld>
            <a:endParaRPr lang="tr-TR"/>
          </a:p>
        </p:txBody>
      </p:sp>
    </p:spTree>
    <p:extLst>
      <p:ext uri="{BB962C8B-B14F-4D97-AF65-F5344CB8AC3E}">
        <p14:creationId xmlns:p14="http://schemas.microsoft.com/office/powerpoint/2010/main" xmlns="" val="3034403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6856F6C-B337-4070-BBFC-E99E3118F081}" type="datetimeFigureOut">
              <a:rPr lang="tr-TR" smtClean="0"/>
              <a:pPr/>
              <a:t>10.02.2020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B58DC06-5B8B-4762-BE02-57AB8C822B1A}" type="slidenum">
              <a:rPr lang="tr-TR" smtClean="0"/>
              <a:pPr/>
              <a:t>‹#›</a:t>
            </a:fld>
            <a:endParaRPr lang="tr-TR"/>
          </a:p>
        </p:txBody>
      </p:sp>
    </p:spTree>
    <p:extLst>
      <p:ext uri="{BB962C8B-B14F-4D97-AF65-F5344CB8AC3E}">
        <p14:creationId xmlns:p14="http://schemas.microsoft.com/office/powerpoint/2010/main" xmlns="" val="2403678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856F6C-B337-4070-BBFC-E99E3118F081}" type="datetimeFigureOut">
              <a:rPr lang="tr-TR" smtClean="0"/>
              <a:pPr/>
              <a:t>10.02.2020</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58DC06-5B8B-4762-BE02-57AB8C822B1A}" type="slidenum">
              <a:rPr lang="tr-TR" smtClean="0"/>
              <a:pPr/>
              <a:t>‹#›</a:t>
            </a:fld>
            <a:endParaRPr lang="tr-TR"/>
          </a:p>
        </p:txBody>
      </p:sp>
    </p:spTree>
    <p:extLst>
      <p:ext uri="{BB962C8B-B14F-4D97-AF65-F5344CB8AC3E}">
        <p14:creationId xmlns:p14="http://schemas.microsoft.com/office/powerpoint/2010/main" xmlns="" val="34866168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26.emf"/><Relationship Id="rId13" Type="http://schemas.openxmlformats.org/officeDocument/2006/relationships/image" Target="../media/image31.emf"/><Relationship Id="rId18" Type="http://schemas.openxmlformats.org/officeDocument/2006/relationships/image" Target="../media/image36.emf"/><Relationship Id="rId3" Type="http://schemas.openxmlformats.org/officeDocument/2006/relationships/image" Target="../media/image21.emf"/><Relationship Id="rId21" Type="http://schemas.openxmlformats.org/officeDocument/2006/relationships/image" Target="../media/image39.emf"/><Relationship Id="rId7" Type="http://schemas.openxmlformats.org/officeDocument/2006/relationships/image" Target="../media/image25.emf"/><Relationship Id="rId12" Type="http://schemas.openxmlformats.org/officeDocument/2006/relationships/image" Target="../media/image30.emf"/><Relationship Id="rId17" Type="http://schemas.openxmlformats.org/officeDocument/2006/relationships/image" Target="../media/image35.emf"/><Relationship Id="rId2" Type="http://schemas.openxmlformats.org/officeDocument/2006/relationships/image" Target="../media/image20.emf"/><Relationship Id="rId16" Type="http://schemas.openxmlformats.org/officeDocument/2006/relationships/image" Target="../media/image34.emf"/><Relationship Id="rId20" Type="http://schemas.openxmlformats.org/officeDocument/2006/relationships/image" Target="../media/image38.emf"/><Relationship Id="rId1" Type="http://schemas.openxmlformats.org/officeDocument/2006/relationships/slideLayout" Target="../slideLayouts/slideLayout7.xml"/><Relationship Id="rId6" Type="http://schemas.openxmlformats.org/officeDocument/2006/relationships/image" Target="../media/image24.emf"/><Relationship Id="rId11" Type="http://schemas.openxmlformats.org/officeDocument/2006/relationships/image" Target="../media/image29.emf"/><Relationship Id="rId5" Type="http://schemas.openxmlformats.org/officeDocument/2006/relationships/image" Target="../media/image23.emf"/><Relationship Id="rId15" Type="http://schemas.openxmlformats.org/officeDocument/2006/relationships/image" Target="../media/image33.emf"/><Relationship Id="rId10" Type="http://schemas.openxmlformats.org/officeDocument/2006/relationships/image" Target="../media/image28.emf"/><Relationship Id="rId19" Type="http://schemas.openxmlformats.org/officeDocument/2006/relationships/image" Target="../media/image37.emf"/><Relationship Id="rId4" Type="http://schemas.openxmlformats.org/officeDocument/2006/relationships/image" Target="../media/image22.emf"/><Relationship Id="rId9" Type="http://schemas.openxmlformats.org/officeDocument/2006/relationships/image" Target="../media/image27.emf"/><Relationship Id="rId14" Type="http://schemas.openxmlformats.org/officeDocument/2006/relationships/image" Target="../media/image32.emf"/><Relationship Id="rId22" Type="http://schemas.openxmlformats.org/officeDocument/2006/relationships/image" Target="../media/image40.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25500" y="1333500"/>
            <a:ext cx="10515600" cy="3086100"/>
          </a:xfrm>
        </p:spPr>
        <p:txBody>
          <a:bodyPr>
            <a:normAutofit/>
          </a:bodyPr>
          <a:lstStyle/>
          <a:p>
            <a:pPr algn="ctr"/>
            <a:r>
              <a:rPr lang="tr-TR" b="1" dirty="0" smtClean="0"/>
              <a:t/>
            </a:r>
            <a:br>
              <a:rPr lang="tr-TR" b="1" dirty="0" smtClean="0"/>
            </a:br>
            <a:r>
              <a:rPr lang="tr-TR" sz="4800" b="1" dirty="0" smtClean="0"/>
              <a:t>KALIP HAZIRLAMA VE MODEL GELİŞTİRME</a:t>
            </a:r>
            <a:endParaRPr lang="tr-TR" sz="4800" b="1" dirty="0"/>
          </a:p>
        </p:txBody>
      </p:sp>
    </p:spTree>
    <p:extLst>
      <p:ext uri="{BB962C8B-B14F-4D97-AF65-F5344CB8AC3E}">
        <p14:creationId xmlns:p14="http://schemas.microsoft.com/office/powerpoint/2010/main" xmlns="" val="2755404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914400" y="981836"/>
            <a:ext cx="10241280" cy="4872863"/>
          </a:xfrm>
        </p:spPr>
        <p:txBody>
          <a:bodyPr>
            <a:normAutofit/>
          </a:bodyPr>
          <a:lstStyle/>
          <a:p>
            <a:pPr marL="0" indent="0" algn="just">
              <a:lnSpc>
                <a:spcPct val="150000"/>
              </a:lnSpc>
              <a:buNone/>
            </a:pPr>
            <a:r>
              <a:rPr lang="tr-TR" dirty="0" smtClean="0"/>
              <a:t>       Hazır </a:t>
            </a:r>
            <a:r>
              <a:rPr lang="tr-TR" dirty="0"/>
              <a:t>giyim sanayisinde kalıp hazırlamak için bireysel ölçü alınmadığından standart ölçü tabloları istatistiksel araştırmalarla oluşturulur, bu tablolarda ölçüler beden numaralarına göre gruplandırılır</a:t>
            </a:r>
            <a:r>
              <a:rPr lang="tr-TR" dirty="0" smtClean="0"/>
              <a:t>.</a:t>
            </a:r>
            <a:endParaRPr lang="tr-TR" dirty="0"/>
          </a:p>
          <a:p>
            <a:pPr marL="0" indent="0" algn="just">
              <a:lnSpc>
                <a:spcPct val="150000"/>
              </a:lnSpc>
              <a:buNone/>
            </a:pPr>
            <a:r>
              <a:rPr lang="tr-TR" dirty="0" smtClean="0"/>
              <a:t>       Standart ölçü tablolarında kişisel ölçü farklılıkları değil genel vücut özelliklerine dikkat edilir. Örneğin, kısa, normal, uzun boy, şişman ya da zayıf vücutlar gibi.</a:t>
            </a:r>
            <a:endParaRPr lang="tr-TR" dirty="0"/>
          </a:p>
          <a:p>
            <a:pPr marL="0" indent="0">
              <a:buNone/>
            </a:pPr>
            <a:endParaRPr lang="tr-TR" dirty="0"/>
          </a:p>
        </p:txBody>
      </p:sp>
    </p:spTree>
    <p:extLst>
      <p:ext uri="{BB962C8B-B14F-4D97-AF65-F5344CB8AC3E}">
        <p14:creationId xmlns:p14="http://schemas.microsoft.com/office/powerpoint/2010/main" xmlns="" val="3690248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915035"/>
          </a:xfrm>
        </p:spPr>
        <p:txBody>
          <a:bodyPr/>
          <a:lstStyle/>
          <a:p>
            <a:pPr algn="ctr"/>
            <a:r>
              <a:rPr lang="tr-TR" b="1" dirty="0" smtClean="0"/>
              <a:t>Ölçü Alma</a:t>
            </a:r>
            <a:endParaRPr lang="tr-TR" b="1" dirty="0"/>
          </a:p>
        </p:txBody>
      </p:sp>
      <p:sp>
        <p:nvSpPr>
          <p:cNvPr id="3" name="Metin Yer Tutucusu 2"/>
          <p:cNvSpPr>
            <a:spLocks noGrp="1"/>
          </p:cNvSpPr>
          <p:nvPr>
            <p:ph type="body" idx="1"/>
          </p:nvPr>
        </p:nvSpPr>
        <p:spPr>
          <a:xfrm>
            <a:off x="839788" y="1681163"/>
            <a:ext cx="5157787" cy="489013"/>
          </a:xfrm>
        </p:spPr>
        <p:txBody>
          <a:bodyPr/>
          <a:lstStyle/>
          <a:p>
            <a:pPr algn="ctr"/>
            <a:r>
              <a:rPr lang="tr-TR" dirty="0" smtClean="0"/>
              <a:t>Tam Boy</a:t>
            </a:r>
            <a:endParaRPr lang="tr-TR" dirty="0"/>
          </a:p>
        </p:txBody>
      </p:sp>
      <p:pic>
        <p:nvPicPr>
          <p:cNvPr id="7" name="İçerik Yer Tutucusu 6"/>
          <p:cNvPicPr>
            <a:picLocks noGrp="1" noChangeAspect="1"/>
          </p:cNvPicPr>
          <p:nvPr>
            <p:ph sz="half" idx="2"/>
          </p:nvPr>
        </p:nvPicPr>
        <p:blipFill>
          <a:blip r:embed="rId2"/>
          <a:stretch>
            <a:fillRect/>
          </a:stretch>
        </p:blipFill>
        <p:spPr>
          <a:xfrm>
            <a:off x="2548128" y="2414016"/>
            <a:ext cx="2072640" cy="3909759"/>
          </a:xfrm>
          <a:prstGeom prst="rect">
            <a:avLst/>
          </a:prstGeom>
        </p:spPr>
      </p:pic>
      <p:sp>
        <p:nvSpPr>
          <p:cNvPr id="5" name="Metin Yer Tutucusu 4"/>
          <p:cNvSpPr>
            <a:spLocks noGrp="1"/>
          </p:cNvSpPr>
          <p:nvPr>
            <p:ph type="body" sz="quarter" idx="3"/>
          </p:nvPr>
        </p:nvSpPr>
        <p:spPr>
          <a:xfrm>
            <a:off x="6172200" y="1681163"/>
            <a:ext cx="5183188" cy="489013"/>
          </a:xfrm>
        </p:spPr>
        <p:txBody>
          <a:bodyPr/>
          <a:lstStyle/>
          <a:p>
            <a:pPr algn="ctr"/>
            <a:r>
              <a:rPr lang="tr-TR" dirty="0" smtClean="0"/>
              <a:t>Bel Çevresi</a:t>
            </a:r>
            <a:endParaRPr lang="tr-TR" dirty="0"/>
          </a:p>
        </p:txBody>
      </p:sp>
      <p:pic>
        <p:nvPicPr>
          <p:cNvPr id="8" name="İçerik Yer Tutucusu 7"/>
          <p:cNvPicPr>
            <a:picLocks noGrp="1" noChangeAspect="1"/>
          </p:cNvPicPr>
          <p:nvPr>
            <p:ph sz="quarter" idx="4"/>
          </p:nvPr>
        </p:nvPicPr>
        <p:blipFill>
          <a:blip r:embed="rId3"/>
          <a:stretch>
            <a:fillRect/>
          </a:stretch>
        </p:blipFill>
        <p:spPr>
          <a:xfrm>
            <a:off x="7808496" y="2414015"/>
            <a:ext cx="1910595" cy="3909759"/>
          </a:xfrm>
          <a:prstGeom prst="rect">
            <a:avLst/>
          </a:prstGeom>
        </p:spPr>
      </p:pic>
    </p:spTree>
    <p:extLst>
      <p:ext uri="{BB962C8B-B14F-4D97-AF65-F5344CB8AC3E}">
        <p14:creationId xmlns:p14="http://schemas.microsoft.com/office/powerpoint/2010/main" xmlns="" val="1582144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t>Kalça Çevresi</a:t>
            </a:r>
            <a:endParaRPr lang="tr-TR" b="1" dirty="0"/>
          </a:p>
        </p:txBody>
      </p:sp>
      <p:pic>
        <p:nvPicPr>
          <p:cNvPr id="5" name="İçerik Yer Tutucusu 4"/>
          <p:cNvPicPr>
            <a:picLocks noGrp="1" noChangeAspect="1"/>
          </p:cNvPicPr>
          <p:nvPr>
            <p:ph sz="half" idx="1"/>
          </p:nvPr>
        </p:nvPicPr>
        <p:blipFill>
          <a:blip r:embed="rId2"/>
          <a:stretch>
            <a:fillRect/>
          </a:stretch>
        </p:blipFill>
        <p:spPr>
          <a:xfrm>
            <a:off x="3194638" y="2157984"/>
            <a:ext cx="2084498" cy="3396146"/>
          </a:xfrm>
          <a:prstGeom prst="rect">
            <a:avLst/>
          </a:prstGeom>
        </p:spPr>
      </p:pic>
      <p:pic>
        <p:nvPicPr>
          <p:cNvPr id="6" name="İçerik Yer Tutucusu 5"/>
          <p:cNvPicPr>
            <a:picLocks noGrp="1" noChangeAspect="1"/>
          </p:cNvPicPr>
          <p:nvPr>
            <p:ph sz="half" idx="2"/>
          </p:nvPr>
        </p:nvPicPr>
        <p:blipFill>
          <a:blip r:embed="rId3"/>
          <a:stretch>
            <a:fillRect/>
          </a:stretch>
        </p:blipFill>
        <p:spPr>
          <a:xfrm>
            <a:off x="6729984" y="2157984"/>
            <a:ext cx="2048256" cy="3396146"/>
          </a:xfrm>
          <a:prstGeom prst="rect">
            <a:avLst/>
          </a:prstGeom>
        </p:spPr>
      </p:pic>
    </p:spTree>
    <p:extLst>
      <p:ext uri="{BB962C8B-B14F-4D97-AF65-F5344CB8AC3E}">
        <p14:creationId xmlns:p14="http://schemas.microsoft.com/office/powerpoint/2010/main" xmlns="" val="3339979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112312" y="1161534"/>
            <a:ext cx="3791423" cy="769441"/>
          </a:xfrm>
          <a:prstGeom prst="rect">
            <a:avLst/>
          </a:prstGeom>
        </p:spPr>
        <p:txBody>
          <a:bodyPr wrap="none">
            <a:spAutoFit/>
          </a:bodyPr>
          <a:lstStyle/>
          <a:p>
            <a:r>
              <a:rPr lang="tr-TR" sz="4400" b="1" dirty="0"/>
              <a:t>Beden Genişliği</a:t>
            </a:r>
          </a:p>
        </p:txBody>
      </p:sp>
      <p:pic>
        <p:nvPicPr>
          <p:cNvPr id="3" name="Resim 2"/>
          <p:cNvPicPr>
            <a:picLocks noChangeAspect="1"/>
          </p:cNvPicPr>
          <p:nvPr/>
        </p:nvPicPr>
        <p:blipFill>
          <a:blip r:embed="rId2"/>
          <a:stretch>
            <a:fillRect/>
          </a:stretch>
        </p:blipFill>
        <p:spPr>
          <a:xfrm>
            <a:off x="3450450" y="2454522"/>
            <a:ext cx="2010550" cy="3438275"/>
          </a:xfrm>
          <a:prstGeom prst="rect">
            <a:avLst/>
          </a:prstGeom>
        </p:spPr>
      </p:pic>
      <p:pic>
        <p:nvPicPr>
          <p:cNvPr id="4" name="Resim 3"/>
          <p:cNvPicPr>
            <a:picLocks noChangeAspect="1"/>
          </p:cNvPicPr>
          <p:nvPr/>
        </p:nvPicPr>
        <p:blipFill>
          <a:blip r:embed="rId3"/>
          <a:stretch>
            <a:fillRect/>
          </a:stretch>
        </p:blipFill>
        <p:spPr>
          <a:xfrm>
            <a:off x="6502362" y="3204521"/>
            <a:ext cx="1955838" cy="1938275"/>
          </a:xfrm>
          <a:prstGeom prst="rect">
            <a:avLst/>
          </a:prstGeom>
        </p:spPr>
      </p:pic>
    </p:spTree>
    <p:extLst>
      <p:ext uri="{BB962C8B-B14F-4D97-AF65-F5344CB8AC3E}">
        <p14:creationId xmlns:p14="http://schemas.microsoft.com/office/powerpoint/2010/main" xmlns="" val="2049885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76796" y="1136134"/>
            <a:ext cx="4006610" cy="769441"/>
          </a:xfrm>
          <a:prstGeom prst="rect">
            <a:avLst/>
          </a:prstGeom>
        </p:spPr>
        <p:txBody>
          <a:bodyPr wrap="none">
            <a:spAutoFit/>
          </a:bodyPr>
          <a:lstStyle/>
          <a:p>
            <a:r>
              <a:rPr lang="tr-TR" dirty="0"/>
              <a:t> </a:t>
            </a:r>
            <a:r>
              <a:rPr lang="tr-TR" sz="4400" b="1" dirty="0"/>
              <a:t>Kol Boyu Ölçüsü</a:t>
            </a:r>
          </a:p>
        </p:txBody>
      </p:sp>
      <p:pic>
        <p:nvPicPr>
          <p:cNvPr id="3" name="Resim 2"/>
          <p:cNvPicPr>
            <a:picLocks noChangeAspect="1"/>
          </p:cNvPicPr>
          <p:nvPr/>
        </p:nvPicPr>
        <p:blipFill>
          <a:blip r:embed="rId2"/>
          <a:stretch>
            <a:fillRect/>
          </a:stretch>
        </p:blipFill>
        <p:spPr>
          <a:xfrm>
            <a:off x="1815482" y="2545799"/>
            <a:ext cx="2629518" cy="3283500"/>
          </a:xfrm>
          <a:prstGeom prst="rect">
            <a:avLst/>
          </a:prstGeom>
        </p:spPr>
      </p:pic>
      <p:sp>
        <p:nvSpPr>
          <p:cNvPr id="4" name="Dikdörtgen 3"/>
          <p:cNvSpPr/>
          <p:nvPr/>
        </p:nvSpPr>
        <p:spPr>
          <a:xfrm>
            <a:off x="6824925" y="1136134"/>
            <a:ext cx="3541739" cy="769441"/>
          </a:xfrm>
          <a:prstGeom prst="rect">
            <a:avLst/>
          </a:prstGeom>
        </p:spPr>
        <p:txBody>
          <a:bodyPr wrap="none">
            <a:spAutoFit/>
          </a:bodyPr>
          <a:lstStyle/>
          <a:p>
            <a:r>
              <a:rPr lang="tr-TR" dirty="0"/>
              <a:t> </a:t>
            </a:r>
            <a:r>
              <a:rPr lang="tr-TR" sz="4400" b="1" dirty="0"/>
              <a:t>Boyun Çevresi</a:t>
            </a:r>
          </a:p>
        </p:txBody>
      </p:sp>
      <p:pic>
        <p:nvPicPr>
          <p:cNvPr id="5" name="Resim 4"/>
          <p:cNvPicPr>
            <a:picLocks noChangeAspect="1"/>
          </p:cNvPicPr>
          <p:nvPr/>
        </p:nvPicPr>
        <p:blipFill>
          <a:blip r:embed="rId3"/>
          <a:stretch>
            <a:fillRect/>
          </a:stretch>
        </p:blipFill>
        <p:spPr>
          <a:xfrm>
            <a:off x="7323690" y="2891186"/>
            <a:ext cx="2544210" cy="2592725"/>
          </a:xfrm>
          <a:prstGeom prst="rect">
            <a:avLst/>
          </a:prstGeom>
        </p:spPr>
      </p:pic>
    </p:spTree>
    <p:extLst>
      <p:ext uri="{BB962C8B-B14F-4D97-AF65-F5344CB8AC3E}">
        <p14:creationId xmlns:p14="http://schemas.microsoft.com/office/powerpoint/2010/main" xmlns="" val="1724460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Pantolon Boyu          Oturuş Yüksekliği</a:t>
            </a:r>
            <a:endParaRPr lang="tr-TR" dirty="0"/>
          </a:p>
        </p:txBody>
      </p:sp>
      <p:pic>
        <p:nvPicPr>
          <p:cNvPr id="4" name="İçerik Yer Tutucusu 3"/>
          <p:cNvPicPr>
            <a:picLocks noGrp="1" noChangeAspect="1"/>
          </p:cNvPicPr>
          <p:nvPr>
            <p:ph idx="1"/>
          </p:nvPr>
        </p:nvPicPr>
        <p:blipFill>
          <a:blip r:embed="rId2"/>
          <a:stretch>
            <a:fillRect/>
          </a:stretch>
        </p:blipFill>
        <p:spPr>
          <a:xfrm>
            <a:off x="2615406" y="2455166"/>
            <a:ext cx="1993170" cy="3421378"/>
          </a:xfrm>
          <a:prstGeom prst="rect">
            <a:avLst/>
          </a:prstGeom>
        </p:spPr>
      </p:pic>
      <p:pic>
        <p:nvPicPr>
          <p:cNvPr id="5" name="Resim 4"/>
          <p:cNvPicPr>
            <a:picLocks noChangeAspect="1"/>
          </p:cNvPicPr>
          <p:nvPr/>
        </p:nvPicPr>
        <p:blipFill>
          <a:blip r:embed="rId3"/>
          <a:stretch>
            <a:fillRect/>
          </a:stretch>
        </p:blipFill>
        <p:spPr>
          <a:xfrm>
            <a:off x="7161458" y="2455166"/>
            <a:ext cx="1982542" cy="3226306"/>
          </a:xfrm>
          <a:prstGeom prst="rect">
            <a:avLst/>
          </a:prstGeom>
        </p:spPr>
      </p:pic>
    </p:spTree>
    <p:extLst>
      <p:ext uri="{BB962C8B-B14F-4D97-AF65-F5344CB8AC3E}">
        <p14:creationId xmlns:p14="http://schemas.microsoft.com/office/powerpoint/2010/main" xmlns="" val="593505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Diz Genişliği             Bilek Genişliği</a:t>
            </a:r>
            <a:endParaRPr lang="tr-TR" dirty="0"/>
          </a:p>
        </p:txBody>
      </p:sp>
      <p:pic>
        <p:nvPicPr>
          <p:cNvPr id="4" name="İçerik Yer Tutucusu 3"/>
          <p:cNvPicPr>
            <a:picLocks noGrp="1" noChangeAspect="1"/>
          </p:cNvPicPr>
          <p:nvPr>
            <p:ph idx="1"/>
          </p:nvPr>
        </p:nvPicPr>
        <p:blipFill>
          <a:blip r:embed="rId2"/>
          <a:stretch>
            <a:fillRect/>
          </a:stretch>
        </p:blipFill>
        <p:spPr>
          <a:xfrm>
            <a:off x="2596896" y="2560320"/>
            <a:ext cx="2401823" cy="3121152"/>
          </a:xfrm>
          <a:prstGeom prst="rect">
            <a:avLst/>
          </a:prstGeom>
        </p:spPr>
      </p:pic>
      <p:pic>
        <p:nvPicPr>
          <p:cNvPr id="5" name="Resim 4"/>
          <p:cNvPicPr>
            <a:picLocks noChangeAspect="1"/>
          </p:cNvPicPr>
          <p:nvPr/>
        </p:nvPicPr>
        <p:blipFill>
          <a:blip r:embed="rId3"/>
          <a:stretch>
            <a:fillRect/>
          </a:stretch>
        </p:blipFill>
        <p:spPr>
          <a:xfrm>
            <a:off x="7266432" y="2560320"/>
            <a:ext cx="2377440" cy="3035808"/>
          </a:xfrm>
          <a:prstGeom prst="rect">
            <a:avLst/>
          </a:prstGeom>
        </p:spPr>
      </p:pic>
    </p:spTree>
    <p:extLst>
      <p:ext uri="{BB962C8B-B14F-4D97-AF65-F5344CB8AC3E}">
        <p14:creationId xmlns:p14="http://schemas.microsoft.com/office/powerpoint/2010/main" xmlns="" val="2140708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t>Standart Ölçü Tablosu</a:t>
            </a:r>
            <a:endParaRPr lang="tr-TR" b="1" dirty="0"/>
          </a:p>
        </p:txBody>
      </p:sp>
      <p:pic>
        <p:nvPicPr>
          <p:cNvPr id="5" name="İçerik Yer Tutucusu 4"/>
          <p:cNvPicPr>
            <a:picLocks noGrp="1" noChangeAspect="1"/>
          </p:cNvPicPr>
          <p:nvPr>
            <p:ph idx="1"/>
          </p:nvPr>
        </p:nvPicPr>
        <p:blipFill>
          <a:blip r:embed="rId2"/>
          <a:stretch>
            <a:fillRect/>
          </a:stretch>
        </p:blipFill>
        <p:spPr>
          <a:xfrm>
            <a:off x="1962912" y="2060448"/>
            <a:ext cx="8339327" cy="4011168"/>
          </a:xfrm>
          <a:prstGeom prst="rect">
            <a:avLst/>
          </a:prstGeom>
        </p:spPr>
      </p:pic>
    </p:spTree>
    <p:extLst>
      <p:ext uri="{BB962C8B-B14F-4D97-AF65-F5344CB8AC3E}">
        <p14:creationId xmlns:p14="http://schemas.microsoft.com/office/powerpoint/2010/main" xmlns="" val="414522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840992"/>
            <a:ext cx="10515600" cy="2499360"/>
          </a:xfrm>
        </p:spPr>
        <p:txBody>
          <a:bodyPr>
            <a:normAutofit/>
          </a:bodyPr>
          <a:lstStyle/>
          <a:p>
            <a:pPr algn="ctr"/>
            <a:r>
              <a:rPr lang="tr-TR" sz="6000" b="1" dirty="0" smtClean="0">
                <a:latin typeface="+mn-lt"/>
              </a:rPr>
              <a:t>Kalıp Hazırlama Yöntemleri</a:t>
            </a:r>
            <a:endParaRPr lang="tr-TR" sz="6000" b="1" dirty="0">
              <a:latin typeface="+mn-lt"/>
            </a:endParaRPr>
          </a:p>
        </p:txBody>
      </p:sp>
    </p:spTree>
    <p:extLst>
      <p:ext uri="{BB962C8B-B14F-4D97-AF65-F5344CB8AC3E}">
        <p14:creationId xmlns:p14="http://schemas.microsoft.com/office/powerpoint/2010/main" xmlns="" val="25757336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pl-PL" b="1" dirty="0"/>
              <a:t>Biçki Sistemi ile Kalıp Hazırlama</a:t>
            </a:r>
            <a:endParaRPr lang="tr-TR" b="1" dirty="0"/>
          </a:p>
        </p:txBody>
      </p:sp>
      <p:pic>
        <p:nvPicPr>
          <p:cNvPr id="5" name="İçerik Yer Tutucusu 4"/>
          <p:cNvPicPr>
            <a:picLocks noGrp="1" noChangeAspect="1"/>
          </p:cNvPicPr>
          <p:nvPr>
            <p:ph sz="half" idx="1"/>
          </p:nvPr>
        </p:nvPicPr>
        <p:blipFill>
          <a:blip r:embed="rId2"/>
          <a:stretch>
            <a:fillRect/>
          </a:stretch>
        </p:blipFill>
        <p:spPr>
          <a:xfrm>
            <a:off x="838200" y="2317131"/>
            <a:ext cx="2795015" cy="3859832"/>
          </a:xfrm>
          <a:prstGeom prst="rect">
            <a:avLst/>
          </a:prstGeom>
        </p:spPr>
      </p:pic>
      <p:sp>
        <p:nvSpPr>
          <p:cNvPr id="4" name="İçerik Yer Tutucusu 3"/>
          <p:cNvSpPr>
            <a:spLocks noGrp="1"/>
          </p:cNvSpPr>
          <p:nvPr>
            <p:ph sz="half" idx="2"/>
          </p:nvPr>
        </p:nvSpPr>
        <p:spPr>
          <a:xfrm>
            <a:off x="4108704" y="1825625"/>
            <a:ext cx="7510272" cy="4351338"/>
          </a:xfrm>
        </p:spPr>
        <p:txBody>
          <a:bodyPr/>
          <a:lstStyle/>
          <a:p>
            <a:pPr algn="just"/>
            <a:r>
              <a:rPr lang="tr-TR" dirty="0"/>
              <a:t> Bir giysisinin yapılmasında gerekli olan kalıpların vücut ölçülerine göre çeşitli biçki teknikleri ile çizilmesidir.</a:t>
            </a:r>
          </a:p>
          <a:p>
            <a:endParaRPr lang="tr-TR" dirty="0"/>
          </a:p>
          <a:p>
            <a:pPr algn="just"/>
            <a:r>
              <a:rPr lang="tr-TR" dirty="0"/>
              <a:t>      Günümüzde çok çeşitli biçki sistemleri kullanılmaktadır. Bunların ortak özelliği, standart ölçü tablosu ve hesaplama formülleri ile çalışılmasıdır. Bu sistemlerin kendilerine özgü kuralları ile standart çizimler oluşturulmaktadır. </a:t>
            </a:r>
          </a:p>
        </p:txBody>
      </p:sp>
    </p:spTree>
    <p:extLst>
      <p:ext uri="{BB962C8B-B14F-4D97-AF65-F5344CB8AC3E}">
        <p14:creationId xmlns:p14="http://schemas.microsoft.com/office/powerpoint/2010/main" xmlns="" val="39998681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707137"/>
            <a:ext cx="9144000" cy="2340864"/>
          </a:xfrm>
        </p:spPr>
        <p:txBody>
          <a:bodyPr>
            <a:normAutofit/>
          </a:bodyPr>
          <a:lstStyle/>
          <a:p>
            <a:pPr algn="l">
              <a:lnSpc>
                <a:spcPct val="150000"/>
              </a:lnSpc>
            </a:pPr>
            <a:r>
              <a:rPr lang="tr-TR" sz="2400" b="1" i="1" dirty="0" smtClean="0">
                <a:latin typeface="+mn-lt"/>
              </a:rPr>
              <a:t> Moda mimari gibidir , söz konusu olan oranlardır.                                                        </a:t>
            </a:r>
            <a:br>
              <a:rPr lang="tr-TR" sz="2400" b="1" i="1" dirty="0" smtClean="0">
                <a:latin typeface="+mn-lt"/>
              </a:rPr>
            </a:br>
            <a:r>
              <a:rPr lang="tr-TR" sz="2400" b="1" i="1" dirty="0" smtClean="0">
                <a:latin typeface="+mn-lt"/>
              </a:rPr>
              <a:t>                                                                    Coco </a:t>
            </a:r>
            <a:r>
              <a:rPr lang="tr-TR" sz="2400" b="1" i="1" dirty="0" err="1" smtClean="0">
                <a:latin typeface="+mn-lt"/>
              </a:rPr>
              <a:t>Chanel</a:t>
            </a:r>
            <a:r>
              <a:rPr lang="tr-TR" sz="2400" b="1" i="1" dirty="0" smtClean="0">
                <a:latin typeface="+mn-lt"/>
              </a:rPr>
              <a:t/>
            </a:r>
            <a:br>
              <a:rPr lang="tr-TR" sz="2400" b="1" i="1" dirty="0" smtClean="0">
                <a:latin typeface="+mn-lt"/>
              </a:rPr>
            </a:br>
            <a:endParaRPr lang="tr-TR" sz="2400" b="1" i="1" dirty="0">
              <a:latin typeface="+mn-lt"/>
            </a:endParaRPr>
          </a:p>
        </p:txBody>
      </p:sp>
      <p:sp>
        <p:nvSpPr>
          <p:cNvPr id="3" name="Alt Başlık 2"/>
          <p:cNvSpPr>
            <a:spLocks noGrp="1"/>
          </p:cNvSpPr>
          <p:nvPr>
            <p:ph type="subTitle" idx="1"/>
          </p:nvPr>
        </p:nvSpPr>
        <p:spPr/>
        <p:txBody>
          <a:bodyPr>
            <a:noAutofit/>
          </a:bodyPr>
          <a:lstStyle/>
          <a:p>
            <a:r>
              <a:rPr lang="tr-TR" b="1" i="1" dirty="0" smtClean="0"/>
              <a:t>Kıyafetler, tıpkı bir kadının vücudu gibi doğal hatlara sahip olmalıdır.</a:t>
            </a:r>
          </a:p>
          <a:p>
            <a:pPr>
              <a:lnSpc>
                <a:spcPct val="150000"/>
              </a:lnSpc>
            </a:pPr>
            <a:r>
              <a:rPr lang="tr-TR" b="1" i="1" dirty="0" smtClean="0"/>
              <a:t>                                                                                                      Coco </a:t>
            </a:r>
            <a:r>
              <a:rPr lang="tr-TR" b="1" i="1" dirty="0" err="1" smtClean="0"/>
              <a:t>Chanel</a:t>
            </a:r>
            <a:r>
              <a:rPr lang="tr-TR" b="1" i="1" dirty="0" smtClean="0"/>
              <a:t/>
            </a:r>
            <a:br>
              <a:rPr lang="tr-TR" b="1" i="1" dirty="0" smtClean="0"/>
            </a:br>
            <a:endParaRPr lang="tr-TR" b="1" i="1" dirty="0"/>
          </a:p>
        </p:txBody>
      </p:sp>
    </p:spTree>
    <p:extLst>
      <p:ext uri="{BB962C8B-B14F-4D97-AF65-F5344CB8AC3E}">
        <p14:creationId xmlns:p14="http://schemas.microsoft.com/office/powerpoint/2010/main" xmlns="" val="32276725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Bilgisayar Destekli Kalıp Hazırlama </a:t>
            </a:r>
            <a:endParaRPr lang="tr-TR" b="1" dirty="0"/>
          </a:p>
        </p:txBody>
      </p:sp>
      <p:pic>
        <p:nvPicPr>
          <p:cNvPr id="5" name="İçerik Yer Tutucusu 4"/>
          <p:cNvPicPr>
            <a:picLocks noGrp="1" noChangeAspect="1"/>
          </p:cNvPicPr>
          <p:nvPr>
            <p:ph sz="half" idx="1"/>
          </p:nvPr>
        </p:nvPicPr>
        <p:blipFill>
          <a:blip r:embed="rId2"/>
          <a:stretch>
            <a:fillRect/>
          </a:stretch>
        </p:blipFill>
        <p:spPr>
          <a:xfrm>
            <a:off x="1072896" y="2528072"/>
            <a:ext cx="3213822" cy="2446264"/>
          </a:xfrm>
          <a:prstGeom prst="rect">
            <a:avLst/>
          </a:prstGeom>
        </p:spPr>
      </p:pic>
      <p:sp>
        <p:nvSpPr>
          <p:cNvPr id="4" name="İçerik Yer Tutucusu 3"/>
          <p:cNvSpPr>
            <a:spLocks noGrp="1"/>
          </p:cNvSpPr>
          <p:nvPr>
            <p:ph sz="half" idx="2"/>
          </p:nvPr>
        </p:nvSpPr>
        <p:spPr>
          <a:xfrm>
            <a:off x="4840224" y="2353055"/>
            <a:ext cx="6513576" cy="3121153"/>
          </a:xfrm>
        </p:spPr>
        <p:txBody>
          <a:bodyPr/>
          <a:lstStyle/>
          <a:p>
            <a:pPr marL="0" indent="0" algn="just">
              <a:buNone/>
            </a:pPr>
            <a:r>
              <a:rPr lang="tr-TR" dirty="0" smtClean="0"/>
              <a:t>        Modern teknoloji sayesinde hazır giyim endüstrisinde bilgisayarla kalıp elde etmek mümkündür. Değişik bilgisayar programları ile kısa sürede model tasarımı, kalıp elde etmek ve serileştirme gibi işlemler yapılabilmektedir.</a:t>
            </a:r>
            <a:endParaRPr lang="tr-TR" dirty="0"/>
          </a:p>
        </p:txBody>
      </p:sp>
    </p:spTree>
    <p:extLst>
      <p:ext uri="{BB962C8B-B14F-4D97-AF65-F5344CB8AC3E}">
        <p14:creationId xmlns:p14="http://schemas.microsoft.com/office/powerpoint/2010/main" xmlns="" val="23682031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Model paftalarından Kalıp Hazırlama</a:t>
            </a:r>
            <a:endParaRPr lang="tr-TR" b="1" dirty="0"/>
          </a:p>
        </p:txBody>
      </p:sp>
      <p:pic>
        <p:nvPicPr>
          <p:cNvPr id="5" name="İçerik Yer Tutucusu 4"/>
          <p:cNvPicPr>
            <a:picLocks noGrp="1" noChangeAspect="1"/>
          </p:cNvPicPr>
          <p:nvPr>
            <p:ph sz="half" idx="1"/>
          </p:nvPr>
        </p:nvPicPr>
        <p:blipFill>
          <a:blip r:embed="rId2"/>
          <a:stretch>
            <a:fillRect/>
          </a:stretch>
        </p:blipFill>
        <p:spPr>
          <a:xfrm>
            <a:off x="731521" y="2584704"/>
            <a:ext cx="2877312" cy="2584704"/>
          </a:xfrm>
          <a:prstGeom prst="rect">
            <a:avLst/>
          </a:prstGeom>
        </p:spPr>
      </p:pic>
      <p:sp>
        <p:nvSpPr>
          <p:cNvPr id="4" name="İçerik Yer Tutucusu 3"/>
          <p:cNvSpPr>
            <a:spLocks noGrp="1"/>
          </p:cNvSpPr>
          <p:nvPr>
            <p:ph sz="half" idx="2"/>
          </p:nvPr>
        </p:nvSpPr>
        <p:spPr>
          <a:xfrm>
            <a:off x="4230624" y="2340864"/>
            <a:ext cx="7123176" cy="3072384"/>
          </a:xfrm>
        </p:spPr>
        <p:txBody>
          <a:bodyPr/>
          <a:lstStyle/>
          <a:p>
            <a:pPr marL="0" indent="0" algn="just">
              <a:buNone/>
            </a:pPr>
            <a:r>
              <a:rPr lang="tr-TR" dirty="0" smtClean="0"/>
              <a:t>     Çeşitli model paftaları yardımı ile de model uygulanmış kalıp elde etmek mümkündür. Günümüzde yerli ve yabancı basımlı modeller çeşitli beden ölçülerine uygun giysilerin kalıplarını vermektedirler. Model anahtarlarından kalıp numara, çizgi ve renk öğrenilerek hazır kalıplar elde edilir.</a:t>
            </a:r>
            <a:endParaRPr lang="tr-TR" dirty="0"/>
          </a:p>
        </p:txBody>
      </p:sp>
    </p:spTree>
    <p:extLst>
      <p:ext uri="{BB962C8B-B14F-4D97-AF65-F5344CB8AC3E}">
        <p14:creationId xmlns:p14="http://schemas.microsoft.com/office/powerpoint/2010/main" xmlns="" val="12130070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Hazır Giysi Üzerinden Kalıp Hazırlama</a:t>
            </a:r>
            <a:endParaRPr lang="tr-TR" b="1" dirty="0"/>
          </a:p>
        </p:txBody>
      </p:sp>
      <p:pic>
        <p:nvPicPr>
          <p:cNvPr id="5" name="İçerik Yer Tutucusu 4"/>
          <p:cNvPicPr>
            <a:picLocks noGrp="1" noChangeAspect="1"/>
          </p:cNvPicPr>
          <p:nvPr>
            <p:ph sz="half" idx="1"/>
          </p:nvPr>
        </p:nvPicPr>
        <p:blipFill>
          <a:blip r:embed="rId2"/>
          <a:stretch>
            <a:fillRect/>
          </a:stretch>
        </p:blipFill>
        <p:spPr>
          <a:xfrm>
            <a:off x="1182625" y="2727230"/>
            <a:ext cx="3157728" cy="2548128"/>
          </a:xfrm>
          <a:prstGeom prst="rect">
            <a:avLst/>
          </a:prstGeom>
        </p:spPr>
      </p:pic>
      <p:sp>
        <p:nvSpPr>
          <p:cNvPr id="4" name="İçerik Yer Tutucusu 3"/>
          <p:cNvSpPr>
            <a:spLocks noGrp="1"/>
          </p:cNvSpPr>
          <p:nvPr>
            <p:ph sz="half" idx="2"/>
          </p:nvPr>
        </p:nvSpPr>
        <p:spPr>
          <a:xfrm>
            <a:off x="4803648" y="2926080"/>
            <a:ext cx="6550152" cy="1694688"/>
          </a:xfrm>
        </p:spPr>
        <p:txBody>
          <a:bodyPr/>
          <a:lstStyle/>
          <a:p>
            <a:pPr marL="0" indent="0" algn="just">
              <a:buNone/>
            </a:pPr>
            <a:r>
              <a:rPr lang="tr-TR" dirty="0" smtClean="0"/>
              <a:t>      Elde bulunan giysi parçalarının kağıt üzerine çizilerek kalıpların hazırlanmasıdır.</a:t>
            </a:r>
            <a:endParaRPr lang="tr-TR" dirty="0"/>
          </a:p>
        </p:txBody>
      </p:sp>
    </p:spTree>
    <p:extLst>
      <p:ext uri="{BB962C8B-B14F-4D97-AF65-F5344CB8AC3E}">
        <p14:creationId xmlns:p14="http://schemas.microsoft.com/office/powerpoint/2010/main" xmlns="" val="11920411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Drapaj Yöntemi ile Kalıp Hazırlama</a:t>
            </a:r>
            <a:endParaRPr lang="tr-TR" b="1" dirty="0"/>
          </a:p>
        </p:txBody>
      </p:sp>
      <p:pic>
        <p:nvPicPr>
          <p:cNvPr id="5" name="İçerik Yer Tutucusu 4"/>
          <p:cNvPicPr>
            <a:picLocks noGrp="1" noChangeAspect="1"/>
          </p:cNvPicPr>
          <p:nvPr>
            <p:ph sz="half" idx="1"/>
          </p:nvPr>
        </p:nvPicPr>
        <p:blipFill>
          <a:blip r:embed="rId2"/>
          <a:stretch>
            <a:fillRect/>
          </a:stretch>
        </p:blipFill>
        <p:spPr>
          <a:xfrm>
            <a:off x="1071096" y="2271944"/>
            <a:ext cx="4244616" cy="3458700"/>
          </a:xfrm>
          <a:prstGeom prst="rect">
            <a:avLst/>
          </a:prstGeom>
        </p:spPr>
      </p:pic>
      <p:sp>
        <p:nvSpPr>
          <p:cNvPr id="4" name="İçerik Yer Tutucusu 3"/>
          <p:cNvSpPr>
            <a:spLocks noGrp="1"/>
          </p:cNvSpPr>
          <p:nvPr>
            <p:ph sz="half" idx="2"/>
          </p:nvPr>
        </p:nvSpPr>
        <p:spPr>
          <a:xfrm>
            <a:off x="5635752" y="2401823"/>
            <a:ext cx="5718048" cy="3157729"/>
          </a:xfrm>
        </p:spPr>
        <p:txBody>
          <a:bodyPr/>
          <a:lstStyle/>
          <a:p>
            <a:pPr marL="0" indent="0" algn="just">
              <a:buNone/>
            </a:pPr>
            <a:r>
              <a:rPr lang="tr-TR" dirty="0" smtClean="0"/>
              <a:t>      İnsan bedeni veya cansız manken üzerinde değişik model özelliği taşıyan, fazla kesikli, asimetrik, drapeli modelleri uygulayabilmek için kullanılan bir kalıp elde etme tekniğidir.</a:t>
            </a:r>
          </a:p>
        </p:txBody>
      </p:sp>
    </p:spTree>
    <p:extLst>
      <p:ext uri="{BB962C8B-B14F-4D97-AF65-F5344CB8AC3E}">
        <p14:creationId xmlns:p14="http://schemas.microsoft.com/office/powerpoint/2010/main" xmlns="" val="34076468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4865243"/>
          </a:xfrm>
        </p:spPr>
        <p:txBody>
          <a:bodyPr>
            <a:normAutofit/>
          </a:bodyPr>
          <a:lstStyle/>
          <a:p>
            <a:pPr algn="ctr"/>
            <a:r>
              <a:rPr lang="tr-TR" sz="6000" b="1" dirty="0" smtClean="0">
                <a:latin typeface="+mn-lt"/>
              </a:rPr>
              <a:t>Kalıp Çıkarmak İçin Gerekli Malzemeler</a:t>
            </a:r>
            <a:endParaRPr lang="tr-TR" sz="6000" b="1" dirty="0">
              <a:latin typeface="+mn-lt"/>
            </a:endParaRPr>
          </a:p>
        </p:txBody>
      </p:sp>
    </p:spTree>
    <p:extLst>
      <p:ext uri="{BB962C8B-B14F-4D97-AF65-F5344CB8AC3E}">
        <p14:creationId xmlns:p14="http://schemas.microsoft.com/office/powerpoint/2010/main" xmlns="" val="15157937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583600" y="597618"/>
            <a:ext cx="1661344" cy="1493100"/>
          </a:xfrm>
          <a:prstGeom prst="rect">
            <a:avLst/>
          </a:prstGeom>
        </p:spPr>
      </p:pic>
      <p:pic>
        <p:nvPicPr>
          <p:cNvPr id="3" name="Resim 2"/>
          <p:cNvPicPr>
            <a:picLocks noChangeAspect="1"/>
          </p:cNvPicPr>
          <p:nvPr/>
        </p:nvPicPr>
        <p:blipFill>
          <a:blip r:embed="rId3"/>
          <a:stretch>
            <a:fillRect/>
          </a:stretch>
        </p:blipFill>
        <p:spPr>
          <a:xfrm>
            <a:off x="1808307" y="1784685"/>
            <a:ext cx="1512844" cy="1048950"/>
          </a:xfrm>
          <a:prstGeom prst="rect">
            <a:avLst/>
          </a:prstGeom>
        </p:spPr>
      </p:pic>
      <p:pic>
        <p:nvPicPr>
          <p:cNvPr id="4" name="Resim 3"/>
          <p:cNvPicPr>
            <a:picLocks noChangeAspect="1"/>
          </p:cNvPicPr>
          <p:nvPr/>
        </p:nvPicPr>
        <p:blipFill>
          <a:blip r:embed="rId4"/>
          <a:stretch>
            <a:fillRect/>
          </a:stretch>
        </p:blipFill>
        <p:spPr>
          <a:xfrm>
            <a:off x="3677431" y="1705939"/>
            <a:ext cx="3851719" cy="1985589"/>
          </a:xfrm>
          <a:prstGeom prst="rect">
            <a:avLst/>
          </a:prstGeom>
        </p:spPr>
      </p:pic>
      <p:pic>
        <p:nvPicPr>
          <p:cNvPr id="5" name="Resim 4"/>
          <p:cNvPicPr>
            <a:picLocks noChangeAspect="1"/>
          </p:cNvPicPr>
          <p:nvPr/>
        </p:nvPicPr>
        <p:blipFill>
          <a:blip r:embed="rId5"/>
          <a:stretch>
            <a:fillRect/>
          </a:stretch>
        </p:blipFill>
        <p:spPr>
          <a:xfrm>
            <a:off x="1700251" y="4539936"/>
            <a:ext cx="2041875" cy="1663200"/>
          </a:xfrm>
          <a:prstGeom prst="rect">
            <a:avLst/>
          </a:prstGeom>
        </p:spPr>
      </p:pic>
      <p:pic>
        <p:nvPicPr>
          <p:cNvPr id="6" name="Resim 5"/>
          <p:cNvPicPr>
            <a:picLocks noChangeAspect="1"/>
          </p:cNvPicPr>
          <p:nvPr/>
        </p:nvPicPr>
        <p:blipFill>
          <a:blip r:embed="rId6"/>
          <a:stretch>
            <a:fillRect/>
          </a:stretch>
        </p:blipFill>
        <p:spPr>
          <a:xfrm>
            <a:off x="8219883" y="745200"/>
            <a:ext cx="1726313" cy="1634850"/>
          </a:xfrm>
          <a:prstGeom prst="rect">
            <a:avLst/>
          </a:prstGeom>
        </p:spPr>
      </p:pic>
      <p:pic>
        <p:nvPicPr>
          <p:cNvPr id="7" name="Resim 6"/>
          <p:cNvPicPr>
            <a:picLocks noChangeAspect="1"/>
          </p:cNvPicPr>
          <p:nvPr/>
        </p:nvPicPr>
        <p:blipFill>
          <a:blip r:embed="rId7"/>
          <a:stretch>
            <a:fillRect/>
          </a:stretch>
        </p:blipFill>
        <p:spPr>
          <a:xfrm>
            <a:off x="9467754" y="2698733"/>
            <a:ext cx="1317938" cy="1861650"/>
          </a:xfrm>
          <a:prstGeom prst="rect">
            <a:avLst/>
          </a:prstGeom>
        </p:spPr>
      </p:pic>
      <p:pic>
        <p:nvPicPr>
          <p:cNvPr id="8" name="Resim 7"/>
          <p:cNvPicPr>
            <a:picLocks noChangeAspect="1"/>
          </p:cNvPicPr>
          <p:nvPr/>
        </p:nvPicPr>
        <p:blipFill>
          <a:blip r:embed="rId8"/>
          <a:stretch>
            <a:fillRect/>
          </a:stretch>
        </p:blipFill>
        <p:spPr>
          <a:xfrm>
            <a:off x="5465026" y="4146927"/>
            <a:ext cx="1893375" cy="1880550"/>
          </a:xfrm>
          <a:prstGeom prst="rect">
            <a:avLst/>
          </a:prstGeom>
        </p:spPr>
      </p:pic>
      <p:pic>
        <p:nvPicPr>
          <p:cNvPr id="9" name="Resim 8"/>
          <p:cNvPicPr>
            <a:picLocks noChangeAspect="1"/>
          </p:cNvPicPr>
          <p:nvPr/>
        </p:nvPicPr>
        <p:blipFill>
          <a:blip r:embed="rId9"/>
          <a:stretch>
            <a:fillRect/>
          </a:stretch>
        </p:blipFill>
        <p:spPr>
          <a:xfrm>
            <a:off x="7955119" y="4443636"/>
            <a:ext cx="1670625" cy="1398600"/>
          </a:xfrm>
          <a:prstGeom prst="rect">
            <a:avLst/>
          </a:prstGeom>
        </p:spPr>
      </p:pic>
      <p:pic>
        <p:nvPicPr>
          <p:cNvPr id="10" name="Resim 9"/>
          <p:cNvPicPr>
            <a:picLocks noChangeAspect="1"/>
          </p:cNvPicPr>
          <p:nvPr/>
        </p:nvPicPr>
        <p:blipFill>
          <a:blip r:embed="rId10"/>
          <a:stretch>
            <a:fillRect/>
          </a:stretch>
        </p:blipFill>
        <p:spPr>
          <a:xfrm>
            <a:off x="10070706" y="847845"/>
            <a:ext cx="1382906" cy="1578150"/>
          </a:xfrm>
          <a:prstGeom prst="rect">
            <a:avLst/>
          </a:prstGeom>
        </p:spPr>
      </p:pic>
      <p:pic>
        <p:nvPicPr>
          <p:cNvPr id="11" name="Resim 10"/>
          <p:cNvPicPr>
            <a:picLocks noChangeAspect="1"/>
          </p:cNvPicPr>
          <p:nvPr/>
        </p:nvPicPr>
        <p:blipFill>
          <a:blip r:embed="rId11"/>
          <a:stretch>
            <a:fillRect/>
          </a:stretch>
        </p:blipFill>
        <p:spPr>
          <a:xfrm>
            <a:off x="3677431" y="4772805"/>
            <a:ext cx="1587094" cy="1455300"/>
          </a:xfrm>
          <a:prstGeom prst="rect">
            <a:avLst/>
          </a:prstGeom>
        </p:spPr>
      </p:pic>
      <p:pic>
        <p:nvPicPr>
          <p:cNvPr id="12" name="Resim 11"/>
          <p:cNvPicPr>
            <a:picLocks noChangeAspect="1"/>
          </p:cNvPicPr>
          <p:nvPr/>
        </p:nvPicPr>
        <p:blipFill>
          <a:blip r:embed="rId12"/>
          <a:stretch>
            <a:fillRect/>
          </a:stretch>
        </p:blipFill>
        <p:spPr>
          <a:xfrm>
            <a:off x="2965639" y="181620"/>
            <a:ext cx="1429313" cy="1455300"/>
          </a:xfrm>
          <a:prstGeom prst="rect">
            <a:avLst/>
          </a:prstGeom>
        </p:spPr>
      </p:pic>
      <p:pic>
        <p:nvPicPr>
          <p:cNvPr id="13" name="Resim 12"/>
          <p:cNvPicPr>
            <a:picLocks noChangeAspect="1"/>
          </p:cNvPicPr>
          <p:nvPr/>
        </p:nvPicPr>
        <p:blipFill>
          <a:blip r:embed="rId13"/>
          <a:stretch>
            <a:fillRect/>
          </a:stretch>
        </p:blipFill>
        <p:spPr>
          <a:xfrm>
            <a:off x="6091975" y="202100"/>
            <a:ext cx="1614938" cy="1067850"/>
          </a:xfrm>
          <a:prstGeom prst="rect">
            <a:avLst/>
          </a:prstGeom>
        </p:spPr>
      </p:pic>
      <p:pic>
        <p:nvPicPr>
          <p:cNvPr id="14" name="Resim 13"/>
          <p:cNvPicPr>
            <a:picLocks noChangeAspect="1"/>
          </p:cNvPicPr>
          <p:nvPr/>
        </p:nvPicPr>
        <p:blipFill>
          <a:blip r:embed="rId14"/>
          <a:stretch>
            <a:fillRect/>
          </a:stretch>
        </p:blipFill>
        <p:spPr>
          <a:xfrm>
            <a:off x="10287481" y="2380050"/>
            <a:ext cx="1735594" cy="1464750"/>
          </a:xfrm>
          <a:prstGeom prst="rect">
            <a:avLst/>
          </a:prstGeom>
        </p:spPr>
      </p:pic>
      <p:pic>
        <p:nvPicPr>
          <p:cNvPr id="15" name="Resim 14"/>
          <p:cNvPicPr>
            <a:picLocks noChangeAspect="1"/>
          </p:cNvPicPr>
          <p:nvPr/>
        </p:nvPicPr>
        <p:blipFill>
          <a:blip r:embed="rId15"/>
          <a:stretch>
            <a:fillRect/>
          </a:stretch>
        </p:blipFill>
        <p:spPr>
          <a:xfrm>
            <a:off x="8106548" y="2972418"/>
            <a:ext cx="1614938" cy="878850"/>
          </a:xfrm>
          <a:prstGeom prst="rect">
            <a:avLst/>
          </a:prstGeom>
        </p:spPr>
      </p:pic>
      <p:pic>
        <p:nvPicPr>
          <p:cNvPr id="16" name="Resim 15"/>
          <p:cNvPicPr>
            <a:picLocks noChangeAspect="1"/>
          </p:cNvPicPr>
          <p:nvPr/>
        </p:nvPicPr>
        <p:blipFill>
          <a:blip r:embed="rId16"/>
          <a:stretch>
            <a:fillRect/>
          </a:stretch>
        </p:blipFill>
        <p:spPr>
          <a:xfrm>
            <a:off x="296320" y="3682043"/>
            <a:ext cx="1553692" cy="1059376"/>
          </a:xfrm>
          <a:prstGeom prst="rect">
            <a:avLst/>
          </a:prstGeom>
        </p:spPr>
      </p:pic>
      <p:pic>
        <p:nvPicPr>
          <p:cNvPr id="17" name="Resim 16"/>
          <p:cNvPicPr>
            <a:picLocks noChangeAspect="1"/>
          </p:cNvPicPr>
          <p:nvPr/>
        </p:nvPicPr>
        <p:blipFill>
          <a:blip r:embed="rId17"/>
          <a:stretch>
            <a:fillRect/>
          </a:stretch>
        </p:blipFill>
        <p:spPr>
          <a:xfrm>
            <a:off x="617432" y="4687701"/>
            <a:ext cx="1345781" cy="1530900"/>
          </a:xfrm>
          <a:prstGeom prst="rect">
            <a:avLst/>
          </a:prstGeom>
        </p:spPr>
      </p:pic>
      <p:pic>
        <p:nvPicPr>
          <p:cNvPr id="18" name="Resim 17"/>
          <p:cNvPicPr>
            <a:picLocks noChangeAspect="1"/>
          </p:cNvPicPr>
          <p:nvPr/>
        </p:nvPicPr>
        <p:blipFill>
          <a:blip r:embed="rId18"/>
          <a:stretch>
            <a:fillRect/>
          </a:stretch>
        </p:blipFill>
        <p:spPr>
          <a:xfrm>
            <a:off x="277621" y="2041752"/>
            <a:ext cx="1596375" cy="1701000"/>
          </a:xfrm>
          <a:prstGeom prst="rect">
            <a:avLst/>
          </a:prstGeom>
        </p:spPr>
      </p:pic>
      <p:pic>
        <p:nvPicPr>
          <p:cNvPr id="19" name="Resim 18"/>
          <p:cNvPicPr>
            <a:picLocks noChangeAspect="1"/>
          </p:cNvPicPr>
          <p:nvPr/>
        </p:nvPicPr>
        <p:blipFill>
          <a:blip r:embed="rId19"/>
          <a:stretch>
            <a:fillRect/>
          </a:stretch>
        </p:blipFill>
        <p:spPr>
          <a:xfrm>
            <a:off x="10243822" y="4432551"/>
            <a:ext cx="1791281" cy="1748250"/>
          </a:xfrm>
          <a:prstGeom prst="rect">
            <a:avLst/>
          </a:prstGeom>
        </p:spPr>
      </p:pic>
      <p:pic>
        <p:nvPicPr>
          <p:cNvPr id="20" name="Resim 19"/>
          <p:cNvPicPr>
            <a:picLocks noChangeAspect="1"/>
          </p:cNvPicPr>
          <p:nvPr/>
        </p:nvPicPr>
        <p:blipFill>
          <a:blip r:embed="rId20"/>
          <a:stretch>
            <a:fillRect/>
          </a:stretch>
        </p:blipFill>
        <p:spPr>
          <a:xfrm>
            <a:off x="1887489" y="2926419"/>
            <a:ext cx="1744875" cy="1559250"/>
          </a:xfrm>
          <a:prstGeom prst="rect">
            <a:avLst/>
          </a:prstGeom>
        </p:spPr>
      </p:pic>
      <p:pic>
        <p:nvPicPr>
          <p:cNvPr id="21" name="Resim 20"/>
          <p:cNvPicPr>
            <a:picLocks noChangeAspect="1"/>
          </p:cNvPicPr>
          <p:nvPr/>
        </p:nvPicPr>
        <p:blipFill>
          <a:blip r:embed="rId21"/>
          <a:stretch>
            <a:fillRect/>
          </a:stretch>
        </p:blipFill>
        <p:spPr>
          <a:xfrm>
            <a:off x="4207742" y="3926044"/>
            <a:ext cx="1234406" cy="1181250"/>
          </a:xfrm>
          <a:prstGeom prst="rect">
            <a:avLst/>
          </a:prstGeom>
        </p:spPr>
      </p:pic>
      <p:pic>
        <p:nvPicPr>
          <p:cNvPr id="22" name="Resim 21"/>
          <p:cNvPicPr>
            <a:picLocks noChangeAspect="1"/>
          </p:cNvPicPr>
          <p:nvPr/>
        </p:nvPicPr>
        <p:blipFill>
          <a:blip r:embed="rId22"/>
          <a:stretch>
            <a:fillRect/>
          </a:stretch>
        </p:blipFill>
        <p:spPr>
          <a:xfrm>
            <a:off x="4394952" y="211332"/>
            <a:ext cx="1726313" cy="1398600"/>
          </a:xfrm>
          <a:prstGeom prst="rect">
            <a:avLst/>
          </a:prstGeom>
        </p:spPr>
      </p:pic>
    </p:spTree>
    <p:extLst>
      <p:ext uri="{BB962C8B-B14F-4D97-AF65-F5344CB8AC3E}">
        <p14:creationId xmlns:p14="http://schemas.microsoft.com/office/powerpoint/2010/main" xmlns="" val="39191857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865632" y="621792"/>
            <a:ext cx="10515600" cy="5664899"/>
          </a:xfrm>
        </p:spPr>
        <p:txBody>
          <a:bodyPr>
            <a:normAutofit/>
          </a:bodyPr>
          <a:lstStyle/>
          <a:p>
            <a:r>
              <a:rPr lang="tr-TR" b="1" dirty="0" smtClean="0"/>
              <a:t>Mezura : </a:t>
            </a:r>
            <a:r>
              <a:rPr lang="tr-TR" dirty="0" smtClean="0"/>
              <a:t>Beden ölçülerini almak için kullanılır. Esnekliği kavisli hatlarında ölçülebilmesine imkan tanır.</a:t>
            </a:r>
          </a:p>
          <a:p>
            <a:endParaRPr lang="tr-TR" dirty="0" smtClean="0"/>
          </a:p>
          <a:p>
            <a:r>
              <a:rPr lang="tr-TR" b="1" dirty="0" smtClean="0"/>
              <a:t>Aristo :</a:t>
            </a:r>
            <a:r>
              <a:rPr lang="tr-TR" dirty="0" smtClean="0"/>
              <a:t> </a:t>
            </a:r>
            <a:r>
              <a:rPr lang="tr-TR" dirty="0"/>
              <a:t>Açıların ölçülmesinde kullanılan özel bir gönye türüdür. Aristo cetveli, belirli </a:t>
            </a:r>
            <a:r>
              <a:rPr lang="tr-TR" dirty="0" smtClean="0"/>
              <a:t>aralıkta paralel </a:t>
            </a:r>
            <a:r>
              <a:rPr lang="tr-TR" dirty="0"/>
              <a:t>çizgilerin çizilmesinde de </a:t>
            </a:r>
            <a:r>
              <a:rPr lang="tr-TR" dirty="0" smtClean="0"/>
              <a:t>kullanılır.</a:t>
            </a:r>
          </a:p>
          <a:p>
            <a:endParaRPr lang="tr-TR" dirty="0" smtClean="0"/>
          </a:p>
          <a:p>
            <a:pPr algn="just"/>
            <a:r>
              <a:rPr lang="tr-TR" b="1" dirty="0"/>
              <a:t>Pistole</a:t>
            </a:r>
            <a:r>
              <a:rPr lang="tr-TR" dirty="0"/>
              <a:t> </a:t>
            </a:r>
            <a:r>
              <a:rPr lang="tr-TR" dirty="0" smtClean="0"/>
              <a:t>: Eğri </a:t>
            </a:r>
            <a:r>
              <a:rPr lang="tr-TR" dirty="0"/>
              <a:t>cetveller aynı doğrultuda veya aynı yay üzerinde olmayan ikiden fazla </a:t>
            </a:r>
            <a:r>
              <a:rPr lang="tr-TR" dirty="0" smtClean="0"/>
              <a:t>noktanın birleştirilmesinde </a:t>
            </a:r>
            <a:r>
              <a:rPr lang="tr-TR" dirty="0"/>
              <a:t>kullanılır. </a:t>
            </a:r>
            <a:endParaRPr lang="tr-TR" dirty="0" smtClean="0"/>
          </a:p>
          <a:p>
            <a:endParaRPr lang="tr-TR" dirty="0" smtClean="0"/>
          </a:p>
          <a:p>
            <a:r>
              <a:rPr lang="tr-TR" b="1" dirty="0" smtClean="0"/>
              <a:t>Çıt Makası : </a:t>
            </a:r>
            <a:r>
              <a:rPr lang="tr-TR" dirty="0" smtClean="0"/>
              <a:t>Bu alet kalıpların kenar kısımlarını, her bir denge noktası için kare şeklinde parçalar çıkarmak için kullanılır.</a:t>
            </a:r>
          </a:p>
          <a:p>
            <a:endParaRPr lang="tr-TR" dirty="0"/>
          </a:p>
        </p:txBody>
      </p:sp>
    </p:spTree>
    <p:extLst>
      <p:ext uri="{BB962C8B-B14F-4D97-AF65-F5344CB8AC3E}">
        <p14:creationId xmlns:p14="http://schemas.microsoft.com/office/powerpoint/2010/main" xmlns="" val="41742046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792480" y="390144"/>
            <a:ext cx="10704576" cy="5799011"/>
          </a:xfrm>
        </p:spPr>
        <p:txBody>
          <a:bodyPr>
            <a:normAutofit fontScale="92500" lnSpcReduction="10000"/>
          </a:bodyPr>
          <a:lstStyle/>
          <a:p>
            <a:pPr algn="just"/>
            <a:r>
              <a:rPr lang="tr-TR" b="1" dirty="0"/>
              <a:t>Toplu İğne :</a:t>
            </a:r>
            <a:r>
              <a:rPr lang="tr-TR" dirty="0"/>
              <a:t> Kağıt veya kumaş parçalarını geçici olarak birbirlerine tutturmak için </a:t>
            </a:r>
            <a:r>
              <a:rPr lang="tr-TR" dirty="0" smtClean="0"/>
              <a:t>kullanılır.</a:t>
            </a:r>
          </a:p>
          <a:p>
            <a:pPr algn="just"/>
            <a:endParaRPr lang="tr-TR" dirty="0" smtClean="0"/>
          </a:p>
          <a:p>
            <a:pPr algn="just"/>
            <a:r>
              <a:rPr lang="tr-TR" b="1" dirty="0" smtClean="0"/>
              <a:t>Sabun veya Çizgi Taşı : </a:t>
            </a:r>
            <a:r>
              <a:rPr lang="tr-TR" dirty="0" smtClean="0"/>
              <a:t>Kalıbın kumaşa aktarılmasında ve işaret almada kullanılır. </a:t>
            </a:r>
          </a:p>
          <a:p>
            <a:pPr algn="just"/>
            <a:endParaRPr lang="tr-TR" dirty="0" smtClean="0"/>
          </a:p>
          <a:p>
            <a:pPr algn="just"/>
            <a:r>
              <a:rPr lang="tr-TR" b="1" dirty="0" smtClean="0"/>
              <a:t>Makas :</a:t>
            </a:r>
            <a:r>
              <a:rPr lang="tr-TR" dirty="0" smtClean="0"/>
              <a:t> Kağıt veya kumaş kesmek için kullanılır.</a:t>
            </a:r>
          </a:p>
          <a:p>
            <a:pPr algn="just"/>
            <a:endParaRPr lang="tr-TR" dirty="0" smtClean="0"/>
          </a:p>
          <a:p>
            <a:pPr algn="just"/>
            <a:r>
              <a:rPr lang="tr-TR" b="1" dirty="0" smtClean="0"/>
              <a:t>Kalıp Delgeci :</a:t>
            </a:r>
            <a:r>
              <a:rPr lang="tr-TR" dirty="0" smtClean="0"/>
              <a:t> Bu alet kalıpta yer alan pens, cep veya başka gösterilmesi gereken herhangi bir bölgeyi işaretlemek için kullanılır. Kalıp delgeçi, kalıpta 2-4 mm arasında bir delik açar.</a:t>
            </a:r>
          </a:p>
          <a:p>
            <a:pPr algn="just"/>
            <a:endParaRPr lang="tr-TR" dirty="0" smtClean="0"/>
          </a:p>
          <a:p>
            <a:pPr algn="just"/>
            <a:r>
              <a:rPr lang="tr-TR" b="1" dirty="0" smtClean="0"/>
              <a:t>Bız :</a:t>
            </a:r>
            <a:r>
              <a:rPr lang="tr-TR" dirty="0" smtClean="0"/>
              <a:t> Bu alet, kalıpta bir delik açmak suretiyle kumaşta bir işaret oluşturmak için kullanılır.</a:t>
            </a:r>
            <a:endParaRPr lang="tr-TR" dirty="0"/>
          </a:p>
        </p:txBody>
      </p:sp>
    </p:spTree>
    <p:extLst>
      <p:ext uri="{BB962C8B-B14F-4D97-AF65-F5344CB8AC3E}">
        <p14:creationId xmlns:p14="http://schemas.microsoft.com/office/powerpoint/2010/main" xmlns="" val="28641155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4914011"/>
          </a:xfrm>
        </p:spPr>
        <p:txBody>
          <a:bodyPr>
            <a:normAutofit/>
          </a:bodyPr>
          <a:lstStyle/>
          <a:p>
            <a:pPr algn="ctr"/>
            <a:r>
              <a:rPr lang="tr-TR" sz="6000" b="1" dirty="0" smtClean="0">
                <a:latin typeface="+mn-lt"/>
              </a:rPr>
              <a:t>Kalıp Çiziminde Kullanılan İşaret ve Semboller</a:t>
            </a:r>
            <a:endParaRPr lang="tr-TR" sz="6000" b="1" dirty="0">
              <a:latin typeface="+mn-lt"/>
            </a:endParaRPr>
          </a:p>
        </p:txBody>
      </p:sp>
    </p:spTree>
    <p:extLst>
      <p:ext uri="{BB962C8B-B14F-4D97-AF65-F5344CB8AC3E}">
        <p14:creationId xmlns:p14="http://schemas.microsoft.com/office/powerpoint/2010/main" xmlns="" val="12919529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755392" y="377952"/>
            <a:ext cx="6595872" cy="6169152"/>
          </a:xfrm>
          <a:prstGeom prst="rect">
            <a:avLst/>
          </a:prstGeom>
        </p:spPr>
      </p:pic>
    </p:spTree>
    <p:extLst>
      <p:ext uri="{BB962C8B-B14F-4D97-AF65-F5344CB8AC3E}">
        <p14:creationId xmlns:p14="http://schemas.microsoft.com/office/powerpoint/2010/main" xmlns="" val="32405881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66800" y="1407636"/>
            <a:ext cx="10325100" cy="3323987"/>
          </a:xfrm>
          <a:prstGeom prst="rect">
            <a:avLst/>
          </a:prstGeom>
        </p:spPr>
        <p:txBody>
          <a:bodyPr wrap="square">
            <a:spAutoFit/>
          </a:bodyPr>
          <a:lstStyle/>
          <a:p>
            <a:pPr algn="just">
              <a:lnSpc>
                <a:spcPct val="150000"/>
              </a:lnSpc>
            </a:pPr>
            <a:r>
              <a:rPr lang="tr-TR" sz="2800" dirty="0" smtClean="0"/>
              <a:t>        Temel </a:t>
            </a:r>
            <a:r>
              <a:rPr lang="tr-TR" sz="2800" dirty="0"/>
              <a:t>ve model uygulamalı kalıp çizimlerinde hazırlanan kalıbın vücuda uygun </a:t>
            </a:r>
            <a:r>
              <a:rPr lang="tr-TR" sz="2800" dirty="0" smtClean="0"/>
              <a:t>olması </a:t>
            </a:r>
            <a:r>
              <a:rPr lang="tr-TR" sz="2800" dirty="0"/>
              <a:t>en önemli noktadır. Giysinin vücuda uygun olmasını sağlayan pek çok unsur olmasına rağmen bunların başında, giysi yapımında kullanılan 2 boyutlu kalıpların vücudun 3 boyutlu formunu doğru yansıtması gelmektedir.</a:t>
            </a:r>
          </a:p>
        </p:txBody>
      </p:sp>
    </p:spTree>
    <p:extLst>
      <p:ext uri="{BB962C8B-B14F-4D97-AF65-F5344CB8AC3E}">
        <p14:creationId xmlns:p14="http://schemas.microsoft.com/office/powerpoint/2010/main" xmlns="" val="9448035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852928" y="256032"/>
            <a:ext cx="6193536" cy="6425184"/>
          </a:xfrm>
          <a:prstGeom prst="rect">
            <a:avLst/>
          </a:prstGeom>
        </p:spPr>
      </p:pic>
    </p:spTree>
    <p:extLst>
      <p:ext uri="{BB962C8B-B14F-4D97-AF65-F5344CB8AC3E}">
        <p14:creationId xmlns:p14="http://schemas.microsoft.com/office/powerpoint/2010/main" xmlns="" val="40029829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767584" y="377952"/>
            <a:ext cx="6144768" cy="6059424"/>
          </a:xfrm>
          <a:prstGeom prst="rect">
            <a:avLst/>
          </a:prstGeom>
        </p:spPr>
      </p:pic>
    </p:spTree>
    <p:extLst>
      <p:ext uri="{BB962C8B-B14F-4D97-AF65-F5344CB8AC3E}">
        <p14:creationId xmlns:p14="http://schemas.microsoft.com/office/powerpoint/2010/main" xmlns="" val="15765755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Kaynaklar </a:t>
            </a:r>
            <a:endParaRPr lang="tr-TR" b="1" dirty="0"/>
          </a:p>
        </p:txBody>
      </p:sp>
      <p:sp>
        <p:nvSpPr>
          <p:cNvPr id="3" name="İçerik Yer Tutucusu 2"/>
          <p:cNvSpPr>
            <a:spLocks noGrp="1"/>
          </p:cNvSpPr>
          <p:nvPr>
            <p:ph idx="1"/>
          </p:nvPr>
        </p:nvSpPr>
        <p:spPr/>
        <p:txBody>
          <a:bodyPr/>
          <a:lstStyle/>
          <a:p>
            <a:pPr marL="0" indent="0">
              <a:buNone/>
            </a:pPr>
            <a:r>
              <a:rPr lang="tr-TR" b="1" dirty="0" smtClean="0"/>
              <a:t>1.</a:t>
            </a:r>
            <a:r>
              <a:rPr lang="tr-TR" dirty="0" smtClean="0"/>
              <a:t>  </a:t>
            </a:r>
            <a:r>
              <a:rPr lang="tr-TR" dirty="0" err="1" smtClean="0"/>
              <a:t>Fischer</a:t>
            </a:r>
            <a:r>
              <a:rPr lang="tr-TR" dirty="0"/>
              <a:t>, </a:t>
            </a:r>
            <a:r>
              <a:rPr lang="tr-TR" dirty="0" err="1"/>
              <a:t>Anette</a:t>
            </a:r>
            <a:r>
              <a:rPr lang="tr-TR" dirty="0"/>
              <a:t> (2018), Moda Tasarımında Giysi Teknikleri. İstanbul: Oksijen Basım ve Matbaacılık San. Ve Tic. Ltd. Şti.</a:t>
            </a:r>
          </a:p>
          <a:p>
            <a:pPr marL="0" indent="0">
              <a:buNone/>
            </a:pPr>
            <a:r>
              <a:rPr lang="tr-TR" b="1" dirty="0" smtClean="0"/>
              <a:t>2.</a:t>
            </a:r>
            <a:r>
              <a:rPr lang="tr-TR" dirty="0" smtClean="0"/>
              <a:t>  MEGEP</a:t>
            </a:r>
            <a:r>
              <a:rPr lang="tr-TR" dirty="0"/>
              <a:t>, Modülleri (2011), Giyim Üretim Teknolojisi, Ankara</a:t>
            </a:r>
          </a:p>
          <a:p>
            <a:pPr marL="0" indent="0">
              <a:buNone/>
            </a:pPr>
            <a:r>
              <a:rPr lang="tr-TR" b="1" dirty="0" smtClean="0"/>
              <a:t>3.</a:t>
            </a:r>
            <a:r>
              <a:rPr lang="tr-TR" dirty="0" smtClean="0"/>
              <a:t>  </a:t>
            </a:r>
            <a:r>
              <a:rPr lang="tr-TR" dirty="0" err="1" smtClean="0"/>
              <a:t>Aldrich</a:t>
            </a:r>
            <a:r>
              <a:rPr lang="tr-TR" dirty="0"/>
              <a:t>, </a:t>
            </a:r>
            <a:r>
              <a:rPr lang="tr-TR" dirty="0" err="1"/>
              <a:t>Winifred</a:t>
            </a:r>
            <a:r>
              <a:rPr lang="tr-TR" dirty="0"/>
              <a:t> (2000), Metrik Sistemle Kalıp Hazırlama Kadın Giyimi. İstanbul: Milli Eğitim </a:t>
            </a:r>
            <a:r>
              <a:rPr lang="tr-TR" dirty="0" smtClean="0"/>
              <a:t>Basımevi</a:t>
            </a:r>
            <a:endParaRPr lang="tr-TR" dirty="0"/>
          </a:p>
          <a:p>
            <a:pPr marL="0" indent="0">
              <a:buNone/>
            </a:pPr>
            <a:r>
              <a:rPr lang="tr-TR" b="1" dirty="0" smtClean="0"/>
              <a:t>4.</a:t>
            </a:r>
            <a:r>
              <a:rPr lang="tr-TR" dirty="0" smtClean="0"/>
              <a:t>  MEB</a:t>
            </a:r>
            <a:r>
              <a:rPr lang="tr-TR" dirty="0"/>
              <a:t>, Kız Teknik Öğretim Genel Müdürlüğü, Temel Kalıp Bilgisi, İstanbul 1994.</a:t>
            </a:r>
          </a:p>
          <a:p>
            <a:pPr marL="0" indent="0">
              <a:buNone/>
            </a:pPr>
            <a:endParaRPr lang="tr-TR" dirty="0"/>
          </a:p>
        </p:txBody>
      </p:sp>
    </p:spTree>
    <p:extLst>
      <p:ext uri="{BB962C8B-B14F-4D97-AF65-F5344CB8AC3E}">
        <p14:creationId xmlns:p14="http://schemas.microsoft.com/office/powerpoint/2010/main" xmlns="" val="614619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89000" y="1923211"/>
            <a:ext cx="10426700" cy="3231654"/>
          </a:xfrm>
          <a:prstGeom prst="rect">
            <a:avLst/>
          </a:prstGeom>
        </p:spPr>
        <p:txBody>
          <a:bodyPr wrap="square">
            <a:spAutoFit/>
          </a:bodyPr>
          <a:lstStyle/>
          <a:p>
            <a:endParaRPr lang="tr-TR" dirty="0" smtClean="0"/>
          </a:p>
          <a:p>
            <a:endParaRPr lang="tr-TR" dirty="0"/>
          </a:p>
          <a:p>
            <a:pPr algn="just">
              <a:lnSpc>
                <a:spcPct val="150000"/>
              </a:lnSpc>
            </a:pPr>
            <a:r>
              <a:rPr lang="tr-TR" sz="2800" dirty="0" smtClean="0"/>
              <a:t>         Moda tasarımı bütün </a:t>
            </a:r>
            <a:r>
              <a:rPr lang="tr-TR" sz="2800" dirty="0"/>
              <a:t>ürünleri içerir, ama moda dendiğinde </a:t>
            </a:r>
            <a:r>
              <a:rPr lang="tr-TR" sz="2800" dirty="0" smtClean="0"/>
              <a:t>akla ilk </a:t>
            </a:r>
            <a:r>
              <a:rPr lang="tr-TR" sz="2800" dirty="0"/>
              <a:t>gelen daima hazır giyim ürünleri ve koleksiyonları olmaktadır</a:t>
            </a:r>
            <a:r>
              <a:rPr lang="tr-TR" sz="2800" dirty="0" smtClean="0"/>
              <a:t>. Hazır giyim ürünlerinin ve koleksiyonların somutlaştırılabilmesi için de en önemli aşama giysi kalıbının hazırlanmasıdır.</a:t>
            </a:r>
            <a:endParaRPr lang="tr-TR" sz="2800" dirty="0"/>
          </a:p>
        </p:txBody>
      </p:sp>
    </p:spTree>
    <p:extLst>
      <p:ext uri="{BB962C8B-B14F-4D97-AF65-F5344CB8AC3E}">
        <p14:creationId xmlns:p14="http://schemas.microsoft.com/office/powerpoint/2010/main" xmlns="" val="3696587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902208" y="1179894"/>
            <a:ext cx="10375392" cy="4928806"/>
          </a:xfrm>
        </p:spPr>
        <p:txBody>
          <a:bodyPr>
            <a:normAutofit/>
          </a:bodyPr>
          <a:lstStyle/>
          <a:p>
            <a:pPr marL="0" indent="0" algn="just">
              <a:lnSpc>
                <a:spcPct val="150000"/>
              </a:lnSpc>
              <a:buNone/>
            </a:pPr>
            <a:r>
              <a:rPr lang="tr-TR" dirty="0" smtClean="0"/>
              <a:t>       </a:t>
            </a:r>
            <a:r>
              <a:rPr lang="tr-TR" sz="3600" b="1" dirty="0" smtClean="0"/>
              <a:t>KALIP :</a:t>
            </a:r>
            <a:r>
              <a:rPr lang="tr-TR" sz="3600" dirty="0" smtClean="0"/>
              <a:t> </a:t>
            </a:r>
            <a:r>
              <a:rPr lang="tr-TR" dirty="0" smtClean="0"/>
              <a:t>Kumaş kesilip birleştirilmeden önce giysinin parçalarının kumaşa aktarılmasını sağlayan yassı bir kağıt veya karton şablondur.</a:t>
            </a:r>
          </a:p>
          <a:p>
            <a:pPr marL="0" indent="0" algn="just">
              <a:lnSpc>
                <a:spcPct val="150000"/>
              </a:lnSpc>
              <a:buNone/>
            </a:pPr>
            <a:r>
              <a:rPr lang="tr-TR" dirty="0" smtClean="0"/>
              <a:t>      Kalıp hazırlama, hazır giyim sektöründe, vücuda iyi uyum sağlayan giysilerin üretiminde en önemli faktörlerden birisidir.  Giysi kalıbının doğru hazırlanabilmesi içinde insan vücut yapı ve özelliklerinin bilinmesi gerekir. Çünkü vücut yapısı giysi üretimi için temeldir.   </a:t>
            </a:r>
            <a:endParaRPr lang="tr-TR" dirty="0"/>
          </a:p>
        </p:txBody>
      </p:sp>
    </p:spTree>
    <p:extLst>
      <p:ext uri="{BB962C8B-B14F-4D97-AF65-F5344CB8AC3E}">
        <p14:creationId xmlns:p14="http://schemas.microsoft.com/office/powerpoint/2010/main" xmlns="" val="389004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247775"/>
          </a:xfrm>
        </p:spPr>
        <p:txBody>
          <a:bodyPr/>
          <a:lstStyle/>
          <a:p>
            <a:r>
              <a:rPr lang="tr-TR" b="1" dirty="0" smtClean="0"/>
              <a:t>Bu temeli oluşturan özellikler;</a:t>
            </a:r>
            <a:endParaRPr lang="tr-TR" b="1" dirty="0"/>
          </a:p>
        </p:txBody>
      </p:sp>
      <p:sp>
        <p:nvSpPr>
          <p:cNvPr id="3" name="İçerik Yer Tutucusu 2"/>
          <p:cNvSpPr>
            <a:spLocks noGrp="1"/>
          </p:cNvSpPr>
          <p:nvPr>
            <p:ph idx="1"/>
          </p:nvPr>
        </p:nvSpPr>
        <p:spPr>
          <a:xfrm>
            <a:off x="838200" y="1612900"/>
            <a:ext cx="10515600" cy="4889499"/>
          </a:xfrm>
        </p:spPr>
        <p:txBody>
          <a:bodyPr>
            <a:normAutofit fontScale="92500"/>
          </a:bodyPr>
          <a:lstStyle/>
          <a:p>
            <a:pPr>
              <a:lnSpc>
                <a:spcPct val="150000"/>
              </a:lnSpc>
              <a:buFont typeface="Wingdings" panose="05000000000000000000" pitchFamily="2" charset="2"/>
              <a:buChar char="§"/>
            </a:pPr>
            <a:r>
              <a:rPr lang="tr-TR" dirty="0" smtClean="0"/>
              <a:t>Vücut üç boyutludur (en, boy, derinlik)</a:t>
            </a:r>
          </a:p>
          <a:p>
            <a:pPr>
              <a:lnSpc>
                <a:spcPct val="150000"/>
              </a:lnSpc>
              <a:buFont typeface="Wingdings" panose="05000000000000000000" pitchFamily="2" charset="2"/>
              <a:buChar char="§"/>
            </a:pPr>
            <a:r>
              <a:rPr lang="tr-TR" dirty="0" smtClean="0"/>
              <a:t>Vücut bölümlere ayrılır (beden, baş, kollar, bacaklar)</a:t>
            </a:r>
          </a:p>
          <a:p>
            <a:pPr>
              <a:lnSpc>
                <a:spcPct val="150000"/>
              </a:lnSpc>
              <a:buFont typeface="Wingdings" panose="05000000000000000000" pitchFamily="2" charset="2"/>
              <a:buChar char="§"/>
            </a:pPr>
            <a:r>
              <a:rPr lang="tr-TR" dirty="0" smtClean="0"/>
              <a:t>Vücut bölümleri arasında orantı vardır.</a:t>
            </a:r>
          </a:p>
          <a:p>
            <a:pPr>
              <a:lnSpc>
                <a:spcPct val="150000"/>
              </a:lnSpc>
              <a:buFont typeface="Wingdings" panose="05000000000000000000" pitchFamily="2" charset="2"/>
              <a:buChar char="§"/>
            </a:pPr>
            <a:r>
              <a:rPr lang="tr-TR" dirty="0" smtClean="0"/>
              <a:t>Duran, vücut ölçüleri ile hareket halindeki vücut ölçüleri farklılık gösterir.</a:t>
            </a:r>
          </a:p>
          <a:p>
            <a:pPr>
              <a:lnSpc>
                <a:spcPct val="150000"/>
              </a:lnSpc>
              <a:buFont typeface="Wingdings" panose="05000000000000000000" pitchFamily="2" charset="2"/>
              <a:buChar char="§"/>
            </a:pPr>
            <a:r>
              <a:rPr lang="tr-TR" dirty="0" smtClean="0"/>
              <a:t>Vücutlar, kadın, erkek ve çocuk vücutları olarak gruplandırılır.</a:t>
            </a:r>
          </a:p>
          <a:p>
            <a:pPr>
              <a:lnSpc>
                <a:spcPct val="150000"/>
              </a:lnSpc>
              <a:buFont typeface="Wingdings" panose="05000000000000000000" pitchFamily="2" charset="2"/>
              <a:buChar char="§"/>
            </a:pPr>
            <a:r>
              <a:rPr lang="tr-TR" dirty="0" smtClean="0"/>
              <a:t>Normal vücut yapılarında tipik, bireysel farklılıklar görülür.</a:t>
            </a:r>
          </a:p>
        </p:txBody>
      </p:sp>
    </p:spTree>
    <p:extLst>
      <p:ext uri="{BB962C8B-B14F-4D97-AF65-F5344CB8AC3E}">
        <p14:creationId xmlns:p14="http://schemas.microsoft.com/office/powerpoint/2010/main" xmlns="" val="4355754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Oranlama yöntemi ve önemi</a:t>
            </a:r>
            <a:endParaRPr lang="tr-TR" b="1" dirty="0"/>
          </a:p>
        </p:txBody>
      </p:sp>
      <p:sp>
        <p:nvSpPr>
          <p:cNvPr id="3" name="İçerik Yer Tutucusu 2"/>
          <p:cNvSpPr>
            <a:spLocks noGrp="1"/>
          </p:cNvSpPr>
          <p:nvPr>
            <p:ph idx="1"/>
          </p:nvPr>
        </p:nvSpPr>
        <p:spPr/>
        <p:txBody>
          <a:bodyPr/>
          <a:lstStyle/>
          <a:p>
            <a:pPr marL="0" indent="0" algn="just">
              <a:buNone/>
            </a:pPr>
            <a:r>
              <a:rPr lang="tr-TR" dirty="0" smtClean="0"/>
              <a:t>      Vücudun bölümleri arasındaki oranlar kalıp üretiminde öncelikle dikkat edilmesi gereken noktalardır. Bu nedenle vücudun doğal bir ölçekle oranlayarak bölümlere ayırmak gereklidir. Böylelikle vücut ölçülerinin hesaplanması kolaylaşacaktır. Örneğin baş uzunluğu=1/8 tam boy. Bu hesaplamaya oranlama yöntemi denir.</a:t>
            </a:r>
          </a:p>
          <a:p>
            <a:pPr marL="0" indent="0" algn="just">
              <a:buNone/>
            </a:pPr>
            <a:endParaRPr lang="tr-TR" dirty="0" smtClean="0"/>
          </a:p>
          <a:p>
            <a:pPr marL="0" indent="0" algn="just">
              <a:buNone/>
            </a:pPr>
            <a:r>
              <a:rPr lang="tr-TR" dirty="0" smtClean="0"/>
              <a:t>      Ölçülerin hesaplanmasında ise bazı ölçüler direk vücut üzerinden (temel ölçüler), bazıları da oranlama yöntemi ile (yardımcı ölçüler) bulunur</a:t>
            </a:r>
            <a:endParaRPr lang="tr-TR" dirty="0"/>
          </a:p>
        </p:txBody>
      </p:sp>
    </p:spTree>
    <p:extLst>
      <p:ext uri="{BB962C8B-B14F-4D97-AF65-F5344CB8AC3E}">
        <p14:creationId xmlns:p14="http://schemas.microsoft.com/office/powerpoint/2010/main" xmlns="" val="26827325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smtClean="0"/>
              <a:t>Tam boy ölçüsünün sekizli dağılımla bölümlendirilmesi</a:t>
            </a:r>
            <a:endParaRPr lang="tr-TR" sz="3600" b="1" dirty="0"/>
          </a:p>
        </p:txBody>
      </p:sp>
      <p:pic>
        <p:nvPicPr>
          <p:cNvPr id="4" name="İçerik Yer Tutucusu 3"/>
          <p:cNvPicPr>
            <a:picLocks noGrp="1" noChangeAspect="1"/>
          </p:cNvPicPr>
          <p:nvPr>
            <p:ph idx="1"/>
          </p:nvPr>
        </p:nvPicPr>
        <p:blipFill>
          <a:blip r:embed="rId2"/>
          <a:stretch>
            <a:fillRect/>
          </a:stretch>
        </p:blipFill>
        <p:spPr>
          <a:xfrm>
            <a:off x="3694176" y="1926336"/>
            <a:ext cx="3974592" cy="4425696"/>
          </a:xfrm>
          <a:prstGeom prst="rect">
            <a:avLst/>
          </a:prstGeom>
        </p:spPr>
      </p:pic>
    </p:spTree>
    <p:extLst>
      <p:ext uri="{BB962C8B-B14F-4D97-AF65-F5344CB8AC3E}">
        <p14:creationId xmlns:p14="http://schemas.microsoft.com/office/powerpoint/2010/main" xmlns="" val="21187384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idx="4294967295"/>
          </p:nvPr>
        </p:nvSpPr>
        <p:spPr>
          <a:xfrm>
            <a:off x="0" y="365125"/>
            <a:ext cx="10515600" cy="1325563"/>
          </a:xfrm>
        </p:spPr>
        <p:txBody>
          <a:bodyPr/>
          <a:lstStyle/>
          <a:p>
            <a:r>
              <a:rPr lang="tr-TR" dirty="0" smtClean="0"/>
              <a:t>          </a:t>
            </a:r>
            <a:r>
              <a:rPr lang="tr-TR" b="1" dirty="0" smtClean="0"/>
              <a:t>Vücut ölçüleri</a:t>
            </a:r>
            <a:endParaRPr lang="tr-TR" b="1" dirty="0"/>
          </a:p>
        </p:txBody>
      </p:sp>
      <p:sp>
        <p:nvSpPr>
          <p:cNvPr id="3" name="İçerik Yer Tutucusu 2"/>
          <p:cNvSpPr>
            <a:spLocks noGrp="1"/>
          </p:cNvSpPr>
          <p:nvPr>
            <p:ph idx="4294967295"/>
          </p:nvPr>
        </p:nvSpPr>
        <p:spPr>
          <a:xfrm>
            <a:off x="804672" y="1825625"/>
            <a:ext cx="10594848" cy="4351338"/>
          </a:xfrm>
        </p:spPr>
        <p:txBody>
          <a:bodyPr>
            <a:normAutofit lnSpcReduction="10000"/>
          </a:bodyPr>
          <a:lstStyle/>
          <a:p>
            <a:pPr marL="0" indent="0" algn="just">
              <a:lnSpc>
                <a:spcPct val="150000"/>
              </a:lnSpc>
              <a:buNone/>
            </a:pPr>
            <a:r>
              <a:rPr lang="tr-TR" dirty="0" smtClean="0"/>
              <a:t>      Vücut ölçüleri hazır giyim endüstrisinde ve provalı giyimde kalıbın temelini oluşturur. Provalı giyim kalıpları için ölçüler vücut özelliklerine göre saptanır. Normal vücut yapısından sapmalar ne kadar fazla ise kişi üzerinden ölçü almakta o kadar gereklidir. Şayet bu tür sapmalar söz konusu değil ise provalı giyimde de temel ölçülerin alınarak diğer ölçülerin oranlama yöntemine göre hesaplanması yeterlidir.</a:t>
            </a:r>
          </a:p>
          <a:p>
            <a:pPr marL="0" indent="0">
              <a:buNone/>
            </a:pPr>
            <a:r>
              <a:rPr lang="tr-TR" dirty="0"/>
              <a:t> </a:t>
            </a:r>
            <a:r>
              <a:rPr lang="tr-TR" dirty="0" smtClean="0"/>
              <a:t>     </a:t>
            </a:r>
            <a:endParaRPr lang="tr-TR" dirty="0"/>
          </a:p>
        </p:txBody>
      </p:sp>
    </p:spTree>
    <p:extLst>
      <p:ext uri="{BB962C8B-B14F-4D97-AF65-F5344CB8AC3E}">
        <p14:creationId xmlns:p14="http://schemas.microsoft.com/office/powerpoint/2010/main" xmlns="" val="33357612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1223</TotalTime>
  <Words>888</Words>
  <Application>Microsoft Office PowerPoint</Application>
  <PresentationFormat>Özel</PresentationFormat>
  <Paragraphs>73</Paragraphs>
  <Slides>32</Slides>
  <Notes>0</Notes>
  <HiddenSlides>0</HiddenSlides>
  <MMClips>0</MMClips>
  <ScaleCrop>false</ScaleCrop>
  <HeadingPairs>
    <vt:vector size="4" baseType="variant">
      <vt:variant>
        <vt:lpstr>Tema</vt:lpstr>
      </vt:variant>
      <vt:variant>
        <vt:i4>1</vt:i4>
      </vt:variant>
      <vt:variant>
        <vt:lpstr>Slayt Başlıkları</vt:lpstr>
      </vt:variant>
      <vt:variant>
        <vt:i4>32</vt:i4>
      </vt:variant>
    </vt:vector>
  </HeadingPairs>
  <TitlesOfParts>
    <vt:vector size="33" baseType="lpstr">
      <vt:lpstr>Office Theme</vt:lpstr>
      <vt:lpstr> KALIP HAZIRLAMA VE MODEL GELİŞTİRME</vt:lpstr>
      <vt:lpstr> Moda mimari gibidir , söz konusu olan oranlardır.                                                                                                                             Coco Chanel </vt:lpstr>
      <vt:lpstr>Slayt 3</vt:lpstr>
      <vt:lpstr>Slayt 4</vt:lpstr>
      <vt:lpstr>Slayt 5</vt:lpstr>
      <vt:lpstr>Bu temeli oluşturan özellikler;</vt:lpstr>
      <vt:lpstr>Oranlama yöntemi ve önemi</vt:lpstr>
      <vt:lpstr>Tam boy ölçüsünün sekizli dağılımla bölümlendirilmesi</vt:lpstr>
      <vt:lpstr>          Vücut ölçüleri</vt:lpstr>
      <vt:lpstr>Slayt 10</vt:lpstr>
      <vt:lpstr>Ölçü Alma</vt:lpstr>
      <vt:lpstr>Kalça Çevresi</vt:lpstr>
      <vt:lpstr>Slayt 13</vt:lpstr>
      <vt:lpstr>Slayt 14</vt:lpstr>
      <vt:lpstr>        Pantolon Boyu          Oturuş Yüksekliği</vt:lpstr>
      <vt:lpstr>             Diz Genişliği             Bilek Genişliği</vt:lpstr>
      <vt:lpstr>Standart Ölçü Tablosu</vt:lpstr>
      <vt:lpstr>Kalıp Hazırlama Yöntemleri</vt:lpstr>
      <vt:lpstr>Biçki Sistemi ile Kalıp Hazırlama</vt:lpstr>
      <vt:lpstr>Bilgisayar Destekli Kalıp Hazırlama </vt:lpstr>
      <vt:lpstr>Model paftalarından Kalıp Hazırlama</vt:lpstr>
      <vt:lpstr>Hazır Giysi Üzerinden Kalıp Hazırlama</vt:lpstr>
      <vt:lpstr>Drapaj Yöntemi ile Kalıp Hazırlama</vt:lpstr>
      <vt:lpstr>Kalıp Çıkarmak İçin Gerekli Malzemeler</vt:lpstr>
      <vt:lpstr>Slayt 25</vt:lpstr>
      <vt:lpstr>Slayt 26</vt:lpstr>
      <vt:lpstr>Slayt 27</vt:lpstr>
      <vt:lpstr>Kalıp Çiziminde Kullanılan İşaret ve Semboller</vt:lpstr>
      <vt:lpstr>Slayt 29</vt:lpstr>
      <vt:lpstr>Slayt 30</vt:lpstr>
      <vt:lpstr>Slayt 31</vt:lpstr>
      <vt:lpstr>Kaynaklar </vt:lpstr>
    </vt:vector>
  </TitlesOfParts>
  <Company>SilentAll 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KALIP HAZIRLAMA</dc:title>
  <dc:creator>Sony</dc:creator>
  <cp:lastModifiedBy>zekiye</cp:lastModifiedBy>
  <cp:revision>57</cp:revision>
  <dcterms:created xsi:type="dcterms:W3CDTF">2019-08-10T13:41:00Z</dcterms:created>
  <dcterms:modified xsi:type="dcterms:W3CDTF">2020-02-10T14:15:24Z</dcterms:modified>
</cp:coreProperties>
</file>