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6"/>
  </p:notesMasterIdLst>
  <p:handoutMasterIdLst>
    <p:handoutMasterId r:id="rId17"/>
  </p:handoutMasterIdLst>
  <p:sldIdLst>
    <p:sldId id="668" r:id="rId4"/>
    <p:sldId id="688" r:id="rId5"/>
    <p:sldId id="719" r:id="rId6"/>
    <p:sldId id="720" r:id="rId7"/>
    <p:sldId id="721" r:id="rId8"/>
    <p:sldId id="725" r:id="rId9"/>
    <p:sldId id="726" r:id="rId10"/>
    <p:sldId id="722" r:id="rId11"/>
    <p:sldId id="723" r:id="rId12"/>
    <p:sldId id="724" r:id="rId13"/>
    <p:sldId id="710" r:id="rId14"/>
    <p:sldId id="718" r:id="rId1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692" y="9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GGY214</a:t>
            </a:r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YAPI BİLGİSİ VE MALİYET ANALİZİ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Mustafa YILMAZ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35383" y="576219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MALİYET TAHMİNİ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object 2"/>
          <p:cNvSpPr txBox="1"/>
          <p:nvPr/>
        </p:nvSpPr>
        <p:spPr>
          <a:xfrm>
            <a:off x="150146" y="1697897"/>
            <a:ext cx="8806815" cy="2891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60" dirty="0">
                <a:solidFill>
                  <a:srgbClr val="FF0000"/>
                </a:solidFill>
                <a:latin typeface="Arial"/>
                <a:cs typeface="Arial"/>
              </a:rPr>
              <a:t>Temel</a:t>
            </a:r>
            <a:r>
              <a:rPr sz="2400" spc="-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FF0000"/>
                </a:solidFill>
                <a:latin typeface="Arial"/>
                <a:cs typeface="Arial"/>
              </a:rPr>
              <a:t>Tanımlar</a:t>
            </a:r>
            <a:r>
              <a:rPr sz="2400" spc="-3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212850" lvl="1" indent="-457200">
              <a:buClr>
                <a:srgbClr val="000000"/>
              </a:buClr>
              <a:buChar char="•"/>
              <a:tabLst>
                <a:tab pos="1212215" algn="l"/>
                <a:tab pos="121285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Birim fiyatın oluşumu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808480" marR="5080" lvl="2" indent="-424815">
              <a:spcBef>
                <a:spcPts val="10"/>
              </a:spcBef>
              <a:buChar char="•"/>
              <a:tabLst>
                <a:tab pos="1808480" algn="l"/>
                <a:tab pos="1809114" algn="l"/>
                <a:tab pos="2828925" algn="l"/>
                <a:tab pos="4288790" algn="l"/>
                <a:tab pos="5124450" algn="l"/>
                <a:tab pos="6416040" algn="l"/>
                <a:tab pos="6999605" algn="l"/>
                <a:tab pos="7399020" algn="l"/>
              </a:tabLst>
            </a:pPr>
            <a:r>
              <a:rPr sz="2000" spc="-5" dirty="0">
                <a:latin typeface="Arial"/>
                <a:cs typeface="Arial"/>
              </a:rPr>
              <a:t>im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att</a:t>
            </a:r>
            <a:r>
              <a:rPr sz="2000" spc="-5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k</a:t>
            </a:r>
            <a:r>
              <a:rPr sz="2000" spc="-10" dirty="0">
                <a:latin typeface="Arial"/>
                <a:cs typeface="Arial"/>
              </a:rPr>
              <a:t>u</a:t>
            </a:r>
            <a:r>
              <a:rPr sz="2000" spc="-5" dirty="0">
                <a:latin typeface="Arial"/>
                <a:cs typeface="Arial"/>
              </a:rPr>
              <a:t>l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an</a:t>
            </a:r>
            <a:r>
              <a:rPr sz="2000" spc="-5" dirty="0">
                <a:latin typeface="Arial"/>
                <a:cs typeface="Arial"/>
              </a:rPr>
              <a:t>ıl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c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k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ür</a:t>
            </a:r>
            <a:r>
              <a:rPr sz="2000" spc="-15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tim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ir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il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ini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ci</a:t>
            </a:r>
            <a:r>
              <a:rPr sz="2000" spc="-10" dirty="0">
                <a:latin typeface="Arial"/>
                <a:cs typeface="Arial"/>
              </a:rPr>
              <a:t>n</a:t>
            </a:r>
            <a:r>
              <a:rPr sz="2000" spc="-5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ve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5" dirty="0">
                <a:latin typeface="Arial"/>
                <a:cs typeface="Arial"/>
              </a:rPr>
              <a:t>m</a:t>
            </a:r>
            <a:r>
              <a:rPr sz="2000" spc="-10" dirty="0">
                <a:latin typeface="Arial"/>
                <a:cs typeface="Arial"/>
              </a:rPr>
              <a:t>i</a:t>
            </a:r>
            <a:r>
              <a:rPr sz="2000" spc="-5" dirty="0">
                <a:latin typeface="Arial"/>
                <a:cs typeface="Arial"/>
              </a:rPr>
              <a:t>kt</a:t>
            </a:r>
            <a:r>
              <a:rPr sz="2000" spc="-10" dirty="0">
                <a:latin typeface="Arial"/>
                <a:cs typeface="Arial"/>
              </a:rPr>
              <a:t>arla</a:t>
            </a:r>
            <a:r>
              <a:rPr sz="2000" spc="-5" dirty="0">
                <a:latin typeface="Arial"/>
                <a:cs typeface="Arial"/>
              </a:rPr>
              <a:t>rı</a:t>
            </a:r>
            <a:r>
              <a:rPr sz="2000" spc="-15" dirty="0">
                <a:latin typeface="Arial"/>
                <a:cs typeface="Arial"/>
              </a:rPr>
              <a:t>n</a:t>
            </a:r>
            <a:r>
              <a:rPr sz="2000" spc="-10" dirty="0">
                <a:latin typeface="Arial"/>
                <a:cs typeface="Arial"/>
              </a:rPr>
              <a:t>ı</a:t>
            </a:r>
            <a:r>
              <a:rPr sz="2000" spc="-5" dirty="0">
                <a:latin typeface="Arial"/>
                <a:cs typeface="Arial"/>
              </a:rPr>
              <a:t>n  belirlenmesi</a:t>
            </a:r>
            <a:r>
              <a:rPr sz="2000" spc="-5" dirty="0">
                <a:latin typeface="Arial"/>
                <a:cs typeface="Arial"/>
              </a:rPr>
              <a:t>,</a:t>
            </a:r>
            <a:endParaRPr sz="2000" dirty="0">
              <a:latin typeface="Arial"/>
              <a:cs typeface="Arial"/>
            </a:endParaRPr>
          </a:p>
          <a:p>
            <a:pPr marL="1808480" lvl="2" indent="-424815">
              <a:buChar char="•"/>
              <a:tabLst>
                <a:tab pos="1808480" algn="l"/>
                <a:tab pos="1809114" algn="l"/>
              </a:tabLst>
            </a:pPr>
            <a:r>
              <a:rPr sz="2000" spc="-5" dirty="0">
                <a:latin typeface="Arial"/>
                <a:cs typeface="Arial"/>
              </a:rPr>
              <a:t>girdilerin nitelik tanımlarının yapılması (Poz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Numarası</a:t>
            </a:r>
            <a:r>
              <a:rPr sz="2000" spc="-5" dirty="0">
                <a:latin typeface="Arial"/>
                <a:cs typeface="Arial"/>
              </a:rPr>
              <a:t>)</a:t>
            </a:r>
            <a:endParaRPr sz="2000" dirty="0">
              <a:latin typeface="Arial"/>
              <a:cs typeface="Arial"/>
            </a:endParaRPr>
          </a:p>
          <a:p>
            <a:pPr marL="1808480" marR="5080" lvl="2" indent="-424180">
              <a:buChar char="•"/>
              <a:tabLst>
                <a:tab pos="1808480" algn="l"/>
                <a:tab pos="1809114" algn="l"/>
                <a:tab pos="3068955" algn="l"/>
                <a:tab pos="3691890" algn="l"/>
                <a:tab pos="4794250" algn="l"/>
                <a:tab pos="5884545" algn="l"/>
                <a:tab pos="7409815" algn="l"/>
              </a:tabLst>
            </a:pPr>
            <a:r>
              <a:rPr sz="2000" spc="-5" dirty="0">
                <a:latin typeface="Arial"/>
                <a:cs typeface="Arial"/>
              </a:rPr>
              <a:t>gir</a:t>
            </a:r>
            <a:r>
              <a:rPr sz="2000" dirty="0">
                <a:latin typeface="Arial"/>
                <a:cs typeface="Arial"/>
              </a:rPr>
              <a:t>dil</a:t>
            </a:r>
            <a:r>
              <a:rPr sz="2000" spc="-5" dirty="0">
                <a:latin typeface="Arial"/>
                <a:cs typeface="Arial"/>
              </a:rPr>
              <a:t>ere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it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geçe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5" dirty="0">
                <a:latin typeface="Arial"/>
                <a:cs typeface="Arial"/>
              </a:rPr>
              <a:t>i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p</a:t>
            </a:r>
            <a:r>
              <a:rPr sz="2000" spc="-5" dirty="0">
                <a:latin typeface="Arial"/>
                <a:cs typeface="Arial"/>
              </a:rPr>
              <a:t>i</a:t>
            </a:r>
            <a:r>
              <a:rPr sz="2000" dirty="0">
                <a:latin typeface="Arial"/>
                <a:cs typeface="Arial"/>
              </a:rPr>
              <a:t>y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sa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fiy</a:t>
            </a:r>
            <a:r>
              <a:rPr sz="2000" spc="-15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tl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15" dirty="0">
                <a:latin typeface="Arial"/>
                <a:cs typeface="Arial"/>
              </a:rPr>
              <a:t>r</a:t>
            </a:r>
            <a:r>
              <a:rPr sz="2000" spc="-5" dirty="0">
                <a:latin typeface="Arial"/>
                <a:cs typeface="Arial"/>
              </a:rPr>
              <a:t>ı</a:t>
            </a:r>
            <a:r>
              <a:rPr sz="2000" spc="-15" dirty="0">
                <a:latin typeface="Arial"/>
                <a:cs typeface="Arial"/>
              </a:rPr>
              <a:t>n</a:t>
            </a:r>
            <a:r>
              <a:rPr sz="2000" spc="-5" dirty="0">
                <a:latin typeface="Arial"/>
                <a:cs typeface="Arial"/>
              </a:rPr>
              <a:t>ın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5" dirty="0">
                <a:latin typeface="Arial"/>
                <a:cs typeface="Arial"/>
              </a:rPr>
              <a:t>(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yiç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i</a:t>
            </a:r>
            <a:r>
              <a:rPr sz="2000" spc="-10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i</a:t>
            </a:r>
            <a:r>
              <a:rPr sz="2000" spc="-10" dirty="0">
                <a:latin typeface="Arial"/>
                <a:cs typeface="Arial"/>
              </a:rPr>
              <a:t>n</a:t>
            </a:r>
            <a:r>
              <a:rPr sz="2000" spc="-5" dirty="0">
                <a:latin typeface="Arial"/>
                <a:cs typeface="Arial"/>
              </a:rPr>
              <a:t>)  belirlenmesi</a:t>
            </a:r>
            <a:endParaRPr sz="2000" dirty="0">
              <a:latin typeface="Arial"/>
              <a:cs typeface="Arial"/>
            </a:endParaRPr>
          </a:p>
          <a:p>
            <a:pPr marL="1808480" lvl="2" indent="-424815">
              <a:buChar char="•"/>
              <a:tabLst>
                <a:tab pos="1808480" algn="l"/>
                <a:tab pos="1809114" algn="l"/>
              </a:tabLst>
            </a:pPr>
            <a:r>
              <a:rPr sz="2000" spc="-5" dirty="0">
                <a:latin typeface="Arial"/>
                <a:cs typeface="Arial"/>
              </a:rPr>
              <a:t>birim imalata yansıyan </a:t>
            </a:r>
            <a:r>
              <a:rPr sz="2000" spc="-10" dirty="0">
                <a:latin typeface="Arial"/>
                <a:cs typeface="Arial"/>
              </a:rPr>
              <a:t>genel </a:t>
            </a:r>
            <a:r>
              <a:rPr sz="2000" spc="-5" dirty="0">
                <a:latin typeface="Arial"/>
                <a:cs typeface="Arial"/>
              </a:rPr>
              <a:t>giderlerin</a:t>
            </a:r>
            <a:r>
              <a:rPr sz="2000" spc="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belirlenmesi</a:t>
            </a:r>
            <a:r>
              <a:rPr sz="2000" spc="-5" dirty="0">
                <a:latin typeface="Arial"/>
                <a:cs typeface="Arial"/>
              </a:rPr>
              <a:t>,</a:t>
            </a:r>
            <a:endParaRPr sz="2000" dirty="0">
              <a:latin typeface="Arial"/>
              <a:cs typeface="Arial"/>
            </a:endParaRPr>
          </a:p>
          <a:p>
            <a:pPr marL="1808480" lvl="2" indent="-424815">
              <a:buChar char="•"/>
              <a:tabLst>
                <a:tab pos="1808480" algn="l"/>
                <a:tab pos="1809114" algn="l"/>
              </a:tabLst>
            </a:pPr>
            <a:r>
              <a:rPr sz="2000" spc="-5" dirty="0">
                <a:latin typeface="Arial"/>
                <a:cs typeface="Arial"/>
              </a:rPr>
              <a:t>birim imalat için öngörülen kârın belirlenmesi</a:t>
            </a:r>
            <a:r>
              <a:rPr sz="2000" spc="6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gerekmektedir</a:t>
            </a:r>
            <a:r>
              <a:rPr sz="2000" spc="-15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8693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/>
              <a:t>Arslan, M., 2015. Yapı Teknolojisi 1 (3. Baskı), Seçkin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Arslan, M., 2015. Yapı Teknolojisi 2 (3. Baskı), Seçkin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Banz</a:t>
            </a:r>
            <a:r>
              <a:rPr lang="tr-TR" dirty="0"/>
              <a:t>, H., 1979. </a:t>
            </a:r>
            <a:r>
              <a:rPr lang="tr-TR" dirty="0" err="1"/>
              <a:t>Building</a:t>
            </a:r>
            <a:r>
              <a:rPr lang="tr-TR" dirty="0"/>
              <a:t> Construction </a:t>
            </a:r>
            <a:r>
              <a:rPr lang="tr-TR" dirty="0" err="1"/>
              <a:t>Details</a:t>
            </a:r>
            <a:r>
              <a:rPr lang="tr-TR" dirty="0"/>
              <a:t> </a:t>
            </a:r>
            <a:r>
              <a:rPr lang="tr-TR" dirty="0" err="1"/>
              <a:t>Practical</a:t>
            </a:r>
            <a:r>
              <a:rPr lang="tr-TR" dirty="0"/>
              <a:t> </a:t>
            </a:r>
            <a:r>
              <a:rPr lang="tr-TR" dirty="0" err="1"/>
              <a:t>Drawings</a:t>
            </a:r>
            <a:r>
              <a:rPr lang="tr-TR" dirty="0"/>
              <a:t>, </a:t>
            </a:r>
            <a:r>
              <a:rPr lang="tr-TR" dirty="0" err="1"/>
              <a:t>Von</a:t>
            </a:r>
            <a:r>
              <a:rPr lang="tr-TR" dirty="0"/>
              <a:t> </a:t>
            </a:r>
            <a:r>
              <a:rPr lang="tr-TR" dirty="0" err="1"/>
              <a:t>Nostrand</a:t>
            </a:r>
            <a:r>
              <a:rPr lang="tr-TR" dirty="0"/>
              <a:t> </a:t>
            </a:r>
            <a:r>
              <a:rPr lang="tr-TR" dirty="0" err="1"/>
              <a:t>Reinhold</a:t>
            </a:r>
            <a:r>
              <a:rPr lang="tr-TR" dirty="0"/>
              <a:t> </a:t>
            </a:r>
            <a:r>
              <a:rPr lang="tr-TR" dirty="0" err="1"/>
              <a:t>Company</a:t>
            </a:r>
            <a:r>
              <a:rPr lang="tr-TR" dirty="0"/>
              <a:t>, New York, USA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Francis, D. ve </a:t>
            </a:r>
            <a:r>
              <a:rPr lang="tr-TR" dirty="0" err="1"/>
              <a:t>Ching</a:t>
            </a:r>
            <a:r>
              <a:rPr lang="tr-TR" dirty="0"/>
              <a:t>, K., 2000. Yapı, Bilim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Griffith, A. </a:t>
            </a:r>
            <a:r>
              <a:rPr lang="tr-TR" dirty="0" err="1"/>
              <a:t>and</a:t>
            </a:r>
            <a:r>
              <a:rPr lang="tr-TR" dirty="0"/>
              <a:t> Watson, P., 2003. Construction Management: </a:t>
            </a:r>
            <a:r>
              <a:rPr lang="tr-TR" dirty="0" err="1"/>
              <a:t>Principles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Practice</a:t>
            </a:r>
            <a:r>
              <a:rPr lang="tr-TR" dirty="0"/>
              <a:t>, </a:t>
            </a:r>
            <a:r>
              <a:rPr lang="tr-TR" dirty="0" err="1"/>
              <a:t>Palgrave</a:t>
            </a:r>
            <a:r>
              <a:rPr lang="tr-TR" dirty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Güner, M.S., 2001. Yapı Bilgisi (Yapı Teknolojisi I-II), Aktif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Harrison, C.B., 1992. </a:t>
            </a:r>
            <a:r>
              <a:rPr lang="tr-TR" dirty="0" err="1"/>
              <a:t>Problems</a:t>
            </a:r>
            <a:r>
              <a:rPr lang="tr-TR" dirty="0"/>
              <a:t> in </a:t>
            </a:r>
            <a:r>
              <a:rPr lang="tr-TR" dirty="0" err="1"/>
              <a:t>Roofing</a:t>
            </a:r>
            <a:r>
              <a:rPr lang="tr-TR" dirty="0"/>
              <a:t> Design, </a:t>
            </a:r>
            <a:r>
              <a:rPr lang="tr-TR" dirty="0" err="1"/>
              <a:t>Butterworth</a:t>
            </a:r>
            <a:r>
              <a:rPr lang="tr-TR" dirty="0"/>
              <a:t> Architecture, </a:t>
            </a:r>
            <a:r>
              <a:rPr lang="tr-TR" dirty="0" err="1"/>
              <a:t>London</a:t>
            </a:r>
            <a:r>
              <a:rPr lang="tr-TR" dirty="0"/>
              <a:t>, UK</a:t>
            </a:r>
            <a:r>
              <a:rPr lang="tr-TR" dirty="0" smtClean="0"/>
              <a:t>.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7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err="1" smtClean="0"/>
              <a:t>Kymmell</a:t>
            </a:r>
            <a:r>
              <a:rPr lang="tr-TR" dirty="0"/>
              <a:t>, W., 2008. </a:t>
            </a:r>
            <a:r>
              <a:rPr lang="tr-TR" dirty="0" err="1"/>
              <a:t>Building</a:t>
            </a:r>
            <a:r>
              <a:rPr lang="tr-TR" dirty="0"/>
              <a:t> Information </a:t>
            </a:r>
            <a:r>
              <a:rPr lang="tr-TR" dirty="0" err="1"/>
              <a:t>Modeling</a:t>
            </a:r>
            <a:r>
              <a:rPr lang="tr-TR" dirty="0"/>
              <a:t>: Planning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Managing</a:t>
            </a:r>
            <a:r>
              <a:rPr lang="tr-TR" dirty="0"/>
              <a:t> Construction </a:t>
            </a:r>
            <a:r>
              <a:rPr lang="tr-TR" dirty="0" err="1"/>
              <a:t>Projects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4D CAD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Simulations</a:t>
            </a:r>
            <a:r>
              <a:rPr lang="tr-TR" dirty="0"/>
              <a:t>, 1st Edition, </a:t>
            </a:r>
            <a:r>
              <a:rPr lang="tr-TR" dirty="0" err="1"/>
              <a:t>McGraw-Hill</a:t>
            </a:r>
            <a:r>
              <a:rPr lang="tr-TR" dirty="0"/>
              <a:t> Construction Series, Set 2, USA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Mann, A.P., 1989. </a:t>
            </a:r>
            <a:r>
              <a:rPr lang="tr-TR" dirty="0" err="1"/>
              <a:t>Illustrated</a:t>
            </a:r>
            <a:r>
              <a:rPr lang="tr-TR" dirty="0"/>
              <a:t> </a:t>
            </a:r>
            <a:r>
              <a:rPr lang="tr-TR" dirty="0" err="1"/>
              <a:t>Residential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Commercial Construction, </a:t>
            </a:r>
            <a:r>
              <a:rPr lang="tr-TR" dirty="0" err="1"/>
              <a:t>Prentice</a:t>
            </a:r>
            <a:r>
              <a:rPr lang="tr-TR" dirty="0"/>
              <a:t> </a:t>
            </a:r>
            <a:r>
              <a:rPr lang="tr-TR" dirty="0" err="1"/>
              <a:t>Hall</a:t>
            </a:r>
            <a:r>
              <a:rPr lang="tr-TR" dirty="0"/>
              <a:t> </a:t>
            </a:r>
            <a:r>
              <a:rPr lang="tr-TR" dirty="0" err="1"/>
              <a:t>Englewood</a:t>
            </a:r>
            <a:r>
              <a:rPr lang="tr-TR" dirty="0"/>
              <a:t> </a:t>
            </a:r>
            <a:r>
              <a:rPr lang="tr-TR" dirty="0" err="1"/>
              <a:t>Cliffs</a:t>
            </a:r>
            <a:r>
              <a:rPr lang="tr-TR" dirty="0"/>
              <a:t>, New Jersey, USA.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Mindham</a:t>
            </a:r>
            <a:r>
              <a:rPr lang="tr-TR" dirty="0"/>
              <a:t>, C.N., 1994. </a:t>
            </a:r>
            <a:r>
              <a:rPr lang="tr-TR" dirty="0" err="1"/>
              <a:t>Roof</a:t>
            </a:r>
            <a:r>
              <a:rPr lang="tr-TR" dirty="0"/>
              <a:t> Construction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Loft</a:t>
            </a:r>
            <a:r>
              <a:rPr lang="tr-TR" dirty="0"/>
              <a:t> Conversion, </a:t>
            </a:r>
            <a:r>
              <a:rPr lang="tr-TR" dirty="0" err="1"/>
              <a:t>Blackwell</a:t>
            </a:r>
            <a:r>
              <a:rPr lang="tr-TR" dirty="0"/>
              <a:t> </a:t>
            </a:r>
            <a:r>
              <a:rPr lang="tr-TR" dirty="0" err="1"/>
              <a:t>Scientific</a:t>
            </a:r>
            <a:r>
              <a:rPr lang="tr-TR" dirty="0"/>
              <a:t> Publications, </a:t>
            </a:r>
            <a:r>
              <a:rPr lang="tr-TR" dirty="0" err="1"/>
              <a:t>London</a:t>
            </a:r>
            <a:r>
              <a:rPr lang="tr-TR" dirty="0"/>
              <a:t>, UK.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Pancarcı</a:t>
            </a:r>
            <a:r>
              <a:rPr lang="tr-TR" dirty="0"/>
              <a:t> A. ve Öcal, M.E., 2009. Yapı İşletmesi ve </a:t>
            </a:r>
            <a:r>
              <a:rPr lang="tr-TR" dirty="0" err="1"/>
              <a:t>Maloluş</a:t>
            </a:r>
            <a:r>
              <a:rPr lang="tr-TR" dirty="0"/>
              <a:t> Hesapları, Birsen Yayınevi,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Uğur, L.O., 2009. Yapı Maliyeti Çalışmaları </a:t>
            </a:r>
            <a:r>
              <a:rPr lang="tr-TR" dirty="0" err="1"/>
              <a:t>Alter</a:t>
            </a:r>
            <a:r>
              <a:rPr lang="tr-TR" dirty="0"/>
              <a:t>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Walker</a:t>
            </a:r>
            <a:r>
              <a:rPr lang="tr-TR" dirty="0"/>
              <a:t>, A., 2015. Project Management in Construction, 6th Edition, </a:t>
            </a:r>
            <a:r>
              <a:rPr lang="tr-TR" dirty="0" err="1"/>
              <a:t>Wiley-Blackwell</a:t>
            </a:r>
            <a:r>
              <a:rPr lang="tr-TR" dirty="0"/>
              <a:t>, UK.</a:t>
            </a: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7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35383" y="576219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MALİYET TAHMİNİ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object 2"/>
          <p:cNvSpPr txBox="1"/>
          <p:nvPr/>
        </p:nvSpPr>
        <p:spPr>
          <a:xfrm>
            <a:off x="194750" y="1487418"/>
            <a:ext cx="8806180" cy="2038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Proje maliyeti tahmin modellerine yakından</a:t>
            </a:r>
            <a:r>
              <a:rPr sz="2400" spc="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bakış;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lr>
                <a:srgbClr val="000000"/>
              </a:buClr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solidFill>
                  <a:srgbClr val="0070C0"/>
                </a:solidFill>
                <a:latin typeface="Arial"/>
                <a:cs typeface="Arial"/>
              </a:rPr>
              <a:t>Geleneksel</a:t>
            </a:r>
            <a:r>
              <a:rPr sz="2400" spc="2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70C0"/>
                </a:solidFill>
                <a:latin typeface="Arial"/>
                <a:cs typeface="Arial"/>
              </a:rPr>
              <a:t>Modeller;</a:t>
            </a:r>
            <a:endParaRPr sz="2400" dirty="0">
              <a:latin typeface="Arial"/>
              <a:cs typeface="Arial"/>
            </a:endParaRPr>
          </a:p>
          <a:p>
            <a:pPr marL="1670050" lvl="2" indent="-457200">
              <a:lnSpc>
                <a:spcPct val="100000"/>
              </a:lnSpc>
              <a:buClr>
                <a:srgbClr val="000000"/>
              </a:buClr>
              <a:buChar char="•"/>
              <a:tabLst>
                <a:tab pos="1669414" algn="l"/>
                <a:tab pos="1670050" algn="l"/>
              </a:tabLst>
            </a:pPr>
            <a:r>
              <a:rPr sz="2400" spc="-40" dirty="0">
                <a:solidFill>
                  <a:srgbClr val="FF0000"/>
                </a:solidFill>
                <a:latin typeface="Arial"/>
                <a:cs typeface="Arial"/>
              </a:rPr>
              <a:t>Yapım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birimine (imalat kalemine) dayalı</a:t>
            </a:r>
            <a:r>
              <a:rPr sz="2400" spc="114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modeller;</a:t>
            </a:r>
            <a:endParaRPr sz="2400" dirty="0">
              <a:latin typeface="Arial"/>
              <a:cs typeface="Arial"/>
            </a:endParaRPr>
          </a:p>
          <a:p>
            <a:pPr marL="2070100" marR="5080" lvl="3" indent="-457200" algn="just">
              <a:lnSpc>
                <a:spcPct val="100000"/>
              </a:lnSpc>
              <a:spcBef>
                <a:spcPts val="10"/>
              </a:spcBef>
              <a:buChar char="•"/>
              <a:tabLst>
                <a:tab pos="2070100" algn="l"/>
              </a:tabLst>
            </a:pPr>
            <a:r>
              <a:rPr sz="2000" spc="-40" dirty="0">
                <a:latin typeface="Arial"/>
                <a:cs typeface="Arial"/>
              </a:rPr>
              <a:t>Yapı </a:t>
            </a:r>
            <a:r>
              <a:rPr sz="2000" spc="-5" dirty="0">
                <a:latin typeface="Arial"/>
                <a:cs typeface="Arial"/>
              </a:rPr>
              <a:t>üretim sürecinin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yapım evresinde </a:t>
            </a:r>
            <a:r>
              <a:rPr sz="2000" spc="-5" dirty="0">
                <a:latin typeface="Arial"/>
                <a:cs typeface="Arial"/>
              </a:rPr>
              <a:t>yapıyı oluşturmak  </a:t>
            </a:r>
            <a:r>
              <a:rPr sz="2000" dirty="0">
                <a:latin typeface="Arial"/>
                <a:cs typeface="Arial"/>
              </a:rPr>
              <a:t>için </a:t>
            </a:r>
            <a:r>
              <a:rPr sz="2000" spc="-5" dirty="0">
                <a:latin typeface="Arial"/>
                <a:cs typeface="Arial"/>
              </a:rPr>
              <a:t>gerekli olan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üretim birimleri </a:t>
            </a:r>
            <a:r>
              <a:rPr sz="2000" spc="-5" dirty="0">
                <a:latin typeface="Arial"/>
                <a:cs typeface="Arial"/>
              </a:rPr>
              <a:t>ve işlemler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yapım birimlerini 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oluşturmaktadır.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719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35383" y="576219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MALİYET TAHMİNİ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object 2"/>
          <p:cNvSpPr txBox="1"/>
          <p:nvPr/>
        </p:nvSpPr>
        <p:spPr>
          <a:xfrm>
            <a:off x="201568" y="1134271"/>
            <a:ext cx="833945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Proje maliyeti tahmin modellerine yakından</a:t>
            </a:r>
            <a:r>
              <a:rPr sz="2400" spc="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bakış;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lr>
                <a:srgbClr val="000000"/>
              </a:buClr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solidFill>
                  <a:srgbClr val="0070C0"/>
                </a:solidFill>
                <a:latin typeface="Arial"/>
                <a:cs typeface="Arial"/>
              </a:rPr>
              <a:t>Geleneksel</a:t>
            </a:r>
            <a:r>
              <a:rPr sz="2400" spc="2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70C0"/>
                </a:solidFill>
                <a:latin typeface="Arial"/>
                <a:cs typeface="Arial"/>
              </a:rPr>
              <a:t>Modeller;</a:t>
            </a:r>
            <a:endParaRPr sz="2400" dirty="0">
              <a:latin typeface="Arial"/>
              <a:cs typeface="Arial"/>
            </a:endParaRPr>
          </a:p>
          <a:p>
            <a:pPr marL="1670050" lvl="2" indent="-457200">
              <a:lnSpc>
                <a:spcPct val="100000"/>
              </a:lnSpc>
              <a:buClr>
                <a:srgbClr val="000000"/>
              </a:buClr>
              <a:buChar char="•"/>
              <a:tabLst>
                <a:tab pos="1669414" algn="l"/>
                <a:tab pos="1670050" algn="l"/>
              </a:tabLst>
            </a:pPr>
            <a:r>
              <a:rPr sz="2400" spc="-40" dirty="0">
                <a:solidFill>
                  <a:srgbClr val="FF0000"/>
                </a:solidFill>
                <a:latin typeface="Arial"/>
                <a:cs typeface="Arial"/>
              </a:rPr>
              <a:t>Yapım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birimine (imalat kalemine) dayalı</a:t>
            </a:r>
            <a:r>
              <a:rPr sz="2400" spc="1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modeller;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8" name="object 3"/>
          <p:cNvSpPr txBox="1"/>
          <p:nvPr/>
        </p:nvSpPr>
        <p:spPr>
          <a:xfrm>
            <a:off x="1517293" y="2463558"/>
            <a:ext cx="62439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95"/>
              </a:spcBef>
              <a:buClr>
                <a:srgbClr val="000000"/>
              </a:buClr>
              <a:buChar char="•"/>
              <a:tabLst>
                <a:tab pos="469265" algn="l"/>
                <a:tab pos="469900" algn="l"/>
                <a:tab pos="1457325" algn="l"/>
                <a:tab pos="2059305" algn="l"/>
                <a:tab pos="2901950" algn="l"/>
                <a:tab pos="3181350" algn="l"/>
                <a:tab pos="3850640" algn="l"/>
                <a:tab pos="4928235" algn="l"/>
                <a:tab pos="4983480" algn="l"/>
                <a:tab pos="5948680" algn="l"/>
              </a:tabLst>
            </a:pPr>
            <a:r>
              <a:rPr sz="2000" spc="-150" dirty="0">
                <a:solidFill>
                  <a:srgbClr val="FF0000"/>
                </a:solidFill>
                <a:latin typeface="Arial"/>
                <a:cs typeface="Arial"/>
              </a:rPr>
              <a:t>Y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ap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ım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bir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eri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da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y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lı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al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iyet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mod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el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d</a:t>
            </a:r>
            <a:r>
              <a:rPr sz="2000" spc="-5" dirty="0">
                <a:latin typeface="Arial"/>
                <a:cs typeface="Arial"/>
              </a:rPr>
              <a:t>e 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birimlerinin	</a:t>
            </a:r>
            <a:r>
              <a:rPr sz="2000" spc="-5" dirty="0">
                <a:latin typeface="Arial"/>
                <a:cs typeface="Arial"/>
              </a:rPr>
              <a:t>(imalat		kalemlerinin)		uygulama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9" name="object 4"/>
          <p:cNvSpPr txBox="1"/>
          <p:nvPr/>
        </p:nvSpPr>
        <p:spPr>
          <a:xfrm>
            <a:off x="7881927" y="2463558"/>
            <a:ext cx="77406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57785">
              <a:lnSpc>
                <a:spcPct val="100000"/>
              </a:lnSpc>
              <a:spcBef>
                <a:spcPts val="95"/>
              </a:spcBef>
            </a:pP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yap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ım  </a:t>
            </a:r>
            <a:r>
              <a:rPr sz="2000" spc="-10" dirty="0">
                <a:latin typeface="Arial"/>
                <a:cs typeface="Arial"/>
              </a:rPr>
              <a:t>p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spc="-15" dirty="0">
                <a:latin typeface="Arial"/>
                <a:cs typeface="Arial"/>
              </a:rPr>
              <a:t>o</a:t>
            </a:r>
            <a:r>
              <a:rPr sz="2000" spc="-5" dirty="0">
                <a:latin typeface="Arial"/>
                <a:cs typeface="Arial"/>
              </a:rPr>
              <a:t>j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s</a:t>
            </a:r>
            <a:r>
              <a:rPr sz="2000" spc="-5" dirty="0">
                <a:latin typeface="Arial"/>
                <a:cs typeface="Arial"/>
              </a:rPr>
              <a:t>i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0" name="object 5"/>
          <p:cNvSpPr txBox="1"/>
          <p:nvPr/>
        </p:nvSpPr>
        <p:spPr>
          <a:xfrm>
            <a:off x="1905942" y="3098558"/>
            <a:ext cx="675005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635" algn="just">
              <a:lnSpc>
                <a:spcPct val="100000"/>
              </a:lnSpc>
              <a:spcBef>
                <a:spcPts val="95"/>
              </a:spcBef>
            </a:pPr>
            <a:r>
              <a:rPr sz="2000" spc="-5" dirty="0">
                <a:latin typeface="Arial"/>
                <a:cs typeface="Arial"/>
              </a:rPr>
              <a:t>üzerinden ölçülen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miktarlarıyla </a:t>
            </a:r>
            <a:r>
              <a:rPr sz="2000" spc="-5" dirty="0">
                <a:latin typeface="Arial"/>
                <a:cs typeface="Arial"/>
              </a:rPr>
              <a:t>her birim </a:t>
            </a:r>
            <a:r>
              <a:rPr sz="2000" dirty="0">
                <a:latin typeface="Arial"/>
                <a:cs typeface="Arial"/>
              </a:rPr>
              <a:t>için </a:t>
            </a:r>
            <a:r>
              <a:rPr sz="2000" spc="-10" dirty="0">
                <a:latin typeface="Arial"/>
                <a:cs typeface="Arial"/>
              </a:rPr>
              <a:t>daha </a:t>
            </a:r>
            <a:r>
              <a:rPr sz="2000" spc="-5" dirty="0">
                <a:latin typeface="Arial"/>
                <a:cs typeface="Arial"/>
              </a:rPr>
              <a:t>önceden  belirlenmiş olan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birim fiyatlarının çarpılıp </a:t>
            </a:r>
            <a:r>
              <a:rPr sz="2000" spc="-5" dirty="0">
                <a:latin typeface="Arial"/>
                <a:cs typeface="Arial"/>
              </a:rPr>
              <a:t>elde edilen 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sonuçların </a:t>
            </a:r>
            <a:r>
              <a:rPr sz="2000" spc="-5" dirty="0">
                <a:latin typeface="Arial"/>
                <a:cs typeface="Arial"/>
              </a:rPr>
              <a:t>alt alta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toplanması </a:t>
            </a:r>
            <a:r>
              <a:rPr sz="2000" dirty="0">
                <a:solidFill>
                  <a:srgbClr val="FF0000"/>
                </a:solidFill>
                <a:latin typeface="Arial"/>
                <a:cs typeface="Arial"/>
              </a:rPr>
              <a:t>ile </a:t>
            </a:r>
            <a:r>
              <a:rPr sz="2000" spc="-5" dirty="0">
                <a:latin typeface="Arial"/>
                <a:cs typeface="Arial"/>
              </a:rPr>
              <a:t>yapının toplam maliyetinin  hesaplanması ilkesine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dayanır.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996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35383" y="576219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MALİYET TAHMİNİ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object 2"/>
          <p:cNvSpPr txBox="1"/>
          <p:nvPr/>
        </p:nvSpPr>
        <p:spPr>
          <a:xfrm>
            <a:off x="127843" y="1286695"/>
            <a:ext cx="8806815" cy="2647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Proje maliyeti tahmin modellerine yakından</a:t>
            </a:r>
            <a:r>
              <a:rPr sz="2400" spc="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bakış;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lnSpc>
                <a:spcPct val="100000"/>
              </a:lnSpc>
              <a:buClr>
                <a:srgbClr val="000000"/>
              </a:buClr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solidFill>
                  <a:srgbClr val="0070C0"/>
                </a:solidFill>
                <a:latin typeface="Arial"/>
                <a:cs typeface="Arial"/>
              </a:rPr>
              <a:t>Geleneksel</a:t>
            </a:r>
            <a:r>
              <a:rPr sz="2400" spc="2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70C0"/>
                </a:solidFill>
                <a:latin typeface="Arial"/>
                <a:cs typeface="Arial"/>
              </a:rPr>
              <a:t>Modeller;</a:t>
            </a:r>
            <a:endParaRPr sz="2400" dirty="0">
              <a:latin typeface="Arial"/>
              <a:cs typeface="Arial"/>
            </a:endParaRPr>
          </a:p>
          <a:p>
            <a:pPr marL="1670050" lvl="2" indent="-457200">
              <a:lnSpc>
                <a:spcPct val="100000"/>
              </a:lnSpc>
              <a:buClr>
                <a:srgbClr val="000000"/>
              </a:buClr>
              <a:buChar char="•"/>
              <a:tabLst>
                <a:tab pos="1669414" algn="l"/>
                <a:tab pos="1670050" algn="l"/>
              </a:tabLst>
            </a:pPr>
            <a:r>
              <a:rPr sz="2400" spc="-40" dirty="0">
                <a:solidFill>
                  <a:srgbClr val="FF0000"/>
                </a:solidFill>
                <a:latin typeface="Arial"/>
                <a:cs typeface="Arial"/>
              </a:rPr>
              <a:t>Yapım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birimine (imalat kalemine) dayalı</a:t>
            </a:r>
            <a:r>
              <a:rPr sz="2400" spc="114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modeller;</a:t>
            </a:r>
            <a:endParaRPr sz="2400" dirty="0">
              <a:latin typeface="Arial"/>
              <a:cs typeface="Arial"/>
            </a:endParaRPr>
          </a:p>
          <a:p>
            <a:pPr marL="2069464" marR="5080" lvl="3" indent="-457200" algn="just">
              <a:lnSpc>
                <a:spcPct val="100000"/>
              </a:lnSpc>
              <a:spcBef>
                <a:spcPts val="10"/>
              </a:spcBef>
              <a:buChar char="•"/>
              <a:tabLst>
                <a:tab pos="2070100" algn="l"/>
              </a:tabLst>
            </a:pPr>
            <a:r>
              <a:rPr sz="2000" spc="-35" dirty="0">
                <a:latin typeface="Arial"/>
                <a:cs typeface="Arial"/>
              </a:rPr>
              <a:t>Yapım </a:t>
            </a:r>
            <a:r>
              <a:rPr sz="2000" spc="-5" dirty="0">
                <a:latin typeface="Arial"/>
                <a:cs typeface="Arial"/>
              </a:rPr>
              <a:t>birimleri fiyatları geniş kapsamlı listelerde </a:t>
            </a:r>
            <a:r>
              <a:rPr sz="2000" spc="-15" dirty="0">
                <a:latin typeface="Arial"/>
                <a:cs typeface="Arial"/>
              </a:rPr>
              <a:t>yayınlanır.  </a:t>
            </a:r>
            <a:r>
              <a:rPr sz="2000" spc="-5" dirty="0">
                <a:latin typeface="Arial"/>
                <a:cs typeface="Arial"/>
              </a:rPr>
              <a:t>En geniş </a:t>
            </a:r>
            <a:r>
              <a:rPr sz="2000" dirty="0">
                <a:latin typeface="Arial"/>
                <a:cs typeface="Arial"/>
              </a:rPr>
              <a:t>liste </a:t>
            </a:r>
            <a:r>
              <a:rPr sz="2000" spc="-5" dirty="0">
                <a:latin typeface="Arial"/>
                <a:cs typeface="Arial"/>
              </a:rPr>
              <a:t>ise</a:t>
            </a:r>
            <a:r>
              <a:rPr sz="2000" spc="-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0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Çevre ve Şehircilik Bakanlığı Birim Fiyat  </a:t>
            </a:r>
            <a:r>
              <a:rPr sz="2000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Listesi</a:t>
            </a:r>
            <a:r>
              <a:rPr sz="2000" spc="-15" dirty="0">
                <a:latin typeface="Arial"/>
                <a:cs typeface="Arial"/>
              </a:rPr>
              <a:t>dir. </a:t>
            </a:r>
            <a:r>
              <a:rPr sz="2000" spc="-10" dirty="0">
                <a:latin typeface="Arial"/>
                <a:cs typeface="Arial"/>
              </a:rPr>
              <a:t>Buna </a:t>
            </a:r>
            <a:r>
              <a:rPr sz="2000" spc="-5" dirty="0">
                <a:latin typeface="Arial"/>
                <a:cs typeface="Arial"/>
              </a:rPr>
              <a:t>göre miktarların piyasa bedelleri olarak  tanımladığımız rayiçleri ise;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işçilik fiyatları</a:t>
            </a:r>
            <a:r>
              <a:rPr sz="2000" spc="-5" dirty="0">
                <a:latin typeface="Arial"/>
                <a:cs typeface="Arial"/>
              </a:rPr>
              <a:t>,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inşaat makine–  araçları</a:t>
            </a:r>
            <a:r>
              <a:rPr sz="2000" spc="3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fiyatları</a:t>
            </a:r>
            <a:r>
              <a:rPr sz="2000" spc="-5" dirty="0">
                <a:latin typeface="Arial"/>
                <a:cs typeface="Arial"/>
              </a:rPr>
              <a:t>,</a:t>
            </a:r>
            <a:r>
              <a:rPr sz="2000" spc="310" dirty="0"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taşıt</a:t>
            </a:r>
            <a:r>
              <a:rPr sz="2000" spc="3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fiyatları</a:t>
            </a:r>
            <a:r>
              <a:rPr sz="2000" spc="-5" dirty="0">
                <a:latin typeface="Arial"/>
                <a:cs typeface="Arial"/>
              </a:rPr>
              <a:t>,</a:t>
            </a:r>
            <a:r>
              <a:rPr sz="2000" spc="310" dirty="0"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malzeme</a:t>
            </a:r>
            <a:r>
              <a:rPr sz="2000" spc="3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fiyatları</a:t>
            </a:r>
            <a:r>
              <a:rPr sz="2000" spc="3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olarak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7" name="object 3"/>
          <p:cNvSpPr txBox="1"/>
          <p:nvPr/>
        </p:nvSpPr>
        <p:spPr>
          <a:xfrm>
            <a:off x="2239517" y="3966950"/>
            <a:ext cx="361759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49425" algn="l"/>
                <a:tab pos="2715895" algn="l"/>
              </a:tabLst>
            </a:pPr>
            <a:r>
              <a:rPr sz="2000" spc="-10" dirty="0">
                <a:latin typeface="Arial"/>
                <a:cs typeface="Arial"/>
              </a:rPr>
              <a:t>belirlenmiştir.	</a:t>
            </a:r>
            <a:r>
              <a:rPr sz="2000" spc="-35" dirty="0">
                <a:latin typeface="Arial"/>
                <a:cs typeface="Arial"/>
              </a:rPr>
              <a:t>Yapım	</a:t>
            </a:r>
            <a:r>
              <a:rPr sz="2000" spc="-5" dirty="0">
                <a:latin typeface="Arial"/>
                <a:cs typeface="Arial"/>
              </a:rPr>
              <a:t>birimleri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8" name="object 5"/>
          <p:cNvSpPr txBox="1"/>
          <p:nvPr/>
        </p:nvSpPr>
        <p:spPr>
          <a:xfrm>
            <a:off x="5740012" y="3979650"/>
            <a:ext cx="119761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23520">
              <a:lnSpc>
                <a:spcPct val="100000"/>
              </a:lnSpc>
              <a:spcBef>
                <a:spcPts val="95"/>
              </a:spcBef>
            </a:pPr>
            <a:r>
              <a:rPr sz="2000" spc="-5" dirty="0">
                <a:latin typeface="Arial"/>
                <a:cs typeface="Arial"/>
              </a:rPr>
              <a:t>modeli  </a:t>
            </a:r>
            <a:r>
              <a:rPr sz="2000" spc="-10" dirty="0">
                <a:latin typeface="Arial"/>
                <a:cs typeface="Arial"/>
              </a:rPr>
              <a:t>mod</a:t>
            </a:r>
            <a:r>
              <a:rPr sz="2000" dirty="0">
                <a:latin typeface="Arial"/>
                <a:cs typeface="Arial"/>
              </a:rPr>
              <a:t>ell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rin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9" name="object 6"/>
          <p:cNvSpPr txBox="1"/>
          <p:nvPr/>
        </p:nvSpPr>
        <p:spPr>
          <a:xfrm>
            <a:off x="6937622" y="3974197"/>
            <a:ext cx="19018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8590" marR="5080" indent="-136525">
              <a:lnSpc>
                <a:spcPct val="100000"/>
              </a:lnSpc>
              <a:spcBef>
                <a:spcPts val="95"/>
              </a:spcBef>
              <a:tabLst>
                <a:tab pos="1142365" algn="l"/>
                <a:tab pos="1312545" algn="l"/>
              </a:tabLst>
            </a:pPr>
            <a:r>
              <a:rPr sz="2000" spc="-10" dirty="0">
                <a:latin typeface="Arial"/>
                <a:cs typeface="Arial"/>
              </a:rPr>
              <a:t>o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du</a:t>
            </a:r>
            <a:r>
              <a:rPr sz="2000" spc="-5" dirty="0">
                <a:latin typeface="Arial"/>
                <a:cs typeface="Arial"/>
              </a:rPr>
              <a:t>kça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d</a:t>
            </a:r>
            <a:r>
              <a:rPr sz="2000" spc="-15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t</a:t>
            </a:r>
            <a:r>
              <a:rPr sz="2000" spc="-15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ylı  </a:t>
            </a:r>
            <a:r>
              <a:rPr sz="2000" spc="-10" dirty="0">
                <a:latin typeface="Arial"/>
                <a:cs typeface="Arial"/>
              </a:rPr>
              <a:t>doğ</a:t>
            </a:r>
            <a:r>
              <a:rPr sz="2000" spc="-5" dirty="0">
                <a:latin typeface="Arial"/>
                <a:cs typeface="Arial"/>
              </a:rPr>
              <a:t>ruluk</a:t>
            </a:r>
            <a:r>
              <a:rPr sz="2000" dirty="0">
                <a:latin typeface="Arial"/>
                <a:cs typeface="Arial"/>
              </a:rPr>
              <a:t>		</a:t>
            </a:r>
            <a:r>
              <a:rPr sz="2000" spc="-10" dirty="0">
                <a:latin typeface="Arial"/>
                <a:cs typeface="Arial"/>
              </a:rPr>
              <a:t>o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spc="-15" dirty="0">
                <a:latin typeface="Arial"/>
                <a:cs typeface="Arial"/>
              </a:rPr>
              <a:t>an</a:t>
            </a:r>
            <a:r>
              <a:rPr sz="2000" spc="-5" dirty="0">
                <a:latin typeface="Arial"/>
                <a:cs typeface="Arial"/>
              </a:rPr>
              <a:t>ı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1" name="object 4"/>
          <p:cNvSpPr txBox="1"/>
          <p:nvPr/>
        </p:nvSpPr>
        <p:spPr>
          <a:xfrm>
            <a:off x="2204463" y="4278997"/>
            <a:ext cx="3459479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60475" algn="l"/>
                <a:tab pos="1903095" algn="l"/>
                <a:tab pos="3135630" algn="l"/>
              </a:tabLst>
            </a:pPr>
            <a:r>
              <a:rPr sz="2000" spc="-10" dirty="0">
                <a:latin typeface="Arial"/>
                <a:cs typeface="Arial"/>
              </a:rPr>
              <a:t>de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c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2000" spc="-10" dirty="0">
                <a:latin typeface="Arial"/>
                <a:cs typeface="Arial"/>
              </a:rPr>
              <a:t>d</a:t>
            </a:r>
            <a:r>
              <a:rPr sz="2000" spc="-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10" dirty="0">
                <a:latin typeface="Arial"/>
                <a:cs typeface="Arial"/>
              </a:rPr>
              <a:t>b</a:t>
            </a:r>
            <a:r>
              <a:rPr sz="2000" dirty="0">
                <a:latin typeface="Arial"/>
                <a:cs typeface="Arial"/>
              </a:rPr>
              <a:t>il</a:t>
            </a:r>
            <a:r>
              <a:rPr sz="2000" spc="-10" dirty="0">
                <a:latin typeface="Arial"/>
                <a:cs typeface="Arial"/>
              </a:rPr>
              <a:t>g</a:t>
            </a:r>
            <a:r>
              <a:rPr sz="2000" spc="-5" dirty="0">
                <a:latin typeface="Arial"/>
                <a:cs typeface="Arial"/>
              </a:rPr>
              <a:t>i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g</a:t>
            </a:r>
            <a:r>
              <a:rPr sz="2000" spc="-1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rektiri</a:t>
            </a:r>
            <a:r>
              <a:rPr sz="2000" spc="-120" dirty="0">
                <a:latin typeface="Arial"/>
                <a:cs typeface="Arial"/>
              </a:rPr>
              <a:t>r</a:t>
            </a:r>
            <a:r>
              <a:rPr sz="2000" spc="-5" dirty="0">
                <a:latin typeface="Arial"/>
                <a:cs typeface="Arial"/>
              </a:rPr>
              <a:t>.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Bu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2" name="object 7"/>
          <p:cNvSpPr txBox="1"/>
          <p:nvPr/>
        </p:nvSpPr>
        <p:spPr>
          <a:xfrm>
            <a:off x="2204463" y="4741869"/>
            <a:ext cx="67494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51280" algn="l"/>
                <a:tab pos="2011680" algn="l"/>
                <a:tab pos="2727960" algn="l"/>
                <a:tab pos="3938904" algn="l"/>
                <a:tab pos="5031105" algn="l"/>
                <a:tab pos="5875020" algn="l"/>
              </a:tabLst>
            </a:pPr>
            <a:r>
              <a:rPr sz="2000" spc="-5" dirty="0">
                <a:latin typeface="Arial"/>
                <a:cs typeface="Arial"/>
              </a:rPr>
              <a:t>diğerlerine	göre	</a:t>
            </a:r>
            <a:r>
              <a:rPr sz="2000" spc="-10" dirty="0">
                <a:latin typeface="Arial"/>
                <a:cs typeface="Arial"/>
              </a:rPr>
              <a:t>daha	</a:t>
            </a:r>
            <a:r>
              <a:rPr sz="2000" spc="-15" dirty="0">
                <a:latin typeface="Arial"/>
                <a:cs typeface="Arial"/>
              </a:rPr>
              <a:t>yüksektir.	</a:t>
            </a:r>
            <a:r>
              <a:rPr sz="2000" spc="-25" dirty="0">
                <a:latin typeface="Arial"/>
                <a:cs typeface="Arial"/>
              </a:rPr>
              <a:t>Yaklaşık	</a:t>
            </a:r>
            <a:r>
              <a:rPr sz="2000" spc="-5" dirty="0">
                <a:latin typeface="Arial"/>
                <a:cs typeface="Arial"/>
              </a:rPr>
              <a:t>olarak	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maliyeti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±%5 toleransta</a:t>
            </a:r>
            <a:r>
              <a:rPr sz="2000" spc="-10" dirty="0">
                <a:solidFill>
                  <a:srgbClr val="FF0000"/>
                </a:solidFill>
                <a:latin typeface="Arial"/>
                <a:cs typeface="Arial"/>
              </a:rPr>
              <a:t> hesaplanabilir</a:t>
            </a:r>
            <a:r>
              <a:rPr sz="2000" spc="-10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333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35383" y="576219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MALİYET TAHMİNİ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object 2"/>
          <p:cNvSpPr txBox="1"/>
          <p:nvPr/>
        </p:nvSpPr>
        <p:spPr>
          <a:xfrm>
            <a:off x="150145" y="1430268"/>
            <a:ext cx="8807450" cy="3257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Font typeface="Arial"/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Proje maliyeti tahmin modellerine yakından</a:t>
            </a:r>
            <a:r>
              <a:rPr sz="2400" spc="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bakış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buClr>
                <a:srgbClr val="000000"/>
              </a:buClr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solidFill>
                  <a:srgbClr val="0070C0"/>
                </a:solidFill>
                <a:latin typeface="Arial"/>
                <a:cs typeface="Arial"/>
              </a:rPr>
              <a:t>Geleneksel</a:t>
            </a:r>
            <a:r>
              <a:rPr sz="2400" spc="2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070C0"/>
                </a:solidFill>
                <a:latin typeface="Arial"/>
                <a:cs typeface="Arial"/>
              </a:rPr>
              <a:t>Modeller</a:t>
            </a:r>
            <a:r>
              <a:rPr sz="2400" spc="-5" dirty="0">
                <a:solidFill>
                  <a:srgbClr val="0070C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670050" lvl="2" indent="-457200">
              <a:buClr>
                <a:srgbClr val="000000"/>
              </a:buClr>
              <a:buChar char="•"/>
              <a:tabLst>
                <a:tab pos="1669414" algn="l"/>
                <a:tab pos="1670050" algn="l"/>
              </a:tabLst>
            </a:pPr>
            <a:r>
              <a:rPr sz="2400" spc="-40" dirty="0">
                <a:solidFill>
                  <a:srgbClr val="FF0000"/>
                </a:solidFill>
                <a:latin typeface="Arial"/>
                <a:cs typeface="Arial"/>
              </a:rPr>
              <a:t>Yapım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birimine (imalat kalemine) dayalı</a:t>
            </a:r>
            <a:r>
              <a:rPr sz="2400" spc="114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modeller</a:t>
            </a:r>
            <a:r>
              <a:rPr sz="2400" spc="-5" dirty="0"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2070100" marR="5715" lvl="3" indent="-457200" algn="just">
              <a:spcBef>
                <a:spcPts val="10"/>
              </a:spcBef>
              <a:buChar char="•"/>
              <a:tabLst>
                <a:tab pos="2070100" algn="l"/>
              </a:tabLst>
            </a:pPr>
            <a:r>
              <a:rPr sz="2000" spc="-5" dirty="0">
                <a:latin typeface="Arial"/>
                <a:cs typeface="Arial"/>
              </a:rPr>
              <a:t>İşin kesin projesi üzerinden ölçülen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imalat miktarları </a:t>
            </a:r>
            <a:r>
              <a:rPr sz="2000" spc="-5" dirty="0">
                <a:latin typeface="Arial"/>
                <a:cs typeface="Arial"/>
              </a:rPr>
              <a:t> öncelikle bir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metraj cetvelinde</a:t>
            </a:r>
            <a:r>
              <a:rPr sz="2000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gösterilir</a:t>
            </a:r>
            <a:r>
              <a:rPr sz="2000" spc="-15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2069464" marR="5080" lvl="3" indent="-457200" algn="just">
              <a:buClr>
                <a:srgbClr val="000000"/>
              </a:buClr>
              <a:buChar char="•"/>
              <a:tabLst>
                <a:tab pos="2070100" algn="l"/>
              </a:tabLst>
            </a:pP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Metraj cetvelinden </a:t>
            </a:r>
            <a:r>
              <a:rPr sz="2000" spc="-5" dirty="0">
                <a:latin typeface="Arial"/>
                <a:cs typeface="Arial"/>
              </a:rPr>
              <a:t>alınan miktarlar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keşif cetveline </a:t>
            </a:r>
            <a:r>
              <a:rPr sz="2000" spc="-5" dirty="0">
                <a:latin typeface="Arial"/>
                <a:cs typeface="Arial"/>
              </a:rPr>
              <a:t>taşınır ve  burada her bir imalat miktarı ile </a:t>
            </a:r>
            <a:r>
              <a:rPr sz="2000" dirty="0">
                <a:latin typeface="Arial"/>
                <a:cs typeface="Arial"/>
              </a:rPr>
              <a:t>birim </a:t>
            </a:r>
            <a:r>
              <a:rPr sz="2000" spc="-5" dirty="0">
                <a:latin typeface="Arial"/>
                <a:cs typeface="Arial"/>
              </a:rPr>
              <a:t>fiyatının </a:t>
            </a:r>
            <a:r>
              <a:rPr sz="2000" spc="-10" dirty="0">
                <a:latin typeface="Arial"/>
                <a:cs typeface="Arial"/>
              </a:rPr>
              <a:t>çarpılıp,  </a:t>
            </a:r>
            <a:r>
              <a:rPr sz="2000" spc="-5" dirty="0">
                <a:latin typeface="Arial"/>
                <a:cs typeface="Arial"/>
              </a:rPr>
              <a:t>toplamının</a:t>
            </a:r>
            <a:r>
              <a:rPr sz="2000" spc="229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alınması</a:t>
            </a:r>
            <a:r>
              <a:rPr sz="2000" spc="2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suretiyle</a:t>
            </a:r>
            <a:r>
              <a:rPr sz="2000" spc="2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hesaplanan</a:t>
            </a:r>
            <a:r>
              <a:rPr sz="2000" spc="229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tutara,</a:t>
            </a:r>
            <a:r>
              <a:rPr sz="2000" spc="2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bu</a:t>
            </a:r>
            <a:r>
              <a:rPr sz="2000" spc="2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tutarın</a:t>
            </a:r>
            <a:endParaRPr sz="2000" dirty="0">
              <a:latin typeface="Arial"/>
              <a:cs typeface="Arial"/>
            </a:endParaRPr>
          </a:p>
          <a:p>
            <a:pPr marL="2070100" marR="6350" algn="just">
              <a:lnSpc>
                <a:spcPts val="2400"/>
              </a:lnSpc>
              <a:spcBef>
                <a:spcPts val="75"/>
              </a:spcBef>
            </a:pPr>
            <a:r>
              <a:rPr sz="2000" spc="-5" dirty="0">
                <a:latin typeface="Arial"/>
                <a:cs typeface="Arial"/>
              </a:rPr>
              <a:t>% 5~10’u arasında değişen oranda tahmini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nakliye bedeli  </a:t>
            </a:r>
            <a:r>
              <a:rPr sz="2000" spc="-5" dirty="0">
                <a:latin typeface="Arial"/>
                <a:cs typeface="Arial"/>
              </a:rPr>
              <a:t>eklenerek, inşaat işlerine ait tahmini maliyet</a:t>
            </a:r>
            <a:r>
              <a:rPr sz="2000" spc="2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bulunur</a:t>
            </a:r>
            <a:r>
              <a:rPr sz="2000" spc="-20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0809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214283" y="2000465"/>
            <a:ext cx="8929717" cy="6489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14283" y="2000248"/>
            <a:ext cx="8930005" cy="649605"/>
          </a:xfrm>
          <a:custGeom>
            <a:avLst/>
            <a:gdLst/>
            <a:ahLst/>
            <a:cxnLst/>
            <a:rect l="l" t="t" r="r" b="b"/>
            <a:pathLst>
              <a:path w="8930005" h="649605">
                <a:moveTo>
                  <a:pt x="0" y="324586"/>
                </a:moveTo>
                <a:lnTo>
                  <a:pt x="25088" y="289977"/>
                </a:lnTo>
                <a:lnTo>
                  <a:pt x="68895" y="267477"/>
                </a:lnTo>
                <a:lnTo>
                  <a:pt x="115431" y="250942"/>
                </a:lnTo>
                <a:lnTo>
                  <a:pt x="152792" y="240093"/>
                </a:lnTo>
                <a:lnTo>
                  <a:pt x="195112" y="229392"/>
                </a:lnTo>
                <a:lnTo>
                  <a:pt x="242299" y="218846"/>
                </a:lnTo>
                <a:lnTo>
                  <a:pt x="294256" y="208461"/>
                </a:lnTo>
                <a:lnTo>
                  <a:pt x="350889" y="198244"/>
                </a:lnTo>
                <a:lnTo>
                  <a:pt x="412105" y="188202"/>
                </a:lnTo>
                <a:lnTo>
                  <a:pt x="477808" y="178343"/>
                </a:lnTo>
                <a:lnTo>
                  <a:pt x="547904" y="168672"/>
                </a:lnTo>
                <a:lnTo>
                  <a:pt x="622299" y="159197"/>
                </a:lnTo>
                <a:lnTo>
                  <a:pt x="661079" y="154536"/>
                </a:lnTo>
                <a:lnTo>
                  <a:pt x="700898" y="149925"/>
                </a:lnTo>
                <a:lnTo>
                  <a:pt x="741745" y="145367"/>
                </a:lnTo>
                <a:lnTo>
                  <a:pt x="783607" y="140863"/>
                </a:lnTo>
                <a:lnTo>
                  <a:pt x="826473" y="136412"/>
                </a:lnTo>
                <a:lnTo>
                  <a:pt x="870331" y="132016"/>
                </a:lnTo>
                <a:lnTo>
                  <a:pt x="915170" y="127677"/>
                </a:lnTo>
                <a:lnTo>
                  <a:pt x="960976" y="123393"/>
                </a:lnTo>
                <a:lnTo>
                  <a:pt x="1007740" y="119168"/>
                </a:lnTo>
                <a:lnTo>
                  <a:pt x="1055448" y="115001"/>
                </a:lnTo>
                <a:lnTo>
                  <a:pt x="1104089" y="110892"/>
                </a:lnTo>
                <a:lnTo>
                  <a:pt x="1153652" y="106845"/>
                </a:lnTo>
                <a:lnTo>
                  <a:pt x="1204124" y="102858"/>
                </a:lnTo>
                <a:lnTo>
                  <a:pt x="1255493" y="98933"/>
                </a:lnTo>
                <a:lnTo>
                  <a:pt x="1307749" y="95070"/>
                </a:lnTo>
                <a:lnTo>
                  <a:pt x="1360878" y="91271"/>
                </a:lnTo>
                <a:lnTo>
                  <a:pt x="1414869" y="87537"/>
                </a:lnTo>
                <a:lnTo>
                  <a:pt x="1469711" y="83867"/>
                </a:lnTo>
                <a:lnTo>
                  <a:pt x="1525392" y="80264"/>
                </a:lnTo>
                <a:lnTo>
                  <a:pt x="1581899" y="76728"/>
                </a:lnTo>
                <a:lnTo>
                  <a:pt x="1639221" y="73260"/>
                </a:lnTo>
                <a:lnTo>
                  <a:pt x="1697346" y="69860"/>
                </a:lnTo>
                <a:lnTo>
                  <a:pt x="1756263" y="66530"/>
                </a:lnTo>
                <a:lnTo>
                  <a:pt x="1815959" y="63270"/>
                </a:lnTo>
                <a:lnTo>
                  <a:pt x="1876423" y="60082"/>
                </a:lnTo>
                <a:lnTo>
                  <a:pt x="1937643" y="56966"/>
                </a:lnTo>
                <a:lnTo>
                  <a:pt x="1999607" y="53922"/>
                </a:lnTo>
                <a:lnTo>
                  <a:pt x="2062304" y="50953"/>
                </a:lnTo>
                <a:lnTo>
                  <a:pt x="2125721" y="48058"/>
                </a:lnTo>
                <a:lnTo>
                  <a:pt x="2189846" y="45239"/>
                </a:lnTo>
                <a:lnTo>
                  <a:pt x="2254669" y="42496"/>
                </a:lnTo>
                <a:lnTo>
                  <a:pt x="2320177" y="39830"/>
                </a:lnTo>
                <a:lnTo>
                  <a:pt x="2386358" y="37243"/>
                </a:lnTo>
                <a:lnTo>
                  <a:pt x="2453200" y="34734"/>
                </a:lnTo>
                <a:lnTo>
                  <a:pt x="2520692" y="32306"/>
                </a:lnTo>
                <a:lnTo>
                  <a:pt x="2588823" y="29958"/>
                </a:lnTo>
                <a:lnTo>
                  <a:pt x="2657579" y="27692"/>
                </a:lnTo>
                <a:lnTo>
                  <a:pt x="2726949" y="25508"/>
                </a:lnTo>
                <a:lnTo>
                  <a:pt x="2796922" y="23407"/>
                </a:lnTo>
                <a:lnTo>
                  <a:pt x="2867486" y="21390"/>
                </a:lnTo>
                <a:lnTo>
                  <a:pt x="2938628" y="19459"/>
                </a:lnTo>
                <a:lnTo>
                  <a:pt x="3010338" y="17613"/>
                </a:lnTo>
                <a:lnTo>
                  <a:pt x="3082603" y="15854"/>
                </a:lnTo>
                <a:lnTo>
                  <a:pt x="3155411" y="14183"/>
                </a:lnTo>
                <a:lnTo>
                  <a:pt x="3228751" y="12600"/>
                </a:lnTo>
                <a:lnTo>
                  <a:pt x="3302611" y="11106"/>
                </a:lnTo>
                <a:lnTo>
                  <a:pt x="3376979" y="9703"/>
                </a:lnTo>
                <a:lnTo>
                  <a:pt x="3451843" y="8390"/>
                </a:lnTo>
                <a:lnTo>
                  <a:pt x="3527191" y="7170"/>
                </a:lnTo>
                <a:lnTo>
                  <a:pt x="3603012" y="6042"/>
                </a:lnTo>
                <a:lnTo>
                  <a:pt x="3679294" y="5007"/>
                </a:lnTo>
                <a:lnTo>
                  <a:pt x="3756025" y="4068"/>
                </a:lnTo>
                <a:lnTo>
                  <a:pt x="3833194" y="3223"/>
                </a:lnTo>
                <a:lnTo>
                  <a:pt x="3910787" y="2474"/>
                </a:lnTo>
                <a:lnTo>
                  <a:pt x="3988794" y="1823"/>
                </a:lnTo>
                <a:lnTo>
                  <a:pt x="4067203" y="1269"/>
                </a:lnTo>
                <a:lnTo>
                  <a:pt x="4146002" y="815"/>
                </a:lnTo>
                <a:lnTo>
                  <a:pt x="4225180" y="459"/>
                </a:lnTo>
                <a:lnTo>
                  <a:pt x="4304723" y="204"/>
                </a:lnTo>
                <a:lnTo>
                  <a:pt x="4384621" y="51"/>
                </a:lnTo>
                <a:lnTo>
                  <a:pt x="4464862" y="0"/>
                </a:lnTo>
                <a:lnTo>
                  <a:pt x="4545091" y="51"/>
                </a:lnTo>
                <a:lnTo>
                  <a:pt x="4624990" y="204"/>
                </a:lnTo>
                <a:lnTo>
                  <a:pt x="4704535" y="459"/>
                </a:lnTo>
                <a:lnTo>
                  <a:pt x="4783713" y="815"/>
                </a:lnTo>
                <a:lnTo>
                  <a:pt x="4862513" y="1269"/>
                </a:lnTo>
                <a:lnTo>
                  <a:pt x="4940922" y="1823"/>
                </a:lnTo>
                <a:lnTo>
                  <a:pt x="5018930" y="2474"/>
                </a:lnTo>
                <a:lnTo>
                  <a:pt x="5096525" y="3223"/>
                </a:lnTo>
                <a:lnTo>
                  <a:pt x="5173694" y="4068"/>
                </a:lnTo>
                <a:lnTo>
                  <a:pt x="5250425" y="5007"/>
                </a:lnTo>
                <a:lnTo>
                  <a:pt x="5326708" y="6042"/>
                </a:lnTo>
                <a:lnTo>
                  <a:pt x="5402530" y="7170"/>
                </a:lnTo>
                <a:lnTo>
                  <a:pt x="5477879" y="8390"/>
                </a:lnTo>
                <a:lnTo>
                  <a:pt x="5552744" y="9703"/>
                </a:lnTo>
                <a:lnTo>
                  <a:pt x="5627112" y="11106"/>
                </a:lnTo>
                <a:lnTo>
                  <a:pt x="5700973" y="12600"/>
                </a:lnTo>
                <a:lnTo>
                  <a:pt x="5774313" y="14183"/>
                </a:lnTo>
                <a:lnTo>
                  <a:pt x="5847122" y="15854"/>
                </a:lnTo>
                <a:lnTo>
                  <a:pt x="5919388" y="17613"/>
                </a:lnTo>
                <a:lnTo>
                  <a:pt x="5991098" y="19459"/>
                </a:lnTo>
                <a:lnTo>
                  <a:pt x="6062241" y="21390"/>
                </a:lnTo>
                <a:lnTo>
                  <a:pt x="6132805" y="23407"/>
                </a:lnTo>
                <a:lnTo>
                  <a:pt x="6202779" y="25508"/>
                </a:lnTo>
                <a:lnTo>
                  <a:pt x="6272150" y="27692"/>
                </a:lnTo>
                <a:lnTo>
                  <a:pt x="6340906" y="29958"/>
                </a:lnTo>
                <a:lnTo>
                  <a:pt x="6409037" y="32306"/>
                </a:lnTo>
                <a:lnTo>
                  <a:pt x="6476530" y="34734"/>
                </a:lnTo>
                <a:lnTo>
                  <a:pt x="6543373" y="37243"/>
                </a:lnTo>
                <a:lnTo>
                  <a:pt x="6609554" y="39830"/>
                </a:lnTo>
                <a:lnTo>
                  <a:pt x="6675062" y="42496"/>
                </a:lnTo>
                <a:lnTo>
                  <a:pt x="6739885" y="45239"/>
                </a:lnTo>
                <a:lnTo>
                  <a:pt x="6804011" y="48058"/>
                </a:lnTo>
                <a:lnTo>
                  <a:pt x="6867429" y="50953"/>
                </a:lnTo>
                <a:lnTo>
                  <a:pt x="6930126" y="53922"/>
                </a:lnTo>
                <a:lnTo>
                  <a:pt x="6992090" y="56966"/>
                </a:lnTo>
                <a:lnTo>
                  <a:pt x="7053310" y="60082"/>
                </a:lnTo>
                <a:lnTo>
                  <a:pt x="7113774" y="63270"/>
                </a:lnTo>
                <a:lnTo>
                  <a:pt x="7173471" y="66530"/>
                </a:lnTo>
                <a:lnTo>
                  <a:pt x="7232388" y="69860"/>
                </a:lnTo>
                <a:lnTo>
                  <a:pt x="7290514" y="73260"/>
                </a:lnTo>
                <a:lnTo>
                  <a:pt x="7347836" y="76728"/>
                </a:lnTo>
                <a:lnTo>
                  <a:pt x="7404343" y="80264"/>
                </a:lnTo>
                <a:lnTo>
                  <a:pt x="7460024" y="83867"/>
                </a:lnTo>
                <a:lnTo>
                  <a:pt x="7514866" y="87537"/>
                </a:lnTo>
                <a:lnTo>
                  <a:pt x="7568858" y="91271"/>
                </a:lnTo>
                <a:lnTo>
                  <a:pt x="7621987" y="95070"/>
                </a:lnTo>
                <a:lnTo>
                  <a:pt x="7674242" y="98933"/>
                </a:lnTo>
                <a:lnTo>
                  <a:pt x="7725612" y="102858"/>
                </a:lnTo>
                <a:lnTo>
                  <a:pt x="7776084" y="106845"/>
                </a:lnTo>
                <a:lnTo>
                  <a:pt x="7825647" y="110892"/>
                </a:lnTo>
                <a:lnTo>
                  <a:pt x="7874288" y="115001"/>
                </a:lnTo>
                <a:lnTo>
                  <a:pt x="7921996" y="119168"/>
                </a:lnTo>
                <a:lnTo>
                  <a:pt x="7968759" y="123393"/>
                </a:lnTo>
                <a:lnTo>
                  <a:pt x="8014566" y="127677"/>
                </a:lnTo>
                <a:lnTo>
                  <a:pt x="8059405" y="132016"/>
                </a:lnTo>
                <a:lnTo>
                  <a:pt x="8103263" y="136412"/>
                </a:lnTo>
                <a:lnTo>
                  <a:pt x="8146129" y="140863"/>
                </a:lnTo>
                <a:lnTo>
                  <a:pt x="8187991" y="145367"/>
                </a:lnTo>
                <a:lnTo>
                  <a:pt x="8228837" y="149925"/>
                </a:lnTo>
                <a:lnTo>
                  <a:pt x="8268656" y="154536"/>
                </a:lnTo>
                <a:lnTo>
                  <a:pt x="8307436" y="159197"/>
                </a:lnTo>
                <a:lnTo>
                  <a:pt x="8381830" y="168672"/>
                </a:lnTo>
                <a:lnTo>
                  <a:pt x="8451926" y="178343"/>
                </a:lnTo>
                <a:lnTo>
                  <a:pt x="8517628" y="188202"/>
                </a:lnTo>
                <a:lnTo>
                  <a:pt x="8578842" y="198244"/>
                </a:lnTo>
                <a:lnTo>
                  <a:pt x="8635475" y="208461"/>
                </a:lnTo>
                <a:lnTo>
                  <a:pt x="8687431" y="218846"/>
                </a:lnTo>
                <a:lnTo>
                  <a:pt x="8734616" y="229392"/>
                </a:lnTo>
                <a:lnTo>
                  <a:pt x="8776935" y="240093"/>
                </a:lnTo>
                <a:lnTo>
                  <a:pt x="8814295" y="250942"/>
                </a:lnTo>
                <a:lnTo>
                  <a:pt x="8860828" y="267477"/>
                </a:lnTo>
                <a:lnTo>
                  <a:pt x="8895670" y="284306"/>
                </a:lnTo>
                <a:lnTo>
                  <a:pt x="8926894" y="312944"/>
                </a:lnTo>
                <a:lnTo>
                  <a:pt x="8929712" y="324586"/>
                </a:lnTo>
                <a:lnTo>
                  <a:pt x="8904631" y="359210"/>
                </a:lnTo>
                <a:lnTo>
                  <a:pt x="8860828" y="381711"/>
                </a:lnTo>
                <a:lnTo>
                  <a:pt x="8814295" y="398247"/>
                </a:lnTo>
                <a:lnTo>
                  <a:pt x="8776935" y="409097"/>
                </a:lnTo>
                <a:lnTo>
                  <a:pt x="8734616" y="419798"/>
                </a:lnTo>
                <a:lnTo>
                  <a:pt x="8687431" y="430346"/>
                </a:lnTo>
                <a:lnTo>
                  <a:pt x="8635475" y="440731"/>
                </a:lnTo>
                <a:lnTo>
                  <a:pt x="8578843" y="450948"/>
                </a:lnTo>
                <a:lnTo>
                  <a:pt x="8517628" y="460990"/>
                </a:lnTo>
                <a:lnTo>
                  <a:pt x="8451926" y="470850"/>
                </a:lnTo>
                <a:lnTo>
                  <a:pt x="8381830" y="480521"/>
                </a:lnTo>
                <a:lnTo>
                  <a:pt x="8307436" y="489996"/>
                </a:lnTo>
                <a:lnTo>
                  <a:pt x="8268657" y="494658"/>
                </a:lnTo>
                <a:lnTo>
                  <a:pt x="8228838" y="499269"/>
                </a:lnTo>
                <a:lnTo>
                  <a:pt x="8187991" y="503827"/>
                </a:lnTo>
                <a:lnTo>
                  <a:pt x="8146129" y="508332"/>
                </a:lnTo>
                <a:lnTo>
                  <a:pt x="8103263" y="512783"/>
                </a:lnTo>
                <a:lnTo>
                  <a:pt x="8059405" y="517178"/>
                </a:lnTo>
                <a:lnTo>
                  <a:pt x="8014567" y="521518"/>
                </a:lnTo>
                <a:lnTo>
                  <a:pt x="7968760" y="525802"/>
                </a:lnTo>
                <a:lnTo>
                  <a:pt x="7921997" y="530028"/>
                </a:lnTo>
                <a:lnTo>
                  <a:pt x="7874289" y="534195"/>
                </a:lnTo>
                <a:lnTo>
                  <a:pt x="7825648" y="538303"/>
                </a:lnTo>
                <a:lnTo>
                  <a:pt x="7776085" y="542351"/>
                </a:lnTo>
                <a:lnTo>
                  <a:pt x="7725613" y="546338"/>
                </a:lnTo>
                <a:lnTo>
                  <a:pt x="7674244" y="550263"/>
                </a:lnTo>
                <a:lnTo>
                  <a:pt x="7621989" y="554126"/>
                </a:lnTo>
                <a:lnTo>
                  <a:pt x="7568859" y="557925"/>
                </a:lnTo>
                <a:lnTo>
                  <a:pt x="7514868" y="561659"/>
                </a:lnTo>
                <a:lnTo>
                  <a:pt x="7460026" y="565329"/>
                </a:lnTo>
                <a:lnTo>
                  <a:pt x="7404345" y="568932"/>
                </a:lnTo>
                <a:lnTo>
                  <a:pt x="7347838" y="572468"/>
                </a:lnTo>
                <a:lnTo>
                  <a:pt x="7290516" y="575937"/>
                </a:lnTo>
                <a:lnTo>
                  <a:pt x="7232390" y="579336"/>
                </a:lnTo>
                <a:lnTo>
                  <a:pt x="7173474" y="582667"/>
                </a:lnTo>
                <a:lnTo>
                  <a:pt x="7113777" y="585926"/>
                </a:lnTo>
                <a:lnTo>
                  <a:pt x="7053313" y="589115"/>
                </a:lnTo>
                <a:lnTo>
                  <a:pt x="6992093" y="592231"/>
                </a:lnTo>
                <a:lnTo>
                  <a:pt x="6930129" y="595275"/>
                </a:lnTo>
                <a:lnTo>
                  <a:pt x="6867432" y="598244"/>
                </a:lnTo>
                <a:lnTo>
                  <a:pt x="6804015" y="601139"/>
                </a:lnTo>
                <a:lnTo>
                  <a:pt x="6739889" y="603958"/>
                </a:lnTo>
                <a:lnTo>
                  <a:pt x="6675066" y="606701"/>
                </a:lnTo>
                <a:lnTo>
                  <a:pt x="6609558" y="609367"/>
                </a:lnTo>
                <a:lnTo>
                  <a:pt x="6543377" y="611954"/>
                </a:lnTo>
                <a:lnTo>
                  <a:pt x="6476534" y="614463"/>
                </a:lnTo>
                <a:lnTo>
                  <a:pt x="6409042" y="616891"/>
                </a:lnTo>
                <a:lnTo>
                  <a:pt x="6340911" y="619239"/>
                </a:lnTo>
                <a:lnTo>
                  <a:pt x="6272155" y="621506"/>
                </a:lnTo>
                <a:lnTo>
                  <a:pt x="6202784" y="623690"/>
                </a:lnTo>
                <a:lnTo>
                  <a:pt x="6132811" y="625790"/>
                </a:lnTo>
                <a:lnTo>
                  <a:pt x="6062247" y="627807"/>
                </a:lnTo>
                <a:lnTo>
                  <a:pt x="5991104" y="629738"/>
                </a:lnTo>
                <a:lnTo>
                  <a:pt x="5919394" y="631584"/>
                </a:lnTo>
                <a:lnTo>
                  <a:pt x="5847129" y="633343"/>
                </a:lnTo>
                <a:lnTo>
                  <a:pt x="5774320" y="635015"/>
                </a:lnTo>
                <a:lnTo>
                  <a:pt x="5700980" y="636597"/>
                </a:lnTo>
                <a:lnTo>
                  <a:pt x="5627120" y="638091"/>
                </a:lnTo>
                <a:lnTo>
                  <a:pt x="5552752" y="639495"/>
                </a:lnTo>
                <a:lnTo>
                  <a:pt x="5477887" y="640807"/>
                </a:lnTo>
                <a:lnTo>
                  <a:pt x="5402538" y="642028"/>
                </a:lnTo>
                <a:lnTo>
                  <a:pt x="5326717" y="643156"/>
                </a:lnTo>
                <a:lnTo>
                  <a:pt x="5250434" y="644190"/>
                </a:lnTo>
                <a:lnTo>
                  <a:pt x="5173703" y="645130"/>
                </a:lnTo>
                <a:lnTo>
                  <a:pt x="5096534" y="645975"/>
                </a:lnTo>
                <a:lnTo>
                  <a:pt x="5018940" y="646723"/>
                </a:lnTo>
                <a:lnTo>
                  <a:pt x="4940933" y="647375"/>
                </a:lnTo>
                <a:lnTo>
                  <a:pt x="4862523" y="647928"/>
                </a:lnTo>
                <a:lnTo>
                  <a:pt x="4783724" y="648383"/>
                </a:lnTo>
                <a:lnTo>
                  <a:pt x="4704546" y="648738"/>
                </a:lnTo>
                <a:lnTo>
                  <a:pt x="4625002" y="648993"/>
                </a:lnTo>
                <a:lnTo>
                  <a:pt x="4545104" y="649147"/>
                </a:lnTo>
                <a:lnTo>
                  <a:pt x="4464862" y="649198"/>
                </a:lnTo>
                <a:lnTo>
                  <a:pt x="4384621" y="649147"/>
                </a:lnTo>
                <a:lnTo>
                  <a:pt x="4304722" y="648993"/>
                </a:lnTo>
                <a:lnTo>
                  <a:pt x="4225178" y="648738"/>
                </a:lnTo>
                <a:lnTo>
                  <a:pt x="4146001" y="648383"/>
                </a:lnTo>
                <a:lnTo>
                  <a:pt x="4067201" y="647928"/>
                </a:lnTo>
                <a:lnTo>
                  <a:pt x="3988792" y="647375"/>
                </a:lnTo>
                <a:lnTo>
                  <a:pt x="3910784" y="646723"/>
                </a:lnTo>
                <a:lnTo>
                  <a:pt x="3833190" y="645975"/>
                </a:lnTo>
                <a:lnTo>
                  <a:pt x="3756021" y="645130"/>
                </a:lnTo>
                <a:lnTo>
                  <a:pt x="3679290" y="644190"/>
                </a:lnTo>
                <a:lnTo>
                  <a:pt x="3603007" y="643156"/>
                </a:lnTo>
                <a:lnTo>
                  <a:pt x="3527186" y="642028"/>
                </a:lnTo>
                <a:lnTo>
                  <a:pt x="3451837" y="640807"/>
                </a:lnTo>
                <a:lnTo>
                  <a:pt x="3376972" y="639495"/>
                </a:lnTo>
                <a:lnTo>
                  <a:pt x="3302604" y="638091"/>
                </a:lnTo>
                <a:lnTo>
                  <a:pt x="3228744" y="636597"/>
                </a:lnTo>
                <a:lnTo>
                  <a:pt x="3155403" y="635015"/>
                </a:lnTo>
                <a:lnTo>
                  <a:pt x="3082594" y="633343"/>
                </a:lnTo>
                <a:lnTo>
                  <a:pt x="3010329" y="631584"/>
                </a:lnTo>
                <a:lnTo>
                  <a:pt x="2938619" y="629738"/>
                </a:lnTo>
                <a:lnTo>
                  <a:pt x="2867476" y="627807"/>
                </a:lnTo>
                <a:lnTo>
                  <a:pt x="2796912" y="625790"/>
                </a:lnTo>
                <a:lnTo>
                  <a:pt x="2726939" y="623690"/>
                </a:lnTo>
                <a:lnTo>
                  <a:pt x="2657568" y="621506"/>
                </a:lnTo>
                <a:lnTo>
                  <a:pt x="2588811" y="619239"/>
                </a:lnTo>
                <a:lnTo>
                  <a:pt x="2520680" y="616891"/>
                </a:lnTo>
                <a:lnTo>
                  <a:pt x="2453188" y="614463"/>
                </a:lnTo>
                <a:lnTo>
                  <a:pt x="2386345" y="611954"/>
                </a:lnTo>
                <a:lnTo>
                  <a:pt x="2320163" y="609367"/>
                </a:lnTo>
                <a:lnTo>
                  <a:pt x="2254655" y="606701"/>
                </a:lnTo>
                <a:lnTo>
                  <a:pt x="2189832" y="603958"/>
                </a:lnTo>
                <a:lnTo>
                  <a:pt x="2125706" y="601139"/>
                </a:lnTo>
                <a:lnTo>
                  <a:pt x="2062289" y="598244"/>
                </a:lnTo>
                <a:lnTo>
                  <a:pt x="1999592" y="595275"/>
                </a:lnTo>
                <a:lnTo>
                  <a:pt x="1937628" y="592231"/>
                </a:lnTo>
                <a:lnTo>
                  <a:pt x="1876407" y="589115"/>
                </a:lnTo>
                <a:lnTo>
                  <a:pt x="1815943" y="585926"/>
                </a:lnTo>
                <a:lnTo>
                  <a:pt x="1756246" y="582667"/>
                </a:lnTo>
                <a:lnTo>
                  <a:pt x="1697329" y="579336"/>
                </a:lnTo>
                <a:lnTo>
                  <a:pt x="1639204" y="575937"/>
                </a:lnTo>
                <a:lnTo>
                  <a:pt x="1581881" y="572468"/>
                </a:lnTo>
                <a:lnTo>
                  <a:pt x="1525374" y="568932"/>
                </a:lnTo>
                <a:lnTo>
                  <a:pt x="1469693" y="565329"/>
                </a:lnTo>
                <a:lnTo>
                  <a:pt x="1414851" y="561659"/>
                </a:lnTo>
                <a:lnTo>
                  <a:pt x="1360859" y="557925"/>
                </a:lnTo>
                <a:lnTo>
                  <a:pt x="1307730" y="554126"/>
                </a:lnTo>
                <a:lnTo>
                  <a:pt x="1255474" y="550263"/>
                </a:lnTo>
                <a:lnTo>
                  <a:pt x="1204104" y="546338"/>
                </a:lnTo>
                <a:lnTo>
                  <a:pt x="1153632" y="542351"/>
                </a:lnTo>
                <a:lnTo>
                  <a:pt x="1104070" y="538303"/>
                </a:lnTo>
                <a:lnTo>
                  <a:pt x="1055428" y="534195"/>
                </a:lnTo>
                <a:lnTo>
                  <a:pt x="1007720" y="530028"/>
                </a:lnTo>
                <a:lnTo>
                  <a:pt x="960956" y="525802"/>
                </a:lnTo>
                <a:lnTo>
                  <a:pt x="915149" y="521518"/>
                </a:lnTo>
                <a:lnTo>
                  <a:pt x="870311" y="517178"/>
                </a:lnTo>
                <a:lnTo>
                  <a:pt x="826453" y="512783"/>
                </a:lnTo>
                <a:lnTo>
                  <a:pt x="783587" y="508332"/>
                </a:lnTo>
                <a:lnTo>
                  <a:pt x="741724" y="503827"/>
                </a:lnTo>
                <a:lnTo>
                  <a:pt x="700878" y="499269"/>
                </a:lnTo>
                <a:lnTo>
                  <a:pt x="661059" y="494658"/>
                </a:lnTo>
                <a:lnTo>
                  <a:pt x="622279" y="489996"/>
                </a:lnTo>
                <a:lnTo>
                  <a:pt x="547884" y="480521"/>
                </a:lnTo>
                <a:lnTo>
                  <a:pt x="477789" y="470850"/>
                </a:lnTo>
                <a:lnTo>
                  <a:pt x="412086" y="460990"/>
                </a:lnTo>
                <a:lnTo>
                  <a:pt x="350871" y="450948"/>
                </a:lnTo>
                <a:lnTo>
                  <a:pt x="294239" y="440731"/>
                </a:lnTo>
                <a:lnTo>
                  <a:pt x="242282" y="430346"/>
                </a:lnTo>
                <a:lnTo>
                  <a:pt x="195097" y="419798"/>
                </a:lnTo>
                <a:lnTo>
                  <a:pt x="152778" y="409097"/>
                </a:lnTo>
                <a:lnTo>
                  <a:pt x="115418" y="398247"/>
                </a:lnTo>
                <a:lnTo>
                  <a:pt x="68885" y="381711"/>
                </a:lnTo>
                <a:lnTo>
                  <a:pt x="34042" y="364881"/>
                </a:lnTo>
                <a:lnTo>
                  <a:pt x="2818" y="336241"/>
                </a:lnTo>
                <a:lnTo>
                  <a:pt x="0" y="324599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50145" y="1597775"/>
            <a:ext cx="7758430" cy="9137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indent="-457200">
              <a:spcBef>
                <a:spcPts val="95"/>
              </a:spcBef>
              <a:buChar char="•"/>
              <a:tabLst>
                <a:tab pos="469265" algn="l"/>
                <a:tab pos="469900" algn="l"/>
                <a:tab pos="6292215" algn="l"/>
              </a:tabLst>
            </a:pPr>
            <a:r>
              <a:rPr sz="2000" spc="-45" dirty="0">
                <a:latin typeface="Arial"/>
                <a:cs typeface="Arial"/>
              </a:rPr>
              <a:t>Yapı </a:t>
            </a:r>
            <a:r>
              <a:rPr sz="2000" spc="-5" dirty="0">
                <a:latin typeface="Arial"/>
                <a:cs typeface="Arial"/>
              </a:rPr>
              <a:t>maliyetinin belirlenmesi işine</a:t>
            </a:r>
            <a:r>
              <a:rPr sz="2000" spc="15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keşif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çıkarılması	</a:t>
            </a:r>
            <a:r>
              <a:rPr sz="2000" spc="-15" dirty="0">
                <a:latin typeface="Arial"/>
                <a:cs typeface="Arial"/>
              </a:rPr>
              <a:t>denmektedir</a:t>
            </a:r>
            <a:r>
              <a:rPr sz="2000" spc="-15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1784985">
              <a:spcBef>
                <a:spcPts val="1714"/>
              </a:spcBef>
            </a:pPr>
            <a:r>
              <a:rPr sz="2400" b="1" spc="-40" dirty="0">
                <a:solidFill>
                  <a:srgbClr val="FFFFFF"/>
                </a:solidFill>
                <a:latin typeface="Arial"/>
                <a:cs typeface="Arial"/>
              </a:rPr>
              <a:t>Yapı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Maliyeti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= ∑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(Miktar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x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Birim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Fiyat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42844" y="3403474"/>
            <a:ext cx="3779843" cy="11685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2843" y="3403476"/>
            <a:ext cx="3780154" cy="1169035"/>
          </a:xfrm>
          <a:custGeom>
            <a:avLst/>
            <a:gdLst/>
            <a:ahLst/>
            <a:cxnLst/>
            <a:rect l="l" t="t" r="r" b="b"/>
            <a:pathLst>
              <a:path w="3780154" h="1169035">
                <a:moveTo>
                  <a:pt x="0" y="584263"/>
                </a:moveTo>
                <a:lnTo>
                  <a:pt x="5183" y="540659"/>
                </a:lnTo>
                <a:lnTo>
                  <a:pt x="20491" y="497924"/>
                </a:lnTo>
                <a:lnTo>
                  <a:pt x="45558" y="456174"/>
                </a:lnTo>
                <a:lnTo>
                  <a:pt x="80017" y="415519"/>
                </a:lnTo>
                <a:lnTo>
                  <a:pt x="123504" y="376074"/>
                </a:lnTo>
                <a:lnTo>
                  <a:pt x="175654" y="337951"/>
                </a:lnTo>
                <a:lnTo>
                  <a:pt x="236100" y="301264"/>
                </a:lnTo>
                <a:lnTo>
                  <a:pt x="304478" y="266125"/>
                </a:lnTo>
                <a:lnTo>
                  <a:pt x="341527" y="249171"/>
                </a:lnTo>
                <a:lnTo>
                  <a:pt x="380422" y="232646"/>
                </a:lnTo>
                <a:lnTo>
                  <a:pt x="421116" y="216566"/>
                </a:lnTo>
                <a:lnTo>
                  <a:pt x="463566" y="200943"/>
                </a:lnTo>
                <a:lnTo>
                  <a:pt x="507724" y="185791"/>
                </a:lnTo>
                <a:lnTo>
                  <a:pt x="553545" y="171126"/>
                </a:lnTo>
                <a:lnTo>
                  <a:pt x="600983" y="156960"/>
                </a:lnTo>
                <a:lnTo>
                  <a:pt x="649994" y="143309"/>
                </a:lnTo>
                <a:lnTo>
                  <a:pt x="700530" y="130186"/>
                </a:lnTo>
                <a:lnTo>
                  <a:pt x="752547" y="117605"/>
                </a:lnTo>
                <a:lnTo>
                  <a:pt x="805998" y="105581"/>
                </a:lnTo>
                <a:lnTo>
                  <a:pt x="860838" y="94128"/>
                </a:lnTo>
                <a:lnTo>
                  <a:pt x="917022" y="83259"/>
                </a:lnTo>
                <a:lnTo>
                  <a:pt x="974503" y="72989"/>
                </a:lnTo>
                <a:lnTo>
                  <a:pt x="1033236" y="63332"/>
                </a:lnTo>
                <a:lnTo>
                  <a:pt x="1093176" y="54302"/>
                </a:lnTo>
                <a:lnTo>
                  <a:pt x="1154276" y="45914"/>
                </a:lnTo>
                <a:lnTo>
                  <a:pt x="1216491" y="38180"/>
                </a:lnTo>
                <a:lnTo>
                  <a:pt x="1279775" y="31117"/>
                </a:lnTo>
                <a:lnTo>
                  <a:pt x="1344083" y="24737"/>
                </a:lnTo>
                <a:lnTo>
                  <a:pt x="1409369" y="19054"/>
                </a:lnTo>
                <a:lnTo>
                  <a:pt x="1475587" y="14084"/>
                </a:lnTo>
                <a:lnTo>
                  <a:pt x="1542691" y="9839"/>
                </a:lnTo>
                <a:lnTo>
                  <a:pt x="1610636" y="6334"/>
                </a:lnTo>
                <a:lnTo>
                  <a:pt x="1679377" y="3584"/>
                </a:lnTo>
                <a:lnTo>
                  <a:pt x="1748866" y="1602"/>
                </a:lnTo>
                <a:lnTo>
                  <a:pt x="1819060" y="402"/>
                </a:lnTo>
                <a:lnTo>
                  <a:pt x="1889912" y="0"/>
                </a:lnTo>
                <a:lnTo>
                  <a:pt x="1960776" y="402"/>
                </a:lnTo>
                <a:lnTo>
                  <a:pt x="2030970" y="1602"/>
                </a:lnTo>
                <a:lnTo>
                  <a:pt x="2100460" y="3584"/>
                </a:lnTo>
                <a:lnTo>
                  <a:pt x="2169200" y="6334"/>
                </a:lnTo>
                <a:lnTo>
                  <a:pt x="2237146" y="9839"/>
                </a:lnTo>
                <a:lnTo>
                  <a:pt x="2304250" y="14084"/>
                </a:lnTo>
                <a:lnTo>
                  <a:pt x="2370468" y="19054"/>
                </a:lnTo>
                <a:lnTo>
                  <a:pt x="2435754" y="24737"/>
                </a:lnTo>
                <a:lnTo>
                  <a:pt x="2500061" y="31117"/>
                </a:lnTo>
                <a:lnTo>
                  <a:pt x="2563346" y="38180"/>
                </a:lnTo>
                <a:lnTo>
                  <a:pt x="2625561" y="45914"/>
                </a:lnTo>
                <a:lnTo>
                  <a:pt x="2686661" y="54302"/>
                </a:lnTo>
                <a:lnTo>
                  <a:pt x="2746600" y="63332"/>
                </a:lnTo>
                <a:lnTo>
                  <a:pt x="2805333" y="72989"/>
                </a:lnTo>
                <a:lnTo>
                  <a:pt x="2862815" y="83259"/>
                </a:lnTo>
                <a:lnTo>
                  <a:pt x="2918998" y="94128"/>
                </a:lnTo>
                <a:lnTo>
                  <a:pt x="2973839" y="105581"/>
                </a:lnTo>
                <a:lnTo>
                  <a:pt x="3027290" y="117605"/>
                </a:lnTo>
                <a:lnTo>
                  <a:pt x="3079307" y="130186"/>
                </a:lnTo>
                <a:lnTo>
                  <a:pt x="3129843" y="143309"/>
                </a:lnTo>
                <a:lnTo>
                  <a:pt x="3178853" y="156960"/>
                </a:lnTo>
                <a:lnTo>
                  <a:pt x="3226292" y="171126"/>
                </a:lnTo>
                <a:lnTo>
                  <a:pt x="3272113" y="185791"/>
                </a:lnTo>
                <a:lnTo>
                  <a:pt x="3316271" y="200943"/>
                </a:lnTo>
                <a:lnTo>
                  <a:pt x="3358720" y="216566"/>
                </a:lnTo>
                <a:lnTo>
                  <a:pt x="3399415" y="232646"/>
                </a:lnTo>
                <a:lnTo>
                  <a:pt x="3438310" y="249171"/>
                </a:lnTo>
                <a:lnTo>
                  <a:pt x="3475359" y="266125"/>
                </a:lnTo>
                <a:lnTo>
                  <a:pt x="3510516" y="283494"/>
                </a:lnTo>
                <a:lnTo>
                  <a:pt x="3574974" y="319421"/>
                </a:lnTo>
                <a:lnTo>
                  <a:pt x="3631317" y="356841"/>
                </a:lnTo>
                <a:lnTo>
                  <a:pt x="3679181" y="395639"/>
                </a:lnTo>
                <a:lnTo>
                  <a:pt x="3718200" y="435702"/>
                </a:lnTo>
                <a:lnTo>
                  <a:pt x="3748009" y="476919"/>
                </a:lnTo>
                <a:lnTo>
                  <a:pt x="3768242" y="519176"/>
                </a:lnTo>
                <a:lnTo>
                  <a:pt x="3778533" y="562359"/>
                </a:lnTo>
                <a:lnTo>
                  <a:pt x="3779837" y="584263"/>
                </a:lnTo>
                <a:lnTo>
                  <a:pt x="3778533" y="606168"/>
                </a:lnTo>
                <a:lnTo>
                  <a:pt x="3774653" y="627869"/>
                </a:lnTo>
                <a:lnTo>
                  <a:pt x="3759345" y="670605"/>
                </a:lnTo>
                <a:lnTo>
                  <a:pt x="3734279" y="712357"/>
                </a:lnTo>
                <a:lnTo>
                  <a:pt x="3699819" y="753012"/>
                </a:lnTo>
                <a:lnTo>
                  <a:pt x="3656332" y="792459"/>
                </a:lnTo>
                <a:lnTo>
                  <a:pt x="3604183" y="830582"/>
                </a:lnTo>
                <a:lnTo>
                  <a:pt x="3543736" y="867271"/>
                </a:lnTo>
                <a:lnTo>
                  <a:pt x="3475359" y="902411"/>
                </a:lnTo>
                <a:lnTo>
                  <a:pt x="3438310" y="919365"/>
                </a:lnTo>
                <a:lnTo>
                  <a:pt x="3399415" y="935890"/>
                </a:lnTo>
                <a:lnTo>
                  <a:pt x="3358720" y="951971"/>
                </a:lnTo>
                <a:lnTo>
                  <a:pt x="3316271" y="967594"/>
                </a:lnTo>
                <a:lnTo>
                  <a:pt x="3272113" y="982746"/>
                </a:lnTo>
                <a:lnTo>
                  <a:pt x="3226292" y="997411"/>
                </a:lnTo>
                <a:lnTo>
                  <a:pt x="3178853" y="1011577"/>
                </a:lnTo>
                <a:lnTo>
                  <a:pt x="3129843" y="1025229"/>
                </a:lnTo>
                <a:lnTo>
                  <a:pt x="3079307" y="1038352"/>
                </a:lnTo>
                <a:lnTo>
                  <a:pt x="3027290" y="1050933"/>
                </a:lnTo>
                <a:lnTo>
                  <a:pt x="2973839" y="1062957"/>
                </a:lnTo>
                <a:lnTo>
                  <a:pt x="2918998" y="1074411"/>
                </a:lnTo>
                <a:lnTo>
                  <a:pt x="2862815" y="1085279"/>
                </a:lnTo>
                <a:lnTo>
                  <a:pt x="2805333" y="1095549"/>
                </a:lnTo>
                <a:lnTo>
                  <a:pt x="2746600" y="1105206"/>
                </a:lnTo>
                <a:lnTo>
                  <a:pt x="2686661" y="1114236"/>
                </a:lnTo>
                <a:lnTo>
                  <a:pt x="2625561" y="1122625"/>
                </a:lnTo>
                <a:lnTo>
                  <a:pt x="2563346" y="1130358"/>
                </a:lnTo>
                <a:lnTo>
                  <a:pt x="2500061" y="1137422"/>
                </a:lnTo>
                <a:lnTo>
                  <a:pt x="2435754" y="1143802"/>
                </a:lnTo>
                <a:lnTo>
                  <a:pt x="2370468" y="1149485"/>
                </a:lnTo>
                <a:lnTo>
                  <a:pt x="2304250" y="1154455"/>
                </a:lnTo>
                <a:lnTo>
                  <a:pt x="2237146" y="1158700"/>
                </a:lnTo>
                <a:lnTo>
                  <a:pt x="2169200" y="1162204"/>
                </a:lnTo>
                <a:lnTo>
                  <a:pt x="2100460" y="1164955"/>
                </a:lnTo>
                <a:lnTo>
                  <a:pt x="2030970" y="1166937"/>
                </a:lnTo>
                <a:lnTo>
                  <a:pt x="1960776" y="1168136"/>
                </a:lnTo>
                <a:lnTo>
                  <a:pt x="1889925" y="1168539"/>
                </a:lnTo>
                <a:lnTo>
                  <a:pt x="1819072" y="1168136"/>
                </a:lnTo>
                <a:lnTo>
                  <a:pt x="1748878" y="1166937"/>
                </a:lnTo>
                <a:lnTo>
                  <a:pt x="1679387" y="1164955"/>
                </a:lnTo>
                <a:lnTo>
                  <a:pt x="1610646" y="1162204"/>
                </a:lnTo>
                <a:lnTo>
                  <a:pt x="1542700" y="1158700"/>
                </a:lnTo>
                <a:lnTo>
                  <a:pt x="1475595" y="1154455"/>
                </a:lnTo>
                <a:lnTo>
                  <a:pt x="1409376" y="1149485"/>
                </a:lnTo>
                <a:lnTo>
                  <a:pt x="1344090" y="1143802"/>
                </a:lnTo>
                <a:lnTo>
                  <a:pt x="1279782" y="1137422"/>
                </a:lnTo>
                <a:lnTo>
                  <a:pt x="1216497" y="1130358"/>
                </a:lnTo>
                <a:lnTo>
                  <a:pt x="1154281" y="1122625"/>
                </a:lnTo>
                <a:lnTo>
                  <a:pt x="1093181" y="1114236"/>
                </a:lnTo>
                <a:lnTo>
                  <a:pt x="1033241" y="1105206"/>
                </a:lnTo>
                <a:lnTo>
                  <a:pt x="974507" y="1095549"/>
                </a:lnTo>
                <a:lnTo>
                  <a:pt x="917025" y="1085279"/>
                </a:lnTo>
                <a:lnTo>
                  <a:pt x="860841" y="1074411"/>
                </a:lnTo>
                <a:lnTo>
                  <a:pt x="806001" y="1062957"/>
                </a:lnTo>
                <a:lnTo>
                  <a:pt x="752549" y="1050933"/>
                </a:lnTo>
                <a:lnTo>
                  <a:pt x="700532" y="1038352"/>
                </a:lnTo>
                <a:lnTo>
                  <a:pt x="649996" y="1025229"/>
                </a:lnTo>
                <a:lnTo>
                  <a:pt x="600985" y="1011577"/>
                </a:lnTo>
                <a:lnTo>
                  <a:pt x="553546" y="997411"/>
                </a:lnTo>
                <a:lnTo>
                  <a:pt x="507725" y="982746"/>
                </a:lnTo>
                <a:lnTo>
                  <a:pt x="463567" y="967594"/>
                </a:lnTo>
                <a:lnTo>
                  <a:pt x="421117" y="951971"/>
                </a:lnTo>
                <a:lnTo>
                  <a:pt x="380422" y="935890"/>
                </a:lnTo>
                <a:lnTo>
                  <a:pt x="341528" y="919365"/>
                </a:lnTo>
                <a:lnTo>
                  <a:pt x="304479" y="902411"/>
                </a:lnTo>
                <a:lnTo>
                  <a:pt x="269321" y="885041"/>
                </a:lnTo>
                <a:lnTo>
                  <a:pt x="204863" y="849113"/>
                </a:lnTo>
                <a:lnTo>
                  <a:pt x="148519" y="811693"/>
                </a:lnTo>
                <a:lnTo>
                  <a:pt x="100655" y="772894"/>
                </a:lnTo>
                <a:lnTo>
                  <a:pt x="61636" y="732829"/>
                </a:lnTo>
                <a:lnTo>
                  <a:pt x="31827" y="691611"/>
                </a:lnTo>
                <a:lnTo>
                  <a:pt x="11595" y="649353"/>
                </a:lnTo>
                <a:lnTo>
                  <a:pt x="1303" y="606168"/>
                </a:lnTo>
                <a:lnTo>
                  <a:pt x="0" y="584263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149875" y="3143251"/>
            <a:ext cx="3779836" cy="11685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149880" y="3143256"/>
            <a:ext cx="3780154" cy="1169035"/>
          </a:xfrm>
          <a:custGeom>
            <a:avLst/>
            <a:gdLst/>
            <a:ahLst/>
            <a:cxnLst/>
            <a:rect l="l" t="t" r="r" b="b"/>
            <a:pathLst>
              <a:path w="3780154" h="1169035">
                <a:moveTo>
                  <a:pt x="0" y="584263"/>
                </a:moveTo>
                <a:lnTo>
                  <a:pt x="5183" y="540659"/>
                </a:lnTo>
                <a:lnTo>
                  <a:pt x="20491" y="497924"/>
                </a:lnTo>
                <a:lnTo>
                  <a:pt x="45558" y="456174"/>
                </a:lnTo>
                <a:lnTo>
                  <a:pt x="80017" y="415519"/>
                </a:lnTo>
                <a:lnTo>
                  <a:pt x="123504" y="376074"/>
                </a:lnTo>
                <a:lnTo>
                  <a:pt x="175654" y="337951"/>
                </a:lnTo>
                <a:lnTo>
                  <a:pt x="236100" y="301264"/>
                </a:lnTo>
                <a:lnTo>
                  <a:pt x="304478" y="266125"/>
                </a:lnTo>
                <a:lnTo>
                  <a:pt x="341527" y="249171"/>
                </a:lnTo>
                <a:lnTo>
                  <a:pt x="380422" y="232646"/>
                </a:lnTo>
                <a:lnTo>
                  <a:pt x="421116" y="216566"/>
                </a:lnTo>
                <a:lnTo>
                  <a:pt x="463566" y="200943"/>
                </a:lnTo>
                <a:lnTo>
                  <a:pt x="507724" y="185791"/>
                </a:lnTo>
                <a:lnTo>
                  <a:pt x="553545" y="171126"/>
                </a:lnTo>
                <a:lnTo>
                  <a:pt x="600983" y="156960"/>
                </a:lnTo>
                <a:lnTo>
                  <a:pt x="649994" y="143309"/>
                </a:lnTo>
                <a:lnTo>
                  <a:pt x="700530" y="130186"/>
                </a:lnTo>
                <a:lnTo>
                  <a:pt x="752547" y="117605"/>
                </a:lnTo>
                <a:lnTo>
                  <a:pt x="805998" y="105581"/>
                </a:lnTo>
                <a:lnTo>
                  <a:pt x="860838" y="94128"/>
                </a:lnTo>
                <a:lnTo>
                  <a:pt x="917022" y="83259"/>
                </a:lnTo>
                <a:lnTo>
                  <a:pt x="974503" y="72989"/>
                </a:lnTo>
                <a:lnTo>
                  <a:pt x="1033236" y="63332"/>
                </a:lnTo>
                <a:lnTo>
                  <a:pt x="1093176" y="54302"/>
                </a:lnTo>
                <a:lnTo>
                  <a:pt x="1154276" y="45914"/>
                </a:lnTo>
                <a:lnTo>
                  <a:pt x="1216491" y="38180"/>
                </a:lnTo>
                <a:lnTo>
                  <a:pt x="1279775" y="31117"/>
                </a:lnTo>
                <a:lnTo>
                  <a:pt x="1344083" y="24737"/>
                </a:lnTo>
                <a:lnTo>
                  <a:pt x="1409369" y="19054"/>
                </a:lnTo>
                <a:lnTo>
                  <a:pt x="1475587" y="14084"/>
                </a:lnTo>
                <a:lnTo>
                  <a:pt x="1542691" y="9839"/>
                </a:lnTo>
                <a:lnTo>
                  <a:pt x="1610636" y="6334"/>
                </a:lnTo>
                <a:lnTo>
                  <a:pt x="1679377" y="3584"/>
                </a:lnTo>
                <a:lnTo>
                  <a:pt x="1748866" y="1602"/>
                </a:lnTo>
                <a:lnTo>
                  <a:pt x="1819060" y="402"/>
                </a:lnTo>
                <a:lnTo>
                  <a:pt x="1889912" y="0"/>
                </a:lnTo>
                <a:lnTo>
                  <a:pt x="1960765" y="402"/>
                </a:lnTo>
                <a:lnTo>
                  <a:pt x="2030959" y="1602"/>
                </a:lnTo>
                <a:lnTo>
                  <a:pt x="2100450" y="3584"/>
                </a:lnTo>
                <a:lnTo>
                  <a:pt x="2169191" y="6334"/>
                </a:lnTo>
                <a:lnTo>
                  <a:pt x="2237137" y="9839"/>
                </a:lnTo>
                <a:lnTo>
                  <a:pt x="2304242" y="14084"/>
                </a:lnTo>
                <a:lnTo>
                  <a:pt x="2370460" y="19054"/>
                </a:lnTo>
                <a:lnTo>
                  <a:pt x="2435747" y="24737"/>
                </a:lnTo>
                <a:lnTo>
                  <a:pt x="2500055" y="31117"/>
                </a:lnTo>
                <a:lnTo>
                  <a:pt x="2563340" y="38180"/>
                </a:lnTo>
                <a:lnTo>
                  <a:pt x="2625555" y="45914"/>
                </a:lnTo>
                <a:lnTo>
                  <a:pt x="2686656" y="54302"/>
                </a:lnTo>
                <a:lnTo>
                  <a:pt x="2746596" y="63332"/>
                </a:lnTo>
                <a:lnTo>
                  <a:pt x="2805329" y="72989"/>
                </a:lnTo>
                <a:lnTo>
                  <a:pt x="2862811" y="83259"/>
                </a:lnTo>
                <a:lnTo>
                  <a:pt x="2918995" y="94128"/>
                </a:lnTo>
                <a:lnTo>
                  <a:pt x="2973836" y="105581"/>
                </a:lnTo>
                <a:lnTo>
                  <a:pt x="3027287" y="117605"/>
                </a:lnTo>
                <a:lnTo>
                  <a:pt x="3079304" y="130186"/>
                </a:lnTo>
                <a:lnTo>
                  <a:pt x="3129841" y="143309"/>
                </a:lnTo>
                <a:lnTo>
                  <a:pt x="3178851" y="156960"/>
                </a:lnTo>
                <a:lnTo>
                  <a:pt x="3226290" y="171126"/>
                </a:lnTo>
                <a:lnTo>
                  <a:pt x="3272111" y="185791"/>
                </a:lnTo>
                <a:lnTo>
                  <a:pt x="3316270" y="200943"/>
                </a:lnTo>
                <a:lnTo>
                  <a:pt x="3358719" y="216566"/>
                </a:lnTo>
                <a:lnTo>
                  <a:pt x="3399414" y="232646"/>
                </a:lnTo>
                <a:lnTo>
                  <a:pt x="3438309" y="249171"/>
                </a:lnTo>
                <a:lnTo>
                  <a:pt x="3475358" y="266125"/>
                </a:lnTo>
                <a:lnTo>
                  <a:pt x="3510515" y="283494"/>
                </a:lnTo>
                <a:lnTo>
                  <a:pt x="3574973" y="319421"/>
                </a:lnTo>
                <a:lnTo>
                  <a:pt x="3631317" y="356841"/>
                </a:lnTo>
                <a:lnTo>
                  <a:pt x="3679181" y="395639"/>
                </a:lnTo>
                <a:lnTo>
                  <a:pt x="3718200" y="435702"/>
                </a:lnTo>
                <a:lnTo>
                  <a:pt x="3748009" y="476919"/>
                </a:lnTo>
                <a:lnTo>
                  <a:pt x="3768242" y="519176"/>
                </a:lnTo>
                <a:lnTo>
                  <a:pt x="3778533" y="562359"/>
                </a:lnTo>
                <a:lnTo>
                  <a:pt x="3779837" y="584263"/>
                </a:lnTo>
                <a:lnTo>
                  <a:pt x="3778533" y="606168"/>
                </a:lnTo>
                <a:lnTo>
                  <a:pt x="3774653" y="627869"/>
                </a:lnTo>
                <a:lnTo>
                  <a:pt x="3759345" y="670605"/>
                </a:lnTo>
                <a:lnTo>
                  <a:pt x="3734279" y="712357"/>
                </a:lnTo>
                <a:lnTo>
                  <a:pt x="3699819" y="753012"/>
                </a:lnTo>
                <a:lnTo>
                  <a:pt x="3656332" y="792459"/>
                </a:lnTo>
                <a:lnTo>
                  <a:pt x="3604183" y="830582"/>
                </a:lnTo>
                <a:lnTo>
                  <a:pt x="3543736" y="867271"/>
                </a:lnTo>
                <a:lnTo>
                  <a:pt x="3475359" y="902411"/>
                </a:lnTo>
                <a:lnTo>
                  <a:pt x="3438310" y="919365"/>
                </a:lnTo>
                <a:lnTo>
                  <a:pt x="3399415" y="935890"/>
                </a:lnTo>
                <a:lnTo>
                  <a:pt x="3358720" y="951971"/>
                </a:lnTo>
                <a:lnTo>
                  <a:pt x="3316271" y="967594"/>
                </a:lnTo>
                <a:lnTo>
                  <a:pt x="3272113" y="982746"/>
                </a:lnTo>
                <a:lnTo>
                  <a:pt x="3226292" y="997411"/>
                </a:lnTo>
                <a:lnTo>
                  <a:pt x="3178853" y="1011577"/>
                </a:lnTo>
                <a:lnTo>
                  <a:pt x="3129843" y="1025229"/>
                </a:lnTo>
                <a:lnTo>
                  <a:pt x="3079307" y="1038352"/>
                </a:lnTo>
                <a:lnTo>
                  <a:pt x="3027290" y="1050933"/>
                </a:lnTo>
                <a:lnTo>
                  <a:pt x="2973839" y="1062957"/>
                </a:lnTo>
                <a:lnTo>
                  <a:pt x="2918998" y="1074411"/>
                </a:lnTo>
                <a:lnTo>
                  <a:pt x="2862815" y="1085279"/>
                </a:lnTo>
                <a:lnTo>
                  <a:pt x="2805333" y="1095549"/>
                </a:lnTo>
                <a:lnTo>
                  <a:pt x="2746600" y="1105206"/>
                </a:lnTo>
                <a:lnTo>
                  <a:pt x="2686661" y="1114236"/>
                </a:lnTo>
                <a:lnTo>
                  <a:pt x="2625561" y="1122625"/>
                </a:lnTo>
                <a:lnTo>
                  <a:pt x="2563346" y="1130358"/>
                </a:lnTo>
                <a:lnTo>
                  <a:pt x="2500061" y="1137422"/>
                </a:lnTo>
                <a:lnTo>
                  <a:pt x="2435754" y="1143802"/>
                </a:lnTo>
                <a:lnTo>
                  <a:pt x="2370468" y="1149485"/>
                </a:lnTo>
                <a:lnTo>
                  <a:pt x="2304250" y="1154455"/>
                </a:lnTo>
                <a:lnTo>
                  <a:pt x="2237146" y="1158700"/>
                </a:lnTo>
                <a:lnTo>
                  <a:pt x="2169200" y="1162204"/>
                </a:lnTo>
                <a:lnTo>
                  <a:pt x="2100460" y="1164955"/>
                </a:lnTo>
                <a:lnTo>
                  <a:pt x="2030970" y="1166937"/>
                </a:lnTo>
                <a:lnTo>
                  <a:pt x="1960776" y="1168136"/>
                </a:lnTo>
                <a:lnTo>
                  <a:pt x="1889925" y="1168539"/>
                </a:lnTo>
                <a:lnTo>
                  <a:pt x="1819072" y="1168136"/>
                </a:lnTo>
                <a:lnTo>
                  <a:pt x="1748878" y="1166937"/>
                </a:lnTo>
                <a:lnTo>
                  <a:pt x="1679387" y="1164955"/>
                </a:lnTo>
                <a:lnTo>
                  <a:pt x="1610646" y="1162204"/>
                </a:lnTo>
                <a:lnTo>
                  <a:pt x="1542700" y="1158700"/>
                </a:lnTo>
                <a:lnTo>
                  <a:pt x="1475595" y="1154455"/>
                </a:lnTo>
                <a:lnTo>
                  <a:pt x="1409376" y="1149485"/>
                </a:lnTo>
                <a:lnTo>
                  <a:pt x="1344090" y="1143802"/>
                </a:lnTo>
                <a:lnTo>
                  <a:pt x="1279782" y="1137422"/>
                </a:lnTo>
                <a:lnTo>
                  <a:pt x="1216497" y="1130358"/>
                </a:lnTo>
                <a:lnTo>
                  <a:pt x="1154281" y="1122625"/>
                </a:lnTo>
                <a:lnTo>
                  <a:pt x="1093181" y="1114236"/>
                </a:lnTo>
                <a:lnTo>
                  <a:pt x="1033241" y="1105206"/>
                </a:lnTo>
                <a:lnTo>
                  <a:pt x="974507" y="1095549"/>
                </a:lnTo>
                <a:lnTo>
                  <a:pt x="917025" y="1085279"/>
                </a:lnTo>
                <a:lnTo>
                  <a:pt x="860841" y="1074411"/>
                </a:lnTo>
                <a:lnTo>
                  <a:pt x="806001" y="1062957"/>
                </a:lnTo>
                <a:lnTo>
                  <a:pt x="752549" y="1050933"/>
                </a:lnTo>
                <a:lnTo>
                  <a:pt x="700532" y="1038352"/>
                </a:lnTo>
                <a:lnTo>
                  <a:pt x="649996" y="1025229"/>
                </a:lnTo>
                <a:lnTo>
                  <a:pt x="600985" y="1011577"/>
                </a:lnTo>
                <a:lnTo>
                  <a:pt x="553546" y="997411"/>
                </a:lnTo>
                <a:lnTo>
                  <a:pt x="507725" y="982746"/>
                </a:lnTo>
                <a:lnTo>
                  <a:pt x="463567" y="967594"/>
                </a:lnTo>
                <a:lnTo>
                  <a:pt x="421117" y="951971"/>
                </a:lnTo>
                <a:lnTo>
                  <a:pt x="380422" y="935890"/>
                </a:lnTo>
                <a:lnTo>
                  <a:pt x="341528" y="919365"/>
                </a:lnTo>
                <a:lnTo>
                  <a:pt x="304479" y="902411"/>
                </a:lnTo>
                <a:lnTo>
                  <a:pt x="269321" y="885041"/>
                </a:lnTo>
                <a:lnTo>
                  <a:pt x="204863" y="849113"/>
                </a:lnTo>
                <a:lnTo>
                  <a:pt x="148519" y="811693"/>
                </a:lnTo>
                <a:lnTo>
                  <a:pt x="100655" y="772894"/>
                </a:lnTo>
                <a:lnTo>
                  <a:pt x="61636" y="732829"/>
                </a:lnTo>
                <a:lnTo>
                  <a:pt x="31827" y="691611"/>
                </a:lnTo>
                <a:lnTo>
                  <a:pt x="11595" y="649353"/>
                </a:lnTo>
                <a:lnTo>
                  <a:pt x="1303" y="606168"/>
                </a:lnTo>
                <a:lnTo>
                  <a:pt x="0" y="584263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002718" y="3339014"/>
            <a:ext cx="20732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marR="5080" indent="-1270">
              <a:spcBef>
                <a:spcPts val="100"/>
              </a:spcBef>
            </a:pP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Metraja</a:t>
            </a:r>
            <a:r>
              <a:rPr sz="24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Dayalı 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esaplan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ası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339068" y="2769623"/>
            <a:ext cx="857250" cy="730250"/>
          </a:xfrm>
          <a:custGeom>
            <a:avLst/>
            <a:gdLst/>
            <a:ahLst/>
            <a:cxnLst/>
            <a:rect l="l" t="t" r="r" b="b"/>
            <a:pathLst>
              <a:path w="857250" h="730250">
                <a:moveTo>
                  <a:pt x="144335" y="0"/>
                </a:moveTo>
                <a:lnTo>
                  <a:pt x="0" y="194360"/>
                </a:lnTo>
                <a:lnTo>
                  <a:pt x="590715" y="633056"/>
                </a:lnTo>
                <a:lnTo>
                  <a:pt x="518553" y="730237"/>
                </a:lnTo>
                <a:lnTo>
                  <a:pt x="857250" y="680212"/>
                </a:lnTo>
                <a:lnTo>
                  <a:pt x="807224" y="341515"/>
                </a:lnTo>
                <a:lnTo>
                  <a:pt x="735063" y="438696"/>
                </a:lnTo>
                <a:lnTo>
                  <a:pt x="144335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339068" y="2769623"/>
            <a:ext cx="857250" cy="730250"/>
          </a:xfrm>
          <a:custGeom>
            <a:avLst/>
            <a:gdLst/>
            <a:ahLst/>
            <a:cxnLst/>
            <a:rect l="l" t="t" r="r" b="b"/>
            <a:pathLst>
              <a:path w="857250" h="730250">
                <a:moveTo>
                  <a:pt x="144335" y="0"/>
                </a:moveTo>
                <a:lnTo>
                  <a:pt x="735063" y="438696"/>
                </a:lnTo>
                <a:lnTo>
                  <a:pt x="807224" y="341515"/>
                </a:lnTo>
                <a:lnTo>
                  <a:pt x="857250" y="680212"/>
                </a:lnTo>
                <a:lnTo>
                  <a:pt x="518553" y="730237"/>
                </a:lnTo>
                <a:lnTo>
                  <a:pt x="590715" y="633056"/>
                </a:lnTo>
                <a:lnTo>
                  <a:pt x="0" y="194360"/>
                </a:lnTo>
                <a:lnTo>
                  <a:pt x="144335" y="0"/>
                </a:lnTo>
                <a:close/>
              </a:path>
            </a:pathLst>
          </a:custGeom>
          <a:ln w="25400">
            <a:solidFill>
              <a:srgbClr val="385D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446345" y="2779735"/>
            <a:ext cx="749935" cy="760095"/>
          </a:xfrm>
          <a:custGeom>
            <a:avLst/>
            <a:gdLst/>
            <a:ahLst/>
            <a:cxnLst/>
            <a:rect l="l" t="t" r="r" b="b"/>
            <a:pathLst>
              <a:path w="749935" h="760094">
                <a:moveTo>
                  <a:pt x="575894" y="0"/>
                </a:moveTo>
                <a:lnTo>
                  <a:pt x="86918" y="501015"/>
                </a:lnTo>
                <a:lnTo>
                  <a:pt x="0" y="416191"/>
                </a:lnTo>
                <a:lnTo>
                  <a:pt x="4178" y="759663"/>
                </a:lnTo>
                <a:lnTo>
                  <a:pt x="347649" y="755484"/>
                </a:lnTo>
                <a:lnTo>
                  <a:pt x="260731" y="670661"/>
                </a:lnTo>
                <a:lnTo>
                  <a:pt x="749719" y="169646"/>
                </a:lnTo>
                <a:lnTo>
                  <a:pt x="57589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446345" y="2779735"/>
            <a:ext cx="749935" cy="760095"/>
          </a:xfrm>
          <a:custGeom>
            <a:avLst/>
            <a:gdLst/>
            <a:ahLst/>
            <a:cxnLst/>
            <a:rect l="l" t="t" r="r" b="b"/>
            <a:pathLst>
              <a:path w="749935" h="760094">
                <a:moveTo>
                  <a:pt x="749719" y="169646"/>
                </a:moveTo>
                <a:lnTo>
                  <a:pt x="260731" y="670661"/>
                </a:lnTo>
                <a:lnTo>
                  <a:pt x="347649" y="755484"/>
                </a:lnTo>
                <a:lnTo>
                  <a:pt x="4178" y="759663"/>
                </a:lnTo>
                <a:lnTo>
                  <a:pt x="0" y="416191"/>
                </a:lnTo>
                <a:lnTo>
                  <a:pt x="86918" y="501015"/>
                </a:lnTo>
                <a:lnTo>
                  <a:pt x="575894" y="0"/>
                </a:lnTo>
                <a:lnTo>
                  <a:pt x="749719" y="169646"/>
                </a:lnTo>
                <a:close/>
              </a:path>
            </a:pathLst>
          </a:custGeom>
          <a:ln w="25400">
            <a:solidFill>
              <a:srgbClr val="385D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69227" y="3599235"/>
            <a:ext cx="3736340" cy="2214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9469" marR="841375" indent="422275">
              <a:spcBef>
                <a:spcPts val="100"/>
              </a:spcBef>
            </a:pPr>
            <a:r>
              <a:rPr sz="2400" b="1" spc="-25" dirty="0">
                <a:solidFill>
                  <a:srgbClr val="FFFFFF"/>
                </a:solidFill>
                <a:latin typeface="Arial"/>
                <a:cs typeface="Arial"/>
              </a:rPr>
              <a:t>Yaklaşık 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esaplan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ası</a:t>
            </a:r>
            <a:endParaRPr sz="2400" dirty="0">
              <a:latin typeface="Arial"/>
              <a:cs typeface="Arial"/>
            </a:endParaRPr>
          </a:p>
          <a:p>
            <a:pPr marL="38100" marR="30480">
              <a:spcBef>
                <a:spcPts val="2100"/>
              </a:spcBef>
            </a:pPr>
            <a:r>
              <a:rPr sz="2000" b="1" spc="-5" dirty="0">
                <a:latin typeface="Arial"/>
                <a:cs typeface="Arial"/>
              </a:rPr>
              <a:t>Birim Hacim Maliyeti (TL/m</a:t>
            </a:r>
            <a:r>
              <a:rPr sz="1950" b="1" spc="-7" baseline="25641" dirty="0">
                <a:latin typeface="Arial"/>
                <a:cs typeface="Arial"/>
              </a:rPr>
              <a:t>3</a:t>
            </a:r>
            <a:r>
              <a:rPr sz="2000" b="1" spc="-5" dirty="0">
                <a:latin typeface="Arial"/>
                <a:cs typeface="Arial"/>
              </a:rPr>
              <a:t>)  Hizmet Birimi Maliyeti</a:t>
            </a:r>
            <a:r>
              <a:rPr sz="2000" b="1" spc="-10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(TL/kişi)  Birim Alan Maliyeti (TL/m</a:t>
            </a:r>
            <a:r>
              <a:rPr sz="1950" b="1" spc="-7" baseline="25641" dirty="0">
                <a:latin typeface="Arial"/>
                <a:cs typeface="Arial"/>
              </a:rPr>
              <a:t>2</a:t>
            </a:r>
            <a:r>
              <a:rPr sz="2000" b="1" spc="-5" dirty="0">
                <a:latin typeface="Arial"/>
                <a:cs typeface="Arial"/>
              </a:rPr>
              <a:t>)  </a:t>
            </a:r>
            <a:r>
              <a:rPr b="1" u="heavy" spc="-3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Yapı </a:t>
            </a:r>
            <a:r>
              <a:rPr b="1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Yaklaşık </a:t>
            </a:r>
            <a:r>
              <a:rPr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Birim</a:t>
            </a:r>
            <a:r>
              <a:rPr b="1" u="heavy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 </a:t>
            </a:r>
            <a:r>
              <a:rPr b="1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Maliyetleri</a:t>
            </a:r>
            <a:endParaRPr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361815" y="4598170"/>
            <a:ext cx="4273550" cy="9047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8580" indent="-635">
              <a:spcBef>
                <a:spcPts val="95"/>
              </a:spcBef>
            </a:pPr>
            <a:r>
              <a:rPr sz="2000" b="1" spc="-5" dirty="0">
                <a:latin typeface="Arial"/>
                <a:cs typeface="Arial"/>
              </a:rPr>
              <a:t>Ön Keşfe </a:t>
            </a:r>
            <a:r>
              <a:rPr sz="2000" b="1" spc="-10" dirty="0">
                <a:latin typeface="Arial"/>
                <a:cs typeface="Arial"/>
              </a:rPr>
              <a:t>Esas </a:t>
            </a:r>
            <a:r>
              <a:rPr sz="2000" b="1" spc="-20" dirty="0">
                <a:latin typeface="Arial"/>
                <a:cs typeface="Arial"/>
              </a:rPr>
              <a:t>Yaklaşık </a:t>
            </a:r>
            <a:r>
              <a:rPr sz="2000" b="1" spc="-5" dirty="0">
                <a:latin typeface="Arial"/>
                <a:cs typeface="Arial"/>
              </a:rPr>
              <a:t>Metrajlarla  Detaylı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Metrajlarla</a:t>
            </a:r>
            <a:endParaRPr sz="2000" dirty="0">
              <a:latin typeface="Arial"/>
              <a:cs typeface="Arial"/>
            </a:endParaRPr>
          </a:p>
          <a:p>
            <a:pPr marL="12700">
              <a:spcBef>
                <a:spcPts val="10"/>
              </a:spcBef>
            </a:pPr>
            <a:r>
              <a:rPr b="1" u="heavy" spc="-5" dirty="0" err="1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Keşif</a:t>
            </a:r>
            <a:r>
              <a:rPr b="1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 </a:t>
            </a:r>
            <a:r>
              <a:rPr b="1" u="heavy" spc="-5" dirty="0" err="1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Özeti</a:t>
            </a:r>
            <a:endParaRPr dirty="0">
              <a:latin typeface="Arial"/>
              <a:cs typeface="Arial"/>
            </a:endParaRPr>
          </a:p>
        </p:txBody>
      </p:sp>
      <p:sp>
        <p:nvSpPr>
          <p:cNvPr id="18" name="Unvan 17"/>
          <p:cNvSpPr>
            <a:spLocks noGrp="1"/>
          </p:cNvSpPr>
          <p:nvPr>
            <p:ph type="title"/>
          </p:nvPr>
        </p:nvSpPr>
        <p:spPr>
          <a:xfrm>
            <a:off x="479502" y="476732"/>
            <a:ext cx="5675971" cy="565094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MALİYET TAHMİNİ</a:t>
            </a:r>
          </a:p>
        </p:txBody>
      </p:sp>
    </p:spTree>
    <p:extLst>
      <p:ext uri="{BB962C8B-B14F-4D97-AF65-F5344CB8AC3E}">
        <p14:creationId xmlns:p14="http://schemas.microsoft.com/office/powerpoint/2010/main" val="4228932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71437" y="1808187"/>
            <a:ext cx="8964612" cy="5626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1437" y="1808167"/>
            <a:ext cx="8964930" cy="563245"/>
          </a:xfrm>
          <a:custGeom>
            <a:avLst/>
            <a:gdLst/>
            <a:ahLst/>
            <a:cxnLst/>
            <a:rect l="l" t="t" r="r" b="b"/>
            <a:pathLst>
              <a:path w="8964930" h="563244">
                <a:moveTo>
                  <a:pt x="0" y="281304"/>
                </a:moveTo>
                <a:lnTo>
                  <a:pt x="25738" y="250985"/>
                </a:lnTo>
                <a:lnTo>
                  <a:pt x="70671" y="231281"/>
                </a:lnTo>
                <a:lnTo>
                  <a:pt x="118394" y="216804"/>
                </a:lnTo>
                <a:lnTo>
                  <a:pt x="156704" y="207308"/>
                </a:lnTo>
                <a:lnTo>
                  <a:pt x="200095" y="197944"/>
                </a:lnTo>
                <a:lnTo>
                  <a:pt x="248470" y="188717"/>
                </a:lnTo>
                <a:lnTo>
                  <a:pt x="301729" y="179634"/>
                </a:lnTo>
                <a:lnTo>
                  <a:pt x="359776" y="170700"/>
                </a:lnTo>
                <a:lnTo>
                  <a:pt x="422512" y="161923"/>
                </a:lnTo>
                <a:lnTo>
                  <a:pt x="489840" y="153307"/>
                </a:lnTo>
                <a:lnTo>
                  <a:pt x="561661" y="144860"/>
                </a:lnTo>
                <a:lnTo>
                  <a:pt x="637877" y="136587"/>
                </a:lnTo>
                <a:lnTo>
                  <a:pt x="677603" y="132518"/>
                </a:lnTo>
                <a:lnTo>
                  <a:pt x="718391" y="128495"/>
                </a:lnTo>
                <a:lnTo>
                  <a:pt x="760229" y="124519"/>
                </a:lnTo>
                <a:lnTo>
                  <a:pt x="803104" y="120589"/>
                </a:lnTo>
                <a:lnTo>
                  <a:pt x="847005" y="116709"/>
                </a:lnTo>
                <a:lnTo>
                  <a:pt x="891919" y="112877"/>
                </a:lnTo>
                <a:lnTo>
                  <a:pt x="937834" y="109095"/>
                </a:lnTo>
                <a:lnTo>
                  <a:pt x="984737" y="105363"/>
                </a:lnTo>
                <a:lnTo>
                  <a:pt x="1032617" y="101683"/>
                </a:lnTo>
                <a:lnTo>
                  <a:pt x="1081461" y="98055"/>
                </a:lnTo>
                <a:lnTo>
                  <a:pt x="1131257" y="94479"/>
                </a:lnTo>
                <a:lnTo>
                  <a:pt x="1181993" y="90957"/>
                </a:lnTo>
                <a:lnTo>
                  <a:pt x="1233656" y="87490"/>
                </a:lnTo>
                <a:lnTo>
                  <a:pt x="1286234" y="84078"/>
                </a:lnTo>
                <a:lnTo>
                  <a:pt x="1339715" y="80721"/>
                </a:lnTo>
                <a:lnTo>
                  <a:pt x="1394086" y="77421"/>
                </a:lnTo>
                <a:lnTo>
                  <a:pt x="1449336" y="74179"/>
                </a:lnTo>
                <a:lnTo>
                  <a:pt x="1505453" y="70995"/>
                </a:lnTo>
                <a:lnTo>
                  <a:pt x="1562423" y="67870"/>
                </a:lnTo>
                <a:lnTo>
                  <a:pt x="1620235" y="64804"/>
                </a:lnTo>
                <a:lnTo>
                  <a:pt x="1678876" y="61799"/>
                </a:lnTo>
                <a:lnTo>
                  <a:pt x="1738334" y="58856"/>
                </a:lnTo>
                <a:lnTo>
                  <a:pt x="1798598" y="55974"/>
                </a:lnTo>
                <a:lnTo>
                  <a:pt x="1859654" y="53156"/>
                </a:lnTo>
                <a:lnTo>
                  <a:pt x="1921491" y="50400"/>
                </a:lnTo>
                <a:lnTo>
                  <a:pt x="1984095" y="47710"/>
                </a:lnTo>
                <a:lnTo>
                  <a:pt x="2047456" y="45084"/>
                </a:lnTo>
                <a:lnTo>
                  <a:pt x="2111560" y="42524"/>
                </a:lnTo>
                <a:lnTo>
                  <a:pt x="2176396" y="40031"/>
                </a:lnTo>
                <a:lnTo>
                  <a:pt x="2241952" y="37605"/>
                </a:lnTo>
                <a:lnTo>
                  <a:pt x="2308214" y="35248"/>
                </a:lnTo>
                <a:lnTo>
                  <a:pt x="2375170" y="32959"/>
                </a:lnTo>
                <a:lnTo>
                  <a:pt x="2442810" y="30740"/>
                </a:lnTo>
                <a:lnTo>
                  <a:pt x="2511119" y="28592"/>
                </a:lnTo>
                <a:lnTo>
                  <a:pt x="2580087" y="26515"/>
                </a:lnTo>
                <a:lnTo>
                  <a:pt x="2649700" y="24510"/>
                </a:lnTo>
                <a:lnTo>
                  <a:pt x="2719947" y="22578"/>
                </a:lnTo>
                <a:lnTo>
                  <a:pt x="2790815" y="20719"/>
                </a:lnTo>
                <a:lnTo>
                  <a:pt x="2862292" y="18935"/>
                </a:lnTo>
                <a:lnTo>
                  <a:pt x="2934365" y="17226"/>
                </a:lnTo>
                <a:lnTo>
                  <a:pt x="3007024" y="15592"/>
                </a:lnTo>
                <a:lnTo>
                  <a:pt x="3080254" y="14036"/>
                </a:lnTo>
                <a:lnTo>
                  <a:pt x="3154045" y="12556"/>
                </a:lnTo>
                <a:lnTo>
                  <a:pt x="3228383" y="11155"/>
                </a:lnTo>
                <a:lnTo>
                  <a:pt x="3303257" y="9833"/>
                </a:lnTo>
                <a:lnTo>
                  <a:pt x="3378654" y="8591"/>
                </a:lnTo>
                <a:lnTo>
                  <a:pt x="3454562" y="7429"/>
                </a:lnTo>
                <a:lnTo>
                  <a:pt x="3530969" y="6348"/>
                </a:lnTo>
                <a:lnTo>
                  <a:pt x="3607862" y="5350"/>
                </a:lnTo>
                <a:lnTo>
                  <a:pt x="3685230" y="4434"/>
                </a:lnTo>
                <a:lnTo>
                  <a:pt x="3763060" y="3602"/>
                </a:lnTo>
                <a:lnTo>
                  <a:pt x="3841340" y="2854"/>
                </a:lnTo>
                <a:lnTo>
                  <a:pt x="3920057" y="2191"/>
                </a:lnTo>
                <a:lnTo>
                  <a:pt x="3999199" y="1614"/>
                </a:lnTo>
                <a:lnTo>
                  <a:pt x="4078755" y="1124"/>
                </a:lnTo>
                <a:lnTo>
                  <a:pt x="4158711" y="721"/>
                </a:lnTo>
                <a:lnTo>
                  <a:pt x="4239056" y="407"/>
                </a:lnTo>
                <a:lnTo>
                  <a:pt x="4319777" y="181"/>
                </a:lnTo>
                <a:lnTo>
                  <a:pt x="4400862" y="45"/>
                </a:lnTo>
                <a:lnTo>
                  <a:pt x="4482299" y="0"/>
                </a:lnTo>
                <a:lnTo>
                  <a:pt x="4563738" y="45"/>
                </a:lnTo>
                <a:lnTo>
                  <a:pt x="4644824" y="181"/>
                </a:lnTo>
                <a:lnTo>
                  <a:pt x="4725547" y="407"/>
                </a:lnTo>
                <a:lnTo>
                  <a:pt x="4805893" y="721"/>
                </a:lnTo>
                <a:lnTo>
                  <a:pt x="4885850" y="1124"/>
                </a:lnTo>
                <a:lnTo>
                  <a:pt x="4965407" y="1614"/>
                </a:lnTo>
                <a:lnTo>
                  <a:pt x="5044550" y="2191"/>
                </a:lnTo>
                <a:lnTo>
                  <a:pt x="5123269" y="2854"/>
                </a:lnTo>
                <a:lnTo>
                  <a:pt x="5201549" y="3602"/>
                </a:lnTo>
                <a:lnTo>
                  <a:pt x="5279380" y="4434"/>
                </a:lnTo>
                <a:lnTo>
                  <a:pt x="5356749" y="5350"/>
                </a:lnTo>
                <a:lnTo>
                  <a:pt x="5433644" y="6348"/>
                </a:lnTo>
                <a:lnTo>
                  <a:pt x="5510051" y="7429"/>
                </a:lnTo>
                <a:lnTo>
                  <a:pt x="5585961" y="8591"/>
                </a:lnTo>
                <a:lnTo>
                  <a:pt x="5661359" y="9833"/>
                </a:lnTo>
                <a:lnTo>
                  <a:pt x="5736233" y="11155"/>
                </a:lnTo>
                <a:lnTo>
                  <a:pt x="5810573" y="12556"/>
                </a:lnTo>
                <a:lnTo>
                  <a:pt x="5884364" y="14036"/>
                </a:lnTo>
                <a:lnTo>
                  <a:pt x="5957595" y="15592"/>
                </a:lnTo>
                <a:lnTo>
                  <a:pt x="6030255" y="17226"/>
                </a:lnTo>
                <a:lnTo>
                  <a:pt x="6102329" y="18935"/>
                </a:lnTo>
                <a:lnTo>
                  <a:pt x="6173807" y="20719"/>
                </a:lnTo>
                <a:lnTo>
                  <a:pt x="6244676" y="22578"/>
                </a:lnTo>
                <a:lnTo>
                  <a:pt x="6314923" y="24510"/>
                </a:lnTo>
                <a:lnTo>
                  <a:pt x="6384537" y="26515"/>
                </a:lnTo>
                <a:lnTo>
                  <a:pt x="6453505" y="28592"/>
                </a:lnTo>
                <a:lnTo>
                  <a:pt x="6521816" y="30740"/>
                </a:lnTo>
                <a:lnTo>
                  <a:pt x="6589456" y="32959"/>
                </a:lnTo>
                <a:lnTo>
                  <a:pt x="6656413" y="35248"/>
                </a:lnTo>
                <a:lnTo>
                  <a:pt x="6722676" y="37605"/>
                </a:lnTo>
                <a:lnTo>
                  <a:pt x="6788231" y="40031"/>
                </a:lnTo>
                <a:lnTo>
                  <a:pt x="6853068" y="42524"/>
                </a:lnTo>
                <a:lnTo>
                  <a:pt x="6917173" y="45084"/>
                </a:lnTo>
                <a:lnTo>
                  <a:pt x="6980534" y="47710"/>
                </a:lnTo>
                <a:lnTo>
                  <a:pt x="7043139" y="50400"/>
                </a:lnTo>
                <a:lnTo>
                  <a:pt x="7104977" y="53156"/>
                </a:lnTo>
                <a:lnTo>
                  <a:pt x="7166033" y="55974"/>
                </a:lnTo>
                <a:lnTo>
                  <a:pt x="7226297" y="58856"/>
                </a:lnTo>
                <a:lnTo>
                  <a:pt x="7285756" y="61799"/>
                </a:lnTo>
                <a:lnTo>
                  <a:pt x="7344397" y="64804"/>
                </a:lnTo>
                <a:lnTo>
                  <a:pt x="7402210" y="67870"/>
                </a:lnTo>
                <a:lnTo>
                  <a:pt x="7459180" y="70995"/>
                </a:lnTo>
                <a:lnTo>
                  <a:pt x="7515297" y="74179"/>
                </a:lnTo>
                <a:lnTo>
                  <a:pt x="7570547" y="77421"/>
                </a:lnTo>
                <a:lnTo>
                  <a:pt x="7624919" y="80721"/>
                </a:lnTo>
                <a:lnTo>
                  <a:pt x="7678400" y="84078"/>
                </a:lnTo>
                <a:lnTo>
                  <a:pt x="7730979" y="87490"/>
                </a:lnTo>
                <a:lnTo>
                  <a:pt x="7782642" y="90957"/>
                </a:lnTo>
                <a:lnTo>
                  <a:pt x="7833377" y="94479"/>
                </a:lnTo>
                <a:lnTo>
                  <a:pt x="7883173" y="98055"/>
                </a:lnTo>
                <a:lnTo>
                  <a:pt x="7932017" y="101683"/>
                </a:lnTo>
                <a:lnTo>
                  <a:pt x="7979897" y="105363"/>
                </a:lnTo>
                <a:lnTo>
                  <a:pt x="8026801" y="109095"/>
                </a:lnTo>
                <a:lnTo>
                  <a:pt x="8072715" y="112877"/>
                </a:lnTo>
                <a:lnTo>
                  <a:pt x="8117629" y="116709"/>
                </a:lnTo>
                <a:lnTo>
                  <a:pt x="8161530" y="120589"/>
                </a:lnTo>
                <a:lnTo>
                  <a:pt x="8204405" y="124519"/>
                </a:lnTo>
                <a:lnTo>
                  <a:pt x="8246243" y="128495"/>
                </a:lnTo>
                <a:lnTo>
                  <a:pt x="8287031" y="132518"/>
                </a:lnTo>
                <a:lnTo>
                  <a:pt x="8326757" y="136587"/>
                </a:lnTo>
                <a:lnTo>
                  <a:pt x="8365408" y="140701"/>
                </a:lnTo>
                <a:lnTo>
                  <a:pt x="8439438" y="149062"/>
                </a:lnTo>
                <a:lnTo>
                  <a:pt x="8509024" y="157594"/>
                </a:lnTo>
                <a:lnTo>
                  <a:pt x="8574067" y="166292"/>
                </a:lnTo>
                <a:lnTo>
                  <a:pt x="8634470" y="175148"/>
                </a:lnTo>
                <a:lnTo>
                  <a:pt x="8690135" y="184157"/>
                </a:lnTo>
                <a:lnTo>
                  <a:pt x="8740963" y="193313"/>
                </a:lnTo>
                <a:lnTo>
                  <a:pt x="8786856" y="202609"/>
                </a:lnTo>
                <a:lnTo>
                  <a:pt x="8827718" y="212040"/>
                </a:lnTo>
                <a:lnTo>
                  <a:pt x="8879360" y="226425"/>
                </a:lnTo>
                <a:lnTo>
                  <a:pt x="8919128" y="241078"/>
                </a:lnTo>
                <a:lnTo>
                  <a:pt x="8953110" y="260996"/>
                </a:lnTo>
                <a:lnTo>
                  <a:pt x="8964612" y="281304"/>
                </a:lnTo>
                <a:lnTo>
                  <a:pt x="8938880" y="311636"/>
                </a:lnTo>
                <a:lnTo>
                  <a:pt x="8893952" y="331341"/>
                </a:lnTo>
                <a:lnTo>
                  <a:pt x="8846231" y="345818"/>
                </a:lnTo>
                <a:lnTo>
                  <a:pt x="8807922" y="355314"/>
                </a:lnTo>
                <a:lnTo>
                  <a:pt x="8764533" y="364679"/>
                </a:lnTo>
                <a:lnTo>
                  <a:pt x="8716160" y="373906"/>
                </a:lnTo>
                <a:lnTo>
                  <a:pt x="8662901" y="382990"/>
                </a:lnTo>
                <a:lnTo>
                  <a:pt x="8604855" y="391924"/>
                </a:lnTo>
                <a:lnTo>
                  <a:pt x="8542120" y="400701"/>
                </a:lnTo>
                <a:lnTo>
                  <a:pt x="8474793" y="409317"/>
                </a:lnTo>
                <a:lnTo>
                  <a:pt x="8402973" y="417765"/>
                </a:lnTo>
                <a:lnTo>
                  <a:pt x="8326757" y="426038"/>
                </a:lnTo>
                <a:lnTo>
                  <a:pt x="8287031" y="430107"/>
                </a:lnTo>
                <a:lnTo>
                  <a:pt x="8246244" y="434130"/>
                </a:lnTo>
                <a:lnTo>
                  <a:pt x="8204406" y="438107"/>
                </a:lnTo>
                <a:lnTo>
                  <a:pt x="8161531" y="442036"/>
                </a:lnTo>
                <a:lnTo>
                  <a:pt x="8117630" y="445917"/>
                </a:lnTo>
                <a:lnTo>
                  <a:pt x="8072716" y="449749"/>
                </a:lnTo>
                <a:lnTo>
                  <a:pt x="8026802" y="453532"/>
                </a:lnTo>
                <a:lnTo>
                  <a:pt x="7979898" y="457264"/>
                </a:lnTo>
                <a:lnTo>
                  <a:pt x="7932018" y="460944"/>
                </a:lnTo>
                <a:lnTo>
                  <a:pt x="7883174" y="464572"/>
                </a:lnTo>
                <a:lnTo>
                  <a:pt x="7833379" y="468148"/>
                </a:lnTo>
                <a:lnTo>
                  <a:pt x="7782643" y="471670"/>
                </a:lnTo>
                <a:lnTo>
                  <a:pt x="7730980" y="475138"/>
                </a:lnTo>
                <a:lnTo>
                  <a:pt x="7678402" y="478550"/>
                </a:lnTo>
                <a:lnTo>
                  <a:pt x="7624921" y="481907"/>
                </a:lnTo>
                <a:lnTo>
                  <a:pt x="7570549" y="485207"/>
                </a:lnTo>
                <a:lnTo>
                  <a:pt x="7515299" y="488450"/>
                </a:lnTo>
                <a:lnTo>
                  <a:pt x="7459182" y="491634"/>
                </a:lnTo>
                <a:lnTo>
                  <a:pt x="7402212" y="494759"/>
                </a:lnTo>
                <a:lnTo>
                  <a:pt x="7344400" y="497825"/>
                </a:lnTo>
                <a:lnTo>
                  <a:pt x="7285758" y="500830"/>
                </a:lnTo>
                <a:lnTo>
                  <a:pt x="7226299" y="503774"/>
                </a:lnTo>
                <a:lnTo>
                  <a:pt x="7166036" y="506656"/>
                </a:lnTo>
                <a:lnTo>
                  <a:pt x="7104979" y="509474"/>
                </a:lnTo>
                <a:lnTo>
                  <a:pt x="7043142" y="512230"/>
                </a:lnTo>
                <a:lnTo>
                  <a:pt x="6980537" y="514921"/>
                </a:lnTo>
                <a:lnTo>
                  <a:pt x="6917176" y="517547"/>
                </a:lnTo>
                <a:lnTo>
                  <a:pt x="6853071" y="520107"/>
                </a:lnTo>
                <a:lnTo>
                  <a:pt x="6788235" y="522600"/>
                </a:lnTo>
                <a:lnTo>
                  <a:pt x="6722680" y="525026"/>
                </a:lnTo>
                <a:lnTo>
                  <a:pt x="6656417" y="527384"/>
                </a:lnTo>
                <a:lnTo>
                  <a:pt x="6589460" y="529672"/>
                </a:lnTo>
                <a:lnTo>
                  <a:pt x="6521820" y="531891"/>
                </a:lnTo>
                <a:lnTo>
                  <a:pt x="6453510" y="534040"/>
                </a:lnTo>
                <a:lnTo>
                  <a:pt x="6384542" y="536117"/>
                </a:lnTo>
                <a:lnTo>
                  <a:pt x="6314928" y="538122"/>
                </a:lnTo>
                <a:lnTo>
                  <a:pt x="6244681" y="540055"/>
                </a:lnTo>
                <a:lnTo>
                  <a:pt x="6173812" y="541914"/>
                </a:lnTo>
                <a:lnTo>
                  <a:pt x="6102335" y="543698"/>
                </a:lnTo>
                <a:lnTo>
                  <a:pt x="6030261" y="545407"/>
                </a:lnTo>
                <a:lnTo>
                  <a:pt x="5957602" y="547041"/>
                </a:lnTo>
                <a:lnTo>
                  <a:pt x="5884371" y="548598"/>
                </a:lnTo>
                <a:lnTo>
                  <a:pt x="5810579" y="550077"/>
                </a:lnTo>
                <a:lnTo>
                  <a:pt x="5736241" y="551478"/>
                </a:lnTo>
                <a:lnTo>
                  <a:pt x="5661366" y="552800"/>
                </a:lnTo>
                <a:lnTo>
                  <a:pt x="5585968" y="554043"/>
                </a:lnTo>
                <a:lnTo>
                  <a:pt x="5510059" y="555205"/>
                </a:lnTo>
                <a:lnTo>
                  <a:pt x="5433652" y="556285"/>
                </a:lnTo>
                <a:lnTo>
                  <a:pt x="5356758" y="557284"/>
                </a:lnTo>
                <a:lnTo>
                  <a:pt x="5279389" y="558200"/>
                </a:lnTo>
                <a:lnTo>
                  <a:pt x="5201559" y="559032"/>
                </a:lnTo>
                <a:lnTo>
                  <a:pt x="5123278" y="559780"/>
                </a:lnTo>
                <a:lnTo>
                  <a:pt x="5044560" y="560443"/>
                </a:lnTo>
                <a:lnTo>
                  <a:pt x="4965417" y="561020"/>
                </a:lnTo>
                <a:lnTo>
                  <a:pt x="4885861" y="561510"/>
                </a:lnTo>
                <a:lnTo>
                  <a:pt x="4805904" y="561913"/>
                </a:lnTo>
                <a:lnTo>
                  <a:pt x="4725558" y="562228"/>
                </a:lnTo>
                <a:lnTo>
                  <a:pt x="4644836" y="562453"/>
                </a:lnTo>
                <a:lnTo>
                  <a:pt x="4563750" y="562589"/>
                </a:lnTo>
                <a:lnTo>
                  <a:pt x="4482312" y="562635"/>
                </a:lnTo>
                <a:lnTo>
                  <a:pt x="4400874" y="562589"/>
                </a:lnTo>
                <a:lnTo>
                  <a:pt x="4319787" y="562453"/>
                </a:lnTo>
                <a:lnTo>
                  <a:pt x="4239065" y="562228"/>
                </a:lnTo>
                <a:lnTo>
                  <a:pt x="4158719" y="561913"/>
                </a:lnTo>
                <a:lnTo>
                  <a:pt x="4078761" y="561510"/>
                </a:lnTo>
                <a:lnTo>
                  <a:pt x="3999205" y="561020"/>
                </a:lnTo>
                <a:lnTo>
                  <a:pt x="3920061" y="560443"/>
                </a:lnTo>
                <a:lnTo>
                  <a:pt x="3841343" y="559780"/>
                </a:lnTo>
                <a:lnTo>
                  <a:pt x="3763062" y="559032"/>
                </a:lnTo>
                <a:lnTo>
                  <a:pt x="3685231" y="558200"/>
                </a:lnTo>
                <a:lnTo>
                  <a:pt x="3607862" y="557284"/>
                </a:lnTo>
                <a:lnTo>
                  <a:pt x="3530968" y="556285"/>
                </a:lnTo>
                <a:lnTo>
                  <a:pt x="3454560" y="555205"/>
                </a:lnTo>
                <a:lnTo>
                  <a:pt x="3378651" y="554043"/>
                </a:lnTo>
                <a:lnTo>
                  <a:pt x="3303253" y="552800"/>
                </a:lnTo>
                <a:lnTo>
                  <a:pt x="3228378" y="551478"/>
                </a:lnTo>
                <a:lnTo>
                  <a:pt x="3154039" y="550077"/>
                </a:lnTo>
                <a:lnTo>
                  <a:pt x="3080247" y="548598"/>
                </a:lnTo>
                <a:lnTo>
                  <a:pt x="3007016" y="547041"/>
                </a:lnTo>
                <a:lnTo>
                  <a:pt x="2934357" y="545407"/>
                </a:lnTo>
                <a:lnTo>
                  <a:pt x="2862282" y="543698"/>
                </a:lnTo>
                <a:lnTo>
                  <a:pt x="2790805" y="541914"/>
                </a:lnTo>
                <a:lnTo>
                  <a:pt x="2719936" y="540055"/>
                </a:lnTo>
                <a:lnTo>
                  <a:pt x="2649688" y="538122"/>
                </a:lnTo>
                <a:lnTo>
                  <a:pt x="2580074" y="536117"/>
                </a:lnTo>
                <a:lnTo>
                  <a:pt x="2511106" y="534040"/>
                </a:lnTo>
                <a:lnTo>
                  <a:pt x="2442796" y="531891"/>
                </a:lnTo>
                <a:lnTo>
                  <a:pt x="2375156" y="529672"/>
                </a:lnTo>
                <a:lnTo>
                  <a:pt x="2308198" y="527384"/>
                </a:lnTo>
                <a:lnTo>
                  <a:pt x="2241936" y="525026"/>
                </a:lnTo>
                <a:lnTo>
                  <a:pt x="2176380" y="522600"/>
                </a:lnTo>
                <a:lnTo>
                  <a:pt x="2111544" y="520107"/>
                </a:lnTo>
                <a:lnTo>
                  <a:pt x="2047439" y="517547"/>
                </a:lnTo>
                <a:lnTo>
                  <a:pt x="1984077" y="514921"/>
                </a:lnTo>
                <a:lnTo>
                  <a:pt x="1921472" y="512230"/>
                </a:lnTo>
                <a:lnTo>
                  <a:pt x="1859635" y="509474"/>
                </a:lnTo>
                <a:lnTo>
                  <a:pt x="1798578" y="506656"/>
                </a:lnTo>
                <a:lnTo>
                  <a:pt x="1738315" y="503774"/>
                </a:lnTo>
                <a:lnTo>
                  <a:pt x="1678856" y="500830"/>
                </a:lnTo>
                <a:lnTo>
                  <a:pt x="1620214" y="497825"/>
                </a:lnTo>
                <a:lnTo>
                  <a:pt x="1562402" y="494759"/>
                </a:lnTo>
                <a:lnTo>
                  <a:pt x="1505431" y="491634"/>
                </a:lnTo>
                <a:lnTo>
                  <a:pt x="1449315" y="488450"/>
                </a:lnTo>
                <a:lnTo>
                  <a:pt x="1394064" y="485207"/>
                </a:lnTo>
                <a:lnTo>
                  <a:pt x="1339692" y="481907"/>
                </a:lnTo>
                <a:lnTo>
                  <a:pt x="1286211" y="478550"/>
                </a:lnTo>
                <a:lnTo>
                  <a:pt x="1233633" y="475138"/>
                </a:lnTo>
                <a:lnTo>
                  <a:pt x="1181970" y="471670"/>
                </a:lnTo>
                <a:lnTo>
                  <a:pt x="1131234" y="468148"/>
                </a:lnTo>
                <a:lnTo>
                  <a:pt x="1081438" y="464572"/>
                </a:lnTo>
                <a:lnTo>
                  <a:pt x="1032594" y="460944"/>
                </a:lnTo>
                <a:lnTo>
                  <a:pt x="984714" y="457264"/>
                </a:lnTo>
                <a:lnTo>
                  <a:pt x="937811" y="453532"/>
                </a:lnTo>
                <a:lnTo>
                  <a:pt x="891896" y="449749"/>
                </a:lnTo>
                <a:lnTo>
                  <a:pt x="846982" y="445917"/>
                </a:lnTo>
                <a:lnTo>
                  <a:pt x="803081" y="442036"/>
                </a:lnTo>
                <a:lnTo>
                  <a:pt x="760206" y="438107"/>
                </a:lnTo>
                <a:lnTo>
                  <a:pt x="718368" y="434130"/>
                </a:lnTo>
                <a:lnTo>
                  <a:pt x="677581" y="430107"/>
                </a:lnTo>
                <a:lnTo>
                  <a:pt x="637855" y="426038"/>
                </a:lnTo>
                <a:lnTo>
                  <a:pt x="599204" y="421923"/>
                </a:lnTo>
                <a:lnTo>
                  <a:pt x="525173" y="413562"/>
                </a:lnTo>
                <a:lnTo>
                  <a:pt x="455588" y="405030"/>
                </a:lnTo>
                <a:lnTo>
                  <a:pt x="390544" y="396332"/>
                </a:lnTo>
                <a:lnTo>
                  <a:pt x="330141" y="387476"/>
                </a:lnTo>
                <a:lnTo>
                  <a:pt x="274477" y="378466"/>
                </a:lnTo>
                <a:lnTo>
                  <a:pt x="223649" y="369310"/>
                </a:lnTo>
                <a:lnTo>
                  <a:pt x="177755" y="360013"/>
                </a:lnTo>
                <a:lnTo>
                  <a:pt x="136894" y="350582"/>
                </a:lnTo>
                <a:lnTo>
                  <a:pt x="85252" y="336197"/>
                </a:lnTo>
                <a:lnTo>
                  <a:pt x="45483" y="321544"/>
                </a:lnTo>
                <a:lnTo>
                  <a:pt x="11501" y="301625"/>
                </a:lnTo>
                <a:lnTo>
                  <a:pt x="0" y="281317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50146" y="1916713"/>
            <a:ext cx="8806815" cy="347928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457200" algn="ctr">
              <a:spcBef>
                <a:spcPts val="95"/>
              </a:spcBef>
            </a:pPr>
            <a:r>
              <a:rPr sz="2000" b="1" spc="-30" dirty="0">
                <a:solidFill>
                  <a:srgbClr val="FFFFFF"/>
                </a:solidFill>
                <a:latin typeface="Arial"/>
                <a:cs typeface="Arial"/>
              </a:rPr>
              <a:t>Yapım </a:t>
            </a: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Maliyeti = ∑ (Metraj miktarı x Birim</a:t>
            </a:r>
            <a:r>
              <a:rPr sz="20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Fiyat</a:t>
            </a: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endParaRPr sz="2000" dirty="0">
              <a:latin typeface="Arial"/>
              <a:cs typeface="Arial"/>
            </a:endParaRPr>
          </a:p>
          <a:p>
            <a:pPr>
              <a:spcBef>
                <a:spcPts val="5"/>
              </a:spcBef>
            </a:pPr>
            <a:endParaRPr sz="2450" dirty="0">
              <a:latin typeface="Arial"/>
              <a:cs typeface="Arial"/>
            </a:endParaRPr>
          </a:p>
          <a:p>
            <a:pPr marL="469900" indent="-457200">
              <a:buChar char="•"/>
              <a:tabLst>
                <a:tab pos="469265" algn="l"/>
                <a:tab pos="469900" algn="l"/>
              </a:tabLst>
            </a:pPr>
            <a:r>
              <a:rPr sz="2400" spc="-5" dirty="0">
                <a:latin typeface="Arial"/>
                <a:cs typeface="Arial"/>
              </a:rPr>
              <a:t>Keşif tutarının belirlenebilmesi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için</a:t>
            </a:r>
            <a:r>
              <a:rPr sz="2400" spc="-5" dirty="0"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927100" lvl="1" indent="-457200">
              <a:buClr>
                <a:srgbClr val="000000"/>
              </a:buClr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Birim fiyat</a:t>
            </a:r>
            <a:endParaRPr sz="2400" dirty="0">
              <a:latin typeface="Arial"/>
              <a:cs typeface="Arial"/>
            </a:endParaRPr>
          </a:p>
          <a:p>
            <a:pPr marL="926465" marR="5080" algn="just">
              <a:lnSpc>
                <a:spcPct val="103699"/>
              </a:lnSpc>
              <a:spcBef>
                <a:spcPts val="310"/>
              </a:spcBef>
            </a:pPr>
            <a:r>
              <a:rPr sz="2000" spc="-35" dirty="0">
                <a:latin typeface="Arial"/>
                <a:cs typeface="Arial"/>
              </a:rPr>
              <a:t>Yapım </a:t>
            </a:r>
            <a:r>
              <a:rPr sz="2000" spc="-5" dirty="0">
                <a:latin typeface="Arial"/>
                <a:cs typeface="Arial"/>
              </a:rPr>
              <a:t>birimleri fiyatları geniş kapsamlı listelerde </a:t>
            </a:r>
            <a:r>
              <a:rPr sz="2000" spc="-15" dirty="0">
                <a:latin typeface="Arial"/>
                <a:cs typeface="Arial"/>
              </a:rPr>
              <a:t>yayınlanır. </a:t>
            </a:r>
            <a:r>
              <a:rPr sz="2000" spc="-5" dirty="0">
                <a:latin typeface="Arial"/>
                <a:cs typeface="Arial"/>
              </a:rPr>
              <a:t>En geniş  liste ise </a:t>
            </a:r>
            <a:r>
              <a:rPr sz="2000" u="heavy" spc="-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Çevre ve Şehircilik Bakanlığı Birim Fiyat</a:t>
            </a:r>
            <a:r>
              <a:rPr sz="2000" u="heavy" spc="4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 </a:t>
            </a:r>
            <a:r>
              <a:rPr sz="2000" u="heavy" spc="-1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</a:rPr>
              <a:t>Listesi</a:t>
            </a:r>
            <a:r>
              <a:rPr sz="2000" spc="-15" dirty="0">
                <a:latin typeface="Arial"/>
                <a:cs typeface="Arial"/>
              </a:rPr>
              <a:t>dir</a:t>
            </a:r>
            <a:r>
              <a:rPr sz="2000" spc="-15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927100" lvl="1" indent="-457200">
              <a:lnSpc>
                <a:spcPts val="2870"/>
              </a:lnSpc>
              <a:buClr>
                <a:srgbClr val="000000"/>
              </a:buClr>
              <a:buChar char="•"/>
              <a:tabLst>
                <a:tab pos="926465" algn="l"/>
                <a:tab pos="9271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Metraj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miktarı</a:t>
            </a:r>
            <a:endParaRPr sz="2400" dirty="0">
              <a:latin typeface="Arial"/>
              <a:cs typeface="Arial"/>
            </a:endParaRPr>
          </a:p>
          <a:p>
            <a:pPr marL="926465" marR="5080" algn="just">
              <a:lnSpc>
                <a:spcPct val="101899"/>
              </a:lnSpc>
              <a:spcBef>
                <a:spcPts val="355"/>
              </a:spcBef>
            </a:pPr>
            <a:r>
              <a:rPr sz="2000" spc="-5" dirty="0">
                <a:latin typeface="Arial"/>
                <a:cs typeface="Arial"/>
              </a:rPr>
              <a:t>Çevre ve Şehircilik Bakanlığı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Birim Fiyat </a:t>
            </a:r>
            <a:r>
              <a:rPr sz="2000" spc="-20" dirty="0">
                <a:solidFill>
                  <a:srgbClr val="FF0000"/>
                </a:solidFill>
                <a:latin typeface="Arial"/>
                <a:cs typeface="Arial"/>
              </a:rPr>
              <a:t>Tarifleri</a:t>
            </a:r>
            <a:r>
              <a:rPr sz="2000" spc="-20" dirty="0">
                <a:latin typeface="Arial"/>
                <a:cs typeface="Arial"/>
              </a:rPr>
              <a:t>nde </a:t>
            </a:r>
            <a:r>
              <a:rPr sz="2000" spc="-5" dirty="0">
                <a:latin typeface="Arial"/>
                <a:cs typeface="Arial"/>
              </a:rPr>
              <a:t>imalat  kalemlerinin metraj miktarlarının belirlemek gereken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ölçü birimleri </a:t>
            </a:r>
            <a:r>
              <a:rPr sz="2000" spc="-5" dirty="0">
                <a:latin typeface="Arial"/>
                <a:cs typeface="Arial"/>
              </a:rPr>
              <a:t>ve  </a:t>
            </a:r>
            <a:r>
              <a:rPr sz="2000" spc="-5" dirty="0">
                <a:solidFill>
                  <a:srgbClr val="FF0000"/>
                </a:solidFill>
                <a:latin typeface="Arial"/>
                <a:cs typeface="Arial"/>
              </a:rPr>
              <a:t>hesap yöntemleri </a:t>
            </a:r>
            <a:r>
              <a:rPr sz="2000" spc="-15" dirty="0">
                <a:latin typeface="Arial"/>
                <a:cs typeface="Arial"/>
              </a:rPr>
              <a:t>belirtilmiştir</a:t>
            </a:r>
            <a:r>
              <a:rPr sz="2000" spc="-15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7" name="Unvan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8" name="Dikdörtgen 7"/>
          <p:cNvSpPr/>
          <p:nvPr/>
        </p:nvSpPr>
        <p:spPr>
          <a:xfrm>
            <a:off x="379829" y="682252"/>
            <a:ext cx="2394182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YAPI MALİYETİ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104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435744" y="58737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MALİYET TAHMİNİ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object 2"/>
          <p:cNvSpPr txBox="1"/>
          <p:nvPr/>
        </p:nvSpPr>
        <p:spPr>
          <a:xfrm>
            <a:off x="137446" y="1697897"/>
            <a:ext cx="8895715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6565" marR="6261100" indent="-456565" algn="r">
              <a:spcBef>
                <a:spcPts val="100"/>
              </a:spcBef>
              <a:buFont typeface="Arial"/>
              <a:buChar char="•"/>
              <a:tabLst>
                <a:tab pos="456565" algn="l"/>
                <a:tab pos="457200" algn="l"/>
              </a:tabLst>
            </a:pPr>
            <a:r>
              <a:rPr sz="2400" spc="-60" dirty="0">
                <a:solidFill>
                  <a:srgbClr val="FF0000"/>
                </a:solidFill>
                <a:latin typeface="Arial"/>
                <a:cs typeface="Arial"/>
              </a:rPr>
              <a:t>Temel</a:t>
            </a:r>
            <a:r>
              <a:rPr sz="2400" spc="-114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FF0000"/>
                </a:solidFill>
                <a:latin typeface="Arial"/>
                <a:cs typeface="Arial"/>
              </a:rPr>
              <a:t>Tanımlar</a:t>
            </a:r>
            <a:r>
              <a:rPr sz="2400" spc="-3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456565" marR="6239510" lvl="1" indent="-456565" algn="r">
              <a:buClr>
                <a:srgbClr val="000000"/>
              </a:buClr>
              <a:buChar char="•"/>
              <a:tabLst>
                <a:tab pos="456565" algn="l"/>
                <a:tab pos="45720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Birim</a:t>
            </a:r>
            <a:r>
              <a:rPr sz="2400" spc="-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fiyat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225550" marR="81280">
              <a:tabLst>
                <a:tab pos="1801495" algn="l"/>
                <a:tab pos="2819400" algn="l"/>
                <a:tab pos="4312920" algn="l"/>
                <a:tab pos="4855845" algn="l"/>
                <a:tab pos="6195695" algn="l"/>
                <a:tab pos="7382509" algn="l"/>
                <a:tab pos="8247380" algn="l"/>
              </a:tabLst>
            </a:pPr>
            <a:r>
              <a:rPr sz="2400" spc="-5" dirty="0">
                <a:latin typeface="Arial"/>
                <a:cs typeface="Arial"/>
              </a:rPr>
              <a:t>Bir	</a:t>
            </a:r>
            <a:r>
              <a:rPr sz="2400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m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l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t	k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l</a:t>
            </a:r>
            <a:r>
              <a:rPr sz="2400" spc="-5" dirty="0">
                <a:latin typeface="Arial"/>
                <a:cs typeface="Arial"/>
              </a:rPr>
              <a:t>em</a:t>
            </a:r>
            <a:r>
              <a:rPr sz="2400" dirty="0">
                <a:latin typeface="Arial"/>
                <a:cs typeface="Arial"/>
              </a:rPr>
              <a:t>i</a:t>
            </a:r>
            <a:r>
              <a:rPr sz="2400" spc="-10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i</a:t>
            </a:r>
            <a:r>
              <a:rPr sz="2400" spc="-5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b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r	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bi</a:t>
            </a:r>
            <a:r>
              <a:rPr sz="2400" spc="-10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nin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f</a:t>
            </a:r>
            <a:r>
              <a:rPr sz="2400" spc="5" dirty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y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atı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na	</a:t>
            </a:r>
            <a:r>
              <a:rPr sz="2400" spc="-5" dirty="0">
                <a:latin typeface="Arial"/>
                <a:cs typeface="Arial"/>
              </a:rPr>
              <a:t>birim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5" dirty="0">
                <a:latin typeface="Arial"/>
                <a:cs typeface="Arial"/>
              </a:rPr>
              <a:t>fiy</a:t>
            </a:r>
            <a:r>
              <a:rPr sz="2400" spc="-10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t  </a:t>
            </a:r>
            <a:r>
              <a:rPr sz="2400" spc="-15" dirty="0">
                <a:latin typeface="Arial"/>
                <a:cs typeface="Arial"/>
              </a:rPr>
              <a:t>denilmektedir.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Örneğin</a:t>
            </a:r>
            <a:r>
              <a:rPr sz="2400" spc="-5" dirty="0"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2139315" marR="81280" lvl="2" indent="-457200">
              <a:buChar char="•"/>
              <a:tabLst>
                <a:tab pos="2139315" algn="l"/>
                <a:tab pos="2139950" algn="l"/>
              </a:tabLst>
            </a:pPr>
            <a:r>
              <a:rPr sz="2400" spc="-5" dirty="0">
                <a:latin typeface="Arial"/>
                <a:cs typeface="Arial"/>
              </a:rPr>
              <a:t>1 </a:t>
            </a:r>
            <a:r>
              <a:rPr sz="2400" dirty="0">
                <a:latin typeface="Arial"/>
                <a:cs typeface="Arial"/>
              </a:rPr>
              <a:t>m</a:t>
            </a:r>
            <a:r>
              <a:rPr sz="2400" baseline="24305" dirty="0">
                <a:latin typeface="Arial"/>
                <a:cs typeface="Arial"/>
              </a:rPr>
              <a:t>3 </a:t>
            </a:r>
            <a:r>
              <a:rPr sz="2400" spc="-5" dirty="0">
                <a:latin typeface="Arial"/>
                <a:cs typeface="Arial"/>
              </a:rPr>
              <a:t>betonun hazırlanması ve </a:t>
            </a:r>
            <a:r>
              <a:rPr sz="2400" dirty="0">
                <a:latin typeface="Arial"/>
                <a:cs typeface="Arial"/>
              </a:rPr>
              <a:t>dökülmesinin birim  </a:t>
            </a:r>
            <a:r>
              <a:rPr sz="2400" spc="-5" dirty="0">
                <a:latin typeface="Arial"/>
                <a:cs typeface="Arial"/>
              </a:rPr>
              <a:t>fiyat</a:t>
            </a:r>
            <a:endParaRPr sz="2400" dirty="0">
              <a:latin typeface="Arial"/>
              <a:cs typeface="Arial"/>
            </a:endParaRPr>
          </a:p>
          <a:p>
            <a:pPr marL="2139950" marR="81280" lvl="2" indent="-457834">
              <a:buChar char="•"/>
              <a:tabLst>
                <a:tab pos="2139315" algn="l"/>
                <a:tab pos="2139950" algn="l"/>
              </a:tabLst>
            </a:pPr>
            <a:r>
              <a:rPr sz="2400" spc="-5" dirty="0">
                <a:latin typeface="Arial"/>
                <a:cs typeface="Arial"/>
              </a:rPr>
              <a:t>1 m</a:t>
            </a:r>
            <a:r>
              <a:rPr sz="2400" spc="-7" baseline="24305" dirty="0">
                <a:latin typeface="Arial"/>
                <a:cs typeface="Arial"/>
              </a:rPr>
              <a:t>2 </a:t>
            </a:r>
            <a:r>
              <a:rPr sz="2400" spc="-5" dirty="0">
                <a:latin typeface="Arial"/>
                <a:cs typeface="Arial"/>
              </a:rPr>
              <a:t>seramik duvar kaplaması yapılmasının birim  fiyatı</a:t>
            </a:r>
            <a:endParaRPr sz="2400" dirty="0">
              <a:latin typeface="Arial"/>
              <a:cs typeface="Arial"/>
            </a:endParaRPr>
          </a:p>
          <a:p>
            <a:pPr marL="2139950" marR="81280" lvl="2" indent="-457200">
              <a:buChar char="•"/>
              <a:tabLst>
                <a:tab pos="2139315" algn="l"/>
                <a:tab pos="2139950" algn="l"/>
              </a:tabLst>
            </a:pPr>
            <a:r>
              <a:rPr sz="2400" spc="-5" dirty="0">
                <a:latin typeface="Arial"/>
                <a:cs typeface="Arial"/>
              </a:rPr>
              <a:t>Alaturka mahya kiremiti </a:t>
            </a:r>
            <a:r>
              <a:rPr sz="2400" dirty="0">
                <a:latin typeface="Arial"/>
                <a:cs typeface="Arial"/>
              </a:rPr>
              <a:t>ile </a:t>
            </a:r>
            <a:r>
              <a:rPr sz="2400" spc="-5" dirty="0">
                <a:latin typeface="Arial"/>
                <a:cs typeface="Arial"/>
              </a:rPr>
              <a:t>1 metre kiremit mahya  yapılması birim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fiyatı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8316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35383" y="576219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MALİYET TAHMİNİ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object 2"/>
          <p:cNvSpPr txBox="1"/>
          <p:nvPr/>
        </p:nvSpPr>
        <p:spPr>
          <a:xfrm>
            <a:off x="137446" y="1697897"/>
            <a:ext cx="8832215" cy="2951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2600" indent="-457200" algn="just">
              <a:spcBef>
                <a:spcPts val="100"/>
              </a:spcBef>
              <a:buFont typeface="Arial"/>
              <a:buChar char="•"/>
              <a:tabLst>
                <a:tab pos="482600" algn="l"/>
              </a:tabLst>
            </a:pPr>
            <a:r>
              <a:rPr sz="2400" spc="-60" dirty="0">
                <a:solidFill>
                  <a:srgbClr val="FF0000"/>
                </a:solidFill>
                <a:latin typeface="Arial"/>
                <a:cs typeface="Arial"/>
              </a:rPr>
              <a:t>Temel</a:t>
            </a:r>
            <a:r>
              <a:rPr sz="2400" spc="-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FF0000"/>
                </a:solidFill>
                <a:latin typeface="Arial"/>
                <a:cs typeface="Arial"/>
              </a:rPr>
              <a:t>Tanımlar</a:t>
            </a:r>
            <a:r>
              <a:rPr sz="2400" spc="-3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225550" lvl="1" indent="-457200" algn="just">
              <a:buClr>
                <a:srgbClr val="000000"/>
              </a:buClr>
              <a:buChar char="•"/>
              <a:tabLst>
                <a:tab pos="1225550" algn="l"/>
              </a:tabLst>
            </a:pP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Rayiç</a:t>
            </a:r>
            <a:r>
              <a:rPr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bedeli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1225550" marR="17780" indent="-635" algn="just"/>
            <a:r>
              <a:rPr sz="2400" spc="-5" dirty="0">
                <a:latin typeface="Arial"/>
                <a:cs typeface="Arial"/>
              </a:rPr>
              <a:t>Bir imalat kalemini oluşturan malzeme, makine, işçilik,  nakliye, ekipman gibi iş kalemlerinin kârsız </a:t>
            </a:r>
            <a:r>
              <a:rPr sz="2400" spc="-15" dirty="0">
                <a:latin typeface="Arial"/>
                <a:cs typeface="Arial"/>
              </a:rPr>
              <a:t>fiyatlarıdır.  </a:t>
            </a:r>
            <a:r>
              <a:rPr sz="2400" spc="-5" dirty="0">
                <a:latin typeface="Arial"/>
                <a:cs typeface="Arial"/>
              </a:rPr>
              <a:t>Örneğin</a:t>
            </a:r>
            <a:r>
              <a:rPr sz="2400" spc="-5" dirty="0">
                <a:latin typeface="Arial"/>
                <a:cs typeface="Arial"/>
              </a:rPr>
              <a:t>;</a:t>
            </a:r>
            <a:endParaRPr sz="2400" dirty="0">
              <a:latin typeface="Arial"/>
              <a:cs typeface="Arial"/>
            </a:endParaRPr>
          </a:p>
          <a:p>
            <a:pPr marL="2139950" lvl="2" indent="-457200">
              <a:buChar char="•"/>
              <a:tabLst>
                <a:tab pos="2139315" algn="l"/>
                <a:tab pos="2139950" algn="l"/>
              </a:tabLst>
            </a:pPr>
            <a:r>
              <a:rPr sz="2400" spc="-5" dirty="0">
                <a:latin typeface="Arial"/>
                <a:cs typeface="Arial"/>
              </a:rPr>
              <a:t>1 m</a:t>
            </a:r>
            <a:r>
              <a:rPr sz="2400" spc="-7" baseline="24305" dirty="0">
                <a:latin typeface="Arial"/>
                <a:cs typeface="Arial"/>
              </a:rPr>
              <a:t>3 </a:t>
            </a:r>
            <a:r>
              <a:rPr sz="2400" spc="-5" dirty="0">
                <a:latin typeface="Arial"/>
                <a:cs typeface="Arial"/>
              </a:rPr>
              <a:t>kum-çakılın</a:t>
            </a:r>
            <a:r>
              <a:rPr sz="2400" spc="-2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fiyatı</a:t>
            </a:r>
            <a:endParaRPr sz="2400" dirty="0">
              <a:latin typeface="Arial"/>
              <a:cs typeface="Arial"/>
            </a:endParaRPr>
          </a:p>
          <a:p>
            <a:pPr marL="2139950" lvl="2" indent="-457200">
              <a:buChar char="•"/>
              <a:tabLst>
                <a:tab pos="2139315" algn="l"/>
                <a:tab pos="2139950" algn="l"/>
              </a:tabLst>
            </a:pPr>
            <a:r>
              <a:rPr sz="2400" spc="-5" dirty="0">
                <a:latin typeface="Arial"/>
                <a:cs typeface="Arial"/>
              </a:rPr>
              <a:t>1 m</a:t>
            </a:r>
            <a:r>
              <a:rPr sz="2400" spc="-7" baseline="24305" dirty="0">
                <a:latin typeface="Arial"/>
                <a:cs typeface="Arial"/>
              </a:rPr>
              <a:t>2 </a:t>
            </a:r>
            <a:r>
              <a:rPr sz="2400" spc="-5" dirty="0">
                <a:latin typeface="Arial"/>
                <a:cs typeface="Arial"/>
              </a:rPr>
              <a:t>seramik duvar kaplaması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fiyatı</a:t>
            </a:r>
            <a:endParaRPr sz="2400" dirty="0">
              <a:latin typeface="Arial"/>
              <a:cs typeface="Arial"/>
            </a:endParaRPr>
          </a:p>
          <a:p>
            <a:pPr marL="2139950" lvl="2" indent="-457200">
              <a:buChar char="•"/>
              <a:tabLst>
                <a:tab pos="2139315" algn="l"/>
                <a:tab pos="2139950" algn="l"/>
              </a:tabLst>
            </a:pPr>
            <a:r>
              <a:rPr sz="2400" spc="-5" dirty="0">
                <a:latin typeface="Arial"/>
                <a:cs typeface="Arial"/>
              </a:rPr>
              <a:t>İnşaat işçisinin 1 saatlik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ücreti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264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17144</TotalTime>
  <Words>693</Words>
  <Application>Microsoft Office PowerPoint</Application>
  <PresentationFormat>Ekran Gösterisi (4:3)</PresentationFormat>
  <Paragraphs>95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12</vt:i4>
      </vt:variant>
    </vt:vector>
  </HeadingPairs>
  <TitlesOfParts>
    <vt:vector size="21" baseType="lpstr">
      <vt:lpstr>ＭＳ Ｐゴシック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MALİYET TAHMİNİ</vt:lpstr>
      <vt:lpstr>PowerPoint Sunusu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gizem ulusoy</cp:lastModifiedBy>
  <cp:revision>882</cp:revision>
  <cp:lastPrinted>2016-10-24T07:53:35Z</cp:lastPrinted>
  <dcterms:created xsi:type="dcterms:W3CDTF">2016-09-18T09:35:24Z</dcterms:created>
  <dcterms:modified xsi:type="dcterms:W3CDTF">2020-02-28T06:51:32Z</dcterms:modified>
</cp:coreProperties>
</file>