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Lst>
  <p:sldIdLst>
    <p:sldId id="256" r:id="rId3"/>
    <p:sldId id="266" r:id="rId4"/>
    <p:sldId id="257" r:id="rId5"/>
    <p:sldId id="265" r:id="rId6"/>
    <p:sldId id="264" r:id="rId7"/>
    <p:sldId id="263" r:id="rId8"/>
    <p:sldId id="262" r:id="rId9"/>
    <p:sldId id="261" r:id="rId10"/>
    <p:sldId id="260" r:id="rId11"/>
    <p:sldId id="258" r:id="rId12"/>
    <p:sldId id="272" r:id="rId13"/>
    <p:sldId id="259" r:id="rId14"/>
    <p:sldId id="271" r:id="rId15"/>
    <p:sldId id="267" r:id="rId16"/>
    <p:sldId id="268" r:id="rId17"/>
    <p:sldId id="269" r:id="rId18"/>
    <p:sldId id="270" r:id="rId19"/>
    <p:sldId id="273" r:id="rId20"/>
    <p:sldId id="274" r:id="rId21"/>
    <p:sldId id="275" r:id="rId22"/>
    <p:sldId id="282"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6" d="100"/>
          <a:sy n="76" d="100"/>
        </p:scale>
        <p:origin x="7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EE5583B0-0D79-4796-A11E-63B7BE1A13FE}"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E6E0427-4832-4C02-A030-707D69590354}" type="slidenum">
              <a:rPr lang="tr-TR" smtClean="0"/>
              <a:t>‹#›</a:t>
            </a:fld>
            <a:endParaRPr lang="tr-TR"/>
          </a:p>
        </p:txBody>
      </p:sp>
    </p:spTree>
    <p:extLst>
      <p:ext uri="{BB962C8B-B14F-4D97-AF65-F5344CB8AC3E}">
        <p14:creationId xmlns:p14="http://schemas.microsoft.com/office/powerpoint/2010/main" val="3704124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E5583B0-0D79-4796-A11E-63B7BE1A13FE}"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E6E0427-4832-4C02-A030-707D69590354}" type="slidenum">
              <a:rPr lang="tr-TR" smtClean="0"/>
              <a:t>‹#›</a:t>
            </a:fld>
            <a:endParaRPr lang="tr-TR"/>
          </a:p>
        </p:txBody>
      </p:sp>
    </p:spTree>
    <p:extLst>
      <p:ext uri="{BB962C8B-B14F-4D97-AF65-F5344CB8AC3E}">
        <p14:creationId xmlns:p14="http://schemas.microsoft.com/office/powerpoint/2010/main" val="376862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E5583B0-0D79-4796-A11E-63B7BE1A13FE}"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E6E0427-4832-4C02-A030-707D69590354}"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157870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EE5583B0-0D79-4796-A11E-63B7BE1A13FE}"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E6E0427-4832-4C02-A030-707D69590354}" type="slidenum">
              <a:rPr lang="tr-TR" smtClean="0"/>
              <a:t>‹#›</a:t>
            </a:fld>
            <a:endParaRPr lang="tr-TR"/>
          </a:p>
        </p:txBody>
      </p:sp>
    </p:spTree>
    <p:extLst>
      <p:ext uri="{BB962C8B-B14F-4D97-AF65-F5344CB8AC3E}">
        <p14:creationId xmlns:p14="http://schemas.microsoft.com/office/powerpoint/2010/main" val="35137937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EE5583B0-0D79-4796-A11E-63B7BE1A13FE}"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E6E0427-4832-4C02-A030-707D69590354}"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583413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tıklatın</a:t>
            </a:r>
          </a:p>
        </p:txBody>
      </p:sp>
      <p:sp>
        <p:nvSpPr>
          <p:cNvPr id="5" name="Date Placeholder 4"/>
          <p:cNvSpPr>
            <a:spLocks noGrp="1"/>
          </p:cNvSpPr>
          <p:nvPr>
            <p:ph type="dt" sz="half" idx="10"/>
          </p:nvPr>
        </p:nvSpPr>
        <p:spPr/>
        <p:txBody>
          <a:bodyPr/>
          <a:lstStyle/>
          <a:p>
            <a:fld id="{EE5583B0-0D79-4796-A11E-63B7BE1A13FE}"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E6E0427-4832-4C02-A030-707D69590354}" type="slidenum">
              <a:rPr lang="tr-TR" smtClean="0"/>
              <a:t>‹#›</a:t>
            </a:fld>
            <a:endParaRPr lang="tr-TR"/>
          </a:p>
        </p:txBody>
      </p:sp>
    </p:spTree>
    <p:extLst>
      <p:ext uri="{BB962C8B-B14F-4D97-AF65-F5344CB8AC3E}">
        <p14:creationId xmlns:p14="http://schemas.microsoft.com/office/powerpoint/2010/main" val="18378453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E5583B0-0D79-4796-A11E-63B7BE1A13FE}"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E6E0427-4832-4C02-A030-707D69590354}" type="slidenum">
              <a:rPr lang="tr-TR" smtClean="0"/>
              <a:t>‹#›</a:t>
            </a:fld>
            <a:endParaRPr lang="tr-TR"/>
          </a:p>
        </p:txBody>
      </p:sp>
    </p:spTree>
    <p:extLst>
      <p:ext uri="{BB962C8B-B14F-4D97-AF65-F5344CB8AC3E}">
        <p14:creationId xmlns:p14="http://schemas.microsoft.com/office/powerpoint/2010/main" val="13317161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E5583B0-0D79-4796-A11E-63B7BE1A13FE}"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E6E0427-4832-4C02-A030-707D69590354}" type="slidenum">
              <a:rPr lang="tr-TR" smtClean="0"/>
              <a:t>‹#›</a:t>
            </a:fld>
            <a:endParaRPr lang="tr-TR"/>
          </a:p>
        </p:txBody>
      </p:sp>
    </p:spTree>
    <p:extLst>
      <p:ext uri="{BB962C8B-B14F-4D97-AF65-F5344CB8AC3E}">
        <p14:creationId xmlns:p14="http://schemas.microsoft.com/office/powerpoint/2010/main" val="11804107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42347091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5061493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40547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E5583B0-0D79-4796-A11E-63B7BE1A13FE}"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E6E0427-4832-4C02-A030-707D69590354}" type="slidenum">
              <a:rPr lang="tr-TR" smtClean="0"/>
              <a:t>‹#›</a:t>
            </a:fld>
            <a:endParaRPr lang="tr-TR"/>
          </a:p>
        </p:txBody>
      </p:sp>
    </p:spTree>
    <p:extLst>
      <p:ext uri="{BB962C8B-B14F-4D97-AF65-F5344CB8AC3E}">
        <p14:creationId xmlns:p14="http://schemas.microsoft.com/office/powerpoint/2010/main" val="38519743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4829946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6667FA0-3342-4266-9637-2BB1463C6F2D}" type="datetimeFigureOut">
              <a:rPr lang="tr-TR" smtClean="0"/>
              <a:t>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3275513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6667FA0-3342-4266-9637-2BB1463C6F2D}" type="datetimeFigureOut">
              <a:rPr lang="tr-TR" smtClean="0"/>
              <a:t>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2311507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667FA0-3342-4266-9637-2BB1463C6F2D}" type="datetimeFigureOut">
              <a:rPr lang="tr-TR" smtClean="0"/>
              <a:t>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9036841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0978015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486403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422894386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6E3D226-F39E-4201-B6A3-7CF0465C88F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3058772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2763557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6E3D226-F39E-4201-B6A3-7CF0465C88F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06959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EE5583B0-0D79-4796-A11E-63B7BE1A13FE}"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E6E0427-4832-4C02-A030-707D69590354}" type="slidenum">
              <a:rPr lang="tr-TR" smtClean="0"/>
              <a:t>‹#›</a:t>
            </a:fld>
            <a:endParaRPr lang="tr-TR"/>
          </a:p>
        </p:txBody>
      </p:sp>
    </p:spTree>
    <p:extLst>
      <p:ext uri="{BB962C8B-B14F-4D97-AF65-F5344CB8AC3E}">
        <p14:creationId xmlns:p14="http://schemas.microsoft.com/office/powerpoint/2010/main" val="118526657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6667FA0-3342-4266-9637-2BB1463C6F2D}"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16491754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262427481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6667FA0-3342-4266-9637-2BB1463C6F2D}" type="datetimeFigureOut">
              <a:rPr lang="tr-TR" smtClean="0"/>
              <a:t>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6E3D226-F39E-4201-B6A3-7CF0465C88F7}" type="slidenum">
              <a:rPr lang="tr-TR" smtClean="0"/>
              <a:t>‹#›</a:t>
            </a:fld>
            <a:endParaRPr lang="tr-TR"/>
          </a:p>
        </p:txBody>
      </p:sp>
    </p:spTree>
    <p:extLst>
      <p:ext uri="{BB962C8B-B14F-4D97-AF65-F5344CB8AC3E}">
        <p14:creationId xmlns:p14="http://schemas.microsoft.com/office/powerpoint/2010/main" val="3289359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E5583B0-0D79-4796-A11E-63B7BE1A13FE}"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E6E0427-4832-4C02-A030-707D69590354}" type="slidenum">
              <a:rPr lang="tr-TR" smtClean="0"/>
              <a:t>‹#›</a:t>
            </a:fld>
            <a:endParaRPr lang="tr-TR"/>
          </a:p>
        </p:txBody>
      </p:sp>
    </p:spTree>
    <p:extLst>
      <p:ext uri="{BB962C8B-B14F-4D97-AF65-F5344CB8AC3E}">
        <p14:creationId xmlns:p14="http://schemas.microsoft.com/office/powerpoint/2010/main" val="1788126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E5583B0-0D79-4796-A11E-63B7BE1A13FE}" type="datetimeFigureOut">
              <a:rPr lang="tr-TR" smtClean="0"/>
              <a:t>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E6E0427-4832-4C02-A030-707D69590354}" type="slidenum">
              <a:rPr lang="tr-TR" smtClean="0"/>
              <a:t>‹#›</a:t>
            </a:fld>
            <a:endParaRPr lang="tr-TR"/>
          </a:p>
        </p:txBody>
      </p:sp>
    </p:spTree>
    <p:extLst>
      <p:ext uri="{BB962C8B-B14F-4D97-AF65-F5344CB8AC3E}">
        <p14:creationId xmlns:p14="http://schemas.microsoft.com/office/powerpoint/2010/main" val="3590104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EE5583B0-0D79-4796-A11E-63B7BE1A13FE}" type="datetimeFigureOut">
              <a:rPr lang="tr-TR" smtClean="0"/>
              <a:t>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E6E0427-4832-4C02-A030-707D69590354}" type="slidenum">
              <a:rPr lang="tr-TR" smtClean="0"/>
              <a:t>‹#›</a:t>
            </a:fld>
            <a:endParaRPr lang="tr-TR"/>
          </a:p>
        </p:txBody>
      </p:sp>
    </p:spTree>
    <p:extLst>
      <p:ext uri="{BB962C8B-B14F-4D97-AF65-F5344CB8AC3E}">
        <p14:creationId xmlns:p14="http://schemas.microsoft.com/office/powerpoint/2010/main" val="2276163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5583B0-0D79-4796-A11E-63B7BE1A13FE}" type="datetimeFigureOut">
              <a:rPr lang="tr-TR" smtClean="0"/>
              <a:t>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E6E0427-4832-4C02-A030-707D69590354}" type="slidenum">
              <a:rPr lang="tr-TR" smtClean="0"/>
              <a:t>‹#›</a:t>
            </a:fld>
            <a:endParaRPr lang="tr-TR"/>
          </a:p>
        </p:txBody>
      </p:sp>
    </p:spTree>
    <p:extLst>
      <p:ext uri="{BB962C8B-B14F-4D97-AF65-F5344CB8AC3E}">
        <p14:creationId xmlns:p14="http://schemas.microsoft.com/office/powerpoint/2010/main" val="1141939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EE5583B0-0D79-4796-A11E-63B7BE1A13FE}"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E6E0427-4832-4C02-A030-707D69590354}" type="slidenum">
              <a:rPr lang="tr-TR" smtClean="0"/>
              <a:t>‹#›</a:t>
            </a:fld>
            <a:endParaRPr lang="tr-TR"/>
          </a:p>
        </p:txBody>
      </p:sp>
    </p:spTree>
    <p:extLst>
      <p:ext uri="{BB962C8B-B14F-4D97-AF65-F5344CB8AC3E}">
        <p14:creationId xmlns:p14="http://schemas.microsoft.com/office/powerpoint/2010/main" val="2692411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EE5583B0-0D79-4796-A11E-63B7BE1A13FE}" type="datetimeFigureOut">
              <a:rPr lang="tr-TR" smtClean="0"/>
              <a:t>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E6E0427-4832-4C02-A030-707D69590354}" type="slidenum">
              <a:rPr lang="tr-TR" smtClean="0"/>
              <a:t>‹#›</a:t>
            </a:fld>
            <a:endParaRPr lang="tr-TR"/>
          </a:p>
        </p:txBody>
      </p:sp>
    </p:spTree>
    <p:extLst>
      <p:ext uri="{BB962C8B-B14F-4D97-AF65-F5344CB8AC3E}">
        <p14:creationId xmlns:p14="http://schemas.microsoft.com/office/powerpoint/2010/main" val="1101461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E5583B0-0D79-4796-A11E-63B7BE1A13FE}" type="datetimeFigureOut">
              <a:rPr lang="tr-TR" smtClean="0"/>
              <a:t>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E6E0427-4832-4C02-A030-707D69590354}" type="slidenum">
              <a:rPr lang="tr-TR" smtClean="0"/>
              <a:t>‹#›</a:t>
            </a:fld>
            <a:endParaRPr lang="tr-TR"/>
          </a:p>
        </p:txBody>
      </p:sp>
    </p:spTree>
    <p:extLst>
      <p:ext uri="{BB962C8B-B14F-4D97-AF65-F5344CB8AC3E}">
        <p14:creationId xmlns:p14="http://schemas.microsoft.com/office/powerpoint/2010/main" val="6543600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6667FA0-3342-4266-9637-2BB1463C6F2D}" type="datetimeFigureOut">
              <a:rPr lang="tr-TR" smtClean="0"/>
              <a:t>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6E3D226-F39E-4201-B6A3-7CF0465C88F7}" type="slidenum">
              <a:rPr lang="tr-TR" smtClean="0"/>
              <a:t>‹#›</a:t>
            </a:fld>
            <a:endParaRPr lang="tr-TR"/>
          </a:p>
        </p:txBody>
      </p:sp>
    </p:spTree>
    <p:extLst>
      <p:ext uri="{BB962C8B-B14F-4D97-AF65-F5344CB8AC3E}">
        <p14:creationId xmlns:p14="http://schemas.microsoft.com/office/powerpoint/2010/main" val="3633379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pPr algn="ctr"/>
            <a:r>
              <a:rPr lang="tr-TR" dirty="0">
                <a:solidFill>
                  <a:schemeClr val="tx1"/>
                </a:solidFill>
              </a:rPr>
              <a:t>ERKEN ÇOCUKLUK EĞİTİMİNDE AİLE KATILIMI</a:t>
            </a:r>
          </a:p>
        </p:txBody>
      </p:sp>
      <p:sp>
        <p:nvSpPr>
          <p:cNvPr id="3" name="Alt Başlık 2"/>
          <p:cNvSpPr>
            <a:spLocks noGrp="1"/>
          </p:cNvSpPr>
          <p:nvPr>
            <p:ph type="subTitle" idx="1"/>
          </p:nvPr>
        </p:nvSpPr>
        <p:spPr/>
        <p:txBody>
          <a:bodyPr>
            <a:normAutofit/>
          </a:bodyPr>
          <a:lstStyle/>
          <a:p>
            <a:pPr algn="ctr"/>
            <a:endParaRPr lang="tr-TR" sz="3600" b="1" dirty="0">
              <a:solidFill>
                <a:schemeClr val="tx1"/>
              </a:solidFill>
            </a:endParaRPr>
          </a:p>
        </p:txBody>
      </p:sp>
    </p:spTree>
    <p:extLst>
      <p:ext uri="{BB962C8B-B14F-4D97-AF65-F5344CB8AC3E}">
        <p14:creationId xmlns:p14="http://schemas.microsoft.com/office/powerpoint/2010/main" val="4203641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5313" y="624110"/>
            <a:ext cx="10049299" cy="1280890"/>
          </a:xfrm>
        </p:spPr>
        <p:txBody>
          <a:bodyPr/>
          <a:lstStyle/>
          <a:p>
            <a:r>
              <a:rPr lang="tr-TR" dirty="0"/>
              <a:t>Aile Katılımının Çocuklar Açısından Yararları </a:t>
            </a:r>
          </a:p>
        </p:txBody>
      </p:sp>
      <p:sp>
        <p:nvSpPr>
          <p:cNvPr id="3" name="İçerik Yer Tutucusu 2"/>
          <p:cNvSpPr>
            <a:spLocks noGrp="1"/>
          </p:cNvSpPr>
          <p:nvPr>
            <p:ph idx="1"/>
          </p:nvPr>
        </p:nvSpPr>
        <p:spPr>
          <a:xfrm>
            <a:off x="1081825" y="2133600"/>
            <a:ext cx="10422787" cy="3777622"/>
          </a:xfrm>
        </p:spPr>
        <p:txBody>
          <a:bodyPr>
            <a:noAutofit/>
          </a:bodyPr>
          <a:lstStyle/>
          <a:p>
            <a:pPr marL="0" indent="0" algn="just">
              <a:buNone/>
            </a:pPr>
            <a:r>
              <a:rPr lang="tr-TR" sz="2000" dirty="0">
                <a:latin typeface="Times New Roman" panose="02020603050405020304" pitchFamily="18" charset="0"/>
                <a:cs typeface="Times New Roman" panose="02020603050405020304" pitchFamily="18" charset="0"/>
              </a:rPr>
              <a:t>      Aile katılımı eğitim programına sağladığı yararlar yanında, çocuklara da önemli katkılar sağlamaktadır. Aile katılımının odak noktası olan çocuğa katkılarından biri çocukların </a:t>
            </a:r>
            <a:r>
              <a:rPr lang="tr-TR" sz="2000" i="1" dirty="0">
                <a:latin typeface="Times New Roman" panose="02020603050405020304" pitchFamily="18" charset="0"/>
                <a:cs typeface="Times New Roman" panose="02020603050405020304" pitchFamily="18" charset="0"/>
              </a:rPr>
              <a:t>psikolojik gelişimlerini olumlu yönde desteklemesi</a:t>
            </a:r>
            <a:r>
              <a:rPr lang="tr-TR" sz="2000" dirty="0">
                <a:latin typeface="Times New Roman" panose="02020603050405020304" pitchFamily="18" charset="0"/>
                <a:cs typeface="Times New Roman" panose="02020603050405020304" pitchFamily="18" charset="0"/>
              </a:rPr>
              <a:t>dir. Bunun yanında,</a:t>
            </a:r>
          </a:p>
          <a:p>
            <a:pPr algn="just"/>
            <a:r>
              <a:rPr lang="tr-TR" sz="2000" i="1" dirty="0">
                <a:latin typeface="Times New Roman" panose="02020603050405020304" pitchFamily="18" charset="0"/>
                <a:cs typeface="Times New Roman" panose="02020603050405020304" pitchFamily="18" charset="0"/>
              </a:rPr>
              <a:t>Çocukların okulla ilgili daha olumlu bir algıya sahip olmaları,</a:t>
            </a:r>
          </a:p>
          <a:p>
            <a:pPr algn="just"/>
            <a:r>
              <a:rPr lang="tr-TR" sz="2000" i="1" dirty="0">
                <a:latin typeface="Times New Roman" panose="02020603050405020304" pitchFamily="18" charset="0"/>
                <a:cs typeface="Times New Roman" panose="02020603050405020304" pitchFamily="18" charset="0"/>
              </a:rPr>
              <a:t>Çocukların okula devam etme konusunda daha istekli olmaları,</a:t>
            </a:r>
          </a:p>
          <a:p>
            <a:pPr algn="just"/>
            <a:r>
              <a:rPr lang="tr-TR" sz="2000" i="1" dirty="0">
                <a:latin typeface="Times New Roman" panose="02020603050405020304" pitchFamily="18" charset="0"/>
                <a:cs typeface="Times New Roman" panose="02020603050405020304" pitchFamily="18" charset="0"/>
              </a:rPr>
              <a:t>Akademik becerilerinin artması,</a:t>
            </a:r>
          </a:p>
          <a:p>
            <a:pPr algn="just"/>
            <a:r>
              <a:rPr lang="tr-TR" sz="2000" i="1" dirty="0">
                <a:latin typeface="Times New Roman" panose="02020603050405020304" pitchFamily="18" charset="0"/>
                <a:cs typeface="Times New Roman" panose="02020603050405020304" pitchFamily="18" charset="0"/>
              </a:rPr>
              <a:t>Okul ve ev arasındaki iletişimin daha güçlü olması,</a:t>
            </a:r>
          </a:p>
          <a:p>
            <a:pPr algn="just"/>
            <a:r>
              <a:rPr lang="tr-TR" sz="2000" i="1" dirty="0">
                <a:latin typeface="Times New Roman" panose="02020603050405020304" pitchFamily="18" charset="0"/>
                <a:cs typeface="Times New Roman" panose="02020603050405020304" pitchFamily="18" charset="0"/>
              </a:rPr>
              <a:t>Çocukların anne-babalarını eğitimlerinin önemli bir parçası olarak görmelerine imkan sağlaması </a:t>
            </a:r>
            <a:r>
              <a:rPr lang="tr-TR" sz="2000" dirty="0">
                <a:latin typeface="Times New Roman" panose="02020603050405020304" pitchFamily="18" charset="0"/>
                <a:cs typeface="Times New Roman" panose="02020603050405020304" pitchFamily="18" charset="0"/>
              </a:rPr>
              <a:t>mümkündür.</a:t>
            </a:r>
          </a:p>
        </p:txBody>
      </p:sp>
    </p:spTree>
    <p:extLst>
      <p:ext uri="{BB962C8B-B14F-4D97-AF65-F5344CB8AC3E}">
        <p14:creationId xmlns:p14="http://schemas.microsoft.com/office/powerpoint/2010/main" val="27667013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262130" y="2133600"/>
            <a:ext cx="10242482" cy="3777622"/>
          </a:xfrm>
        </p:spPr>
        <p:txBody>
          <a:bodyPr>
            <a:normAutofit/>
          </a:bodyPr>
          <a:lstStyle/>
          <a:p>
            <a:pPr>
              <a:buFont typeface="Wingdings" panose="05000000000000000000" pitchFamily="2" charset="2"/>
              <a:buChar char="v"/>
            </a:pPr>
            <a:r>
              <a:rPr lang="tr-TR" sz="2800" i="1" dirty="0">
                <a:solidFill>
                  <a:schemeClr val="tx1"/>
                </a:solidFill>
                <a:latin typeface="Times New Roman" panose="02020603050405020304" pitchFamily="18" charset="0"/>
                <a:cs typeface="Times New Roman" panose="02020603050405020304" pitchFamily="18" charset="0"/>
              </a:rPr>
              <a:t> Çocuğu, mutlu ve başarılı bir kişi olarak hayata hazırlama,</a:t>
            </a:r>
          </a:p>
          <a:p>
            <a:pPr>
              <a:buFont typeface="Wingdings" panose="05000000000000000000" pitchFamily="2" charset="2"/>
              <a:buChar char="v"/>
            </a:pPr>
            <a:r>
              <a:rPr lang="tr-TR" sz="2800" i="1" dirty="0">
                <a:solidFill>
                  <a:schemeClr val="tx1"/>
                </a:solidFill>
                <a:latin typeface="Times New Roman" panose="02020603050405020304" pitchFamily="18" charset="0"/>
                <a:cs typeface="Times New Roman" panose="02020603050405020304" pitchFamily="18" charset="0"/>
              </a:rPr>
              <a:t> Okul ile ev arasında, çocuğa gösterilebilecek farklı eğitim tutumlarını ortadan kaldırma,</a:t>
            </a:r>
          </a:p>
          <a:p>
            <a:pPr>
              <a:buFont typeface="Wingdings" panose="05000000000000000000" pitchFamily="2" charset="2"/>
              <a:buChar char="v"/>
            </a:pPr>
            <a:r>
              <a:rPr lang="tr-TR" sz="2800" i="1" dirty="0">
                <a:solidFill>
                  <a:schemeClr val="tx1"/>
                </a:solidFill>
                <a:latin typeface="Times New Roman" panose="02020603050405020304" pitchFamily="18" charset="0"/>
                <a:cs typeface="Times New Roman" panose="02020603050405020304" pitchFamily="18" charset="0"/>
              </a:rPr>
              <a:t> Okulun devamı olan güvenli bir ortamda daha iyi bir öğrenme fırsatları yaratabilme </a:t>
            </a:r>
            <a:r>
              <a:rPr lang="tr-TR" sz="2800" dirty="0">
                <a:solidFill>
                  <a:schemeClr val="tx1"/>
                </a:solidFill>
                <a:latin typeface="Times New Roman" panose="02020603050405020304" pitchFamily="18" charset="0"/>
                <a:cs typeface="Times New Roman" panose="02020603050405020304" pitchFamily="18" charset="0"/>
              </a:rPr>
              <a:t>aile katılımını çocuğa sağladığı diğer katkılardır</a:t>
            </a:r>
            <a:r>
              <a:rPr lang="tr-TR" sz="2800" i="1" dirty="0">
                <a:solidFill>
                  <a:schemeClr val="tx1"/>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385600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58345" y="585473"/>
            <a:ext cx="9109142" cy="1280890"/>
          </a:xfrm>
        </p:spPr>
        <p:txBody>
          <a:bodyPr/>
          <a:lstStyle/>
          <a:p>
            <a:pPr algn="just"/>
            <a:r>
              <a:rPr lang="tr-TR" dirty="0"/>
              <a:t>Aile Katılımının Aileler Açısından Yararları </a:t>
            </a:r>
          </a:p>
        </p:txBody>
      </p:sp>
      <p:sp>
        <p:nvSpPr>
          <p:cNvPr id="3" name="İçerik Yer Tutucusu 2"/>
          <p:cNvSpPr>
            <a:spLocks noGrp="1"/>
          </p:cNvSpPr>
          <p:nvPr>
            <p:ph idx="1"/>
          </p:nvPr>
        </p:nvSpPr>
        <p:spPr>
          <a:xfrm>
            <a:off x="1262130" y="2133600"/>
            <a:ext cx="10242482" cy="3777622"/>
          </a:xfrm>
        </p:spPr>
        <p:txBody>
          <a:bodyPr>
            <a:normAutofit/>
          </a:bodyPr>
          <a:lstStyle/>
          <a:p>
            <a:pPr marL="0" indent="0" algn="just">
              <a:buNone/>
            </a:pPr>
            <a:r>
              <a:rPr lang="tr-TR" sz="2000" dirty="0">
                <a:solidFill>
                  <a:schemeClr val="tx1"/>
                </a:solidFill>
                <a:latin typeface="Times New Roman" panose="02020603050405020304" pitchFamily="18" charset="0"/>
                <a:cs typeface="Times New Roman" panose="02020603050405020304" pitchFamily="18" charset="0"/>
              </a:rPr>
              <a:t>       Aile katılımı ebeveynlerin, çocuklarının eğitiminde ve öğrenmesindeki rollerinin farkına varmalarını ve  bu açıdan kendilerini geliştirmelerini sağlayarak, çocuklarının eğitim sürecine daha hakim  ve daha etkin olmalarına imkân verir. </a:t>
            </a:r>
          </a:p>
          <a:p>
            <a:pPr marL="0" indent="0" algn="just">
              <a:buNone/>
            </a:pPr>
            <a:r>
              <a:rPr lang="tr-TR" sz="2000" dirty="0">
                <a:solidFill>
                  <a:schemeClr val="tx1"/>
                </a:solidFill>
                <a:latin typeface="Times New Roman" panose="02020603050405020304" pitchFamily="18" charset="0"/>
                <a:cs typeface="Times New Roman" panose="02020603050405020304" pitchFamily="18" charset="0"/>
              </a:rPr>
              <a:t>      Programlı bir şekilde gerçekleştirilen aile katılımı sayesinde ebeveynler, eğitim sürecinde yer alan konu ve kavramlara, uygulanan etkinliklere, hedeflere, çocuklarının kazanımlarına daha aşina olurlar, okulun ve eğitim programının fonksiyonunu daha iyi anlayabilirler. Dolayısıyla ebeveynleri olarak çocuklarının eğitim sürecinde daha bilinçli ve özgüvenli bireyler olabilirler.  </a:t>
            </a:r>
          </a:p>
        </p:txBody>
      </p:sp>
    </p:spTree>
    <p:extLst>
      <p:ext uri="{BB962C8B-B14F-4D97-AF65-F5344CB8AC3E}">
        <p14:creationId xmlns:p14="http://schemas.microsoft.com/office/powerpoint/2010/main" val="3000533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buFont typeface="Wingdings" panose="05000000000000000000" pitchFamily="2" charset="2"/>
              <a:buChar char="v"/>
            </a:pPr>
            <a:r>
              <a:rPr lang="tr-TR" sz="2000" i="1" dirty="0">
                <a:solidFill>
                  <a:schemeClr val="tx1"/>
                </a:solidFill>
                <a:latin typeface="Times New Roman" panose="02020603050405020304" pitchFamily="18" charset="0"/>
                <a:cs typeface="Times New Roman" panose="02020603050405020304" pitchFamily="18" charset="0"/>
              </a:rPr>
              <a:t>Çocuklarının eğitimlerinde kendi rollerinin öneminin farkına varabilme, </a:t>
            </a:r>
          </a:p>
          <a:p>
            <a:pPr>
              <a:buFont typeface="Wingdings" panose="05000000000000000000" pitchFamily="2" charset="2"/>
              <a:buChar char="v"/>
            </a:pPr>
            <a:r>
              <a:rPr lang="tr-TR" sz="2000" i="1" dirty="0">
                <a:solidFill>
                  <a:schemeClr val="tx1"/>
                </a:solidFill>
                <a:latin typeface="Times New Roman" panose="02020603050405020304" pitchFamily="18" charset="0"/>
                <a:cs typeface="Times New Roman" panose="02020603050405020304" pitchFamily="18" charset="0"/>
              </a:rPr>
              <a:t>Çocuğun gelişimine çok yönlü olarak katkıda bulunabilme, </a:t>
            </a:r>
          </a:p>
          <a:p>
            <a:pPr>
              <a:buFont typeface="Wingdings" panose="05000000000000000000" pitchFamily="2" charset="2"/>
              <a:buChar char="v"/>
            </a:pPr>
            <a:r>
              <a:rPr lang="tr-TR" sz="2000" i="1" dirty="0">
                <a:solidFill>
                  <a:schemeClr val="tx1"/>
                </a:solidFill>
                <a:latin typeface="Times New Roman" panose="02020603050405020304" pitchFamily="18" charset="0"/>
                <a:cs typeface="Times New Roman" panose="02020603050405020304" pitchFamily="18" charset="0"/>
              </a:rPr>
              <a:t>Bu konuda kendine güven duyabilme,</a:t>
            </a:r>
          </a:p>
          <a:p>
            <a:pPr>
              <a:buFont typeface="Wingdings" panose="05000000000000000000" pitchFamily="2" charset="2"/>
              <a:buChar char="v"/>
            </a:pPr>
            <a:r>
              <a:rPr lang="tr-TR" sz="2000" i="1" dirty="0">
                <a:solidFill>
                  <a:schemeClr val="tx1"/>
                </a:solidFill>
                <a:latin typeface="Times New Roman" panose="02020603050405020304" pitchFamily="18" charset="0"/>
                <a:cs typeface="Times New Roman" panose="02020603050405020304" pitchFamily="18" charset="0"/>
              </a:rPr>
              <a:t> Kendi ilgi, yetenek, becerilerinin farkına varabilme,</a:t>
            </a:r>
          </a:p>
          <a:p>
            <a:pPr>
              <a:buFont typeface="Wingdings" panose="05000000000000000000" pitchFamily="2" charset="2"/>
              <a:buChar char="v"/>
            </a:pPr>
            <a:r>
              <a:rPr lang="tr-TR" sz="2000" i="1" dirty="0">
                <a:solidFill>
                  <a:schemeClr val="tx1"/>
                </a:solidFill>
                <a:latin typeface="Times New Roman" panose="02020603050405020304" pitchFamily="18" charset="0"/>
                <a:cs typeface="Times New Roman" panose="02020603050405020304" pitchFamily="18" charset="0"/>
              </a:rPr>
              <a:t> Çocuklara duydukları saygının artması, onları birey olarak görebilme, </a:t>
            </a:r>
          </a:p>
          <a:p>
            <a:pPr>
              <a:buFont typeface="Wingdings" panose="05000000000000000000" pitchFamily="2" charset="2"/>
              <a:buChar char="v"/>
            </a:pPr>
            <a:r>
              <a:rPr lang="tr-TR" sz="2000" i="1" dirty="0">
                <a:solidFill>
                  <a:schemeClr val="tx1"/>
                </a:solidFill>
                <a:latin typeface="Times New Roman" panose="02020603050405020304" pitchFamily="18" charset="0"/>
                <a:cs typeface="Times New Roman" panose="02020603050405020304" pitchFamily="18" charset="0"/>
              </a:rPr>
              <a:t>Çocukla sağlıklı bir iletişim kurabilme, </a:t>
            </a:r>
          </a:p>
          <a:p>
            <a:pPr>
              <a:buFont typeface="Wingdings" panose="05000000000000000000" pitchFamily="2" charset="2"/>
              <a:buChar char="v"/>
            </a:pPr>
            <a:r>
              <a:rPr lang="tr-TR" sz="2000" i="1" dirty="0">
                <a:solidFill>
                  <a:schemeClr val="tx1"/>
                </a:solidFill>
                <a:latin typeface="Times New Roman" panose="02020603050405020304" pitchFamily="18" charset="0"/>
                <a:cs typeface="Times New Roman" panose="02020603050405020304" pitchFamily="18" charset="0"/>
              </a:rPr>
              <a:t>Zaman ayıramamaktan dolayı duydukları suçluluk duygusunu yok edebilme,</a:t>
            </a:r>
          </a:p>
          <a:p>
            <a:pPr>
              <a:buFont typeface="Wingdings" panose="05000000000000000000" pitchFamily="2" charset="2"/>
              <a:buChar char="v"/>
            </a:pPr>
            <a:r>
              <a:rPr lang="tr-TR" sz="2000" i="1" dirty="0">
                <a:solidFill>
                  <a:schemeClr val="tx1"/>
                </a:solidFill>
                <a:latin typeface="Times New Roman" panose="02020603050405020304" pitchFamily="18" charset="0"/>
                <a:cs typeface="Times New Roman" panose="02020603050405020304" pitchFamily="18" charset="0"/>
              </a:rPr>
              <a:t>Yeni beceriler kazandırabilme.</a:t>
            </a:r>
          </a:p>
        </p:txBody>
      </p:sp>
    </p:spTree>
    <p:extLst>
      <p:ext uri="{BB962C8B-B14F-4D97-AF65-F5344CB8AC3E}">
        <p14:creationId xmlns:p14="http://schemas.microsoft.com/office/powerpoint/2010/main" val="30964829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5313" y="624110"/>
            <a:ext cx="10049299" cy="1280890"/>
          </a:xfrm>
        </p:spPr>
        <p:txBody>
          <a:bodyPr/>
          <a:lstStyle/>
          <a:p>
            <a:pPr algn="ctr"/>
            <a:r>
              <a:rPr lang="tr-TR" dirty="0"/>
              <a:t>Aile Katılımının Öğretmenler Açısından Yararları </a:t>
            </a:r>
          </a:p>
        </p:txBody>
      </p:sp>
      <p:sp>
        <p:nvSpPr>
          <p:cNvPr id="3" name="İçerik Yer Tutucusu 2"/>
          <p:cNvSpPr>
            <a:spLocks noGrp="1"/>
          </p:cNvSpPr>
          <p:nvPr>
            <p:ph idx="1"/>
          </p:nvPr>
        </p:nvSpPr>
        <p:spPr>
          <a:xfrm>
            <a:off x="1287887" y="2133600"/>
            <a:ext cx="10216725" cy="3777622"/>
          </a:xfrm>
        </p:spPr>
        <p:txBody>
          <a:bodyPr>
            <a:normAutofit/>
          </a:bodyPr>
          <a:lstStyle/>
          <a:p>
            <a:pPr marL="0" indent="0" algn="just">
              <a:buNone/>
            </a:pPr>
            <a:r>
              <a:rPr lang="tr-TR" sz="2000" dirty="0">
                <a:latin typeface="Times New Roman" panose="02020603050405020304" pitchFamily="18" charset="0"/>
                <a:cs typeface="Times New Roman" panose="02020603050405020304" pitchFamily="18" charset="0"/>
              </a:rPr>
              <a:t>       Aile katılım uygulamaları sayesinde öğretmenler;</a:t>
            </a:r>
          </a:p>
          <a:p>
            <a:pPr algn="just">
              <a:buFont typeface="Wingdings" panose="05000000000000000000" pitchFamily="2" charset="2"/>
              <a:buChar char="v"/>
            </a:pPr>
            <a:r>
              <a:rPr lang="tr-TR" sz="2000" dirty="0">
                <a:latin typeface="Times New Roman" panose="02020603050405020304" pitchFamily="18" charset="0"/>
                <a:cs typeface="Times New Roman" panose="02020603050405020304" pitchFamily="18" charset="0"/>
              </a:rPr>
              <a:t>   Çocuklara daha fazla bireysel zaman ayırabilirler. </a:t>
            </a:r>
          </a:p>
          <a:p>
            <a:pPr algn="just">
              <a:buFont typeface="Wingdings" panose="05000000000000000000" pitchFamily="2" charset="2"/>
              <a:buChar char="v"/>
            </a:pPr>
            <a:r>
              <a:rPr lang="tr-TR" sz="2000" dirty="0">
                <a:latin typeface="Times New Roman" panose="02020603050405020304" pitchFamily="18" charset="0"/>
                <a:cs typeface="Times New Roman" panose="02020603050405020304" pitchFamily="18" charset="0"/>
              </a:rPr>
              <a:t>   Anne-babaların okulda bulundukları zamanlarda, kendilerini daha rahat hissedebilirler.</a:t>
            </a:r>
          </a:p>
          <a:p>
            <a:pPr algn="just">
              <a:buFont typeface="Wingdings" panose="05000000000000000000" pitchFamily="2" charset="2"/>
              <a:buChar char="v"/>
            </a:pPr>
            <a:r>
              <a:rPr lang="tr-TR" sz="2000" dirty="0">
                <a:latin typeface="Times New Roman" panose="02020603050405020304" pitchFamily="18" charset="0"/>
                <a:cs typeface="Times New Roman" panose="02020603050405020304" pitchFamily="18" charset="0"/>
              </a:rPr>
              <a:t>   Aile ve öğretmen arasında kurulan sağlıklı iletişim, işbirliği ve güven ilişkisi, mesleki motivasyon ve iş doyumlarının  artmasına katkı sağlayabilir. Bu doğrultuda:</a:t>
            </a:r>
          </a:p>
        </p:txBody>
      </p:sp>
    </p:spTree>
    <p:extLst>
      <p:ext uri="{BB962C8B-B14F-4D97-AF65-F5344CB8AC3E}">
        <p14:creationId xmlns:p14="http://schemas.microsoft.com/office/powerpoint/2010/main" val="5054305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buFont typeface="Wingdings" panose="05000000000000000000" pitchFamily="2" charset="2"/>
              <a:buChar char="v"/>
            </a:pPr>
            <a:r>
              <a:rPr lang="tr-TR" sz="2000" i="1" dirty="0">
                <a:solidFill>
                  <a:schemeClr val="tx1"/>
                </a:solidFill>
                <a:latin typeface="Times New Roman" panose="02020603050405020304" pitchFamily="18" charset="0"/>
                <a:cs typeface="Times New Roman" panose="02020603050405020304" pitchFamily="18" charset="0"/>
              </a:rPr>
              <a:t> Programını daha kolay ve etkili biçimde gerçekleştirebilme,</a:t>
            </a:r>
          </a:p>
          <a:p>
            <a:pPr>
              <a:buFont typeface="Wingdings" panose="05000000000000000000" pitchFamily="2" charset="2"/>
              <a:buChar char="v"/>
            </a:pPr>
            <a:r>
              <a:rPr lang="tr-TR" sz="2000" i="1" dirty="0">
                <a:solidFill>
                  <a:schemeClr val="tx1"/>
                </a:solidFill>
                <a:latin typeface="Times New Roman" panose="02020603050405020304" pitchFamily="18" charset="0"/>
                <a:cs typeface="Times New Roman" panose="02020603050405020304" pitchFamily="18" charset="0"/>
              </a:rPr>
              <a:t>Sağlıklı iletişim sonucu çocuğu ve aileyi yakından tanıyabilme, bu sayede olası problemleri önleyebilme veya üstesinden daha kolay gelebilme,</a:t>
            </a:r>
          </a:p>
          <a:p>
            <a:pPr>
              <a:buFont typeface="Wingdings" panose="05000000000000000000" pitchFamily="2" charset="2"/>
              <a:buChar char="v"/>
            </a:pPr>
            <a:r>
              <a:rPr lang="tr-TR" sz="2000" i="1" dirty="0">
                <a:solidFill>
                  <a:schemeClr val="tx1"/>
                </a:solidFill>
                <a:latin typeface="Times New Roman" panose="02020603050405020304" pitchFamily="18" charset="0"/>
                <a:cs typeface="Times New Roman" panose="02020603050405020304" pitchFamily="18" charset="0"/>
              </a:rPr>
              <a:t> Sorumluluklarını paylaşabilme, </a:t>
            </a:r>
          </a:p>
          <a:p>
            <a:pPr>
              <a:buFont typeface="Wingdings" panose="05000000000000000000" pitchFamily="2" charset="2"/>
              <a:buChar char="v"/>
            </a:pPr>
            <a:r>
              <a:rPr lang="tr-TR" sz="2000" i="1" dirty="0">
                <a:solidFill>
                  <a:schemeClr val="tx1"/>
                </a:solidFill>
                <a:latin typeface="Times New Roman" panose="02020603050405020304" pitchFamily="18" charset="0"/>
                <a:cs typeface="Times New Roman" panose="02020603050405020304" pitchFamily="18" charset="0"/>
              </a:rPr>
              <a:t> Bütüncül olarak hedeflere ulaşabilme imkanına sahip olurlar. </a:t>
            </a:r>
          </a:p>
          <a:p>
            <a:pPr>
              <a:buFont typeface="Wingdings" panose="05000000000000000000" pitchFamily="2" charset="2"/>
              <a:buChar char="v"/>
            </a:pPr>
            <a:endParaRPr lang="tr-TR" sz="20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16147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19707" y="624110"/>
            <a:ext cx="9984905" cy="1280890"/>
          </a:xfrm>
        </p:spPr>
        <p:txBody>
          <a:bodyPr>
            <a:normAutofit fontScale="90000"/>
          </a:bodyPr>
          <a:lstStyle/>
          <a:p>
            <a:pPr algn="ctr"/>
            <a:r>
              <a:rPr lang="tr-TR" dirty="0"/>
              <a:t>Okulöncesi Eğitim Kurumlarında Aile Katılımının Gerçekleştirilmesinde İzlenecek Yollar </a:t>
            </a:r>
          </a:p>
        </p:txBody>
      </p:sp>
      <p:sp>
        <p:nvSpPr>
          <p:cNvPr id="3" name="İçerik Yer Tutucusu 2"/>
          <p:cNvSpPr>
            <a:spLocks noGrp="1"/>
          </p:cNvSpPr>
          <p:nvPr>
            <p:ph idx="1"/>
          </p:nvPr>
        </p:nvSpPr>
        <p:spPr/>
        <p:txBody>
          <a:bodyPr>
            <a:normAutofit/>
          </a:bodyPr>
          <a:lstStyle/>
          <a:p>
            <a:pPr>
              <a:buFont typeface="Arial" panose="020B0604020202020204" pitchFamily="34" charset="0"/>
              <a:buChar char="•"/>
            </a:pPr>
            <a:r>
              <a:rPr lang="tr-TR" sz="2000" i="1" dirty="0">
                <a:solidFill>
                  <a:schemeClr val="tx1"/>
                </a:solidFill>
                <a:latin typeface="Times New Roman" panose="02020603050405020304" pitchFamily="18" charset="0"/>
                <a:cs typeface="Times New Roman" panose="02020603050405020304" pitchFamily="18" charset="0"/>
              </a:rPr>
              <a:t>Çocuğun Okula Getirilişi ve Okuldan Alınışı</a:t>
            </a:r>
          </a:p>
          <a:p>
            <a:pPr>
              <a:buFont typeface="Arial" panose="020B0604020202020204" pitchFamily="34" charset="0"/>
              <a:buChar char="•"/>
            </a:pPr>
            <a:r>
              <a:rPr lang="tr-TR" sz="2000" i="1" dirty="0">
                <a:solidFill>
                  <a:schemeClr val="tx1"/>
                </a:solidFill>
                <a:latin typeface="Times New Roman" panose="02020603050405020304" pitchFamily="18" charset="0"/>
                <a:cs typeface="Times New Roman" panose="02020603050405020304" pitchFamily="18" charset="0"/>
              </a:rPr>
              <a:t>Ebeveyn Toplantıları </a:t>
            </a:r>
          </a:p>
          <a:p>
            <a:pPr>
              <a:buFont typeface="Arial" panose="020B0604020202020204" pitchFamily="34" charset="0"/>
              <a:buChar char="•"/>
            </a:pPr>
            <a:r>
              <a:rPr lang="tr-TR" sz="2000" i="1" dirty="0">
                <a:solidFill>
                  <a:schemeClr val="tx1"/>
                </a:solidFill>
                <a:latin typeface="Times New Roman" panose="02020603050405020304" pitchFamily="18" charset="0"/>
                <a:cs typeface="Times New Roman" panose="02020603050405020304" pitchFamily="18" charset="0"/>
              </a:rPr>
              <a:t>Bireysel Görüşmeler</a:t>
            </a:r>
          </a:p>
          <a:p>
            <a:pPr>
              <a:buFont typeface="Arial" panose="020B0604020202020204" pitchFamily="34" charset="0"/>
              <a:buChar char="•"/>
            </a:pPr>
            <a:r>
              <a:rPr lang="tr-TR" sz="2000" i="1" dirty="0">
                <a:solidFill>
                  <a:schemeClr val="tx1"/>
                </a:solidFill>
                <a:latin typeface="Times New Roman" panose="02020603050405020304" pitchFamily="18" charset="0"/>
                <a:cs typeface="Times New Roman" panose="02020603050405020304" pitchFamily="18" charset="0"/>
              </a:rPr>
              <a:t>Farklı Gereksinimi Olan Ailelerle Çalışmalar</a:t>
            </a:r>
          </a:p>
          <a:p>
            <a:pPr>
              <a:buFont typeface="Arial" panose="020B0604020202020204" pitchFamily="34" charset="0"/>
              <a:buChar char="•"/>
            </a:pPr>
            <a:r>
              <a:rPr lang="tr-TR" sz="2000" i="1" dirty="0">
                <a:solidFill>
                  <a:schemeClr val="tx1"/>
                </a:solidFill>
                <a:latin typeface="Times New Roman" panose="02020603050405020304" pitchFamily="18" charset="0"/>
                <a:cs typeface="Times New Roman" panose="02020603050405020304" pitchFamily="18" charset="0"/>
              </a:rPr>
              <a:t>Ev Ziyaretleri</a:t>
            </a:r>
          </a:p>
          <a:p>
            <a:pPr>
              <a:buFont typeface="Arial" panose="020B0604020202020204" pitchFamily="34" charset="0"/>
              <a:buChar char="•"/>
            </a:pPr>
            <a:r>
              <a:rPr lang="tr-TR" sz="2000" i="1" dirty="0">
                <a:solidFill>
                  <a:schemeClr val="tx1"/>
                </a:solidFill>
                <a:latin typeface="Times New Roman" panose="02020603050405020304" pitchFamily="18" charset="0"/>
                <a:cs typeface="Times New Roman" panose="02020603050405020304" pitchFamily="18" charset="0"/>
              </a:rPr>
              <a:t> Bilgilendirme Toplantıları</a:t>
            </a:r>
          </a:p>
          <a:p>
            <a:pPr>
              <a:buFont typeface="Arial" panose="020B0604020202020204" pitchFamily="34" charset="0"/>
              <a:buChar char="•"/>
            </a:pPr>
            <a:r>
              <a:rPr lang="sv-SE" sz="2000" i="1" dirty="0">
                <a:solidFill>
                  <a:schemeClr val="tx1"/>
                </a:solidFill>
                <a:latin typeface="Times New Roman" panose="02020603050405020304" pitchFamily="18" charset="0"/>
                <a:cs typeface="Times New Roman" panose="02020603050405020304" pitchFamily="18" charset="0"/>
              </a:rPr>
              <a:t> Dönem Sonlarında Rapor Verme </a:t>
            </a:r>
            <a:endParaRPr lang="tr-TR" sz="2000"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96020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buFont typeface="Arial" panose="020B0604020202020204" pitchFamily="34" charset="0"/>
              <a:buChar char="•"/>
            </a:pPr>
            <a:r>
              <a:rPr lang="tr-TR" sz="2000" i="1" dirty="0">
                <a:solidFill>
                  <a:schemeClr val="tx1"/>
                </a:solidFill>
                <a:latin typeface="Times New Roman" panose="02020603050405020304" pitchFamily="18" charset="0"/>
                <a:cs typeface="Times New Roman" panose="02020603050405020304" pitchFamily="18" charset="0"/>
              </a:rPr>
              <a:t>Bülten ve Bülten Tahtaları</a:t>
            </a:r>
          </a:p>
          <a:p>
            <a:pPr>
              <a:buFont typeface="Arial" panose="020B0604020202020204" pitchFamily="34" charset="0"/>
              <a:buChar char="•"/>
            </a:pPr>
            <a:r>
              <a:rPr lang="tr-TR" sz="2000" i="1" dirty="0">
                <a:solidFill>
                  <a:schemeClr val="tx1"/>
                </a:solidFill>
                <a:latin typeface="Times New Roman" panose="02020603050405020304" pitchFamily="18" charset="0"/>
                <a:cs typeface="Times New Roman" panose="02020603050405020304" pitchFamily="18" charset="0"/>
              </a:rPr>
              <a:t>Belirli Gün ve Haftalarda Ebeveyn Gruplarını Okul İçi ve Dışındaki Etkinliklere Davet Etme</a:t>
            </a:r>
          </a:p>
          <a:p>
            <a:pPr>
              <a:buFont typeface="Arial" panose="020B0604020202020204" pitchFamily="34" charset="0"/>
              <a:buChar char="•"/>
            </a:pPr>
            <a:r>
              <a:rPr lang="tr-TR" sz="2000" i="1" dirty="0">
                <a:solidFill>
                  <a:schemeClr val="tx1"/>
                </a:solidFill>
                <a:latin typeface="Times New Roman" panose="02020603050405020304" pitchFamily="18" charset="0"/>
                <a:cs typeface="Times New Roman" panose="02020603050405020304" pitchFamily="18" charset="0"/>
              </a:rPr>
              <a:t>Dilek Kutusu Koyma</a:t>
            </a:r>
          </a:p>
          <a:p>
            <a:pPr>
              <a:buFont typeface="Arial" panose="020B0604020202020204" pitchFamily="34" charset="0"/>
              <a:buChar char="•"/>
            </a:pPr>
            <a:r>
              <a:rPr lang="tr-TR" sz="2000" i="1" dirty="0">
                <a:solidFill>
                  <a:schemeClr val="tx1"/>
                </a:solidFill>
                <a:latin typeface="Times New Roman" panose="02020603050405020304" pitchFamily="18" charset="0"/>
                <a:cs typeface="Times New Roman" panose="02020603050405020304" pitchFamily="18" charset="0"/>
              </a:rPr>
              <a:t>Eğitici Geziler Düzenleme </a:t>
            </a:r>
          </a:p>
          <a:p>
            <a:pPr>
              <a:buFont typeface="Arial" panose="020B0604020202020204" pitchFamily="34" charset="0"/>
              <a:buChar char="•"/>
            </a:pPr>
            <a:r>
              <a:rPr lang="tr-TR" sz="2000" i="1" dirty="0">
                <a:solidFill>
                  <a:schemeClr val="tx1"/>
                </a:solidFill>
                <a:latin typeface="Times New Roman" panose="02020603050405020304" pitchFamily="18" charset="0"/>
                <a:cs typeface="Times New Roman" panose="02020603050405020304" pitchFamily="18" charset="0"/>
              </a:rPr>
              <a:t>Anne ve Babaların  Eğitim Sürecine Katkıda Bulunmak Üzere Davet Edilmesi (Uzman konuk)</a:t>
            </a:r>
          </a:p>
          <a:p>
            <a:pPr>
              <a:buFont typeface="Arial" panose="020B0604020202020204" pitchFamily="34" charset="0"/>
              <a:buChar char="•"/>
            </a:pPr>
            <a:r>
              <a:rPr lang="tr-TR" sz="2000" i="1" dirty="0">
                <a:solidFill>
                  <a:schemeClr val="tx1"/>
                </a:solidFill>
                <a:latin typeface="Times New Roman" panose="02020603050405020304" pitchFamily="18" charset="0"/>
                <a:cs typeface="Times New Roman" panose="02020603050405020304" pitchFamily="18" charset="0"/>
              </a:rPr>
              <a:t> Telefon Görüşmeleri</a:t>
            </a:r>
          </a:p>
          <a:p>
            <a:pPr>
              <a:buFont typeface="Arial" panose="020B0604020202020204" pitchFamily="34" charset="0"/>
              <a:buChar char="•"/>
            </a:pPr>
            <a:r>
              <a:rPr lang="tr-TR" sz="2000" i="1" dirty="0">
                <a:solidFill>
                  <a:schemeClr val="tx1"/>
                </a:solidFill>
                <a:latin typeface="Times New Roman" panose="02020603050405020304" pitchFamily="18" charset="0"/>
                <a:cs typeface="Times New Roman" panose="02020603050405020304" pitchFamily="18" charset="0"/>
              </a:rPr>
              <a:t> Haber Mektupları </a:t>
            </a:r>
          </a:p>
        </p:txBody>
      </p:sp>
    </p:spTree>
    <p:extLst>
      <p:ext uri="{BB962C8B-B14F-4D97-AF65-F5344CB8AC3E}">
        <p14:creationId xmlns:p14="http://schemas.microsoft.com/office/powerpoint/2010/main" val="26103187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2099256" y="2133600"/>
            <a:ext cx="9405356" cy="3777622"/>
          </a:xfrm>
        </p:spPr>
        <p:txBody>
          <a:bodyPr/>
          <a:lstStyle/>
          <a:p>
            <a:pPr>
              <a:buFont typeface="Arial" panose="020B0604020202020204" pitchFamily="34" charset="0"/>
              <a:buChar char="•"/>
            </a:pPr>
            <a:r>
              <a:rPr lang="tr-TR" i="1" dirty="0">
                <a:solidFill>
                  <a:schemeClr val="tx1"/>
                </a:solidFill>
                <a:latin typeface="Times New Roman" panose="02020603050405020304" pitchFamily="18" charset="0"/>
                <a:cs typeface="Times New Roman" panose="02020603050405020304" pitchFamily="18" charset="0"/>
              </a:rPr>
              <a:t>Kitapçıklar</a:t>
            </a:r>
          </a:p>
          <a:p>
            <a:pPr>
              <a:buFont typeface="Arial" panose="020B0604020202020204" pitchFamily="34" charset="0"/>
              <a:buChar char="•"/>
            </a:pPr>
            <a:r>
              <a:rPr lang="tr-TR" i="1" dirty="0">
                <a:solidFill>
                  <a:schemeClr val="tx1"/>
                </a:solidFill>
                <a:latin typeface="Times New Roman" panose="02020603050405020304" pitchFamily="18" charset="0"/>
                <a:cs typeface="Times New Roman" panose="02020603050405020304" pitchFamily="18" charset="0"/>
              </a:rPr>
              <a:t>Broşürler</a:t>
            </a:r>
          </a:p>
          <a:p>
            <a:pPr>
              <a:buFont typeface="Arial" panose="020B0604020202020204" pitchFamily="34" charset="0"/>
              <a:buChar char="•"/>
            </a:pPr>
            <a:r>
              <a:rPr lang="tr-TR" i="1" dirty="0">
                <a:solidFill>
                  <a:schemeClr val="tx1"/>
                </a:solidFill>
                <a:latin typeface="Times New Roman" panose="02020603050405020304" pitchFamily="18" charset="0"/>
                <a:cs typeface="Times New Roman" panose="02020603050405020304" pitchFamily="18" charset="0"/>
              </a:rPr>
              <a:t>Afiş</a:t>
            </a:r>
          </a:p>
          <a:p>
            <a:pPr>
              <a:buFont typeface="Arial" panose="020B0604020202020204" pitchFamily="34" charset="0"/>
              <a:buChar char="•"/>
            </a:pPr>
            <a:r>
              <a:rPr lang="tr-TR" i="1" dirty="0">
                <a:solidFill>
                  <a:schemeClr val="tx1"/>
                </a:solidFill>
                <a:latin typeface="Times New Roman" panose="02020603050405020304" pitchFamily="18" charset="0"/>
                <a:cs typeface="Times New Roman" panose="02020603050405020304" pitchFamily="18" charset="0"/>
              </a:rPr>
              <a:t> Fotoğraflar</a:t>
            </a:r>
          </a:p>
          <a:p>
            <a:pPr>
              <a:buFont typeface="Arial" panose="020B0604020202020204" pitchFamily="34" charset="0"/>
              <a:buChar char="•"/>
            </a:pPr>
            <a:r>
              <a:rPr lang="tr-TR" i="1" dirty="0">
                <a:solidFill>
                  <a:schemeClr val="tx1"/>
                </a:solidFill>
                <a:latin typeface="Times New Roman" panose="02020603050405020304" pitchFamily="18" charset="0"/>
                <a:cs typeface="Times New Roman" panose="02020603050405020304" pitchFamily="18" charset="0"/>
              </a:rPr>
              <a:t>Kasetler</a:t>
            </a:r>
          </a:p>
          <a:p>
            <a:pPr>
              <a:buFont typeface="Arial" panose="020B0604020202020204" pitchFamily="34" charset="0"/>
              <a:buChar char="•"/>
            </a:pPr>
            <a:r>
              <a:rPr lang="tr-TR" i="1" dirty="0">
                <a:solidFill>
                  <a:schemeClr val="tx1"/>
                </a:solidFill>
                <a:latin typeface="Times New Roman" panose="02020603050405020304" pitchFamily="18" charset="0"/>
                <a:cs typeface="Times New Roman" panose="02020603050405020304" pitchFamily="18" charset="0"/>
              </a:rPr>
              <a:t>İki Yönlü Yazışmalar</a:t>
            </a:r>
          </a:p>
          <a:p>
            <a:pPr>
              <a:buFont typeface="Arial" panose="020B0604020202020204" pitchFamily="34" charset="0"/>
              <a:buChar char="•"/>
            </a:pPr>
            <a:r>
              <a:rPr lang="tr-TR" i="1" dirty="0">
                <a:solidFill>
                  <a:schemeClr val="tx1"/>
                </a:solidFill>
                <a:latin typeface="Times New Roman" panose="02020603050405020304" pitchFamily="18" charset="0"/>
                <a:cs typeface="Times New Roman" panose="02020603050405020304" pitchFamily="18" charset="0"/>
              </a:rPr>
              <a:t>Toplu Dosyalar</a:t>
            </a:r>
          </a:p>
          <a:p>
            <a:pPr>
              <a:buFont typeface="Arial" panose="020B0604020202020204" pitchFamily="34" charset="0"/>
              <a:buChar char="•"/>
            </a:pPr>
            <a:r>
              <a:rPr lang="tr-TR" i="1" dirty="0">
                <a:solidFill>
                  <a:schemeClr val="tx1"/>
                </a:solidFill>
                <a:latin typeface="Times New Roman" panose="02020603050405020304" pitchFamily="18" charset="0"/>
                <a:cs typeface="Times New Roman" panose="02020603050405020304" pitchFamily="18" charset="0"/>
              </a:rPr>
              <a:t>Video-Teyp Kayıtları</a:t>
            </a:r>
          </a:p>
          <a:p>
            <a:pPr>
              <a:buFont typeface="Arial" panose="020B0604020202020204" pitchFamily="34" charset="0"/>
              <a:buChar char="•"/>
            </a:pPr>
            <a:r>
              <a:rPr lang="tr-TR" i="1" dirty="0">
                <a:solidFill>
                  <a:schemeClr val="tx1"/>
                </a:solidFill>
                <a:latin typeface="Times New Roman" panose="02020603050405020304" pitchFamily="18" charset="0"/>
                <a:cs typeface="Times New Roman" panose="02020603050405020304" pitchFamily="18" charset="0"/>
              </a:rPr>
              <a:t>Ebeveyn Kütüphanesi </a:t>
            </a:r>
          </a:p>
        </p:txBody>
      </p:sp>
    </p:spTree>
    <p:extLst>
      <p:ext uri="{BB962C8B-B14F-4D97-AF65-F5344CB8AC3E}">
        <p14:creationId xmlns:p14="http://schemas.microsoft.com/office/powerpoint/2010/main" val="1747638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ÖNERİLER</a:t>
            </a:r>
          </a:p>
        </p:txBody>
      </p:sp>
      <p:sp>
        <p:nvSpPr>
          <p:cNvPr id="3" name="İçerik Yer Tutucusu 2"/>
          <p:cNvSpPr>
            <a:spLocks noGrp="1"/>
          </p:cNvSpPr>
          <p:nvPr>
            <p:ph idx="1"/>
          </p:nvPr>
        </p:nvSpPr>
        <p:spPr>
          <a:xfrm>
            <a:off x="1648496" y="2133600"/>
            <a:ext cx="9856116" cy="3777622"/>
          </a:xfrm>
        </p:spPr>
        <p:txBody>
          <a:bodyPr>
            <a:normAutofit/>
          </a:bodyPr>
          <a:lstStyle/>
          <a:p>
            <a:pPr algn="just"/>
            <a:r>
              <a:rPr lang="tr-TR" sz="2000" dirty="0">
                <a:latin typeface="Times New Roman" panose="02020603050405020304" pitchFamily="18" charset="0"/>
                <a:cs typeface="Times New Roman" panose="02020603050405020304" pitchFamily="18" charset="0"/>
              </a:rPr>
              <a:t>Aileye çocuk gelişimi, eğitimi ve psikolojisini yorumlama konusunda eğitim verilebilir.</a:t>
            </a:r>
          </a:p>
          <a:p>
            <a:pPr algn="just"/>
            <a:r>
              <a:rPr lang="tr-TR" sz="2000" dirty="0">
                <a:latin typeface="Times New Roman" panose="02020603050405020304" pitchFamily="18" charset="0"/>
                <a:cs typeface="Times New Roman" panose="02020603050405020304" pitchFamily="18" charset="0"/>
              </a:rPr>
              <a:t>Ailelerden soru formları vasıtası ile eğitime ihtiyaç duydukları konuları öncelik sırasına göre belirtmeleri istenebilir. İhtiyaç analizi anne-babaların beklentileri doğrultusunda planlama ve uygulamaların  yapılması açısından önem taşır. </a:t>
            </a:r>
          </a:p>
          <a:p>
            <a:pPr algn="just"/>
            <a:r>
              <a:rPr lang="tr-TR" sz="2000" dirty="0">
                <a:latin typeface="Times New Roman" panose="02020603050405020304" pitchFamily="18" charset="0"/>
                <a:cs typeface="Times New Roman" panose="02020603050405020304" pitchFamily="18" charset="0"/>
              </a:rPr>
              <a:t>Ailelerden çocuklarının eğitiminde kullanılacak çeşitli artık materyalleri ve dokümanları biriktirmeli istenebilir.</a:t>
            </a:r>
          </a:p>
          <a:p>
            <a:pPr algn="just"/>
            <a:r>
              <a:rPr lang="tr-TR" sz="2000" dirty="0">
                <a:latin typeface="Times New Roman" panose="02020603050405020304" pitchFamily="18" charset="0"/>
                <a:cs typeface="Times New Roman" panose="02020603050405020304" pitchFamily="18" charset="0"/>
              </a:rPr>
              <a:t> Ailelere çocukların gelişimini destekleyici öğretim yöntemleri ve evde yapılabilecek uygulamalar konusunda eğitici bilgi, proje uygulamaları verilebilir. </a:t>
            </a:r>
          </a:p>
          <a:p>
            <a:pPr algn="just"/>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052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chemeClr val="tx1"/>
                </a:solidFill>
              </a:rPr>
              <a:t>Hedefler</a:t>
            </a:r>
            <a:endParaRPr lang="tr-TR" dirty="0"/>
          </a:p>
        </p:txBody>
      </p:sp>
      <p:sp>
        <p:nvSpPr>
          <p:cNvPr id="3" name="İçerik Yer Tutucusu 2"/>
          <p:cNvSpPr>
            <a:spLocks noGrp="1"/>
          </p:cNvSpPr>
          <p:nvPr>
            <p:ph idx="1"/>
          </p:nvPr>
        </p:nvSpPr>
        <p:spPr>
          <a:xfrm>
            <a:off x="1365161" y="2133600"/>
            <a:ext cx="10139451" cy="3777622"/>
          </a:xfrm>
        </p:spPr>
        <p:txBody>
          <a:bodyPr/>
          <a:lstStyle/>
          <a:p>
            <a:pPr marL="0" indent="0" algn="just">
              <a:buNone/>
            </a:pPr>
            <a:r>
              <a:rPr lang="tr-TR" sz="2400" dirty="0">
                <a:latin typeface="Times New Roman" panose="02020603050405020304" pitchFamily="18" charset="0"/>
                <a:cs typeface="Times New Roman" panose="02020603050405020304" pitchFamily="18" charset="0"/>
              </a:rPr>
              <a:t>       Erken yıllarda çocukların eğitimine yönelik hedefleri saptarken, çocuğu tek başına düşünmek mümkün değildir. </a:t>
            </a:r>
          </a:p>
          <a:p>
            <a:pPr marL="0" indent="0" algn="just">
              <a:buNone/>
            </a:pPr>
            <a:r>
              <a:rPr lang="tr-TR" sz="2400" i="1" dirty="0">
                <a:solidFill>
                  <a:srgbClr val="FF0000"/>
                </a:solidFill>
                <a:latin typeface="Times New Roman" panose="02020603050405020304" pitchFamily="18" charset="0"/>
                <a:cs typeface="Times New Roman" panose="02020603050405020304" pitchFamily="18" charset="0"/>
              </a:rPr>
              <a:t>       Çocuk ailesi ile bir bütündür</a:t>
            </a:r>
            <a:r>
              <a:rPr lang="tr-TR" sz="2400" dirty="0">
                <a:latin typeface="Times New Roman" panose="02020603050405020304" pitchFamily="18" charset="0"/>
                <a:cs typeface="Times New Roman" panose="02020603050405020304" pitchFamily="18" charset="0"/>
              </a:rPr>
              <a:t>. </a:t>
            </a:r>
          </a:p>
          <a:p>
            <a:pPr marL="0" indent="0" algn="just">
              <a:buNone/>
            </a:pPr>
            <a:r>
              <a:rPr lang="tr-TR" sz="2400" dirty="0">
                <a:latin typeface="Times New Roman" panose="02020603050405020304" pitchFamily="18" charset="0"/>
                <a:cs typeface="Times New Roman" panose="02020603050405020304" pitchFamily="18" charset="0"/>
              </a:rPr>
              <a:t>       Etkili ve bütüncül bir erken çocukluk eğitimi için, anne-babayı ve aile eğitimini de içine alan hedefler oluşturmak son derece önemlidir</a:t>
            </a:r>
            <a:r>
              <a:rPr lang="tr-TR" dirty="0">
                <a:latin typeface="Times New Roman" panose="02020603050405020304" pitchFamily="18" charset="0"/>
                <a:cs typeface="Times New Roman" panose="02020603050405020304" pitchFamily="18" charset="0"/>
              </a:rPr>
              <a:t>. </a:t>
            </a:r>
          </a:p>
          <a:p>
            <a:pPr marL="0" indent="0" algn="just">
              <a:buNone/>
            </a:pPr>
            <a:r>
              <a:rPr lang="tr-TR" dirty="0">
                <a:latin typeface="Times New Roman" panose="02020603050405020304" pitchFamily="18" charset="0"/>
                <a:cs typeface="Times New Roman" panose="02020603050405020304" pitchFamily="18" charset="0"/>
              </a:rPr>
              <a:t>         </a:t>
            </a:r>
            <a:r>
              <a:rPr lang="tr-TR" sz="2400" i="1" dirty="0">
                <a:solidFill>
                  <a:srgbClr val="FF0000"/>
                </a:solidFill>
                <a:latin typeface="Times New Roman" panose="02020603050405020304" pitchFamily="18" charset="0"/>
                <a:cs typeface="Times New Roman" panose="02020603050405020304" pitchFamily="18" charset="0"/>
              </a:rPr>
              <a:t>Aile erken çocukluk eğitiminin ayrılmaz bir parçasıdır.</a:t>
            </a:r>
          </a:p>
        </p:txBody>
      </p:sp>
    </p:spTree>
    <p:extLst>
      <p:ext uri="{BB962C8B-B14F-4D97-AF65-F5344CB8AC3E}">
        <p14:creationId xmlns:p14="http://schemas.microsoft.com/office/powerpoint/2010/main" val="36367262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545465" y="1521828"/>
            <a:ext cx="9959147" cy="4378636"/>
          </a:xfrm>
        </p:spPr>
        <p:txBody>
          <a:bodyPr>
            <a:noAutofit/>
          </a:bodyPr>
          <a:lstStyle/>
          <a:p>
            <a:pPr algn="just"/>
            <a:r>
              <a:rPr lang="tr-TR" sz="2000" dirty="0">
                <a:latin typeface="Times New Roman" panose="02020603050405020304" pitchFamily="18" charset="0"/>
                <a:cs typeface="Times New Roman" panose="02020603050405020304" pitchFamily="18" charset="0"/>
              </a:rPr>
              <a:t>Ailelerin yıl içinde katılabilecekleri çeşitli etkinlikleri ve toplantıları gösteren çizelgeler oluşturularak, okul-aile ilişkisi düzenli biçimde izlenebilir. </a:t>
            </a:r>
          </a:p>
          <a:p>
            <a:pPr algn="just"/>
            <a:r>
              <a:rPr lang="tr-TR" sz="2000" dirty="0">
                <a:latin typeface="Times New Roman" panose="02020603050405020304" pitchFamily="18" charset="0"/>
                <a:cs typeface="Times New Roman" panose="02020603050405020304" pitchFamily="18" charset="0"/>
              </a:rPr>
              <a:t>Okul öncesi eğitim programlarıyla, okul-aile işbirliğinin olumlu sonuçlarını yansıtan (çocuk, aile, eğitimci vb. açısından) araştırma sonuçları ebeveynlerle paylaşılabilir.</a:t>
            </a:r>
          </a:p>
          <a:p>
            <a:pPr algn="just"/>
            <a:r>
              <a:rPr lang="tr-TR" sz="2000" dirty="0">
                <a:latin typeface="Times New Roman" panose="02020603050405020304" pitchFamily="18" charset="0"/>
                <a:cs typeface="Times New Roman" panose="02020603050405020304" pitchFamily="18" charset="0"/>
              </a:rPr>
              <a:t> Anne-baba katılımı ve eğitimiyle ilgili konularda uzman kişilerce, okul öncesi eğitim kurumu öğretmenlerine hizmet içi eğitim verilebilir. </a:t>
            </a:r>
          </a:p>
          <a:p>
            <a:pPr algn="just"/>
            <a:r>
              <a:rPr lang="tr-TR" sz="2000" dirty="0">
                <a:latin typeface="Times New Roman" panose="02020603050405020304" pitchFamily="18" charset="0"/>
                <a:cs typeface="Times New Roman" panose="02020603050405020304" pitchFamily="18" charset="0"/>
              </a:rPr>
              <a:t>Ailelerin gerek kurumla, gerek birbirleriyle iletişim ve etkileşimlerini sağlamak amacıyla bir araya gelebilecekleri çeşitli etkinlikler düzenlenebilir.</a:t>
            </a:r>
          </a:p>
          <a:p>
            <a:pPr marL="0" indent="0" algn="just">
              <a:buNone/>
            </a:pPr>
            <a:r>
              <a:rPr lang="tr-TR"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3663819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5E1DCE-7A2D-4365-8247-DA9CEDFA1237}"/>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C3BB54B3-B680-42A0-AAB9-56967E225E2D}"/>
              </a:ext>
            </a:extLst>
          </p:cNvPr>
          <p:cNvSpPr>
            <a:spLocks noGrp="1"/>
          </p:cNvSpPr>
          <p:nvPr>
            <p:ph idx="1"/>
          </p:nvPr>
        </p:nvSpPr>
        <p:spPr/>
        <p:txBody>
          <a:bodyPr/>
          <a:lstStyle/>
          <a:p>
            <a:r>
              <a:rPr lang="tr-TR" dirty="0"/>
              <a:t>Köksal Akyol, A. 2019. Erken Çocukluk Döneminde Gelişim I-II. Anı Yayıncılık, Ankara.</a:t>
            </a:r>
          </a:p>
          <a:p>
            <a:r>
              <a:rPr lang="tr-TR" dirty="0"/>
              <a:t>Fazlıoğlu, Y. 2009. Erken Çocukluk Gelişimi ve Eğitimi. Kriter Yayınevi, İstanbul. </a:t>
            </a:r>
          </a:p>
          <a:p>
            <a:r>
              <a:rPr lang="tr-TR" dirty="0"/>
              <a:t>Milli Eğitim Bakanlığı, 2013. Okul Öncesi Eğitimi Programı. Milli Eğitim Bakanlığı, Ankara. Erişim Adresi: http://tegm.meb.gov.tr/dosya/okuloncesi/ooproram.pdf </a:t>
            </a:r>
          </a:p>
          <a:p>
            <a:r>
              <a:rPr lang="tr-TR" dirty="0"/>
              <a:t>Milli Eğitim Bakanlığı, 2013. 0-36 Aylık Çocuklar İçin Eğitim Programı. Milli Eğitim Bakanlığı, Ankara. Erişim adresi: http://tegm.meb.gov.tr/dosya/okuloncesi/0-36program.pdf</a:t>
            </a:r>
          </a:p>
        </p:txBody>
      </p:sp>
    </p:spTree>
    <p:extLst>
      <p:ext uri="{BB962C8B-B14F-4D97-AF65-F5344CB8AC3E}">
        <p14:creationId xmlns:p14="http://schemas.microsoft.com/office/powerpoint/2010/main" val="1628130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Aile Katılımı Nedir?</a:t>
            </a:r>
          </a:p>
        </p:txBody>
      </p:sp>
      <p:sp>
        <p:nvSpPr>
          <p:cNvPr id="3" name="İçerik Yer Tutucusu 2"/>
          <p:cNvSpPr>
            <a:spLocks noGrp="1"/>
          </p:cNvSpPr>
          <p:nvPr>
            <p:ph idx="1"/>
          </p:nvPr>
        </p:nvSpPr>
        <p:spPr>
          <a:xfrm>
            <a:off x="1094705" y="2133600"/>
            <a:ext cx="10409908" cy="3777622"/>
          </a:xfrm>
        </p:spPr>
        <p:txBody>
          <a:bodyPr>
            <a:normAutofit/>
          </a:bodyPr>
          <a:lstStyle/>
          <a:p>
            <a:pPr marL="0" indent="0" algn="just">
              <a:buNone/>
            </a:pPr>
            <a:r>
              <a:rPr lang="tr-TR" sz="2000" dirty="0">
                <a:solidFill>
                  <a:schemeClr val="tx1"/>
                </a:solidFill>
                <a:latin typeface="Times New Roman" panose="02020603050405020304" pitchFamily="18" charset="0"/>
                <a:cs typeface="Times New Roman" panose="02020603050405020304" pitchFamily="18" charset="0"/>
              </a:rPr>
              <a:t>       Aile yaşantısı, çocuğun zamanının büyük bölümünü geçirdiği ve gelişimi açısından doğal yaşantıların paylaşıldığı temel etkileşim ortamıdır.</a:t>
            </a:r>
          </a:p>
          <a:p>
            <a:pPr marL="0" indent="0" algn="just">
              <a:buNone/>
            </a:pPr>
            <a:r>
              <a:rPr lang="tr-TR" sz="2000" dirty="0">
                <a:solidFill>
                  <a:schemeClr val="tx1"/>
                </a:solidFill>
                <a:latin typeface="Times New Roman" panose="02020603050405020304" pitchFamily="18" charset="0"/>
                <a:cs typeface="Times New Roman" panose="02020603050405020304" pitchFamily="18" charset="0"/>
              </a:rPr>
              <a:t>       Her çocuk, okula başladığı zaman, yetiştiği aile ortamına ilişkin belirgin izler taşır. </a:t>
            </a:r>
          </a:p>
          <a:p>
            <a:pPr marL="0" indent="0" algn="just">
              <a:buNone/>
            </a:pPr>
            <a:r>
              <a:rPr lang="tr-TR" sz="2000" dirty="0">
                <a:solidFill>
                  <a:schemeClr val="tx1"/>
                </a:solidFill>
                <a:latin typeface="Times New Roman" panose="02020603050405020304" pitchFamily="18" charset="0"/>
                <a:cs typeface="Times New Roman" panose="02020603050405020304" pitchFamily="18" charset="0"/>
              </a:rPr>
              <a:t>       Okul, eğitim-öğretim görevini yerine getirirken aile ortamının çocuk üzerindeki etkisine dayanmak ve onlardan yola çıkarak hareket etmek zorundadır. Bu zorunluluk eğitime ailelerin katılımının önemini ortaya koymaktadır. </a:t>
            </a:r>
          </a:p>
        </p:txBody>
      </p:sp>
    </p:spTree>
    <p:extLst>
      <p:ext uri="{BB962C8B-B14F-4D97-AF65-F5344CB8AC3E}">
        <p14:creationId xmlns:p14="http://schemas.microsoft.com/office/powerpoint/2010/main" val="585731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Aile Katılımı Nedir?</a:t>
            </a:r>
          </a:p>
        </p:txBody>
      </p:sp>
      <p:sp>
        <p:nvSpPr>
          <p:cNvPr id="3" name="İçerik Yer Tutucusu 2"/>
          <p:cNvSpPr>
            <a:spLocks noGrp="1"/>
          </p:cNvSpPr>
          <p:nvPr>
            <p:ph idx="1"/>
          </p:nvPr>
        </p:nvSpPr>
        <p:spPr>
          <a:xfrm>
            <a:off x="875763" y="2133600"/>
            <a:ext cx="10628849" cy="3777622"/>
          </a:xfrm>
        </p:spPr>
        <p:txBody>
          <a:bodyPr>
            <a:normAutofit fontScale="92500" lnSpcReduction="10000"/>
          </a:bodyPr>
          <a:lstStyle/>
          <a:p>
            <a:pPr marL="0" indent="0" algn="just">
              <a:buNone/>
            </a:pPr>
            <a:r>
              <a:rPr lang="tr-TR" sz="2400" b="1" i="1" dirty="0">
                <a:latin typeface="Times New Roman" panose="02020603050405020304" pitchFamily="18" charset="0"/>
                <a:cs typeface="Times New Roman" panose="02020603050405020304" pitchFamily="18" charset="0"/>
              </a:rPr>
              <a:t>       Aile katılımı; </a:t>
            </a:r>
            <a:r>
              <a:rPr lang="tr-TR" sz="2400" dirty="0">
                <a:latin typeface="Times New Roman" panose="02020603050405020304" pitchFamily="18" charset="0"/>
                <a:cs typeface="Times New Roman" panose="02020603050405020304" pitchFamily="18" charset="0"/>
              </a:rPr>
              <a:t>anne-babaların ve diğer aile üyelerinin, çocukların eğitimi ve gelişimlerine katkıda bulunmaları için erken çocukluk eğitimi programına katıldıkları bir süreçtir. </a:t>
            </a:r>
          </a:p>
          <a:p>
            <a:pPr marL="0" indent="0" algn="just">
              <a:buNone/>
            </a:pPr>
            <a:r>
              <a:rPr lang="tr-TR" sz="2400" b="1" i="1" dirty="0">
                <a:latin typeface="Times New Roman" panose="02020603050405020304" pitchFamily="18" charset="0"/>
                <a:cs typeface="Times New Roman" panose="02020603050405020304" pitchFamily="18" charset="0"/>
              </a:rPr>
              <a:t>      Aile katılımı; </a:t>
            </a:r>
          </a:p>
          <a:p>
            <a:pPr algn="just"/>
            <a:r>
              <a:rPr lang="tr-TR" sz="2400" dirty="0">
                <a:latin typeface="Times New Roman" panose="02020603050405020304" pitchFamily="18" charset="0"/>
                <a:cs typeface="Times New Roman" panose="02020603050405020304" pitchFamily="18" charset="0"/>
              </a:rPr>
              <a:t>Ailelerin eğitilerek desteklenmesi, </a:t>
            </a:r>
          </a:p>
          <a:p>
            <a:pPr algn="just"/>
            <a:r>
              <a:rPr lang="tr-TR" sz="2400" dirty="0">
                <a:latin typeface="Times New Roman" panose="02020603050405020304" pitchFamily="18" charset="0"/>
                <a:cs typeface="Times New Roman" panose="02020603050405020304" pitchFamily="18" charset="0"/>
              </a:rPr>
              <a:t>Çocuklarının eğitimine katılımlarının sağlanması, </a:t>
            </a:r>
          </a:p>
          <a:p>
            <a:pPr algn="just"/>
            <a:r>
              <a:rPr lang="tr-TR" sz="2400" dirty="0">
                <a:latin typeface="Times New Roman" panose="02020603050405020304" pitchFamily="18" charset="0"/>
                <a:cs typeface="Times New Roman" panose="02020603050405020304" pitchFamily="18" charset="0"/>
              </a:rPr>
              <a:t>Çocuklarıyla etkileşimlerinin artırılması,</a:t>
            </a:r>
          </a:p>
          <a:p>
            <a:pPr algn="just"/>
            <a:r>
              <a:rPr lang="tr-TR" sz="2400" dirty="0">
                <a:latin typeface="Times New Roman" panose="02020603050405020304" pitchFamily="18" charset="0"/>
                <a:cs typeface="Times New Roman" panose="02020603050405020304" pitchFamily="18" charset="0"/>
              </a:rPr>
              <a:t>Ev ile eğitim kurumları arasındaki iletişimin sürekliliğinin sağlanması,</a:t>
            </a:r>
          </a:p>
          <a:p>
            <a:pPr algn="just"/>
            <a:r>
              <a:rPr lang="tr-TR" sz="2400" dirty="0">
                <a:latin typeface="Times New Roman" panose="02020603050405020304" pitchFamily="18" charset="0"/>
                <a:cs typeface="Times New Roman" panose="02020603050405020304" pitchFamily="18" charset="0"/>
              </a:rPr>
              <a:t>Eğitim programının anne-babaların katılımı/katkıları ile zenginleştirilmesine olanak sağlayan sistematik bir yaklaşımdır. </a:t>
            </a:r>
          </a:p>
        </p:txBody>
      </p:sp>
    </p:spTree>
    <p:extLst>
      <p:ext uri="{BB962C8B-B14F-4D97-AF65-F5344CB8AC3E}">
        <p14:creationId xmlns:p14="http://schemas.microsoft.com/office/powerpoint/2010/main" val="101213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991673" y="2133600"/>
            <a:ext cx="10512939" cy="3777622"/>
          </a:xfrm>
        </p:spPr>
        <p:txBody>
          <a:bodyPr>
            <a:normAutofit/>
          </a:bodyPr>
          <a:lstStyle/>
          <a:p>
            <a:pPr marL="0" indent="0" algn="just">
              <a:buNone/>
            </a:pPr>
            <a:r>
              <a:rPr lang="tr-TR" sz="2800" dirty="0">
                <a:latin typeface="Times New Roman" panose="02020603050405020304" pitchFamily="18" charset="0"/>
                <a:cs typeface="Times New Roman" panose="02020603050405020304" pitchFamily="18" charset="0"/>
              </a:rPr>
              <a:t>        Aile katılımında temel amaç; okul ile ev arasındaki koordinasyonu sağlayarak, çocukların gelişimlerinde ve eğitimlerinde birlikte hareket edebilmeyi mümkün kılmak ve bu sayede çocuğun gelişimi ve aile-çocuk arasındaki etkili iletişim sürecini desteklemektir. </a:t>
            </a:r>
          </a:p>
          <a:p>
            <a:pPr algn="just"/>
            <a:endParaRPr lang="tr-TR" sz="2800" dirty="0"/>
          </a:p>
        </p:txBody>
      </p:sp>
    </p:spTree>
    <p:extLst>
      <p:ext uri="{BB962C8B-B14F-4D97-AF65-F5344CB8AC3E}">
        <p14:creationId xmlns:p14="http://schemas.microsoft.com/office/powerpoint/2010/main" val="730891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2885" y="1429555"/>
            <a:ext cx="10641727" cy="4481667"/>
          </a:xfrm>
        </p:spPr>
        <p:txBody>
          <a:bodyPr>
            <a:noAutofit/>
          </a:bodyPr>
          <a:lstStyle/>
          <a:p>
            <a:pPr algn="just"/>
            <a:r>
              <a:rPr lang="tr-TR" sz="2000" dirty="0">
                <a:latin typeface="Times New Roman" panose="02020603050405020304" pitchFamily="18" charset="0"/>
                <a:cs typeface="Times New Roman" panose="02020603050405020304" pitchFamily="18" charset="0"/>
              </a:rPr>
              <a:t>Ailenin eğitim sürecine katılımının sürekliliği, hazırlanan programların iyi planlanması ve tüm kategorileri içerecek biçimde düzenlenmiş olmasına bağlıdır. Bu görüşten hareketle aile katılımının gerçekleşebileceği alanlar, temel olarak beş kategoride incelenebilir: </a:t>
            </a:r>
          </a:p>
          <a:p>
            <a:pPr lvl="1" algn="just">
              <a:buFont typeface="Wingdings" panose="05000000000000000000" pitchFamily="2" charset="2"/>
              <a:buChar char="v"/>
            </a:pPr>
            <a:r>
              <a:rPr lang="tr-TR" sz="2000" dirty="0"/>
              <a:t> </a:t>
            </a:r>
            <a:r>
              <a:rPr lang="tr-TR" sz="2000" b="1" i="1" dirty="0">
                <a:latin typeface="Times New Roman" panose="02020603050405020304" pitchFamily="18" charset="0"/>
                <a:cs typeface="Times New Roman" panose="02020603050405020304" pitchFamily="18" charset="0"/>
              </a:rPr>
              <a:t>Öğrenen Olarak Aile: </a:t>
            </a:r>
            <a:r>
              <a:rPr lang="tr-TR" sz="2000" dirty="0">
                <a:latin typeface="Times New Roman" panose="02020603050405020304" pitchFamily="18" charset="0"/>
                <a:cs typeface="Times New Roman" panose="02020603050405020304" pitchFamily="18" charset="0"/>
              </a:rPr>
              <a:t>Ailenin, eğitim programlarının hedef ve içeriği, öğrenme süreçleri, okulun politikası ve etkili ebeveynlik becerileri konusunda bilgi ve etkililik düzeyinin geliştirilmesi, </a:t>
            </a:r>
          </a:p>
          <a:p>
            <a:pPr lvl="1" algn="just">
              <a:buFont typeface="Wingdings" panose="05000000000000000000" pitchFamily="2" charset="2"/>
              <a:buChar char="v"/>
            </a:pPr>
            <a:r>
              <a:rPr lang="tr-TR" sz="2000" b="1" i="1" dirty="0">
                <a:latin typeface="Times New Roman" panose="02020603050405020304" pitchFamily="18" charset="0"/>
                <a:cs typeface="Times New Roman" panose="02020603050405020304" pitchFamily="18" charset="0"/>
              </a:rPr>
              <a:t>Öğreten Olarak Aile</a:t>
            </a:r>
            <a:r>
              <a:rPr lang="tr-TR" sz="2000" dirty="0">
                <a:latin typeface="Times New Roman" panose="02020603050405020304" pitchFamily="18" charset="0"/>
                <a:cs typeface="Times New Roman" panose="02020603050405020304" pitchFamily="18" charset="0"/>
              </a:rPr>
              <a:t>: Ailenin, çocuğun ilk ve temel eğiticisi olduğu görüşünden hareketle, evde öğrenme etkinliklerinde görev ve sorumluluk üstlenme becerilerinin geliştirilmesi (</a:t>
            </a:r>
            <a:r>
              <a:rPr lang="tr-TR" sz="2000" i="1" dirty="0">
                <a:latin typeface="Times New Roman" panose="02020603050405020304" pitchFamily="18" charset="0"/>
                <a:cs typeface="Times New Roman" panose="02020603050405020304" pitchFamily="18" charset="0"/>
              </a:rPr>
              <a:t>Oyun oynama, kitap okuma, etkili çalışma becerileri, model oluşturma), </a:t>
            </a:r>
          </a:p>
        </p:txBody>
      </p:sp>
    </p:spTree>
    <p:extLst>
      <p:ext uri="{BB962C8B-B14F-4D97-AF65-F5344CB8AC3E}">
        <p14:creationId xmlns:p14="http://schemas.microsoft.com/office/powerpoint/2010/main" val="4272377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772732" y="2150772"/>
            <a:ext cx="10731880" cy="3760450"/>
          </a:xfrm>
        </p:spPr>
        <p:txBody>
          <a:bodyPr>
            <a:normAutofit/>
          </a:bodyPr>
          <a:lstStyle/>
          <a:p>
            <a:pPr algn="just">
              <a:buFont typeface="Wingdings" panose="05000000000000000000" pitchFamily="2" charset="2"/>
              <a:buChar char="v"/>
            </a:pPr>
            <a:r>
              <a:rPr lang="tr-TR" sz="2000" b="1" i="1" dirty="0">
                <a:latin typeface="Times New Roman" panose="02020603050405020304" pitchFamily="18" charset="0"/>
                <a:cs typeface="Times New Roman" panose="02020603050405020304" pitchFamily="18" charset="0"/>
              </a:rPr>
              <a:t>Bilgi Kaynağı Olarak Aile</a:t>
            </a:r>
            <a:r>
              <a:rPr lang="tr-TR" sz="2000" dirty="0">
                <a:latin typeface="Times New Roman" panose="02020603050405020304" pitchFamily="18" charset="0"/>
                <a:cs typeface="Times New Roman" panose="02020603050405020304" pitchFamily="18" charset="0"/>
              </a:rPr>
              <a:t>: Okul-aile arasında çocuğun gelişimini sağlayıcı iletişim kanallarının açık tutulması yoluyla, sürekli bir paylaşımın sağlanması, </a:t>
            </a:r>
          </a:p>
          <a:p>
            <a:pPr algn="just">
              <a:buFont typeface="Wingdings" panose="05000000000000000000" pitchFamily="2" charset="2"/>
              <a:buChar char="v"/>
            </a:pPr>
            <a:r>
              <a:rPr lang="tr-TR" sz="2000" b="1" i="1" dirty="0">
                <a:latin typeface="Times New Roman" panose="02020603050405020304" pitchFamily="18" charset="0"/>
                <a:cs typeface="Times New Roman" panose="02020603050405020304" pitchFamily="18" charset="0"/>
              </a:rPr>
              <a:t>Destekleyici Olarak Aile</a:t>
            </a:r>
            <a:r>
              <a:rPr lang="tr-TR" sz="2000" dirty="0">
                <a:latin typeface="Times New Roman" panose="02020603050405020304" pitchFamily="18" charset="0"/>
                <a:cs typeface="Times New Roman" panose="02020603050405020304" pitchFamily="18" charset="0"/>
              </a:rPr>
              <a:t>: Okulun çeşitli gereksinmelerinin karşılanması açısından ailelerin, okul ve sınıf etkinliklerinde görev almaları (</a:t>
            </a:r>
            <a:r>
              <a:rPr lang="tr-TR" sz="2000" i="1" dirty="0">
                <a:latin typeface="Times New Roman" panose="02020603050405020304" pitchFamily="18" charset="0"/>
                <a:cs typeface="Times New Roman" panose="02020603050405020304" pitchFamily="18" charset="0"/>
              </a:rPr>
              <a:t>Okul-aile işbirliği, sınıf annesi, bilgi kaynağı, eğitim materyallerinin temininde aileden destek alınması</a:t>
            </a:r>
            <a:r>
              <a:rPr lang="tr-TR" sz="2000" dirty="0">
                <a:latin typeface="Times New Roman" panose="02020603050405020304" pitchFamily="18" charset="0"/>
                <a:cs typeface="Times New Roman" panose="02020603050405020304" pitchFamily="18" charset="0"/>
              </a:rPr>
              <a:t>).</a:t>
            </a:r>
          </a:p>
          <a:p>
            <a:pPr algn="just">
              <a:buFont typeface="Wingdings" panose="05000000000000000000" pitchFamily="2" charset="2"/>
              <a:buChar char="v"/>
            </a:pPr>
            <a:r>
              <a:rPr lang="tr-TR" sz="2000" dirty="0">
                <a:latin typeface="Times New Roman" panose="02020603050405020304" pitchFamily="18" charset="0"/>
                <a:cs typeface="Times New Roman" panose="02020603050405020304" pitchFamily="18" charset="0"/>
              </a:rPr>
              <a:t> </a:t>
            </a:r>
            <a:r>
              <a:rPr lang="tr-TR" sz="2000" b="1" i="1" dirty="0">
                <a:latin typeface="Times New Roman" panose="02020603050405020304" pitchFamily="18" charset="0"/>
                <a:cs typeface="Times New Roman" panose="02020603050405020304" pitchFamily="18" charset="0"/>
              </a:rPr>
              <a:t>Danışman ve Karar Verici Olarak Aile</a:t>
            </a:r>
            <a:r>
              <a:rPr lang="tr-TR" sz="2000" dirty="0">
                <a:latin typeface="Times New Roman" panose="02020603050405020304" pitchFamily="18" charset="0"/>
                <a:cs typeface="Times New Roman" panose="02020603050405020304" pitchFamily="18" charset="0"/>
              </a:rPr>
              <a:t>: Ailenin, çocuğun gelişimi ile ilgili temel konularda okul yönetimi ve öğretmenle görüş alışverişinde bulunması, öneriler sunması ve karar verme sürecine etkin katılımı. </a:t>
            </a:r>
          </a:p>
        </p:txBody>
      </p:sp>
    </p:spTree>
    <p:extLst>
      <p:ext uri="{BB962C8B-B14F-4D97-AF65-F5344CB8AC3E}">
        <p14:creationId xmlns:p14="http://schemas.microsoft.com/office/powerpoint/2010/main" val="7837034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Aile Katılımının Yararları</a:t>
            </a:r>
          </a:p>
        </p:txBody>
      </p:sp>
      <p:sp>
        <p:nvSpPr>
          <p:cNvPr id="3" name="İçerik Yer Tutucusu 2"/>
          <p:cNvSpPr>
            <a:spLocks noGrp="1"/>
          </p:cNvSpPr>
          <p:nvPr>
            <p:ph idx="1"/>
          </p:nvPr>
        </p:nvSpPr>
        <p:spPr>
          <a:xfrm>
            <a:off x="914400" y="2133600"/>
            <a:ext cx="10590212" cy="3777622"/>
          </a:xfrm>
        </p:spPr>
        <p:txBody>
          <a:bodyPr/>
          <a:lstStyle/>
          <a:p>
            <a:pPr marL="0" indent="0" algn="just">
              <a:buNone/>
            </a:pPr>
            <a:r>
              <a:rPr lang="tr-TR" sz="2400" dirty="0">
                <a:latin typeface="Times New Roman" panose="02020603050405020304" pitchFamily="18" charset="0"/>
                <a:cs typeface="Times New Roman" panose="02020603050405020304" pitchFamily="18" charset="0"/>
              </a:rPr>
              <a:t>       Erken çocukluk eğitiminde aile katılımının sağladığı yararlar tek boyutlu değildir. Okul ve aile arasında sürdürülen bu işbirliğinin başta çocuğa, ardından doğrudan ve dolaylı olarak aileye, öğretmene ve programa önemli katkılar sağladığı söylenebilir. Erken çocukluk eğitiminde aile katılımının yararlarını;</a:t>
            </a:r>
          </a:p>
          <a:p>
            <a:pPr algn="just">
              <a:buFont typeface="Wingdings" panose="05000000000000000000" pitchFamily="2" charset="2"/>
              <a:buChar char="q"/>
            </a:pPr>
            <a:r>
              <a:rPr lang="tr-TR" sz="2400" dirty="0">
                <a:latin typeface="Times New Roman" panose="02020603050405020304" pitchFamily="18" charset="0"/>
                <a:cs typeface="Times New Roman" panose="02020603050405020304" pitchFamily="18" charset="0"/>
              </a:rPr>
              <a:t>P</a:t>
            </a:r>
            <a:r>
              <a:rPr lang="tr-TR" sz="2400" i="1" dirty="0">
                <a:latin typeface="Times New Roman" panose="02020603050405020304" pitchFamily="18" charset="0"/>
                <a:cs typeface="Times New Roman" panose="02020603050405020304" pitchFamily="18" charset="0"/>
              </a:rPr>
              <a:t>rogram</a:t>
            </a:r>
            <a:r>
              <a:rPr lang="tr-TR" sz="2400" dirty="0">
                <a:latin typeface="Times New Roman" panose="02020603050405020304" pitchFamily="18" charset="0"/>
                <a:cs typeface="Times New Roman" panose="02020603050405020304" pitchFamily="18" charset="0"/>
              </a:rPr>
              <a:t> açısından, </a:t>
            </a:r>
          </a:p>
          <a:p>
            <a:pPr algn="just">
              <a:buFont typeface="Wingdings" panose="05000000000000000000" pitchFamily="2" charset="2"/>
              <a:buChar char="q"/>
            </a:pPr>
            <a:r>
              <a:rPr lang="tr-TR" sz="2400" i="1" dirty="0">
                <a:latin typeface="Times New Roman" panose="02020603050405020304" pitchFamily="18" charset="0"/>
                <a:cs typeface="Times New Roman" panose="02020603050405020304" pitchFamily="18" charset="0"/>
              </a:rPr>
              <a:t>Çocuk</a:t>
            </a:r>
            <a:r>
              <a:rPr lang="tr-TR" sz="2400" dirty="0">
                <a:latin typeface="Times New Roman" panose="02020603050405020304" pitchFamily="18" charset="0"/>
                <a:cs typeface="Times New Roman" panose="02020603050405020304" pitchFamily="18" charset="0"/>
              </a:rPr>
              <a:t> açısından, </a:t>
            </a:r>
          </a:p>
          <a:p>
            <a:pPr algn="just">
              <a:buFont typeface="Wingdings" panose="05000000000000000000" pitchFamily="2" charset="2"/>
              <a:buChar char="q"/>
            </a:pPr>
            <a:r>
              <a:rPr lang="tr-TR" sz="2400" i="1" dirty="0">
                <a:latin typeface="Times New Roman" panose="02020603050405020304" pitchFamily="18" charset="0"/>
                <a:cs typeface="Times New Roman" panose="02020603050405020304" pitchFamily="18" charset="0"/>
              </a:rPr>
              <a:t>Aile</a:t>
            </a:r>
            <a:r>
              <a:rPr lang="tr-TR" sz="2400" dirty="0">
                <a:latin typeface="Times New Roman" panose="02020603050405020304" pitchFamily="18" charset="0"/>
                <a:cs typeface="Times New Roman" panose="02020603050405020304" pitchFamily="18" charset="0"/>
              </a:rPr>
              <a:t> açısından ve </a:t>
            </a:r>
          </a:p>
          <a:p>
            <a:pPr algn="just">
              <a:buFont typeface="Wingdings" panose="05000000000000000000" pitchFamily="2" charset="2"/>
              <a:buChar char="q"/>
            </a:pPr>
            <a:r>
              <a:rPr lang="tr-TR" sz="2400" i="1" dirty="0">
                <a:latin typeface="Times New Roman" panose="02020603050405020304" pitchFamily="18" charset="0"/>
                <a:cs typeface="Times New Roman" panose="02020603050405020304" pitchFamily="18" charset="0"/>
              </a:rPr>
              <a:t>Öğretmen</a:t>
            </a:r>
            <a:r>
              <a:rPr lang="tr-TR" sz="2400" dirty="0">
                <a:latin typeface="Times New Roman" panose="02020603050405020304" pitchFamily="18" charset="0"/>
                <a:cs typeface="Times New Roman" panose="02020603050405020304" pitchFamily="18" charset="0"/>
              </a:rPr>
              <a:t> açısından olmak üzere dört boyutlu olarak değerlendirmek mümkündür</a:t>
            </a:r>
            <a:r>
              <a:rPr lang="tr-TR" sz="2400" dirty="0"/>
              <a:t>. </a:t>
            </a:r>
          </a:p>
        </p:txBody>
      </p:sp>
    </p:spTree>
    <p:extLst>
      <p:ext uri="{BB962C8B-B14F-4D97-AF65-F5344CB8AC3E}">
        <p14:creationId xmlns:p14="http://schemas.microsoft.com/office/powerpoint/2010/main" val="1658512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48497" y="624110"/>
            <a:ext cx="9856116" cy="1280890"/>
          </a:xfrm>
        </p:spPr>
        <p:txBody>
          <a:bodyPr/>
          <a:lstStyle/>
          <a:p>
            <a:r>
              <a:rPr lang="tr-TR" dirty="0"/>
              <a:t>Aile Katılımın Program Açısından Yararları </a:t>
            </a:r>
          </a:p>
        </p:txBody>
      </p:sp>
      <p:sp>
        <p:nvSpPr>
          <p:cNvPr id="3" name="İçerik Yer Tutucusu 2"/>
          <p:cNvSpPr>
            <a:spLocks noGrp="1"/>
          </p:cNvSpPr>
          <p:nvPr>
            <p:ph idx="1"/>
          </p:nvPr>
        </p:nvSpPr>
        <p:spPr>
          <a:xfrm>
            <a:off x="1249251" y="2133600"/>
            <a:ext cx="10255361" cy="3777622"/>
          </a:xfrm>
        </p:spPr>
        <p:txBody>
          <a:bodyPr>
            <a:normAutofit/>
          </a:bodyPr>
          <a:lstStyle/>
          <a:p>
            <a:pPr algn="just">
              <a:buFont typeface="Courier New" panose="02070309020205020404" pitchFamily="49" charset="0"/>
              <a:buChar char="o"/>
            </a:pPr>
            <a:r>
              <a:rPr lang="tr-TR" sz="2400" dirty="0">
                <a:latin typeface="Times New Roman" panose="02020603050405020304" pitchFamily="18" charset="0"/>
                <a:cs typeface="Times New Roman" panose="02020603050405020304" pitchFamily="18" charset="0"/>
              </a:rPr>
              <a:t>     Aile katılım programına katılan aile üyeleri, eğitim programının hedeflerini, kapsamını ve öğretim stratejilerini daha iyi anlayarak, okulun ve programın amaçları konusunda bilgi sahibi olabileceklerdir. Dolayısıyla programın etkililiği ve işlerliğine katkı sağlamaları mümkün olabilecektir. </a:t>
            </a:r>
          </a:p>
          <a:p>
            <a:pPr algn="just">
              <a:buFont typeface="Courier New" panose="02070309020205020404" pitchFamily="49" charset="0"/>
              <a:buChar char="o"/>
            </a:pPr>
            <a:r>
              <a:rPr lang="tr-TR" sz="2400" dirty="0">
                <a:latin typeface="Times New Roman" panose="02020603050405020304" pitchFamily="18" charset="0"/>
                <a:cs typeface="Times New Roman" panose="02020603050405020304" pitchFamily="18" charset="0"/>
              </a:rPr>
              <a:t>   Aileler gerek meslekleri, profesyonel uğraşları, gerekse hobileri ve ilgileri yönüyle de programa katkı sağlayarak, programın içeriğinin zenginleştirilmesinde aktif rol alabileceklerdir. </a:t>
            </a:r>
          </a:p>
        </p:txBody>
      </p:sp>
    </p:spTree>
    <p:extLst>
      <p:ext uri="{BB962C8B-B14F-4D97-AF65-F5344CB8AC3E}">
        <p14:creationId xmlns:p14="http://schemas.microsoft.com/office/powerpoint/2010/main" val="329926425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279</TotalTime>
  <Words>1290</Words>
  <Application>Microsoft Office PowerPoint</Application>
  <PresentationFormat>Geniş ekran</PresentationFormat>
  <Paragraphs>103</Paragraphs>
  <Slides>21</Slides>
  <Notes>0</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21</vt:i4>
      </vt:variant>
    </vt:vector>
  </HeadingPairs>
  <TitlesOfParts>
    <vt:vector size="29" baseType="lpstr">
      <vt:lpstr>Arial</vt:lpstr>
      <vt:lpstr>Century Gothic</vt:lpstr>
      <vt:lpstr>Courier New</vt:lpstr>
      <vt:lpstr>Times New Roman</vt:lpstr>
      <vt:lpstr>Wingdings</vt:lpstr>
      <vt:lpstr>Wingdings 3</vt:lpstr>
      <vt:lpstr>Duman</vt:lpstr>
      <vt:lpstr>1_Duman</vt:lpstr>
      <vt:lpstr>ERKEN ÇOCUKLUK EĞİTİMİNDE AİLE KATILIMI</vt:lpstr>
      <vt:lpstr>Hedefler</vt:lpstr>
      <vt:lpstr>Aile Katılımı Nedir?</vt:lpstr>
      <vt:lpstr>Aile Katılımı Nedir?</vt:lpstr>
      <vt:lpstr>PowerPoint Sunusu</vt:lpstr>
      <vt:lpstr>PowerPoint Sunusu</vt:lpstr>
      <vt:lpstr>PowerPoint Sunusu</vt:lpstr>
      <vt:lpstr>Aile Katılımının Yararları</vt:lpstr>
      <vt:lpstr>Aile Katılımın Program Açısından Yararları </vt:lpstr>
      <vt:lpstr>Aile Katılımının Çocuklar Açısından Yararları </vt:lpstr>
      <vt:lpstr>PowerPoint Sunusu</vt:lpstr>
      <vt:lpstr>Aile Katılımının Aileler Açısından Yararları </vt:lpstr>
      <vt:lpstr>PowerPoint Sunusu</vt:lpstr>
      <vt:lpstr>Aile Katılımının Öğretmenler Açısından Yararları </vt:lpstr>
      <vt:lpstr>PowerPoint Sunusu</vt:lpstr>
      <vt:lpstr>Okulöncesi Eğitim Kurumlarında Aile Katılımının Gerçekleştirilmesinde İzlenecek Yollar </vt:lpstr>
      <vt:lpstr>PowerPoint Sunusu</vt:lpstr>
      <vt:lpstr>PowerPoint Sunusu</vt:lpstr>
      <vt:lpstr>ÖNERİLER</vt:lpstr>
      <vt:lpstr>PowerPoint Sunusu</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Okulöncesi Eğitimde Aile Katılımı</dc:title>
  <dc:creator>RAZİYE</dc:creator>
  <cp:lastModifiedBy>Selim Tosun</cp:lastModifiedBy>
  <cp:revision>30</cp:revision>
  <dcterms:created xsi:type="dcterms:W3CDTF">2017-11-05T18:41:22Z</dcterms:created>
  <dcterms:modified xsi:type="dcterms:W3CDTF">2020-05-04T15:15:19Z</dcterms:modified>
</cp:coreProperties>
</file>