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00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00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00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00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70547" y="3893820"/>
            <a:ext cx="2470150" cy="2659380"/>
          </a:xfrm>
          <a:custGeom>
            <a:avLst/>
            <a:gdLst/>
            <a:ahLst/>
            <a:cxnLst/>
            <a:rect l="l" t="t" r="r" b="b"/>
            <a:pathLst>
              <a:path w="2470150" h="2659379">
                <a:moveTo>
                  <a:pt x="2470150" y="0"/>
                </a:moveTo>
                <a:lnTo>
                  <a:pt x="1714500" y="755649"/>
                </a:lnTo>
              </a:path>
              <a:path w="2470150" h="2659379">
                <a:moveTo>
                  <a:pt x="2470150" y="187451"/>
                </a:moveTo>
                <a:lnTo>
                  <a:pt x="0" y="2659189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569707" y="4160520"/>
            <a:ext cx="1571625" cy="1571625"/>
          </a:xfrm>
          <a:custGeom>
            <a:avLst/>
            <a:gdLst/>
            <a:ahLst/>
            <a:cxnLst/>
            <a:rect l="l" t="t" r="r" b="b"/>
            <a:pathLst>
              <a:path w="1571625" h="1571625">
                <a:moveTo>
                  <a:pt x="1571625" y="0"/>
                </a:moveTo>
                <a:lnTo>
                  <a:pt x="0" y="1571624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695438" y="4039361"/>
            <a:ext cx="1441450" cy="1441450"/>
          </a:xfrm>
          <a:custGeom>
            <a:avLst/>
            <a:gdLst/>
            <a:ahLst/>
            <a:cxnLst/>
            <a:rect l="l" t="t" r="r" b="b"/>
            <a:pathLst>
              <a:path w="1441450" h="1441450">
                <a:moveTo>
                  <a:pt x="1441450" y="0"/>
                </a:moveTo>
                <a:lnTo>
                  <a:pt x="0" y="144145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088630" y="4496561"/>
            <a:ext cx="1047750" cy="1047750"/>
          </a:xfrm>
          <a:custGeom>
            <a:avLst/>
            <a:gdLst/>
            <a:ahLst/>
            <a:cxnLst/>
            <a:rect l="l" t="t" r="r" b="b"/>
            <a:pathLst>
              <a:path w="1047750" h="1047750">
                <a:moveTo>
                  <a:pt x="1047750" y="0"/>
                </a:moveTo>
                <a:lnTo>
                  <a:pt x="0" y="104775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74570" y="206451"/>
            <a:ext cx="1964054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00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0565" y="1200657"/>
            <a:ext cx="8026400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000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4283" y="823036"/>
            <a:ext cx="561022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solidFill>
                  <a:srgbClr val="A40D82"/>
                </a:solidFill>
                <a:latin typeface="TeXGyreAdventor"/>
                <a:cs typeface="TeXGyreAdventor"/>
              </a:rPr>
              <a:t>METEOROLOJİ</a:t>
            </a:r>
            <a:endParaRPr sz="6000" dirty="0">
              <a:latin typeface="TeXGyreAdventor"/>
              <a:cs typeface="TeXGyreAdvento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58158" y="2846070"/>
            <a:ext cx="101981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2000" b="1" dirty="0" smtClean="0">
                <a:solidFill>
                  <a:srgbClr val="A40D82"/>
                </a:solidFill>
                <a:latin typeface="TeXGyreAdventor"/>
                <a:cs typeface="TeXGyreAdventor"/>
              </a:rPr>
              <a:t>2. </a:t>
            </a:r>
            <a:r>
              <a:rPr sz="2000" b="1" dirty="0" smtClean="0">
                <a:solidFill>
                  <a:srgbClr val="A40D82"/>
                </a:solidFill>
                <a:latin typeface="TeXGyreAdventor"/>
                <a:cs typeface="TeXGyreAdventor"/>
              </a:rPr>
              <a:t>HAFTA</a:t>
            </a:r>
            <a:endParaRPr sz="2000" dirty="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36800" y="4770247"/>
            <a:ext cx="6240399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10" dirty="0">
                <a:solidFill>
                  <a:srgbClr val="A40D82"/>
                </a:solidFill>
                <a:latin typeface="TeXGyreAdventor"/>
                <a:cs typeface="TeXGyreAdventor"/>
              </a:rPr>
              <a:t>Doç. Dr. </a:t>
            </a:r>
            <a:r>
              <a:rPr lang="tr-TR" sz="3400" spc="-5" dirty="0" smtClean="0">
                <a:solidFill>
                  <a:srgbClr val="A40D82"/>
                </a:solidFill>
                <a:latin typeface="TeXGyreAdventor"/>
                <a:cs typeface="TeXGyreAdventor"/>
              </a:rPr>
              <a:t>Havva Eylem POLAT</a:t>
            </a:r>
            <a:endParaRPr sz="3400" dirty="0">
              <a:latin typeface="TeXGyreAdventor"/>
              <a:cs typeface="TeXGyreAdventor"/>
            </a:endParaRPr>
          </a:p>
        </p:txBody>
      </p:sp>
    </p:spTree>
    <p:extLst>
      <p:ext uri="{BB962C8B-B14F-4D97-AF65-F5344CB8AC3E}">
        <p14:creationId xmlns:p14="http://schemas.microsoft.com/office/powerpoint/2010/main" val="3274517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39" y="157632"/>
            <a:ext cx="8990330" cy="6369685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25"/>
              </a:spcBef>
            </a:pPr>
            <a:r>
              <a:rPr sz="2250" spc="415" dirty="0">
                <a:solidFill>
                  <a:srgbClr val="FFFFFF"/>
                </a:solidFill>
                <a:latin typeface="Arial"/>
                <a:cs typeface="Arial"/>
              </a:rPr>
              <a:t></a:t>
            </a:r>
            <a:r>
              <a:rPr sz="2250" spc="-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66FF33"/>
                </a:solidFill>
                <a:latin typeface="TeXGyreAdventor"/>
                <a:cs typeface="TeXGyreAdventor"/>
              </a:rPr>
              <a:t>KARBONDİOKSİT</a:t>
            </a:r>
            <a:endParaRPr sz="2800">
              <a:latin typeface="TeXGyreAdventor"/>
              <a:cs typeface="TeXGyreAdventor"/>
            </a:endParaRPr>
          </a:p>
          <a:p>
            <a:pPr marL="324485" marR="335280" indent="-287020">
              <a:lnSpc>
                <a:spcPts val="3020"/>
              </a:lnSpc>
              <a:spcBef>
                <a:spcPts val="1305"/>
              </a:spcBef>
            </a:pPr>
            <a:r>
              <a:rPr sz="2250" spc="415" dirty="0">
                <a:solidFill>
                  <a:srgbClr val="FFFFFF"/>
                </a:solidFill>
                <a:latin typeface="Arial"/>
                <a:cs typeface="Arial"/>
              </a:rPr>
              <a:t>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Havada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% </a:t>
            </a:r>
            <a:r>
              <a:rPr sz="2800" spc="-15" dirty="0">
                <a:solidFill>
                  <a:srgbClr val="000099"/>
                </a:solidFill>
                <a:latin typeface="TeXGyreAdventor"/>
                <a:cs typeface="TeXGyreAdventor"/>
              </a:rPr>
              <a:t>0.3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oranında bulunmasına karşın  miktarının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azalıp,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çoğalması 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klimatolojik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koşullara  önemli ölçüde etki</a:t>
            </a:r>
            <a:r>
              <a:rPr sz="2800" spc="20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yapar.</a:t>
            </a:r>
            <a:endParaRPr sz="2800">
              <a:latin typeface="TeXGyreAdventor"/>
              <a:cs typeface="TeXGyreAdventor"/>
            </a:endParaRPr>
          </a:p>
          <a:p>
            <a:pPr marL="324485" marR="337820" indent="-287020">
              <a:lnSpc>
                <a:spcPts val="3020"/>
              </a:lnSpc>
              <a:spcBef>
                <a:spcPts val="1290"/>
              </a:spcBef>
            </a:pPr>
            <a:r>
              <a:rPr sz="2250" spc="415" dirty="0">
                <a:solidFill>
                  <a:srgbClr val="FFFFFF"/>
                </a:solidFill>
                <a:latin typeface="Arial"/>
                <a:cs typeface="Arial"/>
              </a:rPr>
              <a:t>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Havadaki 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CO</a:t>
            </a:r>
            <a:r>
              <a:rPr sz="2775" baseline="-21021" dirty="0">
                <a:solidFill>
                  <a:srgbClr val="000099"/>
                </a:solidFill>
                <a:latin typeface="TeXGyreAdventor"/>
                <a:cs typeface="TeXGyreAdventor"/>
              </a:rPr>
              <a:t>2 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miktarı,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karalar üzerinde</a:t>
            </a:r>
            <a:r>
              <a:rPr sz="2800" spc="-484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800" spc="-75" dirty="0">
                <a:solidFill>
                  <a:srgbClr val="000099"/>
                </a:solidFill>
                <a:latin typeface="TeXGyreAdventor"/>
                <a:cs typeface="TeXGyreAdventor"/>
              </a:rPr>
              <a:t>denizlere 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nazaran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daha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fazladır.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Havada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fazla oluşu  havanın 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kirliliğini,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az oluşu 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ise temizliğini</a:t>
            </a:r>
            <a:r>
              <a:rPr sz="2800" spc="-35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gösterir.</a:t>
            </a:r>
            <a:endParaRPr sz="2800">
              <a:latin typeface="TeXGyreAdventor"/>
              <a:cs typeface="TeXGyreAdventor"/>
            </a:endParaRPr>
          </a:p>
          <a:p>
            <a:pPr marL="324485" marR="30480" indent="-287020">
              <a:lnSpc>
                <a:spcPts val="3020"/>
              </a:lnSpc>
              <a:spcBef>
                <a:spcPts val="1285"/>
              </a:spcBef>
              <a:tabLst>
                <a:tab pos="949325" algn="l"/>
                <a:tab pos="2339340" algn="l"/>
                <a:tab pos="4970145" algn="l"/>
                <a:tab pos="6642100" algn="l"/>
                <a:tab pos="8107045" algn="l"/>
              </a:tabLst>
            </a:pPr>
            <a:r>
              <a:rPr sz="2250" spc="415" dirty="0">
                <a:solidFill>
                  <a:srgbClr val="FFFFFF"/>
                </a:solidFill>
                <a:latin typeface="Arial"/>
                <a:cs typeface="Arial"/>
              </a:rPr>
              <a:t>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CO</a:t>
            </a:r>
            <a:r>
              <a:rPr sz="2775" spc="-7" baseline="-21021" dirty="0">
                <a:solidFill>
                  <a:srgbClr val="000099"/>
                </a:solidFill>
                <a:latin typeface="TeXGyreAdventor"/>
                <a:cs typeface="TeXGyreAdventor"/>
              </a:rPr>
              <a:t>2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'nin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başlıca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kaynakları; solunum,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yanma 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o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l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ayları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,</a:t>
            </a:r>
            <a:r>
              <a:rPr sz="2800" spc="5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volkanlar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,</a:t>
            </a:r>
            <a:r>
              <a:rPr sz="2800" spc="15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ma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d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en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	o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cakları,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	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maden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	</a:t>
            </a:r>
            <a:r>
              <a:rPr sz="2800" spc="-20" dirty="0">
                <a:solidFill>
                  <a:srgbClr val="000099"/>
                </a:solidFill>
                <a:latin typeface="TeXGyreAdventor"/>
                <a:cs typeface="TeXGyreAdventor"/>
              </a:rPr>
              <a:t>s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u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l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arı 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ve	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bakteri	artıklarıdır.</a:t>
            </a:r>
            <a:endParaRPr sz="2800">
              <a:latin typeface="TeXGyreAdventor"/>
              <a:cs typeface="TeXGyreAdventor"/>
            </a:endParaRPr>
          </a:p>
          <a:p>
            <a:pPr marL="38100">
              <a:lnSpc>
                <a:spcPct val="100000"/>
              </a:lnSpc>
              <a:spcBef>
                <a:spcPts val="900"/>
              </a:spcBef>
            </a:pPr>
            <a:r>
              <a:rPr sz="2250" spc="415" dirty="0">
                <a:solidFill>
                  <a:srgbClr val="FFFFFF"/>
                </a:solidFill>
                <a:latin typeface="Arial"/>
                <a:cs typeface="Arial"/>
              </a:rPr>
              <a:t></a:t>
            </a:r>
            <a:r>
              <a:rPr sz="2250" spc="-3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Denizler fazla miktarda bulunan 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CO</a:t>
            </a:r>
            <a:r>
              <a:rPr sz="2775" baseline="-21021" dirty="0">
                <a:solidFill>
                  <a:srgbClr val="000099"/>
                </a:solidFill>
                <a:latin typeface="TeXGyreAdventor"/>
                <a:cs typeface="TeXGyreAdventor"/>
              </a:rPr>
              <a:t>2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’i eritirler.</a:t>
            </a:r>
            <a:endParaRPr sz="2800">
              <a:latin typeface="TeXGyreAdventor"/>
              <a:cs typeface="TeXGyreAdventor"/>
            </a:endParaRPr>
          </a:p>
          <a:p>
            <a:pPr marL="324485" marR="403225" indent="-287020">
              <a:lnSpc>
                <a:spcPct val="90000"/>
              </a:lnSpc>
              <a:spcBef>
                <a:spcPts val="1275"/>
              </a:spcBef>
            </a:pPr>
            <a:r>
              <a:rPr sz="2250" spc="415" dirty="0">
                <a:solidFill>
                  <a:srgbClr val="FFFFFF"/>
                </a:solidFill>
                <a:latin typeface="Arial"/>
                <a:cs typeface="Arial"/>
              </a:rPr>
              <a:t>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Suyun sıcaklığı arttıkça 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oksijende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olduğu gibi  CO</a:t>
            </a:r>
            <a:r>
              <a:rPr sz="2775" spc="-7" baseline="-21021" dirty="0">
                <a:solidFill>
                  <a:srgbClr val="000099"/>
                </a:solidFill>
                <a:latin typeface="TeXGyreAdventor"/>
                <a:cs typeface="TeXGyreAdventor"/>
              </a:rPr>
              <a:t>2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’de dışarıya verilir. 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Bu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nedenle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yaz aylarında 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havadaki 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CO</a:t>
            </a:r>
            <a:r>
              <a:rPr sz="2775" baseline="-21021" dirty="0">
                <a:solidFill>
                  <a:srgbClr val="000099"/>
                </a:solidFill>
                <a:latin typeface="TeXGyreAdventor"/>
                <a:cs typeface="TeXGyreAdventor"/>
              </a:rPr>
              <a:t>2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miktarında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artma</a:t>
            </a:r>
            <a:r>
              <a:rPr sz="2800" spc="-240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görülür.</a:t>
            </a:r>
            <a:endParaRPr sz="280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3140" y="1156461"/>
            <a:ext cx="8102600" cy="40278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4485" marR="1423670" indent="-287020">
              <a:lnSpc>
                <a:spcPct val="100000"/>
              </a:lnSpc>
              <a:spcBef>
                <a:spcPts val="95"/>
              </a:spcBef>
            </a:pPr>
            <a:r>
              <a:rPr sz="2250" spc="80" dirty="0">
                <a:solidFill>
                  <a:srgbClr val="FFFFFF"/>
                </a:solidFill>
                <a:latin typeface="Arial"/>
                <a:cs typeface="Arial"/>
              </a:rPr>
              <a:t></a:t>
            </a:r>
            <a:r>
              <a:rPr sz="2800" spc="80" dirty="0">
                <a:solidFill>
                  <a:srgbClr val="000099"/>
                </a:solidFill>
                <a:latin typeface="TeXGyreAdventor"/>
                <a:cs typeface="TeXGyreAdventor"/>
              </a:rPr>
              <a:t>Yapılan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hesaplamalar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havadaki </a:t>
            </a:r>
            <a:r>
              <a:rPr sz="2800" spc="-210" dirty="0">
                <a:solidFill>
                  <a:srgbClr val="000099"/>
                </a:solidFill>
                <a:latin typeface="TeXGyreAdventor"/>
                <a:cs typeface="TeXGyreAdventor"/>
              </a:rPr>
              <a:t>CO</a:t>
            </a:r>
            <a:r>
              <a:rPr sz="2775" b="1" spc="-315" baseline="-21021" dirty="0">
                <a:solidFill>
                  <a:srgbClr val="000099"/>
                </a:solidFill>
                <a:latin typeface="TeXGyreAdventor"/>
                <a:cs typeface="TeXGyreAdventor"/>
              </a:rPr>
              <a:t>2  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miktarının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% 50 civarında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azalması 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durumunda hava sıcaklığının 4-5°C 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azalacağını</a:t>
            </a:r>
            <a:r>
              <a:rPr sz="2800" spc="25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göstermektedir.</a:t>
            </a:r>
            <a:endParaRPr sz="2800">
              <a:latin typeface="TeXGyreAdventor"/>
              <a:cs typeface="TeXGyreAdventor"/>
            </a:endParaRPr>
          </a:p>
          <a:p>
            <a:pPr marL="324485" marR="30480" indent="-287020">
              <a:lnSpc>
                <a:spcPct val="100000"/>
              </a:lnSpc>
              <a:spcBef>
                <a:spcPts val="1275"/>
              </a:spcBef>
            </a:pPr>
            <a:r>
              <a:rPr sz="2250" spc="415" dirty="0">
                <a:solidFill>
                  <a:srgbClr val="FFFFFF"/>
                </a:solidFill>
                <a:latin typeface="Arial"/>
                <a:cs typeface="Arial"/>
              </a:rPr>
              <a:t></a:t>
            </a:r>
            <a:r>
              <a:rPr sz="2250" spc="-3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Bunun nedeni, 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CO</a:t>
            </a:r>
            <a:r>
              <a:rPr sz="2775" b="1" baseline="-21021" dirty="0">
                <a:solidFill>
                  <a:srgbClr val="000099"/>
                </a:solidFill>
                <a:latin typeface="TeXGyreAdventor"/>
                <a:cs typeface="TeXGyreAdventor"/>
              </a:rPr>
              <a:t>2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'in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uzun dalga boyundaki  ışınları emme ve saklama 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özelliğidir.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1900 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yılından bu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yana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havadaki </a:t>
            </a:r>
            <a:r>
              <a:rPr sz="2800" spc="10" dirty="0">
                <a:solidFill>
                  <a:srgbClr val="000099"/>
                </a:solidFill>
                <a:latin typeface="TeXGyreAdventor"/>
                <a:cs typeface="TeXGyreAdventor"/>
              </a:rPr>
              <a:t>CO</a:t>
            </a:r>
            <a:r>
              <a:rPr sz="2775" b="1" spc="15" baseline="-21021" dirty="0">
                <a:solidFill>
                  <a:srgbClr val="000099"/>
                </a:solidFill>
                <a:latin typeface="TeXGyreAdventor"/>
                <a:cs typeface="TeXGyreAdventor"/>
              </a:rPr>
              <a:t>2 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miktarında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% 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10'luk 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bir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artış olduğu ve dolayısıyla dünyanın  ısındığı ileri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sürülmektedir.</a:t>
            </a:r>
            <a:endParaRPr sz="280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781734"/>
            <a:ext cx="8699500" cy="4832985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sz="2250" spc="415" dirty="0">
                <a:solidFill>
                  <a:srgbClr val="FFFFFF"/>
                </a:solidFill>
                <a:latin typeface="Arial"/>
                <a:cs typeface="Arial"/>
              </a:rPr>
              <a:t></a:t>
            </a:r>
            <a:r>
              <a:rPr sz="2250" spc="-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66FF33"/>
                </a:solidFill>
                <a:latin typeface="TeXGyreAdventor"/>
                <a:cs typeface="TeXGyreAdventor"/>
              </a:rPr>
              <a:t>SU </a:t>
            </a:r>
            <a:r>
              <a:rPr sz="2800" b="1" spc="-10" dirty="0">
                <a:solidFill>
                  <a:srgbClr val="66FF33"/>
                </a:solidFill>
                <a:latin typeface="TeXGyreAdventor"/>
                <a:cs typeface="TeXGyreAdventor"/>
              </a:rPr>
              <a:t>BUHARI</a:t>
            </a:r>
            <a:endParaRPr sz="2800">
              <a:latin typeface="TeXGyreAdventor"/>
              <a:cs typeface="TeXGyreAdventor"/>
            </a:endParaRPr>
          </a:p>
          <a:p>
            <a:pPr marL="299085" marR="976630" indent="-287020">
              <a:lnSpc>
                <a:spcPts val="3030"/>
              </a:lnSpc>
              <a:spcBef>
                <a:spcPts val="1300"/>
              </a:spcBef>
            </a:pPr>
            <a:r>
              <a:rPr sz="2250" spc="45" dirty="0">
                <a:solidFill>
                  <a:srgbClr val="FFFFFF"/>
                </a:solidFill>
                <a:latin typeface="Arial"/>
                <a:cs typeface="Arial"/>
              </a:rPr>
              <a:t></a:t>
            </a:r>
            <a:r>
              <a:rPr sz="2800" spc="45" dirty="0">
                <a:solidFill>
                  <a:srgbClr val="000099"/>
                </a:solidFill>
                <a:latin typeface="TeXGyreAdventor"/>
                <a:cs typeface="TeXGyreAdventor"/>
              </a:rPr>
              <a:t>Atmosferdeki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su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buharının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kaynağı </a:t>
            </a:r>
            <a:r>
              <a:rPr sz="2800" spc="-75" dirty="0">
                <a:solidFill>
                  <a:srgbClr val="000099"/>
                </a:solidFill>
                <a:latin typeface="TeXGyreAdventor"/>
                <a:cs typeface="TeXGyreAdventor"/>
              </a:rPr>
              <a:t>denizler, 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göller,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akarsular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ve nemli</a:t>
            </a:r>
            <a:r>
              <a:rPr sz="2800" spc="35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yüzeylerdir.</a:t>
            </a:r>
            <a:endParaRPr sz="28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800">
              <a:latin typeface="TeXGyreAdventor"/>
              <a:cs typeface="TeXGyreAdventor"/>
            </a:endParaRPr>
          </a:p>
          <a:p>
            <a:pPr marL="299085" marR="1121410" indent="-287020">
              <a:lnSpc>
                <a:spcPts val="3020"/>
              </a:lnSpc>
            </a:pPr>
            <a:r>
              <a:rPr sz="2250" spc="415" dirty="0">
                <a:solidFill>
                  <a:srgbClr val="FFFFFF"/>
                </a:solidFill>
                <a:latin typeface="Arial"/>
                <a:cs typeface="Arial"/>
              </a:rPr>
              <a:t>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Su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buharı,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nem ve zamana göre hava  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içerisindeki miktarı </a:t>
            </a:r>
            <a:r>
              <a:rPr sz="2800" spc="-15" dirty="0">
                <a:solidFill>
                  <a:srgbClr val="000099"/>
                </a:solidFill>
                <a:latin typeface="TeXGyreAdventor"/>
                <a:cs typeface="TeXGyreAdventor"/>
              </a:rPr>
              <a:t>en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fazla değişen</a:t>
            </a:r>
            <a:r>
              <a:rPr sz="2800" spc="-20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gazdır.</a:t>
            </a:r>
            <a:endParaRPr sz="28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800">
              <a:latin typeface="TeXGyreAdventor"/>
              <a:cs typeface="TeXGyreAdventor"/>
            </a:endParaRPr>
          </a:p>
          <a:p>
            <a:pPr marL="299085" marR="5080" indent="-287020">
              <a:lnSpc>
                <a:spcPts val="3020"/>
              </a:lnSpc>
            </a:pPr>
            <a:r>
              <a:rPr sz="2250" spc="415" dirty="0">
                <a:solidFill>
                  <a:srgbClr val="FFFFFF"/>
                </a:solidFill>
                <a:latin typeface="Arial"/>
                <a:cs typeface="Arial"/>
              </a:rPr>
              <a:t></a:t>
            </a:r>
            <a:r>
              <a:rPr sz="2250" spc="-3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Hava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sıcaklığı 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ile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hava 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içerisindeki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su buharı </a:t>
            </a:r>
            <a:r>
              <a:rPr sz="2800" spc="-125" dirty="0">
                <a:solidFill>
                  <a:srgbClr val="000099"/>
                </a:solidFill>
                <a:latin typeface="TeXGyreAdventor"/>
                <a:cs typeface="TeXGyreAdventor"/>
              </a:rPr>
              <a:t>oranı 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arasında çok yakın 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bir ilişki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vardır. Hava sıcaklığı  arttıkça havadaki su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buharı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miktarı da</a:t>
            </a:r>
            <a:r>
              <a:rPr sz="2800" spc="35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artar.</a:t>
            </a:r>
            <a:endParaRPr sz="280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742" y="771077"/>
            <a:ext cx="8159750" cy="4996180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sz="2250" spc="415" dirty="0">
                <a:solidFill>
                  <a:srgbClr val="FFFFFF"/>
                </a:solidFill>
                <a:latin typeface="Arial"/>
                <a:cs typeface="Arial"/>
              </a:rPr>
              <a:t></a:t>
            </a:r>
            <a:r>
              <a:rPr sz="2250" spc="-3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99"/>
                </a:solidFill>
                <a:latin typeface="TeXGyreAdventor"/>
                <a:cs typeface="TeXGyreAdventor"/>
              </a:rPr>
              <a:t>SU </a:t>
            </a:r>
            <a:r>
              <a:rPr sz="2800" b="1" spc="-10" dirty="0">
                <a:solidFill>
                  <a:srgbClr val="000099"/>
                </a:solidFill>
                <a:latin typeface="TeXGyreAdventor"/>
                <a:cs typeface="TeXGyreAdventor"/>
              </a:rPr>
              <a:t>BUHARININ </a:t>
            </a:r>
            <a:r>
              <a:rPr sz="2800" b="1" spc="-5" dirty="0">
                <a:solidFill>
                  <a:srgbClr val="000099"/>
                </a:solidFill>
                <a:latin typeface="TeXGyreAdventor"/>
                <a:cs typeface="TeXGyreAdventor"/>
              </a:rPr>
              <a:t>FAYDALARI</a:t>
            </a:r>
            <a:endParaRPr sz="2800">
              <a:latin typeface="TeXGyreAdventor"/>
              <a:cs typeface="TeXGyreAdventor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2250" spc="55" dirty="0">
                <a:solidFill>
                  <a:srgbClr val="FFFFFF"/>
                </a:solidFill>
                <a:latin typeface="Arial"/>
                <a:cs typeface="Arial"/>
              </a:rPr>
              <a:t></a:t>
            </a:r>
            <a:r>
              <a:rPr sz="2800" spc="55" dirty="0">
                <a:solidFill>
                  <a:srgbClr val="000099"/>
                </a:solidFill>
                <a:latin typeface="TeXGyreAdventor"/>
                <a:cs typeface="TeXGyreAdventor"/>
              </a:rPr>
              <a:t>Yağışların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oluşmasını</a:t>
            </a:r>
            <a:r>
              <a:rPr sz="2800" spc="-40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sağlar,</a:t>
            </a:r>
            <a:endParaRPr sz="2800">
              <a:latin typeface="TeXGyreAdventor"/>
              <a:cs typeface="TeXGyreAdventor"/>
            </a:endParaRPr>
          </a:p>
          <a:p>
            <a:pPr marL="299085" marR="127635" indent="-287020">
              <a:lnSpc>
                <a:spcPts val="3020"/>
              </a:lnSpc>
              <a:spcBef>
                <a:spcPts val="1320"/>
              </a:spcBef>
            </a:pPr>
            <a:r>
              <a:rPr sz="2250" spc="55" dirty="0">
                <a:solidFill>
                  <a:srgbClr val="FFFFFF"/>
                </a:solidFill>
                <a:latin typeface="Arial"/>
                <a:cs typeface="Arial"/>
              </a:rPr>
              <a:t></a:t>
            </a:r>
            <a:r>
              <a:rPr sz="2800" spc="55" dirty="0">
                <a:solidFill>
                  <a:srgbClr val="000099"/>
                </a:solidFill>
                <a:latin typeface="TeXGyreAdventor"/>
                <a:cs typeface="TeXGyreAdventor"/>
              </a:rPr>
              <a:t>Atmosferde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koruyucu bir örtü vazifesi </a:t>
            </a:r>
            <a:r>
              <a:rPr sz="2800" spc="-100" dirty="0">
                <a:solidFill>
                  <a:srgbClr val="000099"/>
                </a:solidFill>
                <a:latin typeface="TeXGyreAdventor"/>
                <a:cs typeface="TeXGyreAdventor"/>
              </a:rPr>
              <a:t>görerek 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dünyanın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çabuk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soğumasını</a:t>
            </a:r>
            <a:r>
              <a:rPr sz="2800" spc="35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önler,</a:t>
            </a:r>
            <a:endParaRPr sz="2800">
              <a:latin typeface="TeXGyreAdventor"/>
              <a:cs typeface="TeXGyreAdventor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2250" spc="415" dirty="0">
                <a:solidFill>
                  <a:srgbClr val="FFFFFF"/>
                </a:solidFill>
                <a:latin typeface="Arial"/>
                <a:cs typeface="Arial"/>
              </a:rPr>
              <a:t></a:t>
            </a:r>
            <a:r>
              <a:rPr sz="2250" spc="-3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Havayı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yumuşatarak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nefes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almamızı sağlar,</a:t>
            </a:r>
            <a:endParaRPr sz="2800">
              <a:latin typeface="TeXGyreAdventor"/>
              <a:cs typeface="TeXGyreAdventor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2250" spc="95" dirty="0">
                <a:solidFill>
                  <a:srgbClr val="FFFFFF"/>
                </a:solidFill>
                <a:latin typeface="Arial"/>
                <a:cs typeface="Arial"/>
              </a:rPr>
              <a:t></a:t>
            </a:r>
            <a:r>
              <a:rPr sz="2800" spc="95" dirty="0">
                <a:solidFill>
                  <a:srgbClr val="000099"/>
                </a:solidFill>
                <a:latin typeface="TeXGyreAdventor"/>
                <a:cs typeface="TeXGyreAdventor"/>
              </a:rPr>
              <a:t>Cildin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çatlamasını</a:t>
            </a:r>
            <a:r>
              <a:rPr sz="2800" spc="-105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önler,</a:t>
            </a:r>
            <a:endParaRPr sz="2800">
              <a:latin typeface="TeXGyreAdventor"/>
              <a:cs typeface="TeXGyreAdventor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2250" spc="415" dirty="0">
                <a:solidFill>
                  <a:srgbClr val="FFFFFF"/>
                </a:solidFill>
                <a:latin typeface="Arial"/>
                <a:cs typeface="Arial"/>
              </a:rPr>
              <a:t></a:t>
            </a:r>
            <a:r>
              <a:rPr sz="2250" spc="-3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Hava 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içerisinde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bakterilerin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yaşamasını </a:t>
            </a:r>
            <a:r>
              <a:rPr sz="2800" spc="-80" dirty="0">
                <a:solidFill>
                  <a:srgbClr val="000099"/>
                </a:solidFill>
                <a:latin typeface="TeXGyreAdventor"/>
                <a:cs typeface="TeXGyreAdventor"/>
              </a:rPr>
              <a:t>sağlar.</a:t>
            </a:r>
            <a:endParaRPr sz="2800">
              <a:latin typeface="TeXGyreAdventor"/>
              <a:cs typeface="TeXGyreAdventor"/>
            </a:endParaRPr>
          </a:p>
          <a:p>
            <a:pPr marL="299085" marR="493395" indent="-287020" algn="just">
              <a:lnSpc>
                <a:spcPts val="3030"/>
              </a:lnSpc>
              <a:spcBef>
                <a:spcPts val="1310"/>
              </a:spcBef>
            </a:pPr>
            <a:r>
              <a:rPr sz="2250" spc="415" dirty="0">
                <a:solidFill>
                  <a:srgbClr val="FFFFFF"/>
                </a:solidFill>
                <a:latin typeface="Arial"/>
                <a:cs typeface="Arial"/>
              </a:rPr>
              <a:t></a:t>
            </a:r>
            <a:r>
              <a:rPr sz="2250" spc="-3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Su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buharının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fazla oluşu ise sıcaklık </a:t>
            </a:r>
            <a:r>
              <a:rPr sz="2800" spc="-90" dirty="0">
                <a:solidFill>
                  <a:srgbClr val="000099"/>
                </a:solidFill>
                <a:latin typeface="TeXGyreAdventor"/>
                <a:cs typeface="TeXGyreAdventor"/>
              </a:rPr>
              <a:t>duygusu 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bakımından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sıkın verir ve salgın hastalıkların  yayılmasını</a:t>
            </a:r>
            <a:r>
              <a:rPr sz="2800" spc="15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kolaylaştırır.</a:t>
            </a:r>
            <a:endParaRPr sz="280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4014" y="278129"/>
            <a:ext cx="467550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>
                <a:solidFill>
                  <a:srgbClr val="66FF33"/>
                </a:solidFill>
                <a:latin typeface="TeXGyreAdventor"/>
                <a:cs typeface="TeXGyreAdventor"/>
              </a:rPr>
              <a:t>Atmosferdeki </a:t>
            </a:r>
            <a:r>
              <a:rPr sz="3300" dirty="0">
                <a:solidFill>
                  <a:srgbClr val="66FF33"/>
                </a:solidFill>
                <a:latin typeface="TeXGyreAdventor"/>
                <a:cs typeface="TeXGyreAdventor"/>
              </a:rPr>
              <a:t>su</a:t>
            </a:r>
            <a:r>
              <a:rPr sz="3300" spc="-50" dirty="0">
                <a:solidFill>
                  <a:srgbClr val="66FF33"/>
                </a:solidFill>
                <a:latin typeface="TeXGyreAdventor"/>
                <a:cs typeface="TeXGyreAdventor"/>
              </a:rPr>
              <a:t> </a:t>
            </a:r>
            <a:r>
              <a:rPr sz="3300" spc="-5" dirty="0">
                <a:solidFill>
                  <a:srgbClr val="66FF33"/>
                </a:solidFill>
                <a:latin typeface="TeXGyreAdventor"/>
                <a:cs typeface="TeXGyreAdventor"/>
              </a:rPr>
              <a:t>buharı</a:t>
            </a:r>
            <a:endParaRPr sz="3300">
              <a:latin typeface="TeXGyreAdventor"/>
              <a:cs typeface="TeXGyreAdvento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256581"/>
            <a:ext cx="8473440" cy="506603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2050" spc="415" dirty="0">
                <a:solidFill>
                  <a:srgbClr val="FFFFFF"/>
                </a:solidFill>
                <a:latin typeface="Arial"/>
                <a:cs typeface="Arial"/>
              </a:rPr>
              <a:t></a:t>
            </a:r>
            <a:r>
              <a:rPr sz="205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000099"/>
                </a:solidFill>
                <a:latin typeface="TeXGyreAdventor"/>
                <a:cs typeface="TeXGyreAdventor"/>
              </a:rPr>
              <a:t>Enlem derecesine,</a:t>
            </a:r>
            <a:endParaRPr sz="2600">
              <a:latin typeface="TeXGyreAdventor"/>
              <a:cs typeface="TeXGyreAdventor"/>
            </a:endParaRPr>
          </a:p>
          <a:p>
            <a:pPr marL="299085" marR="1843405" indent="-10795">
              <a:lnSpc>
                <a:spcPts val="2500"/>
              </a:lnSpc>
              <a:spcBef>
                <a:spcPts val="1190"/>
              </a:spcBef>
            </a:pPr>
            <a:r>
              <a:rPr sz="2600" spc="-5" dirty="0">
                <a:solidFill>
                  <a:srgbClr val="000099"/>
                </a:solidFill>
                <a:latin typeface="TeXGyreAdventor"/>
                <a:cs typeface="TeXGyreAdventor"/>
              </a:rPr>
              <a:t>(ekvatorda </a:t>
            </a:r>
            <a:r>
              <a:rPr sz="2600" dirty="0">
                <a:solidFill>
                  <a:srgbClr val="000099"/>
                </a:solidFill>
                <a:latin typeface="TeXGyreAdventor"/>
                <a:cs typeface="TeXGyreAdventor"/>
              </a:rPr>
              <a:t>%2-3 </a:t>
            </a:r>
            <a:r>
              <a:rPr sz="2600" spc="-5" dirty="0">
                <a:solidFill>
                  <a:srgbClr val="000099"/>
                </a:solidFill>
                <a:latin typeface="TeXGyreAdventor"/>
                <a:cs typeface="TeXGyreAdventor"/>
              </a:rPr>
              <a:t>iken, </a:t>
            </a:r>
            <a:r>
              <a:rPr sz="2600" dirty="0">
                <a:solidFill>
                  <a:srgbClr val="000099"/>
                </a:solidFill>
                <a:latin typeface="TeXGyreAdventor"/>
                <a:cs typeface="TeXGyreAdventor"/>
              </a:rPr>
              <a:t>kutuplarda </a:t>
            </a:r>
            <a:r>
              <a:rPr sz="2600" spc="-10" dirty="0">
                <a:solidFill>
                  <a:srgbClr val="000099"/>
                </a:solidFill>
                <a:latin typeface="TeXGyreAdventor"/>
                <a:cs typeface="TeXGyreAdventor"/>
              </a:rPr>
              <a:t>0.2’ye  </a:t>
            </a:r>
            <a:r>
              <a:rPr sz="2600" spc="-5" dirty="0">
                <a:solidFill>
                  <a:srgbClr val="000099"/>
                </a:solidFill>
                <a:latin typeface="TeXGyreAdventor"/>
                <a:cs typeface="TeXGyreAdventor"/>
              </a:rPr>
              <a:t>düşmektedir)</a:t>
            </a:r>
            <a:endParaRPr sz="2600">
              <a:latin typeface="TeXGyreAdventor"/>
              <a:cs typeface="TeXGyreAdventor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2050" spc="415" dirty="0">
                <a:solidFill>
                  <a:srgbClr val="FFFFFF"/>
                </a:solidFill>
                <a:latin typeface="Arial"/>
                <a:cs typeface="Arial"/>
              </a:rPr>
              <a:t></a:t>
            </a:r>
            <a:r>
              <a:rPr sz="205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0099"/>
                </a:solidFill>
                <a:latin typeface="TeXGyreAdventor"/>
                <a:cs typeface="TeXGyreAdventor"/>
              </a:rPr>
              <a:t>Mevsimlere,</a:t>
            </a:r>
            <a:endParaRPr sz="2600">
              <a:latin typeface="TeXGyreAdventor"/>
              <a:cs typeface="TeXGyreAdventor"/>
            </a:endParaRPr>
          </a:p>
          <a:p>
            <a:pPr marL="288290">
              <a:lnSpc>
                <a:spcPct val="100000"/>
              </a:lnSpc>
              <a:spcBef>
                <a:spcPts val="590"/>
              </a:spcBef>
            </a:pPr>
            <a:r>
              <a:rPr sz="2600" spc="-10" dirty="0">
                <a:solidFill>
                  <a:srgbClr val="000099"/>
                </a:solidFill>
                <a:latin typeface="TeXGyreAdventor"/>
                <a:cs typeface="TeXGyreAdventor"/>
              </a:rPr>
              <a:t>(sıcak </a:t>
            </a:r>
            <a:r>
              <a:rPr sz="2600" spc="-5" dirty="0">
                <a:solidFill>
                  <a:srgbClr val="000099"/>
                </a:solidFill>
                <a:latin typeface="TeXGyreAdventor"/>
                <a:cs typeface="TeXGyreAdventor"/>
              </a:rPr>
              <a:t>mevsimlerde soğuk mevsimlere </a:t>
            </a:r>
            <a:r>
              <a:rPr sz="2600" dirty="0">
                <a:solidFill>
                  <a:srgbClr val="000099"/>
                </a:solidFill>
                <a:latin typeface="TeXGyreAdventor"/>
                <a:cs typeface="TeXGyreAdventor"/>
              </a:rPr>
              <a:t>göre</a:t>
            </a:r>
            <a:r>
              <a:rPr sz="2600" spc="20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600" spc="-5" dirty="0">
                <a:solidFill>
                  <a:srgbClr val="000099"/>
                </a:solidFill>
                <a:latin typeface="TeXGyreAdventor"/>
                <a:cs typeface="TeXGyreAdventor"/>
              </a:rPr>
              <a:t>fazla)</a:t>
            </a:r>
            <a:endParaRPr sz="2600">
              <a:latin typeface="TeXGyreAdventor"/>
              <a:cs typeface="TeXGyreAdventor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50" spc="415" dirty="0">
                <a:solidFill>
                  <a:srgbClr val="FFFFFF"/>
                </a:solidFill>
                <a:latin typeface="Arial"/>
                <a:cs typeface="Arial"/>
              </a:rPr>
              <a:t></a:t>
            </a:r>
            <a:r>
              <a:rPr sz="205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0099"/>
                </a:solidFill>
                <a:latin typeface="TeXGyreAdventor"/>
                <a:cs typeface="TeXGyreAdventor"/>
              </a:rPr>
              <a:t>Gece ve </a:t>
            </a:r>
            <a:r>
              <a:rPr sz="2600" b="1" spc="-5" dirty="0">
                <a:solidFill>
                  <a:srgbClr val="000099"/>
                </a:solidFill>
                <a:latin typeface="TeXGyreAdventor"/>
                <a:cs typeface="TeXGyreAdventor"/>
              </a:rPr>
              <a:t>gündüze,</a:t>
            </a:r>
            <a:endParaRPr sz="2600">
              <a:latin typeface="TeXGyreAdventor"/>
              <a:cs typeface="TeXGyreAdventor"/>
            </a:endParaRPr>
          </a:p>
          <a:p>
            <a:pPr marL="288290">
              <a:lnSpc>
                <a:spcPct val="100000"/>
              </a:lnSpc>
              <a:spcBef>
                <a:spcPts val="600"/>
              </a:spcBef>
            </a:pPr>
            <a:r>
              <a:rPr sz="2600" spc="-5" dirty="0">
                <a:solidFill>
                  <a:srgbClr val="000099"/>
                </a:solidFill>
                <a:latin typeface="TeXGyreAdventor"/>
                <a:cs typeface="TeXGyreAdventor"/>
              </a:rPr>
              <a:t>(gündüzleri sıcaklık fazla olduğu için </a:t>
            </a:r>
            <a:r>
              <a:rPr sz="2600" dirty="0">
                <a:solidFill>
                  <a:srgbClr val="000099"/>
                </a:solidFill>
                <a:latin typeface="TeXGyreAdventor"/>
                <a:cs typeface="TeXGyreAdventor"/>
              </a:rPr>
              <a:t>su </a:t>
            </a:r>
            <a:r>
              <a:rPr sz="2600" spc="-5" dirty="0">
                <a:solidFill>
                  <a:srgbClr val="000099"/>
                </a:solidFill>
                <a:latin typeface="TeXGyreAdventor"/>
                <a:cs typeface="TeXGyreAdventor"/>
              </a:rPr>
              <a:t>buharı</a:t>
            </a:r>
            <a:r>
              <a:rPr sz="2600" spc="60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600" spc="-5" dirty="0">
                <a:solidFill>
                  <a:srgbClr val="000099"/>
                </a:solidFill>
                <a:latin typeface="TeXGyreAdventor"/>
                <a:cs typeface="TeXGyreAdventor"/>
              </a:rPr>
              <a:t>fazla)</a:t>
            </a:r>
            <a:endParaRPr sz="2600">
              <a:latin typeface="TeXGyreAdventor"/>
              <a:cs typeface="TeXGyreAdventor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50" spc="415" dirty="0">
                <a:solidFill>
                  <a:srgbClr val="FFFFFF"/>
                </a:solidFill>
                <a:latin typeface="Arial"/>
                <a:cs typeface="Arial"/>
              </a:rPr>
              <a:t></a:t>
            </a:r>
            <a:r>
              <a:rPr sz="205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000099"/>
                </a:solidFill>
                <a:latin typeface="TeXGyreAdventor"/>
                <a:cs typeface="TeXGyreAdventor"/>
              </a:rPr>
              <a:t>Yüksekliğe </a:t>
            </a:r>
            <a:r>
              <a:rPr sz="2600" spc="20" dirty="0">
                <a:solidFill>
                  <a:srgbClr val="000099"/>
                </a:solidFill>
                <a:latin typeface="TeXGyreAdventor"/>
                <a:cs typeface="TeXGyreAdventor"/>
              </a:rPr>
              <a:t>ve</a:t>
            </a:r>
            <a:endParaRPr sz="2600">
              <a:latin typeface="TeXGyreAdventor"/>
              <a:cs typeface="TeXGyreAdventor"/>
            </a:endParaRPr>
          </a:p>
          <a:p>
            <a:pPr marL="288290">
              <a:lnSpc>
                <a:spcPct val="100000"/>
              </a:lnSpc>
              <a:spcBef>
                <a:spcPts val="600"/>
              </a:spcBef>
            </a:pPr>
            <a:r>
              <a:rPr sz="2600" spc="-5" dirty="0">
                <a:solidFill>
                  <a:srgbClr val="000099"/>
                </a:solidFill>
                <a:latin typeface="TeXGyreAdventor"/>
                <a:cs typeface="TeXGyreAdventor"/>
              </a:rPr>
              <a:t>(yeryüzüne yakın </a:t>
            </a:r>
            <a:r>
              <a:rPr sz="2600" dirty="0">
                <a:solidFill>
                  <a:srgbClr val="000099"/>
                </a:solidFill>
                <a:latin typeface="TeXGyreAdventor"/>
                <a:cs typeface="TeXGyreAdventor"/>
              </a:rPr>
              <a:t>kısımlarda </a:t>
            </a:r>
            <a:r>
              <a:rPr sz="2600" spc="-5" dirty="0">
                <a:solidFill>
                  <a:srgbClr val="000099"/>
                </a:solidFill>
                <a:latin typeface="TeXGyreAdventor"/>
                <a:cs typeface="TeXGyreAdventor"/>
              </a:rPr>
              <a:t>fazla, yükseklikle azalır)</a:t>
            </a:r>
            <a:endParaRPr sz="2600">
              <a:latin typeface="TeXGyreAdventor"/>
              <a:cs typeface="TeXGyreAdventor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2050" spc="415" dirty="0">
                <a:solidFill>
                  <a:srgbClr val="FFFFFF"/>
                </a:solidFill>
                <a:latin typeface="Arial"/>
                <a:cs typeface="Arial"/>
              </a:rPr>
              <a:t></a:t>
            </a:r>
            <a:r>
              <a:rPr sz="2050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0099"/>
                </a:solidFill>
                <a:latin typeface="TeXGyreAdventor"/>
                <a:cs typeface="TeXGyreAdventor"/>
              </a:rPr>
              <a:t>Coğrafi </a:t>
            </a:r>
            <a:r>
              <a:rPr sz="2600" b="1" spc="-5" dirty="0">
                <a:solidFill>
                  <a:srgbClr val="000099"/>
                </a:solidFill>
                <a:latin typeface="TeXGyreAdventor"/>
                <a:cs typeface="TeXGyreAdventor"/>
              </a:rPr>
              <a:t>bölgelere göre değişir.</a:t>
            </a:r>
            <a:endParaRPr sz="2600">
              <a:latin typeface="TeXGyreAdventor"/>
              <a:cs typeface="TeXGyreAdventor"/>
            </a:endParaRPr>
          </a:p>
          <a:p>
            <a:pPr marL="288290">
              <a:lnSpc>
                <a:spcPct val="100000"/>
              </a:lnSpc>
              <a:spcBef>
                <a:spcPts val="590"/>
              </a:spcBef>
            </a:pPr>
            <a:r>
              <a:rPr sz="2600" spc="-5" dirty="0">
                <a:solidFill>
                  <a:srgbClr val="000099"/>
                </a:solidFill>
                <a:latin typeface="TeXGyreAdventor"/>
                <a:cs typeface="TeXGyreAdventor"/>
              </a:rPr>
              <a:t>(deniz, </a:t>
            </a:r>
            <a:r>
              <a:rPr sz="2600" dirty="0">
                <a:solidFill>
                  <a:srgbClr val="000099"/>
                </a:solidFill>
                <a:latin typeface="TeXGyreAdventor"/>
                <a:cs typeface="TeXGyreAdventor"/>
              </a:rPr>
              <a:t>göl </a:t>
            </a:r>
            <a:r>
              <a:rPr sz="2600" spc="10" dirty="0">
                <a:solidFill>
                  <a:srgbClr val="000099"/>
                </a:solidFill>
                <a:latin typeface="TeXGyreAdventor"/>
                <a:cs typeface="TeXGyreAdventor"/>
              </a:rPr>
              <a:t>ve </a:t>
            </a:r>
            <a:r>
              <a:rPr sz="2600" spc="-5" dirty="0">
                <a:solidFill>
                  <a:srgbClr val="000099"/>
                </a:solidFill>
                <a:latin typeface="TeXGyreAdventor"/>
                <a:cs typeface="TeXGyreAdventor"/>
              </a:rPr>
              <a:t>akarsuların bulunduğu yerlerde</a:t>
            </a:r>
            <a:r>
              <a:rPr sz="2600" spc="-55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600" spc="-5" dirty="0">
                <a:solidFill>
                  <a:srgbClr val="000099"/>
                </a:solidFill>
                <a:latin typeface="TeXGyreAdventor"/>
                <a:cs typeface="TeXGyreAdventor"/>
              </a:rPr>
              <a:t>fazla)</a:t>
            </a:r>
            <a:endParaRPr sz="260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217" y="991702"/>
            <a:ext cx="7423784" cy="4772025"/>
          </a:xfrm>
          <a:prstGeom prst="rect">
            <a:avLst/>
          </a:prstGeom>
        </p:spPr>
        <p:txBody>
          <a:bodyPr vert="horz" wrap="square" lIns="0" tIns="172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5"/>
              </a:spcBef>
            </a:pPr>
            <a:r>
              <a:rPr sz="2250" spc="415" dirty="0">
                <a:solidFill>
                  <a:srgbClr val="FFFFFF"/>
                </a:solidFill>
                <a:latin typeface="Arial"/>
                <a:cs typeface="Arial"/>
              </a:rPr>
              <a:t></a:t>
            </a:r>
            <a:r>
              <a:rPr sz="2250" spc="-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66FF33"/>
                </a:solidFill>
                <a:latin typeface="TeXGyreAdventor"/>
                <a:cs typeface="TeXGyreAdventor"/>
              </a:rPr>
              <a:t>OZON</a:t>
            </a:r>
            <a:endParaRPr sz="2800">
              <a:latin typeface="TeXGyreAdventor"/>
              <a:cs typeface="TeXGyreAdventor"/>
            </a:endParaRPr>
          </a:p>
          <a:p>
            <a:pPr marL="299085" marR="5080" indent="-287020">
              <a:lnSpc>
                <a:spcPct val="100000"/>
              </a:lnSpc>
              <a:spcBef>
                <a:spcPts val="1260"/>
              </a:spcBef>
            </a:pPr>
            <a:r>
              <a:rPr sz="2250" spc="30" dirty="0">
                <a:solidFill>
                  <a:srgbClr val="FFFFFF"/>
                </a:solidFill>
                <a:latin typeface="Arial"/>
                <a:cs typeface="Arial"/>
              </a:rPr>
              <a:t></a:t>
            </a:r>
            <a:r>
              <a:rPr sz="2800" spc="30" dirty="0">
                <a:solidFill>
                  <a:srgbClr val="000099"/>
                </a:solidFill>
                <a:latin typeface="TeXGyreAdventor"/>
                <a:cs typeface="TeXGyreAdventor"/>
              </a:rPr>
              <a:t>Atmosferde,19-45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km yükseklikte 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bir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ozon  katmanı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varolup,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yere yakın katmanlarda 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yok denecek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kadar</a:t>
            </a:r>
            <a:r>
              <a:rPr sz="2800" spc="40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azdır.</a:t>
            </a:r>
            <a:endParaRPr sz="2800">
              <a:latin typeface="TeXGyreAdventor"/>
              <a:cs typeface="TeXGyreAdventor"/>
            </a:endParaRPr>
          </a:p>
          <a:p>
            <a:pPr marL="299085" marR="205740" indent="-287020">
              <a:lnSpc>
                <a:spcPct val="99900"/>
              </a:lnSpc>
              <a:spcBef>
                <a:spcPts val="1280"/>
              </a:spcBef>
            </a:pPr>
            <a:r>
              <a:rPr sz="2250" spc="415" dirty="0">
                <a:solidFill>
                  <a:srgbClr val="FFFFFF"/>
                </a:solidFill>
                <a:latin typeface="Arial"/>
                <a:cs typeface="Arial"/>
              </a:rPr>
              <a:t>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Bu ozon katmanının ortalama yüksekliği  ekvatorda 29 km, orta enlemlerde 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ise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22  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km'dir.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Ozon gaz olarak 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içinde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hayatın  gelişmesine olanak vermez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ancak 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dünyamıza güneşten gelen </a:t>
            </a:r>
            <a:r>
              <a:rPr sz="2800" b="1" spc="-10" dirty="0">
                <a:solidFill>
                  <a:srgbClr val="000099"/>
                </a:solidFill>
                <a:latin typeface="Times New Roman"/>
                <a:cs typeface="Times New Roman"/>
              </a:rPr>
              <a:t>zararlı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ışınları 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emerek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çok büyük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yarar</a:t>
            </a:r>
            <a:r>
              <a:rPr sz="2800" spc="35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800" b="1" spc="-40" dirty="0">
                <a:solidFill>
                  <a:srgbClr val="000099"/>
                </a:solidFill>
                <a:latin typeface="Times New Roman"/>
                <a:cs typeface="Times New Roman"/>
              </a:rPr>
              <a:t>sağlar.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540" y="1209497"/>
            <a:ext cx="7842250" cy="4351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260985" indent="-287020">
              <a:lnSpc>
                <a:spcPct val="100000"/>
              </a:lnSpc>
              <a:spcBef>
                <a:spcPts val="95"/>
              </a:spcBef>
            </a:pPr>
            <a:r>
              <a:rPr sz="2250" spc="50" dirty="0">
                <a:solidFill>
                  <a:srgbClr val="FFFFFF"/>
                </a:solidFill>
                <a:latin typeface="Arial"/>
                <a:cs typeface="Arial"/>
              </a:rPr>
              <a:t></a:t>
            </a:r>
            <a:r>
              <a:rPr sz="2800" spc="50" dirty="0">
                <a:solidFill>
                  <a:srgbClr val="000099"/>
                </a:solidFill>
                <a:latin typeface="TeXGyreAdventor"/>
                <a:cs typeface="TeXGyreAdventor"/>
              </a:rPr>
              <a:t>Ultraviyole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ışınlar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vücutta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D 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vitamininin 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oluşmasını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sağlar.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Ancak fazla oluşu hayatı 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yok 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edici bir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etki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yapar.</a:t>
            </a:r>
            <a:endParaRPr sz="2800">
              <a:latin typeface="TeXGyreAdventor"/>
              <a:cs typeface="TeXGyreAdventor"/>
            </a:endParaRPr>
          </a:p>
          <a:p>
            <a:pPr marL="299085" marR="86360" indent="-287020">
              <a:lnSpc>
                <a:spcPct val="100000"/>
              </a:lnSpc>
              <a:spcBef>
                <a:spcPts val="1275"/>
              </a:spcBef>
            </a:pPr>
            <a:r>
              <a:rPr sz="2250" spc="415" dirty="0">
                <a:solidFill>
                  <a:srgbClr val="FFFFFF"/>
                </a:solidFill>
                <a:latin typeface="Arial"/>
                <a:cs typeface="Arial"/>
              </a:rPr>
              <a:t>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Ozon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tabakası olmasaydı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yeryüzüne yakın 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ultraviyole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ışınlar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50 kat daha fazla</a:t>
            </a:r>
            <a:r>
              <a:rPr sz="2800" spc="80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olacaktı.</a:t>
            </a:r>
            <a:endParaRPr sz="2800">
              <a:latin typeface="TeXGyreAdventor"/>
              <a:cs typeface="TeXGyreAdventor"/>
            </a:endParaRPr>
          </a:p>
          <a:p>
            <a:pPr marL="299085" marR="5080" indent="-287020">
              <a:lnSpc>
                <a:spcPct val="100000"/>
              </a:lnSpc>
              <a:spcBef>
                <a:spcPts val="1275"/>
              </a:spcBef>
            </a:pPr>
            <a:r>
              <a:rPr sz="2250" spc="55" dirty="0">
                <a:solidFill>
                  <a:srgbClr val="FFFFFF"/>
                </a:solidFill>
                <a:latin typeface="Arial"/>
                <a:cs typeface="Arial"/>
              </a:rPr>
              <a:t></a:t>
            </a:r>
            <a:r>
              <a:rPr sz="2800" spc="55" dirty="0">
                <a:solidFill>
                  <a:srgbClr val="000099"/>
                </a:solidFill>
                <a:latin typeface="TeXGyreAdventor"/>
                <a:cs typeface="TeXGyreAdventor"/>
              </a:rPr>
              <a:t>Atmosferin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alt tarafında ozonun fazla </a:t>
            </a:r>
            <a:r>
              <a:rPr sz="2800" spc="-110" dirty="0">
                <a:solidFill>
                  <a:srgbClr val="000099"/>
                </a:solidFill>
                <a:latin typeface="TeXGyreAdventor"/>
                <a:cs typeface="TeXGyreAdventor"/>
              </a:rPr>
              <a:t>olması 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havanın 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temiz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oluşunu 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ifade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eder.</a:t>
            </a:r>
            <a:endParaRPr sz="2800">
              <a:latin typeface="TeXGyreAdventor"/>
              <a:cs typeface="TeXGyreAdventor"/>
            </a:endParaRPr>
          </a:p>
          <a:p>
            <a:pPr marL="299085" marR="342265" indent="-287020">
              <a:lnSpc>
                <a:spcPct val="100000"/>
              </a:lnSpc>
              <a:spcBef>
                <a:spcPts val="1275"/>
              </a:spcBef>
            </a:pPr>
            <a:r>
              <a:rPr sz="2250" spc="55" dirty="0">
                <a:solidFill>
                  <a:srgbClr val="FFFFFF"/>
                </a:solidFill>
                <a:latin typeface="Arial"/>
                <a:cs typeface="Arial"/>
              </a:rPr>
              <a:t></a:t>
            </a:r>
            <a:r>
              <a:rPr sz="2800" spc="55" dirty="0">
                <a:solidFill>
                  <a:srgbClr val="000099"/>
                </a:solidFill>
                <a:latin typeface="TeXGyreAdventor"/>
                <a:cs typeface="TeXGyreAdventor"/>
              </a:rPr>
              <a:t>Mevsimlere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ve hava koşullarına göre </a:t>
            </a:r>
            <a:r>
              <a:rPr sz="2800" spc="-165" dirty="0">
                <a:solidFill>
                  <a:srgbClr val="000099"/>
                </a:solidFill>
                <a:latin typeface="TeXGyreAdventor"/>
                <a:cs typeface="TeXGyreAdventor"/>
              </a:rPr>
              <a:t>ozon  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miktarı</a:t>
            </a:r>
            <a:r>
              <a:rPr sz="2800" spc="-30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değişir.</a:t>
            </a:r>
            <a:endParaRPr sz="280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742" y="183489"/>
            <a:ext cx="7964805" cy="5798820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sz="2050" spc="415" dirty="0">
                <a:solidFill>
                  <a:srgbClr val="FFFFFF"/>
                </a:solidFill>
                <a:latin typeface="Arial"/>
                <a:cs typeface="Arial"/>
              </a:rPr>
              <a:t></a:t>
            </a:r>
            <a:r>
              <a:rPr sz="205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66FF33"/>
                </a:solidFill>
                <a:latin typeface="TeXGyreAdventor"/>
                <a:cs typeface="TeXGyreAdventor"/>
              </a:rPr>
              <a:t>AZOT</a:t>
            </a:r>
            <a:endParaRPr sz="2600">
              <a:latin typeface="TeXGyreAdventor"/>
              <a:cs typeface="TeXGyreAdventor"/>
            </a:endParaRPr>
          </a:p>
          <a:p>
            <a:pPr marL="756285" marR="66675" indent="-287020">
              <a:lnSpc>
                <a:spcPct val="100000"/>
              </a:lnSpc>
              <a:spcBef>
                <a:spcPts val="1215"/>
              </a:spcBef>
            </a:pPr>
            <a:r>
              <a:rPr sz="2050" spc="415" dirty="0">
                <a:solidFill>
                  <a:srgbClr val="FFFFFF"/>
                </a:solidFill>
                <a:latin typeface="Arial"/>
                <a:cs typeface="Arial"/>
              </a:rPr>
              <a:t> </a:t>
            </a:r>
            <a:r>
              <a:rPr sz="2600" spc="-5" dirty="0">
                <a:solidFill>
                  <a:srgbClr val="000099"/>
                </a:solidFill>
                <a:latin typeface="TeXGyreAdventor"/>
                <a:cs typeface="TeXGyreAdventor"/>
              </a:rPr>
              <a:t>Havanın 4/5'ini </a:t>
            </a:r>
            <a:r>
              <a:rPr sz="2600" dirty="0">
                <a:solidFill>
                  <a:srgbClr val="000099"/>
                </a:solidFill>
                <a:latin typeface="TeXGyreAdventor"/>
                <a:cs typeface="TeXGyreAdventor"/>
              </a:rPr>
              <a:t>oluşturan bu gaz </a:t>
            </a:r>
            <a:r>
              <a:rPr sz="2600" spc="-5" dirty="0">
                <a:solidFill>
                  <a:srgbClr val="000099"/>
                </a:solidFill>
                <a:latin typeface="TeXGyreAdventor"/>
                <a:cs typeface="TeXGyreAdventor"/>
              </a:rPr>
              <a:t>renksiz,  </a:t>
            </a:r>
            <a:r>
              <a:rPr sz="2600" dirty="0">
                <a:solidFill>
                  <a:srgbClr val="000099"/>
                </a:solidFill>
                <a:latin typeface="TeXGyreAdventor"/>
                <a:cs typeface="TeXGyreAdventor"/>
              </a:rPr>
              <a:t>kokusuz </a:t>
            </a:r>
            <a:r>
              <a:rPr sz="2600" spc="10" dirty="0">
                <a:solidFill>
                  <a:srgbClr val="000099"/>
                </a:solidFill>
                <a:latin typeface="TeXGyreAdventor"/>
                <a:cs typeface="TeXGyreAdventor"/>
              </a:rPr>
              <a:t>ve </a:t>
            </a:r>
            <a:r>
              <a:rPr sz="2600" spc="-5" dirty="0">
                <a:solidFill>
                  <a:srgbClr val="000099"/>
                </a:solidFill>
                <a:latin typeface="TeXGyreAdventor"/>
                <a:cs typeface="TeXGyreAdventor"/>
              </a:rPr>
              <a:t>tatsızdır. </a:t>
            </a:r>
            <a:r>
              <a:rPr sz="2600" dirty="0">
                <a:solidFill>
                  <a:srgbClr val="000099"/>
                </a:solidFill>
                <a:latin typeface="TeXGyreAdventor"/>
                <a:cs typeface="TeXGyreAdventor"/>
              </a:rPr>
              <a:t>Azot tek </a:t>
            </a:r>
            <a:r>
              <a:rPr sz="2600" spc="-5" dirty="0">
                <a:solidFill>
                  <a:srgbClr val="000099"/>
                </a:solidFill>
                <a:latin typeface="TeXGyreAdventor"/>
                <a:cs typeface="TeXGyreAdventor"/>
              </a:rPr>
              <a:t>başına </a:t>
            </a:r>
            <a:r>
              <a:rPr sz="2600" spc="-10" dirty="0">
                <a:solidFill>
                  <a:srgbClr val="000099"/>
                </a:solidFill>
                <a:latin typeface="TeXGyreAdventor"/>
                <a:cs typeface="TeXGyreAdventor"/>
              </a:rPr>
              <a:t>canlıların  </a:t>
            </a:r>
            <a:r>
              <a:rPr sz="2600" spc="-5" dirty="0">
                <a:solidFill>
                  <a:srgbClr val="000099"/>
                </a:solidFill>
                <a:latin typeface="TeXGyreAdventor"/>
                <a:cs typeface="TeXGyreAdventor"/>
              </a:rPr>
              <a:t>yaşamasına </a:t>
            </a:r>
            <a:r>
              <a:rPr sz="2600" dirty="0">
                <a:solidFill>
                  <a:srgbClr val="000099"/>
                </a:solidFill>
                <a:latin typeface="TeXGyreAdventor"/>
                <a:cs typeface="TeXGyreAdventor"/>
              </a:rPr>
              <a:t>olanak vermez. Ancak </a:t>
            </a:r>
            <a:r>
              <a:rPr sz="2600" spc="5" dirty="0">
                <a:solidFill>
                  <a:srgbClr val="000099"/>
                </a:solidFill>
                <a:latin typeface="TeXGyreAdventor"/>
                <a:cs typeface="TeXGyreAdventor"/>
              </a:rPr>
              <a:t>hava  </a:t>
            </a:r>
            <a:r>
              <a:rPr sz="2600" spc="-5" dirty="0">
                <a:solidFill>
                  <a:srgbClr val="000099"/>
                </a:solidFill>
                <a:latin typeface="TeXGyreAdventor"/>
                <a:cs typeface="TeXGyreAdventor"/>
              </a:rPr>
              <a:t>içerisinde iki </a:t>
            </a:r>
            <a:r>
              <a:rPr sz="2600" dirty="0">
                <a:solidFill>
                  <a:srgbClr val="000099"/>
                </a:solidFill>
                <a:latin typeface="TeXGyreAdventor"/>
                <a:cs typeface="TeXGyreAdventor"/>
              </a:rPr>
              <a:t>önemli </a:t>
            </a:r>
            <a:r>
              <a:rPr sz="2600" spc="-5" dirty="0">
                <a:solidFill>
                  <a:srgbClr val="000099"/>
                </a:solidFill>
                <a:latin typeface="TeXGyreAdventor"/>
                <a:cs typeface="TeXGyreAdventor"/>
              </a:rPr>
              <a:t>rolü</a:t>
            </a:r>
            <a:r>
              <a:rPr sz="2600" spc="35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600" spc="-5" dirty="0">
                <a:solidFill>
                  <a:srgbClr val="000099"/>
                </a:solidFill>
                <a:latin typeface="TeXGyreAdventor"/>
                <a:cs typeface="TeXGyreAdventor"/>
              </a:rPr>
              <a:t>vardır;</a:t>
            </a:r>
            <a:endParaRPr sz="2600">
              <a:latin typeface="TeXGyreAdventor"/>
              <a:cs typeface="TeXGyreAdventor"/>
            </a:endParaRPr>
          </a:p>
          <a:p>
            <a:pPr marL="1213485" marR="5080" indent="-287020">
              <a:lnSpc>
                <a:spcPct val="100000"/>
              </a:lnSpc>
              <a:spcBef>
                <a:spcPts val="1235"/>
              </a:spcBef>
            </a:pPr>
            <a:r>
              <a:rPr sz="2050" spc="415" dirty="0">
                <a:solidFill>
                  <a:srgbClr val="FFFFFF"/>
                </a:solidFill>
                <a:latin typeface="Arial"/>
                <a:cs typeface="Arial"/>
              </a:rPr>
              <a:t> </a:t>
            </a:r>
            <a:r>
              <a:rPr sz="2600" b="1" spc="-5" dirty="0">
                <a:solidFill>
                  <a:srgbClr val="000099"/>
                </a:solidFill>
                <a:latin typeface="TeXGyreAdventor"/>
                <a:cs typeface="TeXGyreAdventor"/>
              </a:rPr>
              <a:t>Oksijenle birleşerek onun yakma</a:t>
            </a:r>
            <a:r>
              <a:rPr sz="2600" b="1" spc="-505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600" b="1" spc="-60" dirty="0">
                <a:solidFill>
                  <a:srgbClr val="000099"/>
                </a:solidFill>
                <a:latin typeface="TeXGyreAdventor"/>
                <a:cs typeface="TeXGyreAdventor"/>
              </a:rPr>
              <a:t>özelliğini  </a:t>
            </a:r>
            <a:r>
              <a:rPr sz="2600" b="1" spc="-5" dirty="0">
                <a:solidFill>
                  <a:srgbClr val="000099"/>
                </a:solidFill>
                <a:latin typeface="TeXGyreAdventor"/>
                <a:cs typeface="TeXGyreAdventor"/>
              </a:rPr>
              <a:t>hafifletir,</a:t>
            </a:r>
            <a:endParaRPr sz="2600">
              <a:latin typeface="TeXGyreAdventor"/>
              <a:cs typeface="TeXGyreAdventor"/>
            </a:endParaRPr>
          </a:p>
          <a:p>
            <a:pPr marL="1213485" marR="293370" indent="-287020">
              <a:lnSpc>
                <a:spcPct val="100000"/>
              </a:lnSpc>
              <a:spcBef>
                <a:spcPts val="1225"/>
              </a:spcBef>
              <a:tabLst>
                <a:tab pos="2553335" algn="l"/>
                <a:tab pos="2832735" algn="l"/>
                <a:tab pos="5537835" algn="l"/>
                <a:tab pos="6288405" algn="l"/>
              </a:tabLst>
            </a:pPr>
            <a:r>
              <a:rPr sz="2050" spc="415" dirty="0">
                <a:solidFill>
                  <a:srgbClr val="FFFFFF"/>
                </a:solidFill>
                <a:latin typeface="Arial"/>
                <a:cs typeface="Arial"/>
              </a:rPr>
              <a:t> </a:t>
            </a:r>
            <a:r>
              <a:rPr sz="2600" b="1" spc="-5" dirty="0">
                <a:solidFill>
                  <a:srgbClr val="000099"/>
                </a:solidFill>
                <a:latin typeface="TeXGyreAdventor"/>
                <a:cs typeface="TeXGyreAdventor"/>
              </a:rPr>
              <a:t>Bitkilerle birleşerek endüstri </a:t>
            </a:r>
            <a:r>
              <a:rPr sz="2600" b="1" spc="5" dirty="0">
                <a:solidFill>
                  <a:srgbClr val="000099"/>
                </a:solidFill>
                <a:latin typeface="TeXGyreAdventor"/>
                <a:cs typeface="TeXGyreAdventor"/>
              </a:rPr>
              <a:t>ve </a:t>
            </a:r>
            <a:r>
              <a:rPr sz="2600" b="1" dirty="0">
                <a:solidFill>
                  <a:srgbClr val="000099"/>
                </a:solidFill>
                <a:latin typeface="TeXGyreAdventor"/>
                <a:cs typeface="TeXGyreAdventor"/>
              </a:rPr>
              <a:t>tarımda  </a:t>
            </a:r>
            <a:r>
              <a:rPr sz="2600" b="1" spc="-5" dirty="0">
                <a:solidFill>
                  <a:srgbClr val="000099"/>
                </a:solidFill>
                <a:latin typeface="TeXGyreAdventor"/>
                <a:cs typeface="TeXGyreAdventor"/>
              </a:rPr>
              <a:t>büyük yarar sağlayan</a:t>
            </a:r>
            <a:r>
              <a:rPr sz="2600" b="1" spc="65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600" b="1" spc="-5" dirty="0">
                <a:solidFill>
                  <a:srgbClr val="000099"/>
                </a:solidFill>
                <a:latin typeface="TeXGyreAdventor"/>
                <a:cs typeface="TeXGyreAdventor"/>
              </a:rPr>
              <a:t>nitrat</a:t>
            </a:r>
            <a:r>
              <a:rPr sz="2600" b="1" spc="5" dirty="0">
                <a:solidFill>
                  <a:srgbClr val="000099"/>
                </a:solidFill>
                <a:latin typeface="TeXGyreAdventor"/>
                <a:cs typeface="TeXGyreAdventor"/>
              </a:rPr>
              <a:t> ve	</a:t>
            </a:r>
            <a:r>
              <a:rPr sz="2600" b="1" spc="-5" dirty="0">
                <a:solidFill>
                  <a:srgbClr val="000099"/>
                </a:solidFill>
                <a:latin typeface="TeXGyreAdventor"/>
                <a:cs typeface="TeXGyreAdventor"/>
              </a:rPr>
              <a:t>nitritleri  oluşturur.	Havadaki</a:t>
            </a:r>
            <a:r>
              <a:rPr sz="2600" b="1" spc="-20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600" b="1" spc="-5" dirty="0">
                <a:solidFill>
                  <a:srgbClr val="000099"/>
                </a:solidFill>
                <a:latin typeface="TeXGyreAdventor"/>
                <a:cs typeface="TeXGyreAdventor"/>
              </a:rPr>
              <a:t>azotu	alamayan  bitkiler,	azot </a:t>
            </a:r>
            <a:r>
              <a:rPr sz="2600" b="1" dirty="0">
                <a:solidFill>
                  <a:srgbClr val="000099"/>
                </a:solidFill>
                <a:latin typeface="TeXGyreAdventor"/>
                <a:cs typeface="TeXGyreAdventor"/>
              </a:rPr>
              <a:t>ihtiyaçlarını topraktaki</a:t>
            </a:r>
            <a:r>
              <a:rPr sz="2600" b="1" spc="-85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600" b="1" spc="-5" dirty="0">
                <a:solidFill>
                  <a:srgbClr val="000099"/>
                </a:solidFill>
                <a:latin typeface="TeXGyreAdventor"/>
                <a:cs typeface="TeXGyreAdventor"/>
              </a:rPr>
              <a:t>azot  bileşiklerinden kökleri</a:t>
            </a:r>
            <a:r>
              <a:rPr sz="2600" b="1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600" b="1" spc="-5" dirty="0">
                <a:solidFill>
                  <a:srgbClr val="000099"/>
                </a:solidFill>
                <a:latin typeface="TeXGyreAdventor"/>
                <a:cs typeface="TeXGyreAdventor"/>
              </a:rPr>
              <a:t>yardımıyla</a:t>
            </a:r>
            <a:endParaRPr sz="2600">
              <a:latin typeface="TeXGyreAdventor"/>
              <a:cs typeface="TeXGyreAdventor"/>
            </a:endParaRPr>
          </a:p>
          <a:p>
            <a:pPr marL="1213485">
              <a:lnSpc>
                <a:spcPct val="100000"/>
              </a:lnSpc>
              <a:spcBef>
                <a:spcPts val="5"/>
              </a:spcBef>
            </a:pPr>
            <a:r>
              <a:rPr sz="2600" b="1" spc="-5" dirty="0">
                <a:solidFill>
                  <a:srgbClr val="000099"/>
                </a:solidFill>
                <a:latin typeface="TeXGyreAdventor"/>
                <a:cs typeface="TeXGyreAdventor"/>
              </a:rPr>
              <a:t>karşılarlar.</a:t>
            </a:r>
            <a:endParaRPr sz="260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3445" y="576198"/>
            <a:ext cx="46545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TeXGyreAdventor"/>
                <a:cs typeface="TeXGyreAdventor"/>
              </a:rPr>
              <a:t>ATMOSFERİN</a:t>
            </a:r>
            <a:r>
              <a:rPr sz="3600" spc="-15" dirty="0">
                <a:latin typeface="TeXGyreAdventor"/>
                <a:cs typeface="TeXGyreAdventor"/>
              </a:rPr>
              <a:t> </a:t>
            </a:r>
            <a:r>
              <a:rPr sz="3600" spc="-10" dirty="0">
                <a:latin typeface="TeXGyreAdventor"/>
                <a:cs typeface="TeXGyreAdventor"/>
              </a:rPr>
              <a:t>KATLARI</a:t>
            </a:r>
            <a:endParaRPr sz="3600">
              <a:latin typeface="TeXGyreAdventor"/>
              <a:cs typeface="TeXGyreAdvento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00" y="2403119"/>
            <a:ext cx="6541770" cy="2379345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405130" indent="-393065">
              <a:lnSpc>
                <a:spcPct val="100000"/>
              </a:lnSpc>
              <a:spcBef>
                <a:spcPts val="1370"/>
              </a:spcBef>
              <a:buAutoNum type="arabicPeriod"/>
              <a:tabLst>
                <a:tab pos="405765" algn="l"/>
              </a:tabLst>
            </a:pP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Gazlara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göre</a:t>
            </a:r>
            <a:endParaRPr sz="2800">
              <a:latin typeface="TeXGyreAdventor"/>
              <a:cs typeface="TeXGyreAdventor"/>
            </a:endParaRPr>
          </a:p>
          <a:p>
            <a:pPr marL="405765" indent="-393700">
              <a:lnSpc>
                <a:spcPct val="100000"/>
              </a:lnSpc>
              <a:spcBef>
                <a:spcPts val="1275"/>
              </a:spcBef>
              <a:buAutoNum type="arabicPeriod"/>
              <a:tabLst>
                <a:tab pos="406400" algn="l"/>
              </a:tabLst>
            </a:pP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Kimyasal özelliklerine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göre</a:t>
            </a:r>
            <a:endParaRPr sz="2800">
              <a:latin typeface="TeXGyreAdventor"/>
              <a:cs typeface="TeXGyreAdventor"/>
            </a:endParaRPr>
          </a:p>
          <a:p>
            <a:pPr marL="405130" indent="-393065">
              <a:lnSpc>
                <a:spcPct val="100000"/>
              </a:lnSpc>
              <a:spcBef>
                <a:spcPts val="1275"/>
              </a:spcBef>
              <a:buAutoNum type="arabicPeriod"/>
              <a:tabLst>
                <a:tab pos="405765" algn="l"/>
              </a:tabLst>
            </a:pP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Fiziksel ve kimyasal 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özelliklerine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 göre</a:t>
            </a:r>
            <a:endParaRPr sz="2800">
              <a:latin typeface="TeXGyreAdventor"/>
              <a:cs typeface="TeXGyreAdventor"/>
            </a:endParaRPr>
          </a:p>
          <a:p>
            <a:pPr marL="405130" indent="-393065">
              <a:lnSpc>
                <a:spcPct val="100000"/>
              </a:lnSpc>
              <a:spcBef>
                <a:spcPts val="1270"/>
              </a:spcBef>
              <a:buAutoNum type="arabicPeriod"/>
              <a:tabLst>
                <a:tab pos="405765" algn="l"/>
              </a:tabLst>
            </a:pP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Sıcaklığa göre</a:t>
            </a:r>
            <a:r>
              <a:rPr sz="2800" spc="25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sınıflandırılabilir.</a:t>
            </a:r>
            <a:endParaRPr sz="280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13409"/>
            <a:ext cx="31318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eXGyreAdventor"/>
                <a:cs typeface="TeXGyreAdventor"/>
              </a:rPr>
              <a:t>GAZLARA</a:t>
            </a:r>
            <a:r>
              <a:rPr sz="3200" spc="-95" dirty="0">
                <a:latin typeface="TeXGyreAdventor"/>
                <a:cs typeface="TeXGyreAdventor"/>
              </a:rPr>
              <a:t> </a:t>
            </a:r>
            <a:r>
              <a:rPr sz="3200" dirty="0">
                <a:latin typeface="TeXGyreAdventor"/>
                <a:cs typeface="TeXGyreAdventor"/>
              </a:rPr>
              <a:t>GÖRE</a:t>
            </a:r>
            <a:endParaRPr sz="3200">
              <a:latin typeface="TeXGyreAdventor"/>
              <a:cs typeface="TeXGyreAdvento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341119"/>
            <a:ext cx="4788408" cy="4536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84852" y="2662808"/>
            <a:ext cx="4244975" cy="33801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0" indent="-140335">
              <a:lnSpc>
                <a:spcPct val="100000"/>
              </a:lnSpc>
              <a:spcBef>
                <a:spcPts val="105"/>
              </a:spcBef>
              <a:buClr>
                <a:srgbClr val="FFFFFF"/>
              </a:buClr>
              <a:buSzPct val="90000"/>
              <a:buChar char="-"/>
              <a:tabLst>
                <a:tab pos="153035" algn="l"/>
              </a:tabLst>
            </a:pPr>
            <a:r>
              <a:rPr sz="2000" spc="-5" dirty="0">
                <a:solidFill>
                  <a:srgbClr val="000099"/>
                </a:solidFill>
                <a:latin typeface="Arial"/>
                <a:cs typeface="Arial"/>
              </a:rPr>
              <a:t>Hidrojen </a:t>
            </a: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katı </a:t>
            </a:r>
            <a:r>
              <a:rPr sz="2000" spc="-5" dirty="0">
                <a:solidFill>
                  <a:srgbClr val="000099"/>
                </a:solidFill>
                <a:latin typeface="Arial"/>
                <a:cs typeface="Arial"/>
              </a:rPr>
              <a:t>uzayla</a:t>
            </a:r>
            <a:r>
              <a:rPr sz="2000" spc="-7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0099"/>
                </a:solidFill>
                <a:latin typeface="Arial"/>
                <a:cs typeface="Arial"/>
              </a:rPr>
              <a:t>içiçedir.</a:t>
            </a:r>
            <a:endParaRPr sz="2000">
              <a:latin typeface="Arial"/>
              <a:cs typeface="Arial"/>
            </a:endParaRPr>
          </a:p>
          <a:p>
            <a:pPr marL="166370" indent="-154305">
              <a:lnSpc>
                <a:spcPct val="100000"/>
              </a:lnSpc>
              <a:buChar char="-"/>
              <a:tabLst>
                <a:tab pos="167005" algn="l"/>
              </a:tabLst>
            </a:pPr>
            <a:r>
              <a:rPr sz="2000" spc="-5" dirty="0">
                <a:solidFill>
                  <a:srgbClr val="000099"/>
                </a:solidFill>
                <a:latin typeface="Arial"/>
                <a:cs typeface="Arial"/>
              </a:rPr>
              <a:t>Helyum katında Helyumun</a:t>
            </a:r>
            <a:r>
              <a:rPr sz="2000" spc="-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99"/>
                </a:solidFill>
                <a:latin typeface="Arial"/>
                <a:cs typeface="Arial"/>
              </a:rPr>
              <a:t>%10’u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ion</a:t>
            </a:r>
            <a:r>
              <a:rPr sz="2000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Arial"/>
                <a:cs typeface="Arial"/>
              </a:rPr>
              <a:t>halindedir.</a:t>
            </a:r>
            <a:endParaRPr sz="2000">
              <a:latin typeface="Arial"/>
              <a:cs typeface="Arial"/>
            </a:endParaRPr>
          </a:p>
          <a:p>
            <a:pPr marL="12700" marR="19685">
              <a:lnSpc>
                <a:spcPct val="100000"/>
              </a:lnSpc>
              <a:buChar char="-"/>
              <a:tabLst>
                <a:tab pos="153035" algn="l"/>
                <a:tab pos="1368425" algn="l"/>
              </a:tabLst>
            </a:pPr>
            <a:r>
              <a:rPr sz="2000" spc="-5" dirty="0">
                <a:solidFill>
                  <a:srgbClr val="000099"/>
                </a:solidFill>
                <a:latin typeface="Arial"/>
                <a:cs typeface="Arial"/>
              </a:rPr>
              <a:t>Atomik </a:t>
            </a: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oksijen </a:t>
            </a:r>
            <a:r>
              <a:rPr sz="2000" spc="-5" dirty="0">
                <a:solidFill>
                  <a:srgbClr val="000099"/>
                </a:solidFill>
                <a:latin typeface="Arial"/>
                <a:cs typeface="Arial"/>
              </a:rPr>
              <a:t>katında gazlar </a:t>
            </a: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güneş  </a:t>
            </a:r>
            <a:r>
              <a:rPr sz="2000" spc="-10" dirty="0">
                <a:solidFill>
                  <a:srgbClr val="000099"/>
                </a:solidFill>
                <a:latin typeface="Arial"/>
                <a:cs typeface="Arial"/>
              </a:rPr>
              <a:t>ışınlarının </a:t>
            </a:r>
            <a:r>
              <a:rPr sz="2000" spc="-5" dirty="0">
                <a:solidFill>
                  <a:srgbClr val="000099"/>
                </a:solidFill>
                <a:latin typeface="Arial"/>
                <a:cs typeface="Arial"/>
              </a:rPr>
              <a:t>etkisi ile atomlara </a:t>
            </a:r>
            <a:r>
              <a:rPr sz="2000" spc="-20" dirty="0">
                <a:solidFill>
                  <a:srgbClr val="000099"/>
                </a:solidFill>
                <a:latin typeface="Arial"/>
                <a:cs typeface="Arial"/>
              </a:rPr>
              <a:t>ayrılır.  </a:t>
            </a: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Atom </a:t>
            </a:r>
            <a:r>
              <a:rPr sz="2000" spc="-5" dirty="0">
                <a:solidFill>
                  <a:srgbClr val="000099"/>
                </a:solidFill>
                <a:latin typeface="Arial"/>
                <a:cs typeface="Arial"/>
              </a:rPr>
              <a:t>halindeki gazlar </a:t>
            </a: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moleküler  halde olan gazlardan daha hafif  </a:t>
            </a:r>
            <a:r>
              <a:rPr sz="2000" spc="-5" dirty="0">
                <a:solidFill>
                  <a:srgbClr val="000099"/>
                </a:solidFill>
                <a:latin typeface="Arial"/>
                <a:cs typeface="Arial"/>
              </a:rPr>
              <a:t>olduğu</a:t>
            </a: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99"/>
                </a:solidFill>
                <a:latin typeface="Arial"/>
                <a:cs typeface="Arial"/>
              </a:rPr>
              <a:t>için	atmosferin </a:t>
            </a: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üst  </a:t>
            </a:r>
            <a:r>
              <a:rPr sz="2000" spc="-10" dirty="0">
                <a:solidFill>
                  <a:srgbClr val="000099"/>
                </a:solidFill>
                <a:latin typeface="Arial"/>
                <a:cs typeface="Arial"/>
              </a:rPr>
              <a:t>katlarındadır.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rgbClr val="000099"/>
                </a:solidFill>
                <a:latin typeface="Arial"/>
                <a:cs typeface="Arial"/>
              </a:rPr>
              <a:t>-Moleküler </a:t>
            </a: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oksijen </a:t>
            </a:r>
            <a:r>
              <a:rPr sz="2000" spc="-5" dirty="0">
                <a:solidFill>
                  <a:srgbClr val="000099"/>
                </a:solidFill>
                <a:latin typeface="Arial"/>
                <a:cs typeface="Arial"/>
              </a:rPr>
              <a:t>katında, </a:t>
            </a: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oksijen</a:t>
            </a:r>
            <a:r>
              <a:rPr sz="2000" spc="-8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ve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000099"/>
                </a:solidFill>
                <a:latin typeface="Arial"/>
                <a:cs typeface="Arial"/>
              </a:rPr>
              <a:t>azot </a:t>
            </a: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moleküler </a:t>
            </a:r>
            <a:r>
              <a:rPr sz="2000" spc="-5" dirty="0">
                <a:solidFill>
                  <a:srgbClr val="000099"/>
                </a:solidFill>
                <a:latin typeface="Arial"/>
                <a:cs typeface="Arial"/>
              </a:rPr>
              <a:t>halde</a:t>
            </a:r>
            <a:r>
              <a:rPr sz="2000" spc="-7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0099"/>
                </a:solidFill>
                <a:latin typeface="Arial"/>
                <a:cs typeface="Arial"/>
              </a:rPr>
              <a:t>bulunur.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7491" y="281431"/>
            <a:ext cx="68249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0" dirty="0">
                <a:latin typeface="Times New Roman"/>
                <a:cs typeface="Times New Roman"/>
              </a:rPr>
              <a:t>ATMOSFERİN </a:t>
            </a:r>
            <a:r>
              <a:rPr sz="2800" spc="-50" dirty="0">
                <a:latin typeface="Times New Roman"/>
                <a:cs typeface="Times New Roman"/>
              </a:rPr>
              <a:t>YAPISI </a:t>
            </a:r>
            <a:r>
              <a:rPr sz="2800" spc="-10" dirty="0">
                <a:latin typeface="Times New Roman"/>
                <a:cs typeface="Times New Roman"/>
              </a:rPr>
              <a:t>VE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ÖZELLİKLERİ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3917" y="924306"/>
            <a:ext cx="923290" cy="903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Athmo  Nefes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15961" y="933450"/>
            <a:ext cx="933450" cy="904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Sp</a:t>
            </a:r>
            <a:r>
              <a:rPr sz="24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e  </a:t>
            </a:r>
            <a:r>
              <a:rPr sz="24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Küre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46888" y="2129027"/>
            <a:ext cx="6059805" cy="4113529"/>
            <a:chOff x="246888" y="2129027"/>
            <a:chExt cx="6059805" cy="4113529"/>
          </a:xfrm>
        </p:grpSpPr>
        <p:sp>
          <p:nvSpPr>
            <p:cNvPr id="6" name="object 6"/>
            <p:cNvSpPr/>
            <p:nvPr/>
          </p:nvSpPr>
          <p:spPr>
            <a:xfrm>
              <a:off x="251460" y="2135631"/>
              <a:ext cx="4215765" cy="4102100"/>
            </a:xfrm>
            <a:custGeom>
              <a:avLst/>
              <a:gdLst/>
              <a:ahLst/>
              <a:cxnLst/>
              <a:rect l="l" t="t" r="r" b="b"/>
              <a:pathLst>
                <a:path w="4215765" h="4102100">
                  <a:moveTo>
                    <a:pt x="2350092" y="4089400"/>
                  </a:moveTo>
                  <a:lnTo>
                    <a:pt x="1865287" y="4089400"/>
                  </a:lnTo>
                  <a:lnTo>
                    <a:pt x="1913170" y="4102100"/>
                  </a:lnTo>
                  <a:lnTo>
                    <a:pt x="2302209" y="4102100"/>
                  </a:lnTo>
                  <a:lnTo>
                    <a:pt x="2350092" y="4089400"/>
                  </a:lnTo>
                  <a:close/>
                </a:path>
                <a:path w="4215765" h="4102100">
                  <a:moveTo>
                    <a:pt x="2444875" y="4076700"/>
                  </a:moveTo>
                  <a:lnTo>
                    <a:pt x="1770502" y="4076700"/>
                  </a:lnTo>
                  <a:lnTo>
                    <a:pt x="1817727" y="4089400"/>
                  </a:lnTo>
                  <a:lnTo>
                    <a:pt x="2397651" y="4089400"/>
                  </a:lnTo>
                  <a:lnTo>
                    <a:pt x="2444875" y="4076700"/>
                  </a:lnTo>
                  <a:close/>
                </a:path>
                <a:path w="4215765" h="4102100">
                  <a:moveTo>
                    <a:pt x="2630178" y="4038600"/>
                  </a:moveTo>
                  <a:lnTo>
                    <a:pt x="1585196" y="4038600"/>
                  </a:lnTo>
                  <a:lnTo>
                    <a:pt x="1723624" y="4076700"/>
                  </a:lnTo>
                  <a:lnTo>
                    <a:pt x="2491752" y="4076700"/>
                  </a:lnTo>
                  <a:lnTo>
                    <a:pt x="2630178" y="4038600"/>
                  </a:lnTo>
                  <a:close/>
                </a:path>
                <a:path w="4215765" h="4102100">
                  <a:moveTo>
                    <a:pt x="2584416" y="50800"/>
                  </a:moveTo>
                  <a:lnTo>
                    <a:pt x="1630959" y="50800"/>
                  </a:lnTo>
                  <a:lnTo>
                    <a:pt x="1450331" y="101600"/>
                  </a:lnTo>
                  <a:lnTo>
                    <a:pt x="1406224" y="127000"/>
                  </a:lnTo>
                  <a:lnTo>
                    <a:pt x="1276617" y="165100"/>
                  </a:lnTo>
                  <a:lnTo>
                    <a:pt x="1234360" y="190500"/>
                  </a:lnTo>
                  <a:lnTo>
                    <a:pt x="1192596" y="203200"/>
                  </a:lnTo>
                  <a:lnTo>
                    <a:pt x="1110594" y="254000"/>
                  </a:lnTo>
                  <a:lnTo>
                    <a:pt x="1070381" y="266700"/>
                  </a:lnTo>
                  <a:lnTo>
                    <a:pt x="1030709" y="292100"/>
                  </a:lnTo>
                  <a:lnTo>
                    <a:pt x="953037" y="342900"/>
                  </a:lnTo>
                  <a:lnTo>
                    <a:pt x="915062" y="368300"/>
                  </a:lnTo>
                  <a:lnTo>
                    <a:pt x="877676" y="393700"/>
                  </a:lnTo>
                  <a:lnTo>
                    <a:pt x="840892" y="419100"/>
                  </a:lnTo>
                  <a:lnTo>
                    <a:pt x="804722" y="444500"/>
                  </a:lnTo>
                  <a:lnTo>
                    <a:pt x="769179" y="469900"/>
                  </a:lnTo>
                  <a:lnTo>
                    <a:pt x="734273" y="495300"/>
                  </a:lnTo>
                  <a:lnTo>
                    <a:pt x="700018" y="533400"/>
                  </a:lnTo>
                  <a:lnTo>
                    <a:pt x="666425" y="558800"/>
                  </a:lnTo>
                  <a:lnTo>
                    <a:pt x="633507" y="584200"/>
                  </a:lnTo>
                  <a:lnTo>
                    <a:pt x="601276" y="622300"/>
                  </a:lnTo>
                  <a:lnTo>
                    <a:pt x="569744" y="647700"/>
                  </a:lnTo>
                  <a:lnTo>
                    <a:pt x="538922" y="685800"/>
                  </a:lnTo>
                  <a:lnTo>
                    <a:pt x="508824" y="723900"/>
                  </a:lnTo>
                  <a:lnTo>
                    <a:pt x="479461" y="749300"/>
                  </a:lnTo>
                  <a:lnTo>
                    <a:pt x="450845" y="787400"/>
                  </a:lnTo>
                  <a:lnTo>
                    <a:pt x="422988" y="825500"/>
                  </a:lnTo>
                  <a:lnTo>
                    <a:pt x="395904" y="863600"/>
                  </a:lnTo>
                  <a:lnTo>
                    <a:pt x="369602" y="889000"/>
                  </a:lnTo>
                  <a:lnTo>
                    <a:pt x="344097" y="927100"/>
                  </a:lnTo>
                  <a:lnTo>
                    <a:pt x="319400" y="965200"/>
                  </a:lnTo>
                  <a:lnTo>
                    <a:pt x="295522" y="1003300"/>
                  </a:lnTo>
                  <a:lnTo>
                    <a:pt x="272477" y="1041400"/>
                  </a:lnTo>
                  <a:lnTo>
                    <a:pt x="250276" y="1079500"/>
                  </a:lnTo>
                  <a:lnTo>
                    <a:pt x="228932" y="1130300"/>
                  </a:lnTo>
                  <a:lnTo>
                    <a:pt x="208456" y="1168400"/>
                  </a:lnTo>
                  <a:lnTo>
                    <a:pt x="188861" y="1206500"/>
                  </a:lnTo>
                  <a:lnTo>
                    <a:pt x="170158" y="1244600"/>
                  </a:lnTo>
                  <a:lnTo>
                    <a:pt x="152361" y="1282700"/>
                  </a:lnTo>
                  <a:lnTo>
                    <a:pt x="135480" y="1333500"/>
                  </a:lnTo>
                  <a:lnTo>
                    <a:pt x="119529" y="1371600"/>
                  </a:lnTo>
                  <a:lnTo>
                    <a:pt x="104519" y="1422400"/>
                  </a:lnTo>
                  <a:lnTo>
                    <a:pt x="90462" y="1460500"/>
                  </a:lnTo>
                  <a:lnTo>
                    <a:pt x="77371" y="1498600"/>
                  </a:lnTo>
                  <a:lnTo>
                    <a:pt x="65258" y="1549400"/>
                  </a:lnTo>
                  <a:lnTo>
                    <a:pt x="54134" y="1587500"/>
                  </a:lnTo>
                  <a:lnTo>
                    <a:pt x="44012" y="1638300"/>
                  </a:lnTo>
                  <a:lnTo>
                    <a:pt x="34904" y="1676400"/>
                  </a:lnTo>
                  <a:lnTo>
                    <a:pt x="26822" y="1727200"/>
                  </a:lnTo>
                  <a:lnTo>
                    <a:pt x="19779" y="1778000"/>
                  </a:lnTo>
                  <a:lnTo>
                    <a:pt x="13786" y="1816100"/>
                  </a:lnTo>
                  <a:lnTo>
                    <a:pt x="8855" y="1866900"/>
                  </a:lnTo>
                  <a:lnTo>
                    <a:pt x="4999" y="1917700"/>
                  </a:lnTo>
                  <a:lnTo>
                    <a:pt x="2230" y="1955800"/>
                  </a:lnTo>
                  <a:lnTo>
                    <a:pt x="559" y="2006600"/>
                  </a:lnTo>
                  <a:lnTo>
                    <a:pt x="0" y="2057400"/>
                  </a:lnTo>
                  <a:lnTo>
                    <a:pt x="559" y="2108200"/>
                  </a:lnTo>
                  <a:lnTo>
                    <a:pt x="2230" y="2146300"/>
                  </a:lnTo>
                  <a:lnTo>
                    <a:pt x="4999" y="2197100"/>
                  </a:lnTo>
                  <a:lnTo>
                    <a:pt x="8855" y="2247900"/>
                  </a:lnTo>
                  <a:lnTo>
                    <a:pt x="13786" y="2298700"/>
                  </a:lnTo>
                  <a:lnTo>
                    <a:pt x="19779" y="2336800"/>
                  </a:lnTo>
                  <a:lnTo>
                    <a:pt x="26822" y="2387600"/>
                  </a:lnTo>
                  <a:lnTo>
                    <a:pt x="34904" y="2425700"/>
                  </a:lnTo>
                  <a:lnTo>
                    <a:pt x="44012" y="2476500"/>
                  </a:lnTo>
                  <a:lnTo>
                    <a:pt x="54134" y="2514600"/>
                  </a:lnTo>
                  <a:lnTo>
                    <a:pt x="65258" y="2565400"/>
                  </a:lnTo>
                  <a:lnTo>
                    <a:pt x="77371" y="2603500"/>
                  </a:lnTo>
                  <a:lnTo>
                    <a:pt x="90462" y="2654300"/>
                  </a:lnTo>
                  <a:lnTo>
                    <a:pt x="104519" y="2692400"/>
                  </a:lnTo>
                  <a:lnTo>
                    <a:pt x="119529" y="2743200"/>
                  </a:lnTo>
                  <a:lnTo>
                    <a:pt x="135480" y="2781300"/>
                  </a:lnTo>
                  <a:lnTo>
                    <a:pt x="152361" y="2819400"/>
                  </a:lnTo>
                  <a:lnTo>
                    <a:pt x="170158" y="2870200"/>
                  </a:lnTo>
                  <a:lnTo>
                    <a:pt x="188861" y="2908300"/>
                  </a:lnTo>
                  <a:lnTo>
                    <a:pt x="208456" y="2946400"/>
                  </a:lnTo>
                  <a:lnTo>
                    <a:pt x="228932" y="2984500"/>
                  </a:lnTo>
                  <a:lnTo>
                    <a:pt x="250276" y="3022600"/>
                  </a:lnTo>
                  <a:lnTo>
                    <a:pt x="272477" y="3060700"/>
                  </a:lnTo>
                  <a:lnTo>
                    <a:pt x="295522" y="3098800"/>
                  </a:lnTo>
                  <a:lnTo>
                    <a:pt x="319400" y="3136900"/>
                  </a:lnTo>
                  <a:lnTo>
                    <a:pt x="344097" y="3175000"/>
                  </a:lnTo>
                  <a:lnTo>
                    <a:pt x="369602" y="3213100"/>
                  </a:lnTo>
                  <a:lnTo>
                    <a:pt x="395904" y="3251200"/>
                  </a:lnTo>
                  <a:lnTo>
                    <a:pt x="422988" y="3289300"/>
                  </a:lnTo>
                  <a:lnTo>
                    <a:pt x="450845" y="3327400"/>
                  </a:lnTo>
                  <a:lnTo>
                    <a:pt x="479461" y="3365500"/>
                  </a:lnTo>
                  <a:lnTo>
                    <a:pt x="508824" y="3390900"/>
                  </a:lnTo>
                  <a:lnTo>
                    <a:pt x="538922" y="3429000"/>
                  </a:lnTo>
                  <a:lnTo>
                    <a:pt x="569744" y="3454400"/>
                  </a:lnTo>
                  <a:lnTo>
                    <a:pt x="601276" y="3492500"/>
                  </a:lnTo>
                  <a:lnTo>
                    <a:pt x="633507" y="3517900"/>
                  </a:lnTo>
                  <a:lnTo>
                    <a:pt x="666425" y="3556000"/>
                  </a:lnTo>
                  <a:lnTo>
                    <a:pt x="700018" y="3581400"/>
                  </a:lnTo>
                  <a:lnTo>
                    <a:pt x="734273" y="3606800"/>
                  </a:lnTo>
                  <a:lnTo>
                    <a:pt x="769179" y="3644900"/>
                  </a:lnTo>
                  <a:lnTo>
                    <a:pt x="804722" y="3670300"/>
                  </a:lnTo>
                  <a:lnTo>
                    <a:pt x="840892" y="3695700"/>
                  </a:lnTo>
                  <a:lnTo>
                    <a:pt x="877676" y="3721100"/>
                  </a:lnTo>
                  <a:lnTo>
                    <a:pt x="915062" y="3746500"/>
                  </a:lnTo>
                  <a:lnTo>
                    <a:pt x="953037" y="3771900"/>
                  </a:lnTo>
                  <a:lnTo>
                    <a:pt x="991590" y="3797300"/>
                  </a:lnTo>
                  <a:lnTo>
                    <a:pt x="1070381" y="3848100"/>
                  </a:lnTo>
                  <a:lnTo>
                    <a:pt x="1110594" y="3860800"/>
                  </a:lnTo>
                  <a:lnTo>
                    <a:pt x="1192596" y="3911600"/>
                  </a:lnTo>
                  <a:lnTo>
                    <a:pt x="1276617" y="3937000"/>
                  </a:lnTo>
                  <a:lnTo>
                    <a:pt x="1319355" y="3962400"/>
                  </a:lnTo>
                  <a:lnTo>
                    <a:pt x="1450331" y="4000500"/>
                  </a:lnTo>
                  <a:lnTo>
                    <a:pt x="1494870" y="4025900"/>
                  </a:lnTo>
                  <a:lnTo>
                    <a:pt x="1539829" y="4038600"/>
                  </a:lnTo>
                  <a:lnTo>
                    <a:pt x="2675545" y="4038600"/>
                  </a:lnTo>
                  <a:lnTo>
                    <a:pt x="2720504" y="4025900"/>
                  </a:lnTo>
                  <a:lnTo>
                    <a:pt x="2765043" y="4000500"/>
                  </a:lnTo>
                  <a:lnTo>
                    <a:pt x="2896018" y="3962400"/>
                  </a:lnTo>
                  <a:lnTo>
                    <a:pt x="2938755" y="3937000"/>
                  </a:lnTo>
                  <a:lnTo>
                    <a:pt x="3022776" y="3911600"/>
                  </a:lnTo>
                  <a:lnTo>
                    <a:pt x="3104778" y="3860800"/>
                  </a:lnTo>
                  <a:lnTo>
                    <a:pt x="3144991" y="3848100"/>
                  </a:lnTo>
                  <a:lnTo>
                    <a:pt x="3223782" y="3797300"/>
                  </a:lnTo>
                  <a:lnTo>
                    <a:pt x="3262335" y="3771900"/>
                  </a:lnTo>
                  <a:lnTo>
                    <a:pt x="3300310" y="3746500"/>
                  </a:lnTo>
                  <a:lnTo>
                    <a:pt x="3337696" y="3721100"/>
                  </a:lnTo>
                  <a:lnTo>
                    <a:pt x="3374480" y="3695700"/>
                  </a:lnTo>
                  <a:lnTo>
                    <a:pt x="3410650" y="3670300"/>
                  </a:lnTo>
                  <a:lnTo>
                    <a:pt x="3446194" y="3644900"/>
                  </a:lnTo>
                  <a:lnTo>
                    <a:pt x="3481099" y="3606800"/>
                  </a:lnTo>
                  <a:lnTo>
                    <a:pt x="3515355" y="3581400"/>
                  </a:lnTo>
                  <a:lnTo>
                    <a:pt x="3548948" y="3556000"/>
                  </a:lnTo>
                  <a:lnTo>
                    <a:pt x="3581866" y="3517900"/>
                  </a:lnTo>
                  <a:lnTo>
                    <a:pt x="3614097" y="3492500"/>
                  </a:lnTo>
                  <a:lnTo>
                    <a:pt x="3645630" y="3454400"/>
                  </a:lnTo>
                  <a:lnTo>
                    <a:pt x="3676452" y="3429000"/>
                  </a:lnTo>
                  <a:lnTo>
                    <a:pt x="3706551" y="3390900"/>
                  </a:lnTo>
                  <a:lnTo>
                    <a:pt x="3735914" y="3365500"/>
                  </a:lnTo>
                  <a:lnTo>
                    <a:pt x="3764530" y="3327400"/>
                  </a:lnTo>
                  <a:lnTo>
                    <a:pt x="3792387" y="3289300"/>
                  </a:lnTo>
                  <a:lnTo>
                    <a:pt x="3819472" y="3251200"/>
                  </a:lnTo>
                  <a:lnTo>
                    <a:pt x="3845774" y="3213100"/>
                  </a:lnTo>
                  <a:lnTo>
                    <a:pt x="3871279" y="3175000"/>
                  </a:lnTo>
                  <a:lnTo>
                    <a:pt x="3895977" y="3136900"/>
                  </a:lnTo>
                  <a:lnTo>
                    <a:pt x="3919855" y="3098800"/>
                  </a:lnTo>
                  <a:lnTo>
                    <a:pt x="3927537" y="3086100"/>
                  </a:lnTo>
                  <a:lnTo>
                    <a:pt x="2059461" y="3086100"/>
                  </a:lnTo>
                  <a:lnTo>
                    <a:pt x="2011786" y="3073400"/>
                  </a:lnTo>
                  <a:lnTo>
                    <a:pt x="1964714" y="3073400"/>
                  </a:lnTo>
                  <a:lnTo>
                    <a:pt x="1918290" y="3060700"/>
                  </a:lnTo>
                  <a:lnTo>
                    <a:pt x="1872562" y="3060700"/>
                  </a:lnTo>
                  <a:lnTo>
                    <a:pt x="1740014" y="3022600"/>
                  </a:lnTo>
                  <a:lnTo>
                    <a:pt x="1697533" y="2997200"/>
                  </a:lnTo>
                  <a:lnTo>
                    <a:pt x="1655980" y="2984500"/>
                  </a:lnTo>
                  <a:lnTo>
                    <a:pt x="1615401" y="2959100"/>
                  </a:lnTo>
                  <a:lnTo>
                    <a:pt x="1575844" y="2946400"/>
                  </a:lnTo>
                  <a:lnTo>
                    <a:pt x="1537354" y="2921000"/>
                  </a:lnTo>
                  <a:lnTo>
                    <a:pt x="1499979" y="2895600"/>
                  </a:lnTo>
                  <a:lnTo>
                    <a:pt x="1463764" y="2870200"/>
                  </a:lnTo>
                  <a:lnTo>
                    <a:pt x="1428757" y="2844800"/>
                  </a:lnTo>
                  <a:lnTo>
                    <a:pt x="1395004" y="2806700"/>
                  </a:lnTo>
                  <a:lnTo>
                    <a:pt x="1362551" y="2781300"/>
                  </a:lnTo>
                  <a:lnTo>
                    <a:pt x="1331445" y="2755900"/>
                  </a:lnTo>
                  <a:lnTo>
                    <a:pt x="1301733" y="2717800"/>
                  </a:lnTo>
                  <a:lnTo>
                    <a:pt x="1273461" y="2679700"/>
                  </a:lnTo>
                  <a:lnTo>
                    <a:pt x="1246675" y="2654300"/>
                  </a:lnTo>
                  <a:lnTo>
                    <a:pt x="1221423" y="2616200"/>
                  </a:lnTo>
                  <a:lnTo>
                    <a:pt x="1197751" y="2578100"/>
                  </a:lnTo>
                  <a:lnTo>
                    <a:pt x="1175704" y="2540000"/>
                  </a:lnTo>
                  <a:lnTo>
                    <a:pt x="1155331" y="2501900"/>
                  </a:lnTo>
                  <a:lnTo>
                    <a:pt x="1136677" y="2451100"/>
                  </a:lnTo>
                  <a:lnTo>
                    <a:pt x="1119789" y="2413000"/>
                  </a:lnTo>
                  <a:lnTo>
                    <a:pt x="1104714" y="2374900"/>
                  </a:lnTo>
                  <a:lnTo>
                    <a:pt x="1091497" y="2324100"/>
                  </a:lnTo>
                  <a:lnTo>
                    <a:pt x="1080187" y="2286000"/>
                  </a:lnTo>
                  <a:lnTo>
                    <a:pt x="1070828" y="2235200"/>
                  </a:lnTo>
                  <a:lnTo>
                    <a:pt x="1063468" y="2197100"/>
                  </a:lnTo>
                  <a:lnTo>
                    <a:pt x="1058153" y="2146300"/>
                  </a:lnTo>
                  <a:lnTo>
                    <a:pt x="1054930" y="2108200"/>
                  </a:lnTo>
                  <a:lnTo>
                    <a:pt x="1053846" y="2057400"/>
                  </a:lnTo>
                  <a:lnTo>
                    <a:pt x="1054930" y="2006600"/>
                  </a:lnTo>
                  <a:lnTo>
                    <a:pt x="1058153" y="1968500"/>
                  </a:lnTo>
                  <a:lnTo>
                    <a:pt x="1063468" y="1917700"/>
                  </a:lnTo>
                  <a:lnTo>
                    <a:pt x="1070828" y="1866900"/>
                  </a:lnTo>
                  <a:lnTo>
                    <a:pt x="1080187" y="1828800"/>
                  </a:lnTo>
                  <a:lnTo>
                    <a:pt x="1091497" y="1778000"/>
                  </a:lnTo>
                  <a:lnTo>
                    <a:pt x="1104714" y="1739900"/>
                  </a:lnTo>
                  <a:lnTo>
                    <a:pt x="1119789" y="1701800"/>
                  </a:lnTo>
                  <a:lnTo>
                    <a:pt x="1136677" y="1651000"/>
                  </a:lnTo>
                  <a:lnTo>
                    <a:pt x="1155331" y="1612900"/>
                  </a:lnTo>
                  <a:lnTo>
                    <a:pt x="1175704" y="1574800"/>
                  </a:lnTo>
                  <a:lnTo>
                    <a:pt x="1197751" y="1536700"/>
                  </a:lnTo>
                  <a:lnTo>
                    <a:pt x="1221423" y="1498600"/>
                  </a:lnTo>
                  <a:lnTo>
                    <a:pt x="1246675" y="1460500"/>
                  </a:lnTo>
                  <a:lnTo>
                    <a:pt x="1273461" y="1435100"/>
                  </a:lnTo>
                  <a:lnTo>
                    <a:pt x="1301733" y="1397000"/>
                  </a:lnTo>
                  <a:lnTo>
                    <a:pt x="1331445" y="1358900"/>
                  </a:lnTo>
                  <a:lnTo>
                    <a:pt x="1362551" y="1333500"/>
                  </a:lnTo>
                  <a:lnTo>
                    <a:pt x="1395004" y="1295400"/>
                  </a:lnTo>
                  <a:lnTo>
                    <a:pt x="1428757" y="1270000"/>
                  </a:lnTo>
                  <a:lnTo>
                    <a:pt x="1463764" y="1244600"/>
                  </a:lnTo>
                  <a:lnTo>
                    <a:pt x="1499979" y="1219200"/>
                  </a:lnTo>
                  <a:lnTo>
                    <a:pt x="1537354" y="1193800"/>
                  </a:lnTo>
                  <a:lnTo>
                    <a:pt x="1575844" y="1168400"/>
                  </a:lnTo>
                  <a:lnTo>
                    <a:pt x="1615401" y="1143000"/>
                  </a:lnTo>
                  <a:lnTo>
                    <a:pt x="1655980" y="1130300"/>
                  </a:lnTo>
                  <a:lnTo>
                    <a:pt x="1697533" y="1104900"/>
                  </a:lnTo>
                  <a:lnTo>
                    <a:pt x="1827575" y="1066800"/>
                  </a:lnTo>
                  <a:lnTo>
                    <a:pt x="1918290" y="1041400"/>
                  </a:lnTo>
                  <a:lnTo>
                    <a:pt x="1964714" y="1041400"/>
                  </a:lnTo>
                  <a:lnTo>
                    <a:pt x="2011786" y="1028700"/>
                  </a:lnTo>
                  <a:lnTo>
                    <a:pt x="3935218" y="1028700"/>
                  </a:lnTo>
                  <a:lnTo>
                    <a:pt x="3919855" y="1003300"/>
                  </a:lnTo>
                  <a:lnTo>
                    <a:pt x="3895977" y="965200"/>
                  </a:lnTo>
                  <a:lnTo>
                    <a:pt x="3871279" y="927100"/>
                  </a:lnTo>
                  <a:lnTo>
                    <a:pt x="3845774" y="889000"/>
                  </a:lnTo>
                  <a:lnTo>
                    <a:pt x="3819472" y="863600"/>
                  </a:lnTo>
                  <a:lnTo>
                    <a:pt x="3792387" y="825500"/>
                  </a:lnTo>
                  <a:lnTo>
                    <a:pt x="3764530" y="787400"/>
                  </a:lnTo>
                  <a:lnTo>
                    <a:pt x="3735914" y="749300"/>
                  </a:lnTo>
                  <a:lnTo>
                    <a:pt x="3706551" y="723900"/>
                  </a:lnTo>
                  <a:lnTo>
                    <a:pt x="3676452" y="685800"/>
                  </a:lnTo>
                  <a:lnTo>
                    <a:pt x="3645630" y="647700"/>
                  </a:lnTo>
                  <a:lnTo>
                    <a:pt x="3614097" y="622300"/>
                  </a:lnTo>
                  <a:lnTo>
                    <a:pt x="3581866" y="584200"/>
                  </a:lnTo>
                  <a:lnTo>
                    <a:pt x="3548948" y="558800"/>
                  </a:lnTo>
                  <a:lnTo>
                    <a:pt x="3515355" y="533400"/>
                  </a:lnTo>
                  <a:lnTo>
                    <a:pt x="3481099" y="495300"/>
                  </a:lnTo>
                  <a:lnTo>
                    <a:pt x="3446194" y="469900"/>
                  </a:lnTo>
                  <a:lnTo>
                    <a:pt x="3410650" y="444500"/>
                  </a:lnTo>
                  <a:lnTo>
                    <a:pt x="3374480" y="419100"/>
                  </a:lnTo>
                  <a:lnTo>
                    <a:pt x="3337696" y="393700"/>
                  </a:lnTo>
                  <a:lnTo>
                    <a:pt x="3300310" y="368300"/>
                  </a:lnTo>
                  <a:lnTo>
                    <a:pt x="3262335" y="342900"/>
                  </a:lnTo>
                  <a:lnTo>
                    <a:pt x="3184663" y="292100"/>
                  </a:lnTo>
                  <a:lnTo>
                    <a:pt x="3144991" y="266700"/>
                  </a:lnTo>
                  <a:lnTo>
                    <a:pt x="3104778" y="254000"/>
                  </a:lnTo>
                  <a:lnTo>
                    <a:pt x="3022776" y="203200"/>
                  </a:lnTo>
                  <a:lnTo>
                    <a:pt x="2981012" y="190500"/>
                  </a:lnTo>
                  <a:lnTo>
                    <a:pt x="2938755" y="165100"/>
                  </a:lnTo>
                  <a:lnTo>
                    <a:pt x="2809149" y="127000"/>
                  </a:lnTo>
                  <a:lnTo>
                    <a:pt x="2765043" y="101600"/>
                  </a:lnTo>
                  <a:lnTo>
                    <a:pt x="2584416" y="50800"/>
                  </a:lnTo>
                  <a:close/>
                </a:path>
                <a:path w="4215765" h="4102100">
                  <a:moveTo>
                    <a:pt x="3935218" y="1028700"/>
                  </a:moveTo>
                  <a:lnTo>
                    <a:pt x="2203597" y="1028700"/>
                  </a:lnTo>
                  <a:lnTo>
                    <a:pt x="2250669" y="1041400"/>
                  </a:lnTo>
                  <a:lnTo>
                    <a:pt x="2297093" y="1041400"/>
                  </a:lnTo>
                  <a:lnTo>
                    <a:pt x="2387808" y="1066800"/>
                  </a:lnTo>
                  <a:lnTo>
                    <a:pt x="2517850" y="1104900"/>
                  </a:lnTo>
                  <a:lnTo>
                    <a:pt x="2559403" y="1130300"/>
                  </a:lnTo>
                  <a:lnTo>
                    <a:pt x="2599982" y="1143000"/>
                  </a:lnTo>
                  <a:lnTo>
                    <a:pt x="2639539" y="1168400"/>
                  </a:lnTo>
                  <a:lnTo>
                    <a:pt x="2678029" y="1193800"/>
                  </a:lnTo>
                  <a:lnTo>
                    <a:pt x="2715404" y="1219200"/>
                  </a:lnTo>
                  <a:lnTo>
                    <a:pt x="2751619" y="1244600"/>
                  </a:lnTo>
                  <a:lnTo>
                    <a:pt x="2786626" y="1270000"/>
                  </a:lnTo>
                  <a:lnTo>
                    <a:pt x="2820379" y="1295400"/>
                  </a:lnTo>
                  <a:lnTo>
                    <a:pt x="2852832" y="1333500"/>
                  </a:lnTo>
                  <a:lnTo>
                    <a:pt x="2883938" y="1358900"/>
                  </a:lnTo>
                  <a:lnTo>
                    <a:pt x="2913650" y="1397000"/>
                  </a:lnTo>
                  <a:lnTo>
                    <a:pt x="2941922" y="1435100"/>
                  </a:lnTo>
                  <a:lnTo>
                    <a:pt x="2968708" y="1460500"/>
                  </a:lnTo>
                  <a:lnTo>
                    <a:pt x="2993960" y="1498600"/>
                  </a:lnTo>
                  <a:lnTo>
                    <a:pt x="3017632" y="1536700"/>
                  </a:lnTo>
                  <a:lnTo>
                    <a:pt x="3039679" y="1574800"/>
                  </a:lnTo>
                  <a:lnTo>
                    <a:pt x="3060052" y="1612900"/>
                  </a:lnTo>
                  <a:lnTo>
                    <a:pt x="3078706" y="1651000"/>
                  </a:lnTo>
                  <a:lnTo>
                    <a:pt x="3095594" y="1701800"/>
                  </a:lnTo>
                  <a:lnTo>
                    <a:pt x="3110669" y="1739900"/>
                  </a:lnTo>
                  <a:lnTo>
                    <a:pt x="3123886" y="1778000"/>
                  </a:lnTo>
                  <a:lnTo>
                    <a:pt x="3135196" y="1828800"/>
                  </a:lnTo>
                  <a:lnTo>
                    <a:pt x="3144555" y="1866900"/>
                  </a:lnTo>
                  <a:lnTo>
                    <a:pt x="3151915" y="1917700"/>
                  </a:lnTo>
                  <a:lnTo>
                    <a:pt x="3157230" y="1968500"/>
                  </a:lnTo>
                  <a:lnTo>
                    <a:pt x="3160453" y="2006600"/>
                  </a:lnTo>
                  <a:lnTo>
                    <a:pt x="3161538" y="2057400"/>
                  </a:lnTo>
                  <a:lnTo>
                    <a:pt x="3160453" y="2108200"/>
                  </a:lnTo>
                  <a:lnTo>
                    <a:pt x="3157230" y="2146300"/>
                  </a:lnTo>
                  <a:lnTo>
                    <a:pt x="3151915" y="2197100"/>
                  </a:lnTo>
                  <a:lnTo>
                    <a:pt x="3144555" y="2235200"/>
                  </a:lnTo>
                  <a:lnTo>
                    <a:pt x="3135196" y="2286000"/>
                  </a:lnTo>
                  <a:lnTo>
                    <a:pt x="3123886" y="2324100"/>
                  </a:lnTo>
                  <a:lnTo>
                    <a:pt x="3110669" y="2374900"/>
                  </a:lnTo>
                  <a:lnTo>
                    <a:pt x="3095594" y="2413000"/>
                  </a:lnTo>
                  <a:lnTo>
                    <a:pt x="3078706" y="2451100"/>
                  </a:lnTo>
                  <a:lnTo>
                    <a:pt x="3060052" y="2501900"/>
                  </a:lnTo>
                  <a:lnTo>
                    <a:pt x="3039679" y="2540000"/>
                  </a:lnTo>
                  <a:lnTo>
                    <a:pt x="3017632" y="2578100"/>
                  </a:lnTo>
                  <a:lnTo>
                    <a:pt x="2993960" y="2616200"/>
                  </a:lnTo>
                  <a:lnTo>
                    <a:pt x="2968708" y="2654300"/>
                  </a:lnTo>
                  <a:lnTo>
                    <a:pt x="2941922" y="2679700"/>
                  </a:lnTo>
                  <a:lnTo>
                    <a:pt x="2913650" y="2717800"/>
                  </a:lnTo>
                  <a:lnTo>
                    <a:pt x="2883938" y="2755900"/>
                  </a:lnTo>
                  <a:lnTo>
                    <a:pt x="2852832" y="2781300"/>
                  </a:lnTo>
                  <a:lnTo>
                    <a:pt x="2820379" y="2806700"/>
                  </a:lnTo>
                  <a:lnTo>
                    <a:pt x="2786626" y="2844800"/>
                  </a:lnTo>
                  <a:lnTo>
                    <a:pt x="2751619" y="2870200"/>
                  </a:lnTo>
                  <a:lnTo>
                    <a:pt x="2715404" y="2895600"/>
                  </a:lnTo>
                  <a:lnTo>
                    <a:pt x="2678029" y="2921000"/>
                  </a:lnTo>
                  <a:lnTo>
                    <a:pt x="2639539" y="2946400"/>
                  </a:lnTo>
                  <a:lnTo>
                    <a:pt x="2599982" y="2959100"/>
                  </a:lnTo>
                  <a:lnTo>
                    <a:pt x="2559403" y="2984500"/>
                  </a:lnTo>
                  <a:lnTo>
                    <a:pt x="2517850" y="2997200"/>
                  </a:lnTo>
                  <a:lnTo>
                    <a:pt x="2475369" y="3022600"/>
                  </a:lnTo>
                  <a:lnTo>
                    <a:pt x="2342821" y="3060700"/>
                  </a:lnTo>
                  <a:lnTo>
                    <a:pt x="2297093" y="3060700"/>
                  </a:lnTo>
                  <a:lnTo>
                    <a:pt x="2250669" y="3073400"/>
                  </a:lnTo>
                  <a:lnTo>
                    <a:pt x="2203597" y="3073400"/>
                  </a:lnTo>
                  <a:lnTo>
                    <a:pt x="2155922" y="3086100"/>
                  </a:lnTo>
                  <a:lnTo>
                    <a:pt x="3927537" y="3086100"/>
                  </a:lnTo>
                  <a:lnTo>
                    <a:pt x="3965102" y="3022600"/>
                  </a:lnTo>
                  <a:lnTo>
                    <a:pt x="3986446" y="2984500"/>
                  </a:lnTo>
                  <a:lnTo>
                    <a:pt x="4006923" y="2946400"/>
                  </a:lnTo>
                  <a:lnTo>
                    <a:pt x="4026518" y="2908300"/>
                  </a:lnTo>
                  <a:lnTo>
                    <a:pt x="4045221" y="2870200"/>
                  </a:lnTo>
                  <a:lnTo>
                    <a:pt x="4063019" y="2819400"/>
                  </a:lnTo>
                  <a:lnTo>
                    <a:pt x="4079900" y="2781300"/>
                  </a:lnTo>
                  <a:lnTo>
                    <a:pt x="4095851" y="2743200"/>
                  </a:lnTo>
                  <a:lnTo>
                    <a:pt x="4110862" y="2692400"/>
                  </a:lnTo>
                  <a:lnTo>
                    <a:pt x="4124919" y="2654300"/>
                  </a:lnTo>
                  <a:lnTo>
                    <a:pt x="4138010" y="2603500"/>
                  </a:lnTo>
                  <a:lnTo>
                    <a:pt x="4150124" y="2565400"/>
                  </a:lnTo>
                  <a:lnTo>
                    <a:pt x="4161248" y="2514600"/>
                  </a:lnTo>
                  <a:lnTo>
                    <a:pt x="4171370" y="2476500"/>
                  </a:lnTo>
                  <a:lnTo>
                    <a:pt x="4180478" y="2425700"/>
                  </a:lnTo>
                  <a:lnTo>
                    <a:pt x="4188560" y="2387600"/>
                  </a:lnTo>
                  <a:lnTo>
                    <a:pt x="4195604" y="2336800"/>
                  </a:lnTo>
                  <a:lnTo>
                    <a:pt x="4201597" y="2298700"/>
                  </a:lnTo>
                  <a:lnTo>
                    <a:pt x="4206528" y="2247900"/>
                  </a:lnTo>
                  <a:lnTo>
                    <a:pt x="4210384" y="2197100"/>
                  </a:lnTo>
                  <a:lnTo>
                    <a:pt x="4213153" y="2146300"/>
                  </a:lnTo>
                  <a:lnTo>
                    <a:pt x="4214824" y="2108200"/>
                  </a:lnTo>
                  <a:lnTo>
                    <a:pt x="4215384" y="2057400"/>
                  </a:lnTo>
                  <a:lnTo>
                    <a:pt x="4214824" y="2006600"/>
                  </a:lnTo>
                  <a:lnTo>
                    <a:pt x="4213153" y="1955800"/>
                  </a:lnTo>
                  <a:lnTo>
                    <a:pt x="4210384" y="1917700"/>
                  </a:lnTo>
                  <a:lnTo>
                    <a:pt x="4206528" y="1866900"/>
                  </a:lnTo>
                  <a:lnTo>
                    <a:pt x="4201597" y="1816100"/>
                  </a:lnTo>
                  <a:lnTo>
                    <a:pt x="4195604" y="1778000"/>
                  </a:lnTo>
                  <a:lnTo>
                    <a:pt x="4188560" y="1727200"/>
                  </a:lnTo>
                  <a:lnTo>
                    <a:pt x="4180478" y="1676400"/>
                  </a:lnTo>
                  <a:lnTo>
                    <a:pt x="4171370" y="1638300"/>
                  </a:lnTo>
                  <a:lnTo>
                    <a:pt x="4161248" y="1587500"/>
                  </a:lnTo>
                  <a:lnTo>
                    <a:pt x="4150124" y="1549400"/>
                  </a:lnTo>
                  <a:lnTo>
                    <a:pt x="4138010" y="1498600"/>
                  </a:lnTo>
                  <a:lnTo>
                    <a:pt x="4124919" y="1460500"/>
                  </a:lnTo>
                  <a:lnTo>
                    <a:pt x="4110862" y="1422400"/>
                  </a:lnTo>
                  <a:lnTo>
                    <a:pt x="4095851" y="1371600"/>
                  </a:lnTo>
                  <a:lnTo>
                    <a:pt x="4079900" y="1333500"/>
                  </a:lnTo>
                  <a:lnTo>
                    <a:pt x="4063019" y="1282700"/>
                  </a:lnTo>
                  <a:lnTo>
                    <a:pt x="4045221" y="1244600"/>
                  </a:lnTo>
                  <a:lnTo>
                    <a:pt x="4026518" y="1206500"/>
                  </a:lnTo>
                  <a:lnTo>
                    <a:pt x="4006923" y="1168400"/>
                  </a:lnTo>
                  <a:lnTo>
                    <a:pt x="3986446" y="1130300"/>
                  </a:lnTo>
                  <a:lnTo>
                    <a:pt x="3965102" y="1079500"/>
                  </a:lnTo>
                  <a:lnTo>
                    <a:pt x="3942900" y="1041400"/>
                  </a:lnTo>
                  <a:lnTo>
                    <a:pt x="3935218" y="1028700"/>
                  </a:lnTo>
                  <a:close/>
                </a:path>
                <a:path w="4215765" h="4102100">
                  <a:moveTo>
                    <a:pt x="2444875" y="25400"/>
                  </a:moveTo>
                  <a:lnTo>
                    <a:pt x="1770502" y="25400"/>
                  </a:lnTo>
                  <a:lnTo>
                    <a:pt x="1677106" y="50800"/>
                  </a:lnTo>
                  <a:lnTo>
                    <a:pt x="2538270" y="50800"/>
                  </a:lnTo>
                  <a:lnTo>
                    <a:pt x="2444875" y="25400"/>
                  </a:lnTo>
                  <a:close/>
                </a:path>
                <a:path w="4215765" h="4102100">
                  <a:moveTo>
                    <a:pt x="2350092" y="12700"/>
                  </a:moveTo>
                  <a:lnTo>
                    <a:pt x="1865287" y="12700"/>
                  </a:lnTo>
                  <a:lnTo>
                    <a:pt x="1817727" y="25400"/>
                  </a:lnTo>
                  <a:lnTo>
                    <a:pt x="2397651" y="25400"/>
                  </a:lnTo>
                  <a:lnTo>
                    <a:pt x="2350092" y="12700"/>
                  </a:lnTo>
                  <a:close/>
                </a:path>
                <a:path w="4215765" h="4102100">
                  <a:moveTo>
                    <a:pt x="2156745" y="0"/>
                  </a:moveTo>
                  <a:lnTo>
                    <a:pt x="2058637" y="0"/>
                  </a:lnTo>
                  <a:lnTo>
                    <a:pt x="2009857" y="12700"/>
                  </a:lnTo>
                  <a:lnTo>
                    <a:pt x="2205524" y="12700"/>
                  </a:lnTo>
                  <a:lnTo>
                    <a:pt x="2156745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1460" y="2133599"/>
              <a:ext cx="4215765" cy="4104640"/>
            </a:xfrm>
            <a:custGeom>
              <a:avLst/>
              <a:gdLst/>
              <a:ahLst/>
              <a:cxnLst/>
              <a:rect l="l" t="t" r="r" b="b"/>
              <a:pathLst>
                <a:path w="4215765" h="4104640">
                  <a:moveTo>
                    <a:pt x="0" y="2052066"/>
                  </a:moveTo>
                  <a:lnTo>
                    <a:pt x="559" y="2004307"/>
                  </a:lnTo>
                  <a:lnTo>
                    <a:pt x="2230" y="1956816"/>
                  </a:lnTo>
                  <a:lnTo>
                    <a:pt x="4999" y="1909604"/>
                  </a:lnTo>
                  <a:lnTo>
                    <a:pt x="8855" y="1862683"/>
                  </a:lnTo>
                  <a:lnTo>
                    <a:pt x="13786" y="1816065"/>
                  </a:lnTo>
                  <a:lnTo>
                    <a:pt x="19779" y="1769761"/>
                  </a:lnTo>
                  <a:lnTo>
                    <a:pt x="26822" y="1723783"/>
                  </a:lnTo>
                  <a:lnTo>
                    <a:pt x="34904" y="1678144"/>
                  </a:lnTo>
                  <a:lnTo>
                    <a:pt x="44012" y="1632854"/>
                  </a:lnTo>
                  <a:lnTo>
                    <a:pt x="54134" y="1587926"/>
                  </a:lnTo>
                  <a:lnTo>
                    <a:pt x="65258" y="1543372"/>
                  </a:lnTo>
                  <a:lnTo>
                    <a:pt x="77371" y="1499203"/>
                  </a:lnTo>
                  <a:lnTo>
                    <a:pt x="90462" y="1455431"/>
                  </a:lnTo>
                  <a:lnTo>
                    <a:pt x="104519" y="1412068"/>
                  </a:lnTo>
                  <a:lnTo>
                    <a:pt x="119529" y="1369125"/>
                  </a:lnTo>
                  <a:lnTo>
                    <a:pt x="135480" y="1326615"/>
                  </a:lnTo>
                  <a:lnTo>
                    <a:pt x="152361" y="1284550"/>
                  </a:lnTo>
                  <a:lnTo>
                    <a:pt x="170158" y="1242940"/>
                  </a:lnTo>
                  <a:lnTo>
                    <a:pt x="188861" y="1201798"/>
                  </a:lnTo>
                  <a:lnTo>
                    <a:pt x="208456" y="1161137"/>
                  </a:lnTo>
                  <a:lnTo>
                    <a:pt x="228932" y="1120966"/>
                  </a:lnTo>
                  <a:lnTo>
                    <a:pt x="250276" y="1081299"/>
                  </a:lnTo>
                  <a:lnTo>
                    <a:pt x="272477" y="1042147"/>
                  </a:lnTo>
                  <a:lnTo>
                    <a:pt x="295522" y="1003522"/>
                  </a:lnTo>
                  <a:lnTo>
                    <a:pt x="319400" y="965436"/>
                  </a:lnTo>
                  <a:lnTo>
                    <a:pt x="344097" y="927901"/>
                  </a:lnTo>
                  <a:lnTo>
                    <a:pt x="369602" y="890927"/>
                  </a:lnTo>
                  <a:lnTo>
                    <a:pt x="395904" y="854528"/>
                  </a:lnTo>
                  <a:lnTo>
                    <a:pt x="422988" y="818715"/>
                  </a:lnTo>
                  <a:lnTo>
                    <a:pt x="450845" y="783500"/>
                  </a:lnTo>
                  <a:lnTo>
                    <a:pt x="479461" y="748894"/>
                  </a:lnTo>
                  <a:lnTo>
                    <a:pt x="508824" y="714909"/>
                  </a:lnTo>
                  <a:lnTo>
                    <a:pt x="538922" y="681558"/>
                  </a:lnTo>
                  <a:lnTo>
                    <a:pt x="569744" y="648851"/>
                  </a:lnTo>
                  <a:lnTo>
                    <a:pt x="601276" y="616802"/>
                  </a:lnTo>
                  <a:lnTo>
                    <a:pt x="633507" y="585421"/>
                  </a:lnTo>
                  <a:lnTo>
                    <a:pt x="666425" y="554720"/>
                  </a:lnTo>
                  <a:lnTo>
                    <a:pt x="700018" y="524712"/>
                  </a:lnTo>
                  <a:lnTo>
                    <a:pt x="734273" y="495407"/>
                  </a:lnTo>
                  <a:lnTo>
                    <a:pt x="769179" y="466819"/>
                  </a:lnTo>
                  <a:lnTo>
                    <a:pt x="804722" y="438957"/>
                  </a:lnTo>
                  <a:lnTo>
                    <a:pt x="840892" y="411836"/>
                  </a:lnTo>
                  <a:lnTo>
                    <a:pt x="877676" y="385465"/>
                  </a:lnTo>
                  <a:lnTo>
                    <a:pt x="915062" y="359858"/>
                  </a:lnTo>
                  <a:lnTo>
                    <a:pt x="953037" y="335025"/>
                  </a:lnTo>
                  <a:lnTo>
                    <a:pt x="991590" y="310979"/>
                  </a:lnTo>
                  <a:lnTo>
                    <a:pt x="1030709" y="287731"/>
                  </a:lnTo>
                  <a:lnTo>
                    <a:pt x="1070381" y="265294"/>
                  </a:lnTo>
                  <a:lnTo>
                    <a:pt x="1110594" y="243678"/>
                  </a:lnTo>
                  <a:lnTo>
                    <a:pt x="1151336" y="222897"/>
                  </a:lnTo>
                  <a:lnTo>
                    <a:pt x="1192596" y="202961"/>
                  </a:lnTo>
                  <a:lnTo>
                    <a:pt x="1234360" y="183882"/>
                  </a:lnTo>
                  <a:lnTo>
                    <a:pt x="1276617" y="165673"/>
                  </a:lnTo>
                  <a:lnTo>
                    <a:pt x="1319355" y="148345"/>
                  </a:lnTo>
                  <a:lnTo>
                    <a:pt x="1362561" y="131909"/>
                  </a:lnTo>
                  <a:lnTo>
                    <a:pt x="1406224" y="116378"/>
                  </a:lnTo>
                  <a:lnTo>
                    <a:pt x="1450331" y="101764"/>
                  </a:lnTo>
                  <a:lnTo>
                    <a:pt x="1494870" y="88078"/>
                  </a:lnTo>
                  <a:lnTo>
                    <a:pt x="1539829" y="75332"/>
                  </a:lnTo>
                  <a:lnTo>
                    <a:pt x="1585196" y="63538"/>
                  </a:lnTo>
                  <a:lnTo>
                    <a:pt x="1630959" y="52707"/>
                  </a:lnTo>
                  <a:lnTo>
                    <a:pt x="1677106" y="42852"/>
                  </a:lnTo>
                  <a:lnTo>
                    <a:pt x="1723624" y="33984"/>
                  </a:lnTo>
                  <a:lnTo>
                    <a:pt x="1770502" y="26115"/>
                  </a:lnTo>
                  <a:lnTo>
                    <a:pt x="1817727" y="19257"/>
                  </a:lnTo>
                  <a:lnTo>
                    <a:pt x="1865287" y="13422"/>
                  </a:lnTo>
                  <a:lnTo>
                    <a:pt x="1913170" y="8622"/>
                  </a:lnTo>
                  <a:lnTo>
                    <a:pt x="1961364" y="4867"/>
                  </a:lnTo>
                  <a:lnTo>
                    <a:pt x="2009857" y="2171"/>
                  </a:lnTo>
                  <a:lnTo>
                    <a:pt x="2058637" y="544"/>
                  </a:lnTo>
                  <a:lnTo>
                    <a:pt x="2107691" y="0"/>
                  </a:lnTo>
                  <a:lnTo>
                    <a:pt x="2156745" y="544"/>
                  </a:lnTo>
                  <a:lnTo>
                    <a:pt x="2205524" y="2171"/>
                  </a:lnTo>
                  <a:lnTo>
                    <a:pt x="2254016" y="4867"/>
                  </a:lnTo>
                  <a:lnTo>
                    <a:pt x="2302209" y="8622"/>
                  </a:lnTo>
                  <a:lnTo>
                    <a:pt x="2350092" y="13422"/>
                  </a:lnTo>
                  <a:lnTo>
                    <a:pt x="2397651" y="19257"/>
                  </a:lnTo>
                  <a:lnTo>
                    <a:pt x="2444875" y="26115"/>
                  </a:lnTo>
                  <a:lnTo>
                    <a:pt x="2491752" y="33984"/>
                  </a:lnTo>
                  <a:lnTo>
                    <a:pt x="2538270" y="42852"/>
                  </a:lnTo>
                  <a:lnTo>
                    <a:pt x="2584416" y="52707"/>
                  </a:lnTo>
                  <a:lnTo>
                    <a:pt x="2630178" y="63538"/>
                  </a:lnTo>
                  <a:lnTo>
                    <a:pt x="2675545" y="75332"/>
                  </a:lnTo>
                  <a:lnTo>
                    <a:pt x="2720504" y="88078"/>
                  </a:lnTo>
                  <a:lnTo>
                    <a:pt x="2765043" y="101764"/>
                  </a:lnTo>
                  <a:lnTo>
                    <a:pt x="2809149" y="116378"/>
                  </a:lnTo>
                  <a:lnTo>
                    <a:pt x="2852812" y="131909"/>
                  </a:lnTo>
                  <a:lnTo>
                    <a:pt x="2896018" y="148345"/>
                  </a:lnTo>
                  <a:lnTo>
                    <a:pt x="2938755" y="165673"/>
                  </a:lnTo>
                  <a:lnTo>
                    <a:pt x="2981012" y="183882"/>
                  </a:lnTo>
                  <a:lnTo>
                    <a:pt x="3022776" y="202961"/>
                  </a:lnTo>
                  <a:lnTo>
                    <a:pt x="3064036" y="222897"/>
                  </a:lnTo>
                  <a:lnTo>
                    <a:pt x="3104778" y="243678"/>
                  </a:lnTo>
                  <a:lnTo>
                    <a:pt x="3144991" y="265294"/>
                  </a:lnTo>
                  <a:lnTo>
                    <a:pt x="3184663" y="287731"/>
                  </a:lnTo>
                  <a:lnTo>
                    <a:pt x="3223782" y="310979"/>
                  </a:lnTo>
                  <a:lnTo>
                    <a:pt x="3262335" y="335025"/>
                  </a:lnTo>
                  <a:lnTo>
                    <a:pt x="3300310" y="359858"/>
                  </a:lnTo>
                  <a:lnTo>
                    <a:pt x="3337696" y="385465"/>
                  </a:lnTo>
                  <a:lnTo>
                    <a:pt x="3374480" y="411836"/>
                  </a:lnTo>
                  <a:lnTo>
                    <a:pt x="3410650" y="438957"/>
                  </a:lnTo>
                  <a:lnTo>
                    <a:pt x="3446194" y="466819"/>
                  </a:lnTo>
                  <a:lnTo>
                    <a:pt x="3481099" y="495407"/>
                  </a:lnTo>
                  <a:lnTo>
                    <a:pt x="3515355" y="524712"/>
                  </a:lnTo>
                  <a:lnTo>
                    <a:pt x="3548948" y="554720"/>
                  </a:lnTo>
                  <a:lnTo>
                    <a:pt x="3581866" y="585421"/>
                  </a:lnTo>
                  <a:lnTo>
                    <a:pt x="3614097" y="616802"/>
                  </a:lnTo>
                  <a:lnTo>
                    <a:pt x="3645630" y="648851"/>
                  </a:lnTo>
                  <a:lnTo>
                    <a:pt x="3676452" y="681558"/>
                  </a:lnTo>
                  <a:lnTo>
                    <a:pt x="3706551" y="714909"/>
                  </a:lnTo>
                  <a:lnTo>
                    <a:pt x="3735914" y="748894"/>
                  </a:lnTo>
                  <a:lnTo>
                    <a:pt x="3764530" y="783500"/>
                  </a:lnTo>
                  <a:lnTo>
                    <a:pt x="3792387" y="818715"/>
                  </a:lnTo>
                  <a:lnTo>
                    <a:pt x="3819472" y="854528"/>
                  </a:lnTo>
                  <a:lnTo>
                    <a:pt x="3845774" y="890927"/>
                  </a:lnTo>
                  <a:lnTo>
                    <a:pt x="3871279" y="927901"/>
                  </a:lnTo>
                  <a:lnTo>
                    <a:pt x="3895977" y="965436"/>
                  </a:lnTo>
                  <a:lnTo>
                    <a:pt x="3919855" y="1003522"/>
                  </a:lnTo>
                  <a:lnTo>
                    <a:pt x="3942900" y="1042147"/>
                  </a:lnTo>
                  <a:lnTo>
                    <a:pt x="3965102" y="1081299"/>
                  </a:lnTo>
                  <a:lnTo>
                    <a:pt x="3986446" y="1120966"/>
                  </a:lnTo>
                  <a:lnTo>
                    <a:pt x="4006923" y="1161137"/>
                  </a:lnTo>
                  <a:lnTo>
                    <a:pt x="4026518" y="1201798"/>
                  </a:lnTo>
                  <a:lnTo>
                    <a:pt x="4045221" y="1242940"/>
                  </a:lnTo>
                  <a:lnTo>
                    <a:pt x="4063019" y="1284550"/>
                  </a:lnTo>
                  <a:lnTo>
                    <a:pt x="4079900" y="1326615"/>
                  </a:lnTo>
                  <a:lnTo>
                    <a:pt x="4095851" y="1369125"/>
                  </a:lnTo>
                  <a:lnTo>
                    <a:pt x="4110862" y="1412068"/>
                  </a:lnTo>
                  <a:lnTo>
                    <a:pt x="4124919" y="1455431"/>
                  </a:lnTo>
                  <a:lnTo>
                    <a:pt x="4138010" y="1499203"/>
                  </a:lnTo>
                  <a:lnTo>
                    <a:pt x="4150124" y="1543372"/>
                  </a:lnTo>
                  <a:lnTo>
                    <a:pt x="4161248" y="1587926"/>
                  </a:lnTo>
                  <a:lnTo>
                    <a:pt x="4171370" y="1632854"/>
                  </a:lnTo>
                  <a:lnTo>
                    <a:pt x="4180478" y="1678144"/>
                  </a:lnTo>
                  <a:lnTo>
                    <a:pt x="4188560" y="1723783"/>
                  </a:lnTo>
                  <a:lnTo>
                    <a:pt x="4195604" y="1769761"/>
                  </a:lnTo>
                  <a:lnTo>
                    <a:pt x="4201597" y="1816065"/>
                  </a:lnTo>
                  <a:lnTo>
                    <a:pt x="4206528" y="1862683"/>
                  </a:lnTo>
                  <a:lnTo>
                    <a:pt x="4210384" y="1909604"/>
                  </a:lnTo>
                  <a:lnTo>
                    <a:pt x="4213153" y="1956816"/>
                  </a:lnTo>
                  <a:lnTo>
                    <a:pt x="4214824" y="2004307"/>
                  </a:lnTo>
                  <a:lnTo>
                    <a:pt x="4215384" y="2052066"/>
                  </a:lnTo>
                  <a:lnTo>
                    <a:pt x="4214824" y="2099824"/>
                  </a:lnTo>
                  <a:lnTo>
                    <a:pt x="4213153" y="2147315"/>
                  </a:lnTo>
                  <a:lnTo>
                    <a:pt x="4210384" y="2194527"/>
                  </a:lnTo>
                  <a:lnTo>
                    <a:pt x="4206528" y="2241448"/>
                  </a:lnTo>
                  <a:lnTo>
                    <a:pt x="4201597" y="2288066"/>
                  </a:lnTo>
                  <a:lnTo>
                    <a:pt x="4195604" y="2334370"/>
                  </a:lnTo>
                  <a:lnTo>
                    <a:pt x="4188560" y="2380348"/>
                  </a:lnTo>
                  <a:lnTo>
                    <a:pt x="4180478" y="2425987"/>
                  </a:lnTo>
                  <a:lnTo>
                    <a:pt x="4171370" y="2471277"/>
                  </a:lnTo>
                  <a:lnTo>
                    <a:pt x="4161248" y="2516205"/>
                  </a:lnTo>
                  <a:lnTo>
                    <a:pt x="4150124" y="2560759"/>
                  </a:lnTo>
                  <a:lnTo>
                    <a:pt x="4138010" y="2604928"/>
                  </a:lnTo>
                  <a:lnTo>
                    <a:pt x="4124919" y="2648700"/>
                  </a:lnTo>
                  <a:lnTo>
                    <a:pt x="4110862" y="2692063"/>
                  </a:lnTo>
                  <a:lnTo>
                    <a:pt x="4095851" y="2735006"/>
                  </a:lnTo>
                  <a:lnTo>
                    <a:pt x="4079900" y="2777516"/>
                  </a:lnTo>
                  <a:lnTo>
                    <a:pt x="4063019" y="2819581"/>
                  </a:lnTo>
                  <a:lnTo>
                    <a:pt x="4045221" y="2861191"/>
                  </a:lnTo>
                  <a:lnTo>
                    <a:pt x="4026518" y="2902333"/>
                  </a:lnTo>
                  <a:lnTo>
                    <a:pt x="4006923" y="2942994"/>
                  </a:lnTo>
                  <a:lnTo>
                    <a:pt x="3986446" y="2983165"/>
                  </a:lnTo>
                  <a:lnTo>
                    <a:pt x="3965102" y="3022832"/>
                  </a:lnTo>
                  <a:lnTo>
                    <a:pt x="3942900" y="3061984"/>
                  </a:lnTo>
                  <a:lnTo>
                    <a:pt x="3919855" y="3100609"/>
                  </a:lnTo>
                  <a:lnTo>
                    <a:pt x="3895977" y="3138695"/>
                  </a:lnTo>
                  <a:lnTo>
                    <a:pt x="3871279" y="3176230"/>
                  </a:lnTo>
                  <a:lnTo>
                    <a:pt x="3845774" y="3213204"/>
                  </a:lnTo>
                  <a:lnTo>
                    <a:pt x="3819472" y="3249603"/>
                  </a:lnTo>
                  <a:lnTo>
                    <a:pt x="3792387" y="3285416"/>
                  </a:lnTo>
                  <a:lnTo>
                    <a:pt x="3764530" y="3320631"/>
                  </a:lnTo>
                  <a:lnTo>
                    <a:pt x="3735914" y="3355237"/>
                  </a:lnTo>
                  <a:lnTo>
                    <a:pt x="3706551" y="3389222"/>
                  </a:lnTo>
                  <a:lnTo>
                    <a:pt x="3676452" y="3422573"/>
                  </a:lnTo>
                  <a:lnTo>
                    <a:pt x="3645630" y="3455280"/>
                  </a:lnTo>
                  <a:lnTo>
                    <a:pt x="3614097" y="3487329"/>
                  </a:lnTo>
                  <a:lnTo>
                    <a:pt x="3581866" y="3518710"/>
                  </a:lnTo>
                  <a:lnTo>
                    <a:pt x="3548948" y="3549411"/>
                  </a:lnTo>
                  <a:lnTo>
                    <a:pt x="3515355" y="3579419"/>
                  </a:lnTo>
                  <a:lnTo>
                    <a:pt x="3481099" y="3608724"/>
                  </a:lnTo>
                  <a:lnTo>
                    <a:pt x="3446194" y="3637312"/>
                  </a:lnTo>
                  <a:lnTo>
                    <a:pt x="3410650" y="3665174"/>
                  </a:lnTo>
                  <a:lnTo>
                    <a:pt x="3374480" y="3692295"/>
                  </a:lnTo>
                  <a:lnTo>
                    <a:pt x="3337696" y="3718666"/>
                  </a:lnTo>
                  <a:lnTo>
                    <a:pt x="3300310" y="3744273"/>
                  </a:lnTo>
                  <a:lnTo>
                    <a:pt x="3262335" y="3769106"/>
                  </a:lnTo>
                  <a:lnTo>
                    <a:pt x="3223782" y="3793152"/>
                  </a:lnTo>
                  <a:lnTo>
                    <a:pt x="3184663" y="3816400"/>
                  </a:lnTo>
                  <a:lnTo>
                    <a:pt x="3144991" y="3838837"/>
                  </a:lnTo>
                  <a:lnTo>
                    <a:pt x="3104778" y="3860453"/>
                  </a:lnTo>
                  <a:lnTo>
                    <a:pt x="3064036" y="3881234"/>
                  </a:lnTo>
                  <a:lnTo>
                    <a:pt x="3022776" y="3901170"/>
                  </a:lnTo>
                  <a:lnTo>
                    <a:pt x="2981012" y="3920249"/>
                  </a:lnTo>
                  <a:lnTo>
                    <a:pt x="2938755" y="3938458"/>
                  </a:lnTo>
                  <a:lnTo>
                    <a:pt x="2896018" y="3955786"/>
                  </a:lnTo>
                  <a:lnTo>
                    <a:pt x="2852812" y="3972222"/>
                  </a:lnTo>
                  <a:lnTo>
                    <a:pt x="2809149" y="3987753"/>
                  </a:lnTo>
                  <a:lnTo>
                    <a:pt x="2765043" y="4002367"/>
                  </a:lnTo>
                  <a:lnTo>
                    <a:pt x="2720504" y="4016053"/>
                  </a:lnTo>
                  <a:lnTo>
                    <a:pt x="2675545" y="4028799"/>
                  </a:lnTo>
                  <a:lnTo>
                    <a:pt x="2630178" y="4040593"/>
                  </a:lnTo>
                  <a:lnTo>
                    <a:pt x="2584416" y="4051424"/>
                  </a:lnTo>
                  <a:lnTo>
                    <a:pt x="2538270" y="4061279"/>
                  </a:lnTo>
                  <a:lnTo>
                    <a:pt x="2491752" y="4070147"/>
                  </a:lnTo>
                  <a:lnTo>
                    <a:pt x="2444875" y="4078016"/>
                  </a:lnTo>
                  <a:lnTo>
                    <a:pt x="2397651" y="4084874"/>
                  </a:lnTo>
                  <a:lnTo>
                    <a:pt x="2350092" y="4090709"/>
                  </a:lnTo>
                  <a:lnTo>
                    <a:pt x="2302209" y="4095509"/>
                  </a:lnTo>
                  <a:lnTo>
                    <a:pt x="2254016" y="4099264"/>
                  </a:lnTo>
                  <a:lnTo>
                    <a:pt x="2205524" y="4101960"/>
                  </a:lnTo>
                  <a:lnTo>
                    <a:pt x="2156745" y="4103587"/>
                  </a:lnTo>
                  <a:lnTo>
                    <a:pt x="2107691" y="4104131"/>
                  </a:lnTo>
                  <a:lnTo>
                    <a:pt x="2058637" y="4103587"/>
                  </a:lnTo>
                  <a:lnTo>
                    <a:pt x="2009857" y="4101960"/>
                  </a:lnTo>
                  <a:lnTo>
                    <a:pt x="1961364" y="4099264"/>
                  </a:lnTo>
                  <a:lnTo>
                    <a:pt x="1913170" y="4095509"/>
                  </a:lnTo>
                  <a:lnTo>
                    <a:pt x="1865287" y="4090709"/>
                  </a:lnTo>
                  <a:lnTo>
                    <a:pt x="1817727" y="4084874"/>
                  </a:lnTo>
                  <a:lnTo>
                    <a:pt x="1770502" y="4078016"/>
                  </a:lnTo>
                  <a:lnTo>
                    <a:pt x="1723624" y="4070147"/>
                  </a:lnTo>
                  <a:lnTo>
                    <a:pt x="1677106" y="4061279"/>
                  </a:lnTo>
                  <a:lnTo>
                    <a:pt x="1630959" y="4051424"/>
                  </a:lnTo>
                  <a:lnTo>
                    <a:pt x="1585196" y="4040593"/>
                  </a:lnTo>
                  <a:lnTo>
                    <a:pt x="1539829" y="4028799"/>
                  </a:lnTo>
                  <a:lnTo>
                    <a:pt x="1494870" y="4016053"/>
                  </a:lnTo>
                  <a:lnTo>
                    <a:pt x="1450331" y="4002367"/>
                  </a:lnTo>
                  <a:lnTo>
                    <a:pt x="1406224" y="3987753"/>
                  </a:lnTo>
                  <a:lnTo>
                    <a:pt x="1362561" y="3972222"/>
                  </a:lnTo>
                  <a:lnTo>
                    <a:pt x="1319355" y="3955786"/>
                  </a:lnTo>
                  <a:lnTo>
                    <a:pt x="1276617" y="3938458"/>
                  </a:lnTo>
                  <a:lnTo>
                    <a:pt x="1234360" y="3920249"/>
                  </a:lnTo>
                  <a:lnTo>
                    <a:pt x="1192596" y="3901170"/>
                  </a:lnTo>
                  <a:lnTo>
                    <a:pt x="1151336" y="3881234"/>
                  </a:lnTo>
                  <a:lnTo>
                    <a:pt x="1110594" y="3860453"/>
                  </a:lnTo>
                  <a:lnTo>
                    <a:pt x="1070381" y="3838837"/>
                  </a:lnTo>
                  <a:lnTo>
                    <a:pt x="1030709" y="3816400"/>
                  </a:lnTo>
                  <a:lnTo>
                    <a:pt x="991590" y="3793152"/>
                  </a:lnTo>
                  <a:lnTo>
                    <a:pt x="953037" y="3769106"/>
                  </a:lnTo>
                  <a:lnTo>
                    <a:pt x="915062" y="3744273"/>
                  </a:lnTo>
                  <a:lnTo>
                    <a:pt x="877676" y="3718666"/>
                  </a:lnTo>
                  <a:lnTo>
                    <a:pt x="840892" y="3692295"/>
                  </a:lnTo>
                  <a:lnTo>
                    <a:pt x="804722" y="3665174"/>
                  </a:lnTo>
                  <a:lnTo>
                    <a:pt x="769179" y="3637312"/>
                  </a:lnTo>
                  <a:lnTo>
                    <a:pt x="734273" y="3608724"/>
                  </a:lnTo>
                  <a:lnTo>
                    <a:pt x="700018" y="3579419"/>
                  </a:lnTo>
                  <a:lnTo>
                    <a:pt x="666425" y="3549411"/>
                  </a:lnTo>
                  <a:lnTo>
                    <a:pt x="633507" y="3518710"/>
                  </a:lnTo>
                  <a:lnTo>
                    <a:pt x="601276" y="3487329"/>
                  </a:lnTo>
                  <a:lnTo>
                    <a:pt x="569744" y="3455280"/>
                  </a:lnTo>
                  <a:lnTo>
                    <a:pt x="538922" y="3422573"/>
                  </a:lnTo>
                  <a:lnTo>
                    <a:pt x="508824" y="3389222"/>
                  </a:lnTo>
                  <a:lnTo>
                    <a:pt x="479461" y="3355237"/>
                  </a:lnTo>
                  <a:lnTo>
                    <a:pt x="450845" y="3320631"/>
                  </a:lnTo>
                  <a:lnTo>
                    <a:pt x="422988" y="3285416"/>
                  </a:lnTo>
                  <a:lnTo>
                    <a:pt x="395904" y="3249603"/>
                  </a:lnTo>
                  <a:lnTo>
                    <a:pt x="369602" y="3213204"/>
                  </a:lnTo>
                  <a:lnTo>
                    <a:pt x="344097" y="3176230"/>
                  </a:lnTo>
                  <a:lnTo>
                    <a:pt x="319400" y="3138695"/>
                  </a:lnTo>
                  <a:lnTo>
                    <a:pt x="295522" y="3100609"/>
                  </a:lnTo>
                  <a:lnTo>
                    <a:pt x="272477" y="3061984"/>
                  </a:lnTo>
                  <a:lnTo>
                    <a:pt x="250276" y="3022832"/>
                  </a:lnTo>
                  <a:lnTo>
                    <a:pt x="228932" y="2983165"/>
                  </a:lnTo>
                  <a:lnTo>
                    <a:pt x="208456" y="2942994"/>
                  </a:lnTo>
                  <a:lnTo>
                    <a:pt x="188861" y="2902333"/>
                  </a:lnTo>
                  <a:lnTo>
                    <a:pt x="170158" y="2861191"/>
                  </a:lnTo>
                  <a:lnTo>
                    <a:pt x="152361" y="2819581"/>
                  </a:lnTo>
                  <a:lnTo>
                    <a:pt x="135480" y="2777516"/>
                  </a:lnTo>
                  <a:lnTo>
                    <a:pt x="119529" y="2735006"/>
                  </a:lnTo>
                  <a:lnTo>
                    <a:pt x="104519" y="2692063"/>
                  </a:lnTo>
                  <a:lnTo>
                    <a:pt x="90462" y="2648700"/>
                  </a:lnTo>
                  <a:lnTo>
                    <a:pt x="77371" y="2604928"/>
                  </a:lnTo>
                  <a:lnTo>
                    <a:pt x="65258" y="2560759"/>
                  </a:lnTo>
                  <a:lnTo>
                    <a:pt x="54134" y="2516205"/>
                  </a:lnTo>
                  <a:lnTo>
                    <a:pt x="44012" y="2471277"/>
                  </a:lnTo>
                  <a:lnTo>
                    <a:pt x="34904" y="2425987"/>
                  </a:lnTo>
                  <a:lnTo>
                    <a:pt x="26822" y="2380348"/>
                  </a:lnTo>
                  <a:lnTo>
                    <a:pt x="19779" y="2334370"/>
                  </a:lnTo>
                  <a:lnTo>
                    <a:pt x="13786" y="2288066"/>
                  </a:lnTo>
                  <a:lnTo>
                    <a:pt x="8855" y="2241448"/>
                  </a:lnTo>
                  <a:lnTo>
                    <a:pt x="4999" y="2194527"/>
                  </a:lnTo>
                  <a:lnTo>
                    <a:pt x="2230" y="2147315"/>
                  </a:lnTo>
                  <a:lnTo>
                    <a:pt x="559" y="2099824"/>
                  </a:lnTo>
                  <a:lnTo>
                    <a:pt x="0" y="2052066"/>
                  </a:lnTo>
                  <a:close/>
                </a:path>
                <a:path w="4215765" h="4104640">
                  <a:moveTo>
                    <a:pt x="1053846" y="2052066"/>
                  </a:moveTo>
                  <a:lnTo>
                    <a:pt x="1054930" y="2099022"/>
                  </a:lnTo>
                  <a:lnTo>
                    <a:pt x="1058153" y="2145438"/>
                  </a:lnTo>
                  <a:lnTo>
                    <a:pt x="1063468" y="2191268"/>
                  </a:lnTo>
                  <a:lnTo>
                    <a:pt x="1070828" y="2236466"/>
                  </a:lnTo>
                  <a:lnTo>
                    <a:pt x="1080187" y="2280987"/>
                  </a:lnTo>
                  <a:lnTo>
                    <a:pt x="1091497" y="2324786"/>
                  </a:lnTo>
                  <a:lnTo>
                    <a:pt x="1104714" y="2367817"/>
                  </a:lnTo>
                  <a:lnTo>
                    <a:pt x="1119789" y="2410035"/>
                  </a:lnTo>
                  <a:lnTo>
                    <a:pt x="1136677" y="2451395"/>
                  </a:lnTo>
                  <a:lnTo>
                    <a:pt x="1155331" y="2491852"/>
                  </a:lnTo>
                  <a:lnTo>
                    <a:pt x="1175704" y="2531359"/>
                  </a:lnTo>
                  <a:lnTo>
                    <a:pt x="1197751" y="2569873"/>
                  </a:lnTo>
                  <a:lnTo>
                    <a:pt x="1221423" y="2607347"/>
                  </a:lnTo>
                  <a:lnTo>
                    <a:pt x="1246675" y="2643736"/>
                  </a:lnTo>
                  <a:lnTo>
                    <a:pt x="1273461" y="2678995"/>
                  </a:lnTo>
                  <a:lnTo>
                    <a:pt x="1301733" y="2713078"/>
                  </a:lnTo>
                  <a:lnTo>
                    <a:pt x="1331445" y="2745941"/>
                  </a:lnTo>
                  <a:lnTo>
                    <a:pt x="1362551" y="2777537"/>
                  </a:lnTo>
                  <a:lnTo>
                    <a:pt x="1395004" y="2807822"/>
                  </a:lnTo>
                  <a:lnTo>
                    <a:pt x="1428757" y="2836750"/>
                  </a:lnTo>
                  <a:lnTo>
                    <a:pt x="1463764" y="2864277"/>
                  </a:lnTo>
                  <a:lnTo>
                    <a:pt x="1499979" y="2890355"/>
                  </a:lnTo>
                  <a:lnTo>
                    <a:pt x="1537354" y="2914941"/>
                  </a:lnTo>
                  <a:lnTo>
                    <a:pt x="1575844" y="2937989"/>
                  </a:lnTo>
                  <a:lnTo>
                    <a:pt x="1615401" y="2959454"/>
                  </a:lnTo>
                  <a:lnTo>
                    <a:pt x="1655980" y="2979290"/>
                  </a:lnTo>
                  <a:lnTo>
                    <a:pt x="1697533" y="2997452"/>
                  </a:lnTo>
                  <a:lnTo>
                    <a:pt x="1740014" y="3013894"/>
                  </a:lnTo>
                  <a:lnTo>
                    <a:pt x="1783377" y="3028572"/>
                  </a:lnTo>
                  <a:lnTo>
                    <a:pt x="1827575" y="3041440"/>
                  </a:lnTo>
                  <a:lnTo>
                    <a:pt x="1872562" y="3052452"/>
                  </a:lnTo>
                  <a:lnTo>
                    <a:pt x="1918290" y="3061564"/>
                  </a:lnTo>
                  <a:lnTo>
                    <a:pt x="1964714" y="3068730"/>
                  </a:lnTo>
                  <a:lnTo>
                    <a:pt x="2011786" y="3073904"/>
                  </a:lnTo>
                  <a:lnTo>
                    <a:pt x="2059461" y="3077042"/>
                  </a:lnTo>
                  <a:lnTo>
                    <a:pt x="2107691" y="3078099"/>
                  </a:lnTo>
                  <a:lnTo>
                    <a:pt x="2155922" y="3077042"/>
                  </a:lnTo>
                  <a:lnTo>
                    <a:pt x="2203597" y="3073904"/>
                  </a:lnTo>
                  <a:lnTo>
                    <a:pt x="2250669" y="3068730"/>
                  </a:lnTo>
                  <a:lnTo>
                    <a:pt x="2297093" y="3061564"/>
                  </a:lnTo>
                  <a:lnTo>
                    <a:pt x="2342821" y="3052452"/>
                  </a:lnTo>
                  <a:lnTo>
                    <a:pt x="2387808" y="3041440"/>
                  </a:lnTo>
                  <a:lnTo>
                    <a:pt x="2432006" y="3028572"/>
                  </a:lnTo>
                  <a:lnTo>
                    <a:pt x="2475369" y="3013894"/>
                  </a:lnTo>
                  <a:lnTo>
                    <a:pt x="2517850" y="2997452"/>
                  </a:lnTo>
                  <a:lnTo>
                    <a:pt x="2559403" y="2979290"/>
                  </a:lnTo>
                  <a:lnTo>
                    <a:pt x="2599982" y="2959454"/>
                  </a:lnTo>
                  <a:lnTo>
                    <a:pt x="2639539" y="2937989"/>
                  </a:lnTo>
                  <a:lnTo>
                    <a:pt x="2678029" y="2914941"/>
                  </a:lnTo>
                  <a:lnTo>
                    <a:pt x="2715404" y="2890355"/>
                  </a:lnTo>
                  <a:lnTo>
                    <a:pt x="2751619" y="2864277"/>
                  </a:lnTo>
                  <a:lnTo>
                    <a:pt x="2786626" y="2836750"/>
                  </a:lnTo>
                  <a:lnTo>
                    <a:pt x="2820379" y="2807822"/>
                  </a:lnTo>
                  <a:lnTo>
                    <a:pt x="2852832" y="2777537"/>
                  </a:lnTo>
                  <a:lnTo>
                    <a:pt x="2883938" y="2745941"/>
                  </a:lnTo>
                  <a:lnTo>
                    <a:pt x="2913650" y="2713078"/>
                  </a:lnTo>
                  <a:lnTo>
                    <a:pt x="2941922" y="2678995"/>
                  </a:lnTo>
                  <a:lnTo>
                    <a:pt x="2968708" y="2643736"/>
                  </a:lnTo>
                  <a:lnTo>
                    <a:pt x="2993960" y="2607347"/>
                  </a:lnTo>
                  <a:lnTo>
                    <a:pt x="3017632" y="2569873"/>
                  </a:lnTo>
                  <a:lnTo>
                    <a:pt x="3039679" y="2531359"/>
                  </a:lnTo>
                  <a:lnTo>
                    <a:pt x="3060052" y="2491852"/>
                  </a:lnTo>
                  <a:lnTo>
                    <a:pt x="3078706" y="2451395"/>
                  </a:lnTo>
                  <a:lnTo>
                    <a:pt x="3095594" y="2410035"/>
                  </a:lnTo>
                  <a:lnTo>
                    <a:pt x="3110669" y="2367817"/>
                  </a:lnTo>
                  <a:lnTo>
                    <a:pt x="3123886" y="2324786"/>
                  </a:lnTo>
                  <a:lnTo>
                    <a:pt x="3135196" y="2280987"/>
                  </a:lnTo>
                  <a:lnTo>
                    <a:pt x="3144555" y="2236466"/>
                  </a:lnTo>
                  <a:lnTo>
                    <a:pt x="3151915" y="2191268"/>
                  </a:lnTo>
                  <a:lnTo>
                    <a:pt x="3157230" y="2145438"/>
                  </a:lnTo>
                  <a:lnTo>
                    <a:pt x="3160453" y="2099022"/>
                  </a:lnTo>
                  <a:lnTo>
                    <a:pt x="3161538" y="2052066"/>
                  </a:lnTo>
                  <a:lnTo>
                    <a:pt x="3160453" y="2005109"/>
                  </a:lnTo>
                  <a:lnTo>
                    <a:pt x="3157230" y="1958693"/>
                  </a:lnTo>
                  <a:lnTo>
                    <a:pt x="3151915" y="1912863"/>
                  </a:lnTo>
                  <a:lnTo>
                    <a:pt x="3144555" y="1867665"/>
                  </a:lnTo>
                  <a:lnTo>
                    <a:pt x="3135196" y="1823144"/>
                  </a:lnTo>
                  <a:lnTo>
                    <a:pt x="3123886" y="1779345"/>
                  </a:lnTo>
                  <a:lnTo>
                    <a:pt x="3110669" y="1736314"/>
                  </a:lnTo>
                  <a:lnTo>
                    <a:pt x="3095594" y="1694096"/>
                  </a:lnTo>
                  <a:lnTo>
                    <a:pt x="3078706" y="1652736"/>
                  </a:lnTo>
                  <a:lnTo>
                    <a:pt x="3060052" y="1612279"/>
                  </a:lnTo>
                  <a:lnTo>
                    <a:pt x="3039679" y="1572772"/>
                  </a:lnTo>
                  <a:lnTo>
                    <a:pt x="3017632" y="1534258"/>
                  </a:lnTo>
                  <a:lnTo>
                    <a:pt x="2993960" y="1496784"/>
                  </a:lnTo>
                  <a:lnTo>
                    <a:pt x="2968708" y="1460395"/>
                  </a:lnTo>
                  <a:lnTo>
                    <a:pt x="2941922" y="1425136"/>
                  </a:lnTo>
                  <a:lnTo>
                    <a:pt x="2913650" y="1391053"/>
                  </a:lnTo>
                  <a:lnTo>
                    <a:pt x="2883938" y="1358190"/>
                  </a:lnTo>
                  <a:lnTo>
                    <a:pt x="2852832" y="1326594"/>
                  </a:lnTo>
                  <a:lnTo>
                    <a:pt x="2820379" y="1296309"/>
                  </a:lnTo>
                  <a:lnTo>
                    <a:pt x="2786626" y="1267381"/>
                  </a:lnTo>
                  <a:lnTo>
                    <a:pt x="2751619" y="1239854"/>
                  </a:lnTo>
                  <a:lnTo>
                    <a:pt x="2715404" y="1213776"/>
                  </a:lnTo>
                  <a:lnTo>
                    <a:pt x="2678029" y="1189190"/>
                  </a:lnTo>
                  <a:lnTo>
                    <a:pt x="2639539" y="1166142"/>
                  </a:lnTo>
                  <a:lnTo>
                    <a:pt x="2599982" y="1144677"/>
                  </a:lnTo>
                  <a:lnTo>
                    <a:pt x="2559403" y="1124841"/>
                  </a:lnTo>
                  <a:lnTo>
                    <a:pt x="2517850" y="1106679"/>
                  </a:lnTo>
                  <a:lnTo>
                    <a:pt x="2475369" y="1090237"/>
                  </a:lnTo>
                  <a:lnTo>
                    <a:pt x="2432006" y="1075559"/>
                  </a:lnTo>
                  <a:lnTo>
                    <a:pt x="2387808" y="1062691"/>
                  </a:lnTo>
                  <a:lnTo>
                    <a:pt x="2342821" y="1051679"/>
                  </a:lnTo>
                  <a:lnTo>
                    <a:pt x="2297093" y="1042567"/>
                  </a:lnTo>
                  <a:lnTo>
                    <a:pt x="2250669" y="1035401"/>
                  </a:lnTo>
                  <a:lnTo>
                    <a:pt x="2203597" y="1030227"/>
                  </a:lnTo>
                  <a:lnTo>
                    <a:pt x="2155922" y="1027089"/>
                  </a:lnTo>
                  <a:lnTo>
                    <a:pt x="2107691" y="1026033"/>
                  </a:lnTo>
                  <a:lnTo>
                    <a:pt x="2059461" y="1027089"/>
                  </a:lnTo>
                  <a:lnTo>
                    <a:pt x="2011786" y="1030227"/>
                  </a:lnTo>
                  <a:lnTo>
                    <a:pt x="1964714" y="1035401"/>
                  </a:lnTo>
                  <a:lnTo>
                    <a:pt x="1918290" y="1042567"/>
                  </a:lnTo>
                  <a:lnTo>
                    <a:pt x="1872562" y="1051679"/>
                  </a:lnTo>
                  <a:lnTo>
                    <a:pt x="1827575" y="1062691"/>
                  </a:lnTo>
                  <a:lnTo>
                    <a:pt x="1783377" y="1075559"/>
                  </a:lnTo>
                  <a:lnTo>
                    <a:pt x="1740014" y="1090237"/>
                  </a:lnTo>
                  <a:lnTo>
                    <a:pt x="1697533" y="1106679"/>
                  </a:lnTo>
                  <a:lnTo>
                    <a:pt x="1655980" y="1124841"/>
                  </a:lnTo>
                  <a:lnTo>
                    <a:pt x="1615401" y="1144677"/>
                  </a:lnTo>
                  <a:lnTo>
                    <a:pt x="1575844" y="1166142"/>
                  </a:lnTo>
                  <a:lnTo>
                    <a:pt x="1537354" y="1189190"/>
                  </a:lnTo>
                  <a:lnTo>
                    <a:pt x="1499979" y="1213776"/>
                  </a:lnTo>
                  <a:lnTo>
                    <a:pt x="1463764" y="1239854"/>
                  </a:lnTo>
                  <a:lnTo>
                    <a:pt x="1428757" y="1267381"/>
                  </a:lnTo>
                  <a:lnTo>
                    <a:pt x="1395004" y="1296309"/>
                  </a:lnTo>
                  <a:lnTo>
                    <a:pt x="1362551" y="1326594"/>
                  </a:lnTo>
                  <a:lnTo>
                    <a:pt x="1331445" y="1358190"/>
                  </a:lnTo>
                  <a:lnTo>
                    <a:pt x="1301733" y="1391053"/>
                  </a:lnTo>
                  <a:lnTo>
                    <a:pt x="1273461" y="1425136"/>
                  </a:lnTo>
                  <a:lnTo>
                    <a:pt x="1246675" y="1460395"/>
                  </a:lnTo>
                  <a:lnTo>
                    <a:pt x="1221423" y="1496784"/>
                  </a:lnTo>
                  <a:lnTo>
                    <a:pt x="1197751" y="1534258"/>
                  </a:lnTo>
                  <a:lnTo>
                    <a:pt x="1175704" y="1572772"/>
                  </a:lnTo>
                  <a:lnTo>
                    <a:pt x="1155331" y="1612279"/>
                  </a:lnTo>
                  <a:lnTo>
                    <a:pt x="1136677" y="1652736"/>
                  </a:lnTo>
                  <a:lnTo>
                    <a:pt x="1119789" y="1694096"/>
                  </a:lnTo>
                  <a:lnTo>
                    <a:pt x="1104714" y="1736314"/>
                  </a:lnTo>
                  <a:lnTo>
                    <a:pt x="1091497" y="1779345"/>
                  </a:lnTo>
                  <a:lnTo>
                    <a:pt x="1080187" y="1823144"/>
                  </a:lnTo>
                  <a:lnTo>
                    <a:pt x="1070828" y="1867665"/>
                  </a:lnTo>
                  <a:lnTo>
                    <a:pt x="1063468" y="1912863"/>
                  </a:lnTo>
                  <a:lnTo>
                    <a:pt x="1058153" y="1958693"/>
                  </a:lnTo>
                  <a:lnTo>
                    <a:pt x="1054930" y="2005109"/>
                  </a:lnTo>
                  <a:lnTo>
                    <a:pt x="1053846" y="2052066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2628" y="2276855"/>
              <a:ext cx="3832859" cy="38160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3776" y="4039997"/>
              <a:ext cx="3693160" cy="291465"/>
            </a:xfrm>
            <a:custGeom>
              <a:avLst/>
              <a:gdLst/>
              <a:ahLst/>
              <a:cxnLst/>
              <a:rect l="l" t="t" r="r" b="b"/>
              <a:pathLst>
                <a:path w="3693160" h="291464">
                  <a:moveTo>
                    <a:pt x="3466338" y="62737"/>
                  </a:moveTo>
                  <a:lnTo>
                    <a:pt x="3464855" y="138961"/>
                  </a:lnTo>
                  <a:lnTo>
                    <a:pt x="3502914" y="139700"/>
                  </a:lnTo>
                  <a:lnTo>
                    <a:pt x="3501390" y="215900"/>
                  </a:lnTo>
                  <a:lnTo>
                    <a:pt x="3463359" y="215900"/>
                  </a:lnTo>
                  <a:lnTo>
                    <a:pt x="3461893" y="291338"/>
                  </a:lnTo>
                  <a:lnTo>
                    <a:pt x="3620356" y="215900"/>
                  </a:lnTo>
                  <a:lnTo>
                    <a:pt x="3501390" y="215900"/>
                  </a:lnTo>
                  <a:lnTo>
                    <a:pt x="3463374" y="215162"/>
                  </a:lnTo>
                  <a:lnTo>
                    <a:pt x="3621905" y="215162"/>
                  </a:lnTo>
                  <a:lnTo>
                    <a:pt x="3692652" y="181482"/>
                  </a:lnTo>
                  <a:lnTo>
                    <a:pt x="3466338" y="62737"/>
                  </a:lnTo>
                  <a:close/>
                </a:path>
                <a:path w="3693160" h="291464">
                  <a:moveTo>
                    <a:pt x="230771" y="0"/>
                  </a:moveTo>
                  <a:lnTo>
                    <a:pt x="0" y="109854"/>
                  </a:lnTo>
                  <a:lnTo>
                    <a:pt x="226339" y="228600"/>
                  </a:lnTo>
                  <a:lnTo>
                    <a:pt x="227817" y="152377"/>
                  </a:lnTo>
                  <a:lnTo>
                    <a:pt x="189725" y="151637"/>
                  </a:lnTo>
                  <a:lnTo>
                    <a:pt x="191198" y="75437"/>
                  </a:lnTo>
                  <a:lnTo>
                    <a:pt x="229309" y="75437"/>
                  </a:lnTo>
                  <a:lnTo>
                    <a:pt x="230771" y="0"/>
                  </a:lnTo>
                  <a:close/>
                </a:path>
                <a:path w="3693160" h="291464">
                  <a:moveTo>
                    <a:pt x="3464855" y="138961"/>
                  </a:moveTo>
                  <a:lnTo>
                    <a:pt x="3463374" y="215162"/>
                  </a:lnTo>
                  <a:lnTo>
                    <a:pt x="3501390" y="215900"/>
                  </a:lnTo>
                  <a:lnTo>
                    <a:pt x="3502914" y="139700"/>
                  </a:lnTo>
                  <a:lnTo>
                    <a:pt x="3464855" y="138961"/>
                  </a:lnTo>
                  <a:close/>
                </a:path>
                <a:path w="3693160" h="291464">
                  <a:moveTo>
                    <a:pt x="229294" y="76177"/>
                  </a:moveTo>
                  <a:lnTo>
                    <a:pt x="227817" y="152377"/>
                  </a:lnTo>
                  <a:lnTo>
                    <a:pt x="3463374" y="215162"/>
                  </a:lnTo>
                  <a:lnTo>
                    <a:pt x="3464855" y="138961"/>
                  </a:lnTo>
                  <a:lnTo>
                    <a:pt x="229294" y="76177"/>
                  </a:lnTo>
                  <a:close/>
                </a:path>
                <a:path w="3693160" h="291464">
                  <a:moveTo>
                    <a:pt x="191198" y="75437"/>
                  </a:moveTo>
                  <a:lnTo>
                    <a:pt x="189725" y="151637"/>
                  </a:lnTo>
                  <a:lnTo>
                    <a:pt x="227817" y="152377"/>
                  </a:lnTo>
                  <a:lnTo>
                    <a:pt x="229294" y="76177"/>
                  </a:lnTo>
                  <a:lnTo>
                    <a:pt x="191198" y="75437"/>
                  </a:lnTo>
                  <a:close/>
                </a:path>
                <a:path w="3693160" h="291464">
                  <a:moveTo>
                    <a:pt x="229309" y="75437"/>
                  </a:moveTo>
                  <a:lnTo>
                    <a:pt x="191198" y="75437"/>
                  </a:lnTo>
                  <a:lnTo>
                    <a:pt x="229294" y="76177"/>
                  </a:lnTo>
                  <a:lnTo>
                    <a:pt x="229309" y="75437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51276" y="2435352"/>
              <a:ext cx="2926080" cy="1728470"/>
            </a:xfrm>
            <a:custGeom>
              <a:avLst/>
              <a:gdLst/>
              <a:ahLst/>
              <a:cxnLst/>
              <a:rect l="l" t="t" r="r" b="b"/>
              <a:pathLst>
                <a:path w="2926079" h="1728470">
                  <a:moveTo>
                    <a:pt x="0" y="1728216"/>
                  </a:moveTo>
                  <a:lnTo>
                    <a:pt x="32144" y="1683793"/>
                  </a:lnTo>
                  <a:lnTo>
                    <a:pt x="64301" y="1639405"/>
                  </a:lnTo>
                  <a:lnTo>
                    <a:pt x="96477" y="1595082"/>
                  </a:lnTo>
                  <a:lnTo>
                    <a:pt x="128678" y="1550852"/>
                  </a:lnTo>
                  <a:lnTo>
                    <a:pt x="160912" y="1506744"/>
                  </a:lnTo>
                  <a:lnTo>
                    <a:pt x="193185" y="1462787"/>
                  </a:lnTo>
                  <a:lnTo>
                    <a:pt x="225503" y="1419011"/>
                  </a:lnTo>
                  <a:lnTo>
                    <a:pt x="257874" y="1375444"/>
                  </a:lnTo>
                  <a:lnTo>
                    <a:pt x="290304" y="1332115"/>
                  </a:lnTo>
                  <a:lnTo>
                    <a:pt x="322800" y="1289054"/>
                  </a:lnTo>
                  <a:lnTo>
                    <a:pt x="355369" y="1246290"/>
                  </a:lnTo>
                  <a:lnTo>
                    <a:pt x="388017" y="1203851"/>
                  </a:lnTo>
                  <a:lnTo>
                    <a:pt x="420750" y="1161767"/>
                  </a:lnTo>
                  <a:lnTo>
                    <a:pt x="453577" y="1120067"/>
                  </a:lnTo>
                  <a:lnTo>
                    <a:pt x="486503" y="1078780"/>
                  </a:lnTo>
                  <a:lnTo>
                    <a:pt x="519535" y="1037934"/>
                  </a:lnTo>
                  <a:lnTo>
                    <a:pt x="552680" y="997559"/>
                  </a:lnTo>
                  <a:lnTo>
                    <a:pt x="585944" y="957685"/>
                  </a:lnTo>
                  <a:lnTo>
                    <a:pt x="619334" y="918339"/>
                  </a:lnTo>
                  <a:lnTo>
                    <a:pt x="652858" y="879552"/>
                  </a:lnTo>
                  <a:lnTo>
                    <a:pt x="686521" y="841351"/>
                  </a:lnTo>
                  <a:lnTo>
                    <a:pt x="720330" y="803767"/>
                  </a:lnTo>
                  <a:lnTo>
                    <a:pt x="754292" y="766828"/>
                  </a:lnTo>
                  <a:lnTo>
                    <a:pt x="788415" y="730564"/>
                  </a:lnTo>
                  <a:lnTo>
                    <a:pt x="822703" y="695002"/>
                  </a:lnTo>
                  <a:lnTo>
                    <a:pt x="857165" y="660174"/>
                  </a:lnTo>
                  <a:lnTo>
                    <a:pt x="891806" y="626106"/>
                  </a:lnTo>
                  <a:lnTo>
                    <a:pt x="926635" y="592830"/>
                  </a:lnTo>
                  <a:lnTo>
                    <a:pt x="961656" y="560373"/>
                  </a:lnTo>
                  <a:lnTo>
                    <a:pt x="996877" y="528764"/>
                  </a:lnTo>
                  <a:lnTo>
                    <a:pt x="1032305" y="498034"/>
                  </a:lnTo>
                  <a:lnTo>
                    <a:pt x="1067947" y="468210"/>
                  </a:lnTo>
                  <a:lnTo>
                    <a:pt x="1103808" y="439322"/>
                  </a:lnTo>
                  <a:lnTo>
                    <a:pt x="1139896" y="411399"/>
                  </a:lnTo>
                  <a:lnTo>
                    <a:pt x="1176218" y="384469"/>
                  </a:lnTo>
                  <a:lnTo>
                    <a:pt x="1212780" y="358563"/>
                  </a:lnTo>
                  <a:lnTo>
                    <a:pt x="1249589" y="333709"/>
                  </a:lnTo>
                  <a:lnTo>
                    <a:pt x="1286652" y="309936"/>
                  </a:lnTo>
                  <a:lnTo>
                    <a:pt x="1323975" y="287274"/>
                  </a:lnTo>
                  <a:lnTo>
                    <a:pt x="1368433" y="261941"/>
                  </a:lnTo>
                  <a:lnTo>
                    <a:pt x="1413269" y="238143"/>
                  </a:lnTo>
                  <a:lnTo>
                    <a:pt x="1458471" y="215833"/>
                  </a:lnTo>
                  <a:lnTo>
                    <a:pt x="1504027" y="194961"/>
                  </a:lnTo>
                  <a:lnTo>
                    <a:pt x="1549926" y="175480"/>
                  </a:lnTo>
                  <a:lnTo>
                    <a:pt x="1596156" y="157342"/>
                  </a:lnTo>
                  <a:lnTo>
                    <a:pt x="1642704" y="140499"/>
                  </a:lnTo>
                  <a:lnTo>
                    <a:pt x="1689559" y="124903"/>
                  </a:lnTo>
                  <a:lnTo>
                    <a:pt x="1736709" y="110506"/>
                  </a:lnTo>
                  <a:lnTo>
                    <a:pt x="1784143" y="97260"/>
                  </a:lnTo>
                  <a:lnTo>
                    <a:pt x="1831848" y="85118"/>
                  </a:lnTo>
                  <a:lnTo>
                    <a:pt x="1879812" y="74030"/>
                  </a:lnTo>
                  <a:lnTo>
                    <a:pt x="1928024" y="63950"/>
                  </a:lnTo>
                  <a:lnTo>
                    <a:pt x="1976472" y="54829"/>
                  </a:lnTo>
                  <a:lnTo>
                    <a:pt x="2025145" y="46619"/>
                  </a:lnTo>
                  <a:lnTo>
                    <a:pt x="2074029" y="39273"/>
                  </a:lnTo>
                  <a:lnTo>
                    <a:pt x="2123114" y="32742"/>
                  </a:lnTo>
                  <a:lnTo>
                    <a:pt x="2172388" y="26979"/>
                  </a:lnTo>
                  <a:lnTo>
                    <a:pt x="2221838" y="21935"/>
                  </a:lnTo>
                  <a:lnTo>
                    <a:pt x="2271454" y="17562"/>
                  </a:lnTo>
                  <a:lnTo>
                    <a:pt x="2321222" y="13813"/>
                  </a:lnTo>
                  <a:lnTo>
                    <a:pt x="2371132" y="10639"/>
                  </a:lnTo>
                  <a:lnTo>
                    <a:pt x="2421171" y="7993"/>
                  </a:lnTo>
                  <a:lnTo>
                    <a:pt x="2471328" y="5827"/>
                  </a:lnTo>
                  <a:lnTo>
                    <a:pt x="2521590" y="4092"/>
                  </a:lnTo>
                  <a:lnTo>
                    <a:pt x="2571947" y="2741"/>
                  </a:lnTo>
                  <a:lnTo>
                    <a:pt x="2622386" y="1726"/>
                  </a:lnTo>
                  <a:lnTo>
                    <a:pt x="2672895" y="999"/>
                  </a:lnTo>
                  <a:lnTo>
                    <a:pt x="2723462" y="511"/>
                  </a:lnTo>
                  <a:lnTo>
                    <a:pt x="2774076" y="215"/>
                  </a:lnTo>
                  <a:lnTo>
                    <a:pt x="2824725" y="63"/>
                  </a:lnTo>
                  <a:lnTo>
                    <a:pt x="2875397" y="7"/>
                  </a:lnTo>
                  <a:lnTo>
                    <a:pt x="2926079" y="0"/>
                  </a:lnTo>
                </a:path>
              </a:pathLst>
            </a:custGeom>
            <a:ln w="57912">
              <a:solidFill>
                <a:srgbClr val="FF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59758" y="4725161"/>
              <a:ext cx="208915" cy="0"/>
            </a:xfrm>
            <a:custGeom>
              <a:avLst/>
              <a:gdLst/>
              <a:ahLst/>
              <a:cxnLst/>
              <a:rect l="l" t="t" r="r" b="b"/>
              <a:pathLst>
                <a:path w="208914">
                  <a:moveTo>
                    <a:pt x="0" y="0"/>
                  </a:moveTo>
                  <a:lnTo>
                    <a:pt x="208787" y="0"/>
                  </a:lnTo>
                </a:path>
              </a:pathLst>
            </a:custGeom>
            <a:ln w="381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58055" y="3557016"/>
              <a:ext cx="1811020" cy="1153795"/>
            </a:xfrm>
            <a:custGeom>
              <a:avLst/>
              <a:gdLst/>
              <a:ahLst/>
              <a:cxnLst/>
              <a:rect l="l" t="t" r="r" b="b"/>
              <a:pathLst>
                <a:path w="1811020" h="1153795">
                  <a:moveTo>
                    <a:pt x="0" y="1153668"/>
                  </a:moveTo>
                  <a:lnTo>
                    <a:pt x="31020" y="1107416"/>
                  </a:lnTo>
                  <a:lnTo>
                    <a:pt x="62067" y="1061248"/>
                  </a:lnTo>
                  <a:lnTo>
                    <a:pt x="93154" y="1015237"/>
                  </a:lnTo>
                  <a:lnTo>
                    <a:pt x="124299" y="969456"/>
                  </a:lnTo>
                  <a:lnTo>
                    <a:pt x="155516" y="923980"/>
                  </a:lnTo>
                  <a:lnTo>
                    <a:pt x="186821" y="878882"/>
                  </a:lnTo>
                  <a:lnTo>
                    <a:pt x="218230" y="834236"/>
                  </a:lnTo>
                  <a:lnTo>
                    <a:pt x="249759" y="790114"/>
                  </a:lnTo>
                  <a:lnTo>
                    <a:pt x="281423" y="746592"/>
                  </a:lnTo>
                  <a:lnTo>
                    <a:pt x="313238" y="703742"/>
                  </a:lnTo>
                  <a:lnTo>
                    <a:pt x="345221" y="661638"/>
                  </a:lnTo>
                  <a:lnTo>
                    <a:pt x="377385" y="620354"/>
                  </a:lnTo>
                  <a:lnTo>
                    <a:pt x="409748" y="579964"/>
                  </a:lnTo>
                  <a:lnTo>
                    <a:pt x="442325" y="540540"/>
                  </a:lnTo>
                  <a:lnTo>
                    <a:pt x="475131" y="502158"/>
                  </a:lnTo>
                  <a:lnTo>
                    <a:pt x="508182" y="464889"/>
                  </a:lnTo>
                  <a:lnTo>
                    <a:pt x="541495" y="428809"/>
                  </a:lnTo>
                  <a:lnTo>
                    <a:pt x="575084" y="393990"/>
                  </a:lnTo>
                  <a:lnTo>
                    <a:pt x="608966" y="360506"/>
                  </a:lnTo>
                  <a:lnTo>
                    <a:pt x="643156" y="328432"/>
                  </a:lnTo>
                  <a:lnTo>
                    <a:pt x="677670" y="297840"/>
                  </a:lnTo>
                  <a:lnTo>
                    <a:pt x="712523" y="268804"/>
                  </a:lnTo>
                  <a:lnTo>
                    <a:pt x="747731" y="241398"/>
                  </a:lnTo>
                  <a:lnTo>
                    <a:pt x="783311" y="215695"/>
                  </a:lnTo>
                  <a:lnTo>
                    <a:pt x="819277" y="191770"/>
                  </a:lnTo>
                  <a:lnTo>
                    <a:pt x="862604" y="165658"/>
                  </a:lnTo>
                  <a:lnTo>
                    <a:pt x="906497" y="142031"/>
                  </a:lnTo>
                  <a:lnTo>
                    <a:pt x="950929" y="120764"/>
                  </a:lnTo>
                  <a:lnTo>
                    <a:pt x="995870" y="101734"/>
                  </a:lnTo>
                  <a:lnTo>
                    <a:pt x="1041293" y="84816"/>
                  </a:lnTo>
                  <a:lnTo>
                    <a:pt x="1087169" y="69887"/>
                  </a:lnTo>
                  <a:lnTo>
                    <a:pt x="1133470" y="56820"/>
                  </a:lnTo>
                  <a:lnTo>
                    <a:pt x="1180168" y="45493"/>
                  </a:lnTo>
                  <a:lnTo>
                    <a:pt x="1227234" y="35782"/>
                  </a:lnTo>
                  <a:lnTo>
                    <a:pt x="1274641" y="27561"/>
                  </a:lnTo>
                  <a:lnTo>
                    <a:pt x="1322360" y="20707"/>
                  </a:lnTo>
                  <a:lnTo>
                    <a:pt x="1370363" y="15095"/>
                  </a:lnTo>
                  <a:lnTo>
                    <a:pt x="1418622" y="10602"/>
                  </a:lnTo>
                  <a:lnTo>
                    <a:pt x="1467108" y="7102"/>
                  </a:lnTo>
                  <a:lnTo>
                    <a:pt x="1515794" y="4472"/>
                  </a:lnTo>
                  <a:lnTo>
                    <a:pt x="1564650" y="2588"/>
                  </a:lnTo>
                  <a:lnTo>
                    <a:pt x="1613650" y="1325"/>
                  </a:lnTo>
                  <a:lnTo>
                    <a:pt x="1662764" y="559"/>
                  </a:lnTo>
                  <a:lnTo>
                    <a:pt x="1711964" y="165"/>
                  </a:lnTo>
                  <a:lnTo>
                    <a:pt x="1761223" y="20"/>
                  </a:lnTo>
                  <a:lnTo>
                    <a:pt x="1810512" y="0"/>
                  </a:lnTo>
                </a:path>
              </a:pathLst>
            </a:custGeom>
            <a:ln w="57912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78402" y="4437126"/>
              <a:ext cx="2022475" cy="697230"/>
            </a:xfrm>
            <a:custGeom>
              <a:avLst/>
              <a:gdLst/>
              <a:ahLst/>
              <a:cxnLst/>
              <a:rect l="l" t="t" r="r" b="b"/>
              <a:pathLst>
                <a:path w="2022475" h="697229">
                  <a:moveTo>
                    <a:pt x="0" y="648716"/>
                  </a:moveTo>
                  <a:lnTo>
                    <a:pt x="54281" y="655608"/>
                  </a:lnTo>
                  <a:lnTo>
                    <a:pt x="108492" y="662396"/>
                  </a:lnTo>
                  <a:lnTo>
                    <a:pt x="162559" y="668947"/>
                  </a:lnTo>
                  <a:lnTo>
                    <a:pt x="216409" y="675129"/>
                  </a:lnTo>
                  <a:lnTo>
                    <a:pt x="269970" y="680810"/>
                  </a:lnTo>
                  <a:lnTo>
                    <a:pt x="323167" y="685856"/>
                  </a:lnTo>
                  <a:lnTo>
                    <a:pt x="375929" y="690135"/>
                  </a:lnTo>
                  <a:lnTo>
                    <a:pt x="428182" y="693516"/>
                  </a:lnTo>
                  <a:lnTo>
                    <a:pt x="479853" y="695864"/>
                  </a:lnTo>
                  <a:lnTo>
                    <a:pt x="530869" y="697049"/>
                  </a:lnTo>
                  <a:lnTo>
                    <a:pt x="581157" y="696936"/>
                  </a:lnTo>
                  <a:lnTo>
                    <a:pt x="630644" y="695395"/>
                  </a:lnTo>
                  <a:lnTo>
                    <a:pt x="679257" y="692292"/>
                  </a:lnTo>
                  <a:lnTo>
                    <a:pt x="726922" y="687495"/>
                  </a:lnTo>
                  <a:lnTo>
                    <a:pt x="773568" y="680871"/>
                  </a:lnTo>
                  <a:lnTo>
                    <a:pt x="819120" y="672288"/>
                  </a:lnTo>
                  <a:lnTo>
                    <a:pt x="863506" y="661614"/>
                  </a:lnTo>
                  <a:lnTo>
                    <a:pt x="906652" y="648716"/>
                  </a:lnTo>
                  <a:lnTo>
                    <a:pt x="950973" y="631583"/>
                  </a:lnTo>
                  <a:lnTo>
                    <a:pt x="993942" y="610255"/>
                  </a:lnTo>
                  <a:lnTo>
                    <a:pt x="1035642" y="585256"/>
                  </a:lnTo>
                  <a:lnTo>
                    <a:pt x="1076159" y="557115"/>
                  </a:lnTo>
                  <a:lnTo>
                    <a:pt x="1115577" y="526355"/>
                  </a:lnTo>
                  <a:lnTo>
                    <a:pt x="1153981" y="493505"/>
                  </a:lnTo>
                  <a:lnTo>
                    <a:pt x="1191455" y="459090"/>
                  </a:lnTo>
                  <a:lnTo>
                    <a:pt x="1228084" y="423637"/>
                  </a:lnTo>
                  <a:lnTo>
                    <a:pt x="1263952" y="387671"/>
                  </a:lnTo>
                  <a:lnTo>
                    <a:pt x="1299144" y="351719"/>
                  </a:lnTo>
                  <a:lnTo>
                    <a:pt x="1333744" y="316308"/>
                  </a:lnTo>
                  <a:lnTo>
                    <a:pt x="1367836" y="281963"/>
                  </a:lnTo>
                  <a:lnTo>
                    <a:pt x="1401507" y="249210"/>
                  </a:lnTo>
                  <a:lnTo>
                    <a:pt x="1434839" y="218577"/>
                  </a:lnTo>
                  <a:lnTo>
                    <a:pt x="1467917" y="190588"/>
                  </a:lnTo>
                  <a:lnTo>
                    <a:pt x="1500827" y="165772"/>
                  </a:lnTo>
                  <a:lnTo>
                    <a:pt x="1533652" y="144653"/>
                  </a:lnTo>
                  <a:lnTo>
                    <a:pt x="1588408" y="114813"/>
                  </a:lnTo>
                  <a:lnTo>
                    <a:pt x="1641266" y="89790"/>
                  </a:lnTo>
                  <a:lnTo>
                    <a:pt x="1692448" y="69058"/>
                  </a:lnTo>
                  <a:lnTo>
                    <a:pt x="1742175" y="52093"/>
                  </a:lnTo>
                  <a:lnTo>
                    <a:pt x="1790668" y="38369"/>
                  </a:lnTo>
                  <a:lnTo>
                    <a:pt x="1838147" y="27362"/>
                  </a:lnTo>
                  <a:lnTo>
                    <a:pt x="1884833" y="18547"/>
                  </a:lnTo>
                  <a:lnTo>
                    <a:pt x="1930948" y="11398"/>
                  </a:lnTo>
                  <a:lnTo>
                    <a:pt x="1976713" y="5391"/>
                  </a:lnTo>
                  <a:lnTo>
                    <a:pt x="2022348" y="0"/>
                  </a:lnTo>
                </a:path>
              </a:pathLst>
            </a:custGeom>
            <a:ln w="38100">
              <a:solidFill>
                <a:srgbClr val="66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407911" y="2175205"/>
            <a:ext cx="1327150" cy="2828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13000</a:t>
            </a:r>
            <a:r>
              <a:rPr sz="24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km.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50">
              <a:latin typeface="Times New Roman"/>
              <a:cs typeface="Times New Roman"/>
            </a:endParaRPr>
          </a:p>
          <a:p>
            <a:pPr marL="32384" indent="137795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200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km.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50">
              <a:latin typeface="Times New Roman"/>
              <a:cs typeface="Times New Roman"/>
            </a:endParaRPr>
          </a:p>
          <a:p>
            <a:pPr marL="32384" marR="236220">
              <a:lnSpc>
                <a:spcPct val="120000"/>
              </a:lnSpc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Deniz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er  4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km.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067562"/>
            <a:ext cx="60960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eXGyreAdventor"/>
                <a:cs typeface="TeXGyreAdventor"/>
              </a:rPr>
              <a:t>KİMYASAL ÖZELLİKLERİNE</a:t>
            </a:r>
            <a:r>
              <a:rPr sz="3200" spc="-80" dirty="0">
                <a:latin typeface="TeXGyreAdventor"/>
                <a:cs typeface="TeXGyreAdventor"/>
              </a:rPr>
              <a:t> </a:t>
            </a:r>
            <a:r>
              <a:rPr sz="3200" dirty="0">
                <a:latin typeface="TeXGyreAdventor"/>
                <a:cs typeface="TeXGyreAdventor"/>
              </a:rPr>
              <a:t>GÖRE</a:t>
            </a:r>
            <a:endParaRPr sz="3200">
              <a:latin typeface="TeXGyreAdventor"/>
              <a:cs typeface="TeXGyreAdvento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9831" y="2060448"/>
            <a:ext cx="5039868" cy="4536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72480" y="3310889"/>
            <a:ext cx="3559175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36854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-Heterosferde oksijen ve</a:t>
            </a:r>
            <a:r>
              <a:rPr sz="2000" spc="-1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azot  </a:t>
            </a:r>
            <a:r>
              <a:rPr sz="2000" spc="-10" dirty="0">
                <a:solidFill>
                  <a:srgbClr val="000099"/>
                </a:solidFill>
                <a:latin typeface="Arial"/>
                <a:cs typeface="Arial"/>
              </a:rPr>
              <a:t>dışında </a:t>
            </a:r>
            <a:r>
              <a:rPr sz="2000" spc="-5" dirty="0">
                <a:solidFill>
                  <a:srgbClr val="000099"/>
                </a:solidFill>
                <a:latin typeface="Arial"/>
                <a:cs typeface="Arial"/>
              </a:rPr>
              <a:t>helyumda</a:t>
            </a:r>
            <a:r>
              <a:rPr sz="2000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0099"/>
                </a:solidFill>
                <a:latin typeface="Arial"/>
                <a:cs typeface="Arial"/>
              </a:rPr>
              <a:t>bulunur.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Güneş </a:t>
            </a:r>
            <a:r>
              <a:rPr sz="2000" spc="-10" dirty="0">
                <a:solidFill>
                  <a:srgbClr val="000099"/>
                </a:solidFill>
                <a:latin typeface="Arial"/>
                <a:cs typeface="Arial"/>
              </a:rPr>
              <a:t>ışınlarının </a:t>
            </a:r>
            <a:r>
              <a:rPr sz="2000" spc="-5" dirty="0">
                <a:solidFill>
                  <a:srgbClr val="000099"/>
                </a:solidFill>
                <a:latin typeface="Arial"/>
                <a:cs typeface="Arial"/>
              </a:rPr>
              <a:t>etkisi</a:t>
            </a:r>
            <a:r>
              <a:rPr sz="2000" spc="-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99"/>
                </a:solidFill>
                <a:latin typeface="Arial"/>
                <a:cs typeface="Arial"/>
              </a:rPr>
              <a:t>ile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000099"/>
                </a:solidFill>
                <a:latin typeface="Arial"/>
                <a:cs typeface="Arial"/>
              </a:rPr>
              <a:t>atmosferin bileşimi</a:t>
            </a:r>
            <a:r>
              <a:rPr sz="2000" spc="-7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Arial"/>
                <a:cs typeface="Arial"/>
              </a:rPr>
              <a:t>değişkendir.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12700" marR="24765">
              <a:lnSpc>
                <a:spcPct val="100000"/>
              </a:lnSpc>
            </a:pP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-Homosferde </a:t>
            </a:r>
            <a:r>
              <a:rPr sz="2000" spc="-5" dirty="0">
                <a:solidFill>
                  <a:srgbClr val="000099"/>
                </a:solidFill>
                <a:latin typeface="Arial"/>
                <a:cs typeface="Arial"/>
              </a:rPr>
              <a:t>gazların</a:t>
            </a:r>
            <a:r>
              <a:rPr sz="2000" spc="-1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99"/>
                </a:solidFill>
                <a:latin typeface="Arial"/>
                <a:cs typeface="Arial"/>
              </a:rPr>
              <a:t>hacimsel  oranları</a:t>
            </a:r>
            <a:r>
              <a:rPr sz="2000" spc="-5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değişmez.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579196"/>
            <a:ext cx="7054850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eXGyreAdventor"/>
                <a:cs typeface="TeXGyreAdventor"/>
              </a:rPr>
              <a:t>FİZİKSEL VE </a:t>
            </a:r>
            <a:r>
              <a:rPr sz="3200" spc="-5" dirty="0">
                <a:latin typeface="TeXGyreAdventor"/>
                <a:cs typeface="TeXGyreAdventor"/>
              </a:rPr>
              <a:t>KİMYASAL</a:t>
            </a:r>
            <a:r>
              <a:rPr sz="3200" spc="-70" dirty="0">
                <a:latin typeface="TeXGyreAdventor"/>
                <a:cs typeface="TeXGyreAdventor"/>
              </a:rPr>
              <a:t> </a:t>
            </a:r>
            <a:r>
              <a:rPr sz="3200" dirty="0">
                <a:latin typeface="TeXGyreAdventor"/>
                <a:cs typeface="TeXGyreAdventor"/>
              </a:rPr>
              <a:t>ÖZELLİKLERİNE  GÖRE</a:t>
            </a:r>
            <a:endParaRPr sz="3200">
              <a:latin typeface="TeXGyreAdventor"/>
              <a:cs typeface="TeXGyreAdvento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773935"/>
            <a:ext cx="4643628" cy="4895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716779" y="2421635"/>
            <a:ext cx="360045" cy="576580"/>
            <a:chOff x="4716779" y="2421635"/>
            <a:chExt cx="360045" cy="576580"/>
          </a:xfrm>
        </p:grpSpPr>
        <p:sp>
          <p:nvSpPr>
            <p:cNvPr id="5" name="object 5"/>
            <p:cNvSpPr/>
            <p:nvPr/>
          </p:nvSpPr>
          <p:spPr>
            <a:xfrm>
              <a:off x="4716779" y="2421635"/>
              <a:ext cx="360045" cy="576580"/>
            </a:xfrm>
            <a:custGeom>
              <a:avLst/>
              <a:gdLst/>
              <a:ahLst/>
              <a:cxnLst/>
              <a:rect l="l" t="t" r="r" b="b"/>
              <a:pathLst>
                <a:path w="360045" h="576580">
                  <a:moveTo>
                    <a:pt x="359664" y="0"/>
                  </a:moveTo>
                  <a:lnTo>
                    <a:pt x="0" y="0"/>
                  </a:lnTo>
                  <a:lnTo>
                    <a:pt x="0" y="576072"/>
                  </a:lnTo>
                  <a:lnTo>
                    <a:pt x="359664" y="576072"/>
                  </a:lnTo>
                  <a:lnTo>
                    <a:pt x="359664" y="422910"/>
                  </a:lnTo>
                  <a:lnTo>
                    <a:pt x="44958" y="422910"/>
                  </a:lnTo>
                  <a:lnTo>
                    <a:pt x="44958" y="153162"/>
                  </a:lnTo>
                  <a:lnTo>
                    <a:pt x="359664" y="153162"/>
                  </a:lnTo>
                  <a:lnTo>
                    <a:pt x="359664" y="0"/>
                  </a:lnTo>
                  <a:close/>
                </a:path>
                <a:path w="360045" h="576580">
                  <a:moveTo>
                    <a:pt x="359664" y="153162"/>
                  </a:moveTo>
                  <a:lnTo>
                    <a:pt x="44958" y="153162"/>
                  </a:lnTo>
                  <a:lnTo>
                    <a:pt x="314706" y="288036"/>
                  </a:lnTo>
                  <a:lnTo>
                    <a:pt x="44958" y="422910"/>
                  </a:lnTo>
                  <a:lnTo>
                    <a:pt x="359664" y="422910"/>
                  </a:lnTo>
                  <a:lnTo>
                    <a:pt x="359664" y="153162"/>
                  </a:lnTo>
                  <a:close/>
                </a:path>
              </a:pathLst>
            </a:custGeom>
            <a:solidFill>
              <a:srgbClr val="04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61737" y="2574797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0" y="0"/>
                  </a:moveTo>
                  <a:lnTo>
                    <a:pt x="0" y="269748"/>
                  </a:lnTo>
                  <a:lnTo>
                    <a:pt x="269748" y="134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1C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716779" y="3090672"/>
            <a:ext cx="360045" cy="431800"/>
            <a:chOff x="4716779" y="3090672"/>
            <a:chExt cx="360045" cy="431800"/>
          </a:xfrm>
        </p:grpSpPr>
        <p:sp>
          <p:nvSpPr>
            <p:cNvPr id="8" name="object 8"/>
            <p:cNvSpPr/>
            <p:nvPr/>
          </p:nvSpPr>
          <p:spPr>
            <a:xfrm>
              <a:off x="4716779" y="3090672"/>
              <a:ext cx="360045" cy="431800"/>
            </a:xfrm>
            <a:custGeom>
              <a:avLst/>
              <a:gdLst/>
              <a:ahLst/>
              <a:cxnLst/>
              <a:rect l="l" t="t" r="r" b="b"/>
              <a:pathLst>
                <a:path w="360045" h="431800">
                  <a:moveTo>
                    <a:pt x="359664" y="0"/>
                  </a:moveTo>
                  <a:lnTo>
                    <a:pt x="0" y="0"/>
                  </a:lnTo>
                  <a:lnTo>
                    <a:pt x="0" y="431291"/>
                  </a:lnTo>
                  <a:lnTo>
                    <a:pt x="359664" y="431291"/>
                  </a:lnTo>
                  <a:lnTo>
                    <a:pt x="359664" y="350519"/>
                  </a:lnTo>
                  <a:lnTo>
                    <a:pt x="44958" y="350519"/>
                  </a:lnTo>
                  <a:lnTo>
                    <a:pt x="44958" y="80772"/>
                  </a:lnTo>
                  <a:lnTo>
                    <a:pt x="359664" y="80772"/>
                  </a:lnTo>
                  <a:lnTo>
                    <a:pt x="359664" y="0"/>
                  </a:lnTo>
                  <a:close/>
                </a:path>
                <a:path w="360045" h="431800">
                  <a:moveTo>
                    <a:pt x="359664" y="80772"/>
                  </a:moveTo>
                  <a:lnTo>
                    <a:pt x="44958" y="80772"/>
                  </a:lnTo>
                  <a:lnTo>
                    <a:pt x="314706" y="215645"/>
                  </a:lnTo>
                  <a:lnTo>
                    <a:pt x="44958" y="350519"/>
                  </a:lnTo>
                  <a:lnTo>
                    <a:pt x="359664" y="350519"/>
                  </a:lnTo>
                  <a:lnTo>
                    <a:pt x="359664" y="80772"/>
                  </a:lnTo>
                  <a:close/>
                </a:path>
              </a:pathLst>
            </a:custGeom>
            <a:solidFill>
              <a:srgbClr val="04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61737" y="3171444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0" y="0"/>
                  </a:moveTo>
                  <a:lnTo>
                    <a:pt x="0" y="269747"/>
                  </a:lnTo>
                  <a:lnTo>
                    <a:pt x="269748" y="1348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1C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716779" y="3717035"/>
            <a:ext cx="360045" cy="431800"/>
            <a:chOff x="4716779" y="3717035"/>
            <a:chExt cx="360045" cy="431800"/>
          </a:xfrm>
        </p:grpSpPr>
        <p:sp>
          <p:nvSpPr>
            <p:cNvPr id="11" name="object 11"/>
            <p:cNvSpPr/>
            <p:nvPr/>
          </p:nvSpPr>
          <p:spPr>
            <a:xfrm>
              <a:off x="4716779" y="3717035"/>
              <a:ext cx="360045" cy="431800"/>
            </a:xfrm>
            <a:custGeom>
              <a:avLst/>
              <a:gdLst/>
              <a:ahLst/>
              <a:cxnLst/>
              <a:rect l="l" t="t" r="r" b="b"/>
              <a:pathLst>
                <a:path w="360045" h="431800">
                  <a:moveTo>
                    <a:pt x="359664" y="0"/>
                  </a:moveTo>
                  <a:lnTo>
                    <a:pt x="0" y="0"/>
                  </a:lnTo>
                  <a:lnTo>
                    <a:pt x="0" y="431291"/>
                  </a:lnTo>
                  <a:lnTo>
                    <a:pt x="359664" y="431291"/>
                  </a:lnTo>
                  <a:lnTo>
                    <a:pt x="359664" y="350519"/>
                  </a:lnTo>
                  <a:lnTo>
                    <a:pt x="44958" y="350519"/>
                  </a:lnTo>
                  <a:lnTo>
                    <a:pt x="44958" y="80771"/>
                  </a:lnTo>
                  <a:lnTo>
                    <a:pt x="359664" y="80771"/>
                  </a:lnTo>
                  <a:lnTo>
                    <a:pt x="359664" y="0"/>
                  </a:lnTo>
                  <a:close/>
                </a:path>
                <a:path w="360045" h="431800">
                  <a:moveTo>
                    <a:pt x="359664" y="80771"/>
                  </a:moveTo>
                  <a:lnTo>
                    <a:pt x="44958" y="80771"/>
                  </a:lnTo>
                  <a:lnTo>
                    <a:pt x="314706" y="215645"/>
                  </a:lnTo>
                  <a:lnTo>
                    <a:pt x="44958" y="350519"/>
                  </a:lnTo>
                  <a:lnTo>
                    <a:pt x="359664" y="350519"/>
                  </a:lnTo>
                  <a:lnTo>
                    <a:pt x="359664" y="80771"/>
                  </a:lnTo>
                  <a:close/>
                </a:path>
              </a:pathLst>
            </a:custGeom>
            <a:solidFill>
              <a:srgbClr val="04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61737" y="3797807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0" y="0"/>
                  </a:moveTo>
                  <a:lnTo>
                    <a:pt x="0" y="269748"/>
                  </a:lnTo>
                  <a:lnTo>
                    <a:pt x="269748" y="134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1C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716779" y="4293108"/>
            <a:ext cx="360045" cy="504825"/>
            <a:chOff x="4716779" y="4293108"/>
            <a:chExt cx="360045" cy="504825"/>
          </a:xfrm>
        </p:grpSpPr>
        <p:sp>
          <p:nvSpPr>
            <p:cNvPr id="14" name="object 14"/>
            <p:cNvSpPr/>
            <p:nvPr/>
          </p:nvSpPr>
          <p:spPr>
            <a:xfrm>
              <a:off x="4716779" y="4366260"/>
              <a:ext cx="360045" cy="431800"/>
            </a:xfrm>
            <a:custGeom>
              <a:avLst/>
              <a:gdLst/>
              <a:ahLst/>
              <a:cxnLst/>
              <a:rect l="l" t="t" r="r" b="b"/>
              <a:pathLst>
                <a:path w="360045" h="431800">
                  <a:moveTo>
                    <a:pt x="359664" y="0"/>
                  </a:moveTo>
                  <a:lnTo>
                    <a:pt x="0" y="0"/>
                  </a:lnTo>
                  <a:lnTo>
                    <a:pt x="0" y="431291"/>
                  </a:lnTo>
                  <a:lnTo>
                    <a:pt x="359664" y="431291"/>
                  </a:lnTo>
                  <a:lnTo>
                    <a:pt x="359664" y="350519"/>
                  </a:lnTo>
                  <a:lnTo>
                    <a:pt x="44958" y="350519"/>
                  </a:lnTo>
                  <a:lnTo>
                    <a:pt x="44958" y="80771"/>
                  </a:lnTo>
                  <a:lnTo>
                    <a:pt x="359664" y="80771"/>
                  </a:lnTo>
                  <a:lnTo>
                    <a:pt x="359664" y="0"/>
                  </a:lnTo>
                  <a:close/>
                </a:path>
                <a:path w="360045" h="431800">
                  <a:moveTo>
                    <a:pt x="359664" y="80771"/>
                  </a:moveTo>
                  <a:lnTo>
                    <a:pt x="44958" y="80771"/>
                  </a:lnTo>
                  <a:lnTo>
                    <a:pt x="314706" y="215645"/>
                  </a:lnTo>
                  <a:lnTo>
                    <a:pt x="44958" y="350519"/>
                  </a:lnTo>
                  <a:lnTo>
                    <a:pt x="359664" y="350519"/>
                  </a:lnTo>
                  <a:lnTo>
                    <a:pt x="359664" y="80771"/>
                  </a:lnTo>
                  <a:close/>
                </a:path>
              </a:pathLst>
            </a:custGeom>
            <a:solidFill>
              <a:srgbClr val="04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61737" y="4447032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0" y="0"/>
                  </a:moveTo>
                  <a:lnTo>
                    <a:pt x="0" y="269748"/>
                  </a:lnTo>
                  <a:lnTo>
                    <a:pt x="269748" y="134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1C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16779" y="4293108"/>
              <a:ext cx="360045" cy="504825"/>
            </a:xfrm>
            <a:custGeom>
              <a:avLst/>
              <a:gdLst/>
              <a:ahLst/>
              <a:cxnLst/>
              <a:rect l="l" t="t" r="r" b="b"/>
              <a:pathLst>
                <a:path w="360045" h="504825">
                  <a:moveTo>
                    <a:pt x="359664" y="0"/>
                  </a:moveTo>
                  <a:lnTo>
                    <a:pt x="0" y="0"/>
                  </a:lnTo>
                  <a:lnTo>
                    <a:pt x="0" y="504444"/>
                  </a:lnTo>
                  <a:lnTo>
                    <a:pt x="359664" y="504444"/>
                  </a:lnTo>
                  <a:lnTo>
                    <a:pt x="359664" y="387096"/>
                  </a:lnTo>
                  <a:lnTo>
                    <a:pt x="44958" y="387096"/>
                  </a:lnTo>
                  <a:lnTo>
                    <a:pt x="44958" y="117348"/>
                  </a:lnTo>
                  <a:lnTo>
                    <a:pt x="359664" y="117348"/>
                  </a:lnTo>
                  <a:lnTo>
                    <a:pt x="359664" y="0"/>
                  </a:lnTo>
                  <a:close/>
                </a:path>
                <a:path w="360045" h="504825">
                  <a:moveTo>
                    <a:pt x="359664" y="117348"/>
                  </a:moveTo>
                  <a:lnTo>
                    <a:pt x="44958" y="117348"/>
                  </a:lnTo>
                  <a:lnTo>
                    <a:pt x="314706" y="252222"/>
                  </a:lnTo>
                  <a:lnTo>
                    <a:pt x="44958" y="387096"/>
                  </a:lnTo>
                  <a:lnTo>
                    <a:pt x="359664" y="387096"/>
                  </a:lnTo>
                  <a:lnTo>
                    <a:pt x="359664" y="117348"/>
                  </a:lnTo>
                  <a:close/>
                </a:path>
              </a:pathLst>
            </a:custGeom>
            <a:solidFill>
              <a:srgbClr val="04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61737" y="4410456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0" y="0"/>
                  </a:moveTo>
                  <a:lnTo>
                    <a:pt x="0" y="269748"/>
                  </a:lnTo>
                  <a:lnTo>
                    <a:pt x="269748" y="134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1C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131053" y="2376932"/>
            <a:ext cx="3884929" cy="2275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14922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Sıcaklık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1000-2000 </a:t>
            </a:r>
            <a:r>
              <a:rPr sz="1800" spc="-7" baseline="25462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C’ın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üstündedir.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Üstte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hidrojen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altta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helyum</a:t>
            </a:r>
            <a:r>
              <a:rPr sz="1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bulunur.</a:t>
            </a:r>
            <a:endParaRPr sz="1800">
              <a:latin typeface="Arial"/>
              <a:cs typeface="Arial"/>
            </a:endParaRPr>
          </a:p>
          <a:p>
            <a:pPr marL="38100" marR="30480">
              <a:lnSpc>
                <a:spcPct val="100000"/>
              </a:lnSpc>
              <a:spcBef>
                <a:spcPts val="78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Sıcaklık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yükseldikçe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artar.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İyonlar 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var. 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Radyo dalgalarını</a:t>
            </a:r>
            <a:r>
              <a:rPr sz="18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iletir.</a:t>
            </a:r>
            <a:endParaRPr sz="180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  <a:spcBef>
                <a:spcPts val="37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Üstünde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iyonlar,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altında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ozon</a:t>
            </a:r>
            <a:r>
              <a:rPr sz="18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vardır.</a:t>
            </a:r>
            <a:endParaRPr sz="180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Ultraviyole ışınların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etkisi</a:t>
            </a:r>
            <a:r>
              <a:rPr sz="18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altındadır.</a:t>
            </a:r>
            <a:endParaRPr sz="1800">
              <a:latin typeface="Arial"/>
              <a:cs typeface="Arial"/>
            </a:endParaRPr>
          </a:p>
          <a:p>
            <a:pPr marL="83820">
              <a:lnSpc>
                <a:spcPct val="100000"/>
              </a:lnSpc>
              <a:spcBef>
                <a:spcPts val="144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Ozon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tabakasıdır.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8620" y="441401"/>
            <a:ext cx="34010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TeXGyreAdventor"/>
                <a:cs typeface="TeXGyreAdventor"/>
              </a:rPr>
              <a:t>SICAKLIĞA</a:t>
            </a:r>
            <a:r>
              <a:rPr sz="3200" spc="-70" dirty="0">
                <a:latin typeface="TeXGyreAdventor"/>
                <a:cs typeface="TeXGyreAdventor"/>
              </a:rPr>
              <a:t> </a:t>
            </a:r>
            <a:r>
              <a:rPr sz="3200" spc="-5" dirty="0">
                <a:latin typeface="TeXGyreAdventor"/>
                <a:cs typeface="TeXGyreAdventor"/>
              </a:rPr>
              <a:t>GÖRE</a:t>
            </a:r>
            <a:endParaRPr sz="3200">
              <a:latin typeface="TeXGyreAdventor"/>
              <a:cs typeface="TeXGyreAdvento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20011" y="1412747"/>
            <a:ext cx="6019799" cy="4032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8267" y="5760821"/>
            <a:ext cx="81426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Meteorolojik </a:t>
            </a:r>
            <a:r>
              <a:rPr sz="2400" spc="-10" dirty="0">
                <a:solidFill>
                  <a:srgbClr val="000099"/>
                </a:solidFill>
                <a:latin typeface="Arial"/>
                <a:cs typeface="Arial"/>
              </a:rPr>
              <a:t>açıdan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önemli olan </a:t>
            </a:r>
            <a:r>
              <a:rPr sz="2400" spc="-10" dirty="0">
                <a:solidFill>
                  <a:srgbClr val="000099"/>
                </a:solidFill>
                <a:latin typeface="Arial"/>
                <a:cs typeface="Arial"/>
              </a:rPr>
              <a:t>sınıflandırma sıcaklığa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göre  </a:t>
            </a:r>
            <a:r>
              <a:rPr sz="2400" spc="-10" dirty="0">
                <a:solidFill>
                  <a:srgbClr val="000099"/>
                </a:solidFill>
                <a:latin typeface="Arial"/>
                <a:cs typeface="Arial"/>
              </a:rPr>
              <a:t>yapılan</a:t>
            </a:r>
            <a:r>
              <a:rPr sz="2400" spc="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00099"/>
                </a:solidFill>
                <a:latin typeface="Arial"/>
                <a:cs typeface="Arial"/>
              </a:rPr>
              <a:t>sınıflandırmadır.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5422" y="795908"/>
            <a:ext cx="21990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eXGyreAdventor"/>
                <a:cs typeface="TeXGyreAdventor"/>
              </a:rPr>
              <a:t>TROPOSFER</a:t>
            </a:r>
            <a:endParaRPr sz="3200">
              <a:latin typeface="TeXGyreAdventor"/>
              <a:cs typeface="TeXGyreAdvento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2010537"/>
            <a:ext cx="8630920" cy="3111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6350" indent="-287020" algn="just">
              <a:lnSpc>
                <a:spcPct val="100000"/>
              </a:lnSpc>
              <a:spcBef>
                <a:spcPts val="105"/>
              </a:spcBef>
            </a:pPr>
            <a:r>
              <a:rPr sz="2050" spc="415" dirty="0">
                <a:solidFill>
                  <a:srgbClr val="FFFFFF"/>
                </a:solidFill>
                <a:latin typeface="Arial"/>
                <a:cs typeface="Arial"/>
              </a:rPr>
              <a:t> </a:t>
            </a:r>
            <a:r>
              <a:rPr sz="2600" spc="-5" dirty="0">
                <a:solidFill>
                  <a:srgbClr val="000099"/>
                </a:solidFill>
                <a:latin typeface="TeXGyreAdventor"/>
                <a:cs typeface="TeXGyreAdventor"/>
              </a:rPr>
              <a:t>Canlıların yaşamasına </a:t>
            </a:r>
            <a:r>
              <a:rPr sz="2600" dirty="0">
                <a:solidFill>
                  <a:srgbClr val="000099"/>
                </a:solidFill>
                <a:latin typeface="TeXGyreAdventor"/>
                <a:cs typeface="TeXGyreAdventor"/>
              </a:rPr>
              <a:t>olanak </a:t>
            </a:r>
            <a:r>
              <a:rPr sz="2600" spc="-5" dirty="0">
                <a:solidFill>
                  <a:srgbClr val="000099"/>
                </a:solidFill>
                <a:latin typeface="TeXGyreAdventor"/>
                <a:cs typeface="TeXGyreAdventor"/>
              </a:rPr>
              <a:t>sağlayan </a:t>
            </a:r>
            <a:r>
              <a:rPr sz="2600" dirty="0">
                <a:solidFill>
                  <a:srgbClr val="000099"/>
                </a:solidFill>
                <a:latin typeface="TeXGyreAdventor"/>
                <a:cs typeface="TeXGyreAdventor"/>
              </a:rPr>
              <a:t>bu </a:t>
            </a:r>
            <a:r>
              <a:rPr sz="2600" spc="-90" dirty="0">
                <a:solidFill>
                  <a:srgbClr val="000099"/>
                </a:solidFill>
                <a:latin typeface="TeXGyreAdventor"/>
                <a:cs typeface="TeXGyreAdventor"/>
              </a:rPr>
              <a:t>tabaka  </a:t>
            </a:r>
            <a:r>
              <a:rPr sz="2600" dirty="0">
                <a:solidFill>
                  <a:srgbClr val="000099"/>
                </a:solidFill>
                <a:latin typeface="TeXGyreAdventor"/>
                <a:cs typeface="TeXGyreAdventor"/>
              </a:rPr>
              <a:t>meteorolojik yönden de en önemli</a:t>
            </a:r>
            <a:r>
              <a:rPr sz="2600" spc="-65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600" spc="-5" dirty="0">
                <a:solidFill>
                  <a:srgbClr val="000099"/>
                </a:solidFill>
                <a:latin typeface="TeXGyreAdventor"/>
                <a:cs typeface="TeXGyreAdventor"/>
              </a:rPr>
              <a:t>tabakadır.</a:t>
            </a:r>
            <a:endParaRPr sz="2600">
              <a:latin typeface="TeXGyreAdventor"/>
              <a:cs typeface="TeXGyreAdventor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1225"/>
              </a:spcBef>
            </a:pPr>
            <a:r>
              <a:rPr sz="2050" spc="415" dirty="0">
                <a:solidFill>
                  <a:srgbClr val="FFFFFF"/>
                </a:solidFill>
                <a:latin typeface="Arial"/>
                <a:cs typeface="Arial"/>
              </a:rPr>
              <a:t> </a:t>
            </a:r>
            <a:r>
              <a:rPr sz="2600" dirty="0">
                <a:solidFill>
                  <a:srgbClr val="000099"/>
                </a:solidFill>
                <a:latin typeface="TeXGyreAdventor"/>
                <a:cs typeface="TeXGyreAdventor"/>
              </a:rPr>
              <a:t>Kalınlığı </a:t>
            </a:r>
            <a:r>
              <a:rPr sz="2600" spc="-5" dirty="0">
                <a:solidFill>
                  <a:srgbClr val="000099"/>
                </a:solidFill>
                <a:latin typeface="TeXGyreAdventor"/>
                <a:cs typeface="TeXGyreAdventor"/>
              </a:rPr>
              <a:t>ekvator </a:t>
            </a:r>
            <a:r>
              <a:rPr sz="2600" dirty="0">
                <a:solidFill>
                  <a:srgbClr val="000099"/>
                </a:solidFill>
                <a:latin typeface="TeXGyreAdventor"/>
                <a:cs typeface="TeXGyreAdventor"/>
              </a:rPr>
              <a:t>civarında 17 </a:t>
            </a:r>
            <a:r>
              <a:rPr sz="2600" spc="-5" dirty="0">
                <a:solidFill>
                  <a:srgbClr val="000099"/>
                </a:solidFill>
                <a:latin typeface="TeXGyreAdventor"/>
                <a:cs typeface="TeXGyreAdventor"/>
              </a:rPr>
              <a:t>km, kutuplarda ise </a:t>
            </a:r>
            <a:r>
              <a:rPr sz="2600" spc="-570" dirty="0">
                <a:solidFill>
                  <a:srgbClr val="000099"/>
                </a:solidFill>
                <a:latin typeface="TeXGyreAdventor"/>
                <a:cs typeface="TeXGyreAdventor"/>
              </a:rPr>
              <a:t>7  </a:t>
            </a:r>
            <a:r>
              <a:rPr sz="2600" dirty="0">
                <a:solidFill>
                  <a:srgbClr val="000099"/>
                </a:solidFill>
                <a:latin typeface="TeXGyreAdventor"/>
                <a:cs typeface="TeXGyreAdventor"/>
              </a:rPr>
              <a:t>km</a:t>
            </a:r>
            <a:r>
              <a:rPr sz="2600" spc="-10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600" spc="-5" dirty="0">
                <a:solidFill>
                  <a:srgbClr val="000099"/>
                </a:solidFill>
                <a:latin typeface="TeXGyreAdventor"/>
                <a:cs typeface="TeXGyreAdventor"/>
              </a:rPr>
              <a:t>civarındadır.</a:t>
            </a:r>
            <a:endParaRPr sz="2600">
              <a:latin typeface="TeXGyreAdventor"/>
              <a:cs typeface="TeXGyreAdventor"/>
            </a:endParaRPr>
          </a:p>
          <a:p>
            <a:pPr marL="299085" marR="6985" indent="-287020" algn="just">
              <a:lnSpc>
                <a:spcPct val="100000"/>
              </a:lnSpc>
              <a:spcBef>
                <a:spcPts val="1225"/>
              </a:spcBef>
            </a:pPr>
            <a:r>
              <a:rPr sz="2050" spc="415" dirty="0">
                <a:solidFill>
                  <a:srgbClr val="FFFFFF"/>
                </a:solidFill>
                <a:latin typeface="Arial"/>
                <a:cs typeface="Arial"/>
              </a:rPr>
              <a:t> </a:t>
            </a:r>
            <a:r>
              <a:rPr sz="2600" dirty="0">
                <a:solidFill>
                  <a:srgbClr val="000099"/>
                </a:solidFill>
                <a:latin typeface="TeXGyreAdventor"/>
                <a:cs typeface="TeXGyreAdventor"/>
              </a:rPr>
              <a:t>Troposfer, </a:t>
            </a:r>
            <a:r>
              <a:rPr sz="2600" spc="-5" dirty="0">
                <a:solidFill>
                  <a:srgbClr val="000099"/>
                </a:solidFill>
                <a:latin typeface="TeXGyreAdventor"/>
                <a:cs typeface="TeXGyreAdventor"/>
              </a:rPr>
              <a:t>atmosferin ağırlığının </a:t>
            </a:r>
            <a:r>
              <a:rPr sz="2600" dirty="0">
                <a:solidFill>
                  <a:srgbClr val="000099"/>
                </a:solidFill>
                <a:latin typeface="TeXGyreAdventor"/>
                <a:cs typeface="TeXGyreAdventor"/>
              </a:rPr>
              <a:t>% 75'ini, </a:t>
            </a:r>
            <a:r>
              <a:rPr sz="2600" spc="-5" dirty="0">
                <a:solidFill>
                  <a:srgbClr val="000099"/>
                </a:solidFill>
                <a:latin typeface="TeXGyreAdventor"/>
                <a:cs typeface="TeXGyreAdventor"/>
              </a:rPr>
              <a:t>su </a:t>
            </a:r>
            <a:r>
              <a:rPr sz="2600" spc="-65" dirty="0">
                <a:solidFill>
                  <a:srgbClr val="000099"/>
                </a:solidFill>
                <a:latin typeface="TeXGyreAdventor"/>
                <a:cs typeface="TeXGyreAdventor"/>
              </a:rPr>
              <a:t>buharının  </a:t>
            </a:r>
            <a:r>
              <a:rPr sz="2600" dirty="0">
                <a:solidFill>
                  <a:srgbClr val="000099"/>
                </a:solidFill>
                <a:latin typeface="TeXGyreAdventor"/>
                <a:cs typeface="TeXGyreAdventor"/>
              </a:rPr>
              <a:t>da % </a:t>
            </a:r>
            <a:r>
              <a:rPr sz="2600" spc="-5" dirty="0">
                <a:solidFill>
                  <a:srgbClr val="000099"/>
                </a:solidFill>
                <a:latin typeface="TeXGyreAdventor"/>
                <a:cs typeface="TeXGyreAdventor"/>
              </a:rPr>
              <a:t>90'ını ihtiva eder. En </a:t>
            </a:r>
            <a:r>
              <a:rPr sz="2600" dirty="0">
                <a:solidFill>
                  <a:srgbClr val="000099"/>
                </a:solidFill>
                <a:latin typeface="TeXGyreAdventor"/>
                <a:cs typeface="TeXGyreAdventor"/>
              </a:rPr>
              <a:t>önemli </a:t>
            </a:r>
            <a:r>
              <a:rPr sz="2600" spc="-5" dirty="0">
                <a:solidFill>
                  <a:srgbClr val="000099"/>
                </a:solidFill>
                <a:latin typeface="TeXGyreAdventor"/>
                <a:cs typeface="TeXGyreAdventor"/>
              </a:rPr>
              <a:t>özelliği yükseldikçe  sıcaklığın doğrusal </a:t>
            </a:r>
            <a:r>
              <a:rPr sz="2600" dirty="0">
                <a:solidFill>
                  <a:srgbClr val="000099"/>
                </a:solidFill>
                <a:latin typeface="TeXGyreAdventor"/>
                <a:cs typeface="TeXGyreAdventor"/>
              </a:rPr>
              <a:t>olarak</a:t>
            </a:r>
            <a:r>
              <a:rPr sz="2600" spc="20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600" spc="-5" dirty="0">
                <a:solidFill>
                  <a:srgbClr val="000099"/>
                </a:solidFill>
                <a:latin typeface="TeXGyreAdventor"/>
                <a:cs typeface="TeXGyreAdventor"/>
              </a:rPr>
              <a:t>azalmasıdır.</a:t>
            </a:r>
            <a:endParaRPr sz="260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68351"/>
            <a:ext cx="8147050" cy="5956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7620" indent="-287020" algn="just">
              <a:lnSpc>
                <a:spcPct val="100000"/>
              </a:lnSpc>
              <a:spcBef>
                <a:spcPts val="105"/>
              </a:spcBef>
            </a:pPr>
            <a:r>
              <a:rPr sz="2050" spc="415" dirty="0">
                <a:solidFill>
                  <a:srgbClr val="FFFFFF"/>
                </a:solidFill>
                <a:latin typeface="Arial"/>
                <a:cs typeface="Arial"/>
              </a:rPr>
              <a:t> </a:t>
            </a:r>
            <a:r>
              <a:rPr sz="2600" spc="-5" dirty="0">
                <a:solidFill>
                  <a:srgbClr val="000099"/>
                </a:solidFill>
                <a:latin typeface="TeXGyreAdventor"/>
                <a:cs typeface="TeXGyreAdventor"/>
              </a:rPr>
              <a:t>Sıcaklığın yükseklikle değişme oranına </a:t>
            </a:r>
            <a:r>
              <a:rPr sz="2600" b="1" spc="-90" dirty="0">
                <a:solidFill>
                  <a:srgbClr val="000099"/>
                </a:solidFill>
                <a:latin typeface="TeXGyreAdventor"/>
                <a:cs typeface="TeXGyreAdventor"/>
              </a:rPr>
              <a:t>Lapse-  </a:t>
            </a:r>
            <a:r>
              <a:rPr sz="2600" b="1" spc="-5" dirty="0">
                <a:solidFill>
                  <a:srgbClr val="000099"/>
                </a:solidFill>
                <a:latin typeface="TeXGyreAdventor"/>
                <a:cs typeface="TeXGyreAdventor"/>
              </a:rPr>
              <a:t>Rate</a:t>
            </a:r>
            <a:r>
              <a:rPr sz="2600" b="1" spc="-25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600" spc="-5" dirty="0">
                <a:solidFill>
                  <a:srgbClr val="000099"/>
                </a:solidFill>
                <a:latin typeface="TeXGyreAdventor"/>
                <a:cs typeface="TeXGyreAdventor"/>
              </a:rPr>
              <a:t>denir.</a:t>
            </a:r>
            <a:endParaRPr sz="2600">
              <a:latin typeface="TeXGyreAdventor"/>
              <a:cs typeface="TeXGyreAdventor"/>
            </a:endParaRPr>
          </a:p>
          <a:p>
            <a:pPr marL="299085" marR="6350" indent="-287020" algn="just">
              <a:lnSpc>
                <a:spcPct val="100000"/>
              </a:lnSpc>
              <a:spcBef>
                <a:spcPts val="1225"/>
              </a:spcBef>
            </a:pPr>
            <a:r>
              <a:rPr sz="2050" spc="415" dirty="0">
                <a:solidFill>
                  <a:srgbClr val="FFFFFF"/>
                </a:solidFill>
                <a:latin typeface="Arial"/>
                <a:cs typeface="Arial"/>
              </a:rPr>
              <a:t> </a:t>
            </a:r>
            <a:r>
              <a:rPr sz="2600" spc="-5" dirty="0">
                <a:solidFill>
                  <a:srgbClr val="000099"/>
                </a:solidFill>
                <a:latin typeface="TeXGyreAdventor"/>
                <a:cs typeface="TeXGyreAdventor"/>
              </a:rPr>
              <a:t>Bu tabakada sıcaklık </a:t>
            </a:r>
            <a:r>
              <a:rPr sz="2600" dirty="0">
                <a:solidFill>
                  <a:srgbClr val="000099"/>
                </a:solidFill>
                <a:latin typeface="TeXGyreAdventor"/>
                <a:cs typeface="TeXGyreAdventor"/>
              </a:rPr>
              <a:t>her </a:t>
            </a:r>
            <a:r>
              <a:rPr sz="2600" spc="-5" dirty="0">
                <a:solidFill>
                  <a:srgbClr val="000099"/>
                </a:solidFill>
                <a:latin typeface="TeXGyreAdventor"/>
                <a:cs typeface="TeXGyreAdventor"/>
              </a:rPr>
              <a:t>100 </a:t>
            </a:r>
            <a:r>
              <a:rPr sz="2600" dirty="0">
                <a:solidFill>
                  <a:srgbClr val="000099"/>
                </a:solidFill>
                <a:latin typeface="TeXGyreAdventor"/>
                <a:cs typeface="TeXGyreAdventor"/>
              </a:rPr>
              <a:t>m'de </a:t>
            </a:r>
            <a:r>
              <a:rPr sz="2600" spc="-65" dirty="0">
                <a:solidFill>
                  <a:srgbClr val="000099"/>
                </a:solidFill>
                <a:latin typeface="TeXGyreAdventor"/>
                <a:cs typeface="TeXGyreAdventor"/>
              </a:rPr>
              <a:t>0.65°C'lik  </a:t>
            </a:r>
            <a:r>
              <a:rPr sz="2600" dirty="0">
                <a:solidFill>
                  <a:srgbClr val="000099"/>
                </a:solidFill>
                <a:latin typeface="TeXGyreAdventor"/>
                <a:cs typeface="TeXGyreAdventor"/>
              </a:rPr>
              <a:t>düşme</a:t>
            </a:r>
            <a:r>
              <a:rPr sz="2600" spc="-30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600" spc="-5" dirty="0">
                <a:solidFill>
                  <a:srgbClr val="000099"/>
                </a:solidFill>
                <a:latin typeface="TeXGyreAdventor"/>
                <a:cs typeface="TeXGyreAdventor"/>
              </a:rPr>
              <a:t>gösterir.</a:t>
            </a:r>
            <a:endParaRPr sz="2600">
              <a:latin typeface="TeXGyreAdventor"/>
              <a:cs typeface="TeXGyreAdventor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1230"/>
              </a:spcBef>
            </a:pPr>
            <a:r>
              <a:rPr sz="2050" spc="415" dirty="0">
                <a:solidFill>
                  <a:srgbClr val="FFFFFF"/>
                </a:solidFill>
                <a:latin typeface="Arial"/>
                <a:cs typeface="Arial"/>
              </a:rPr>
              <a:t> </a:t>
            </a:r>
            <a:r>
              <a:rPr sz="2600" spc="-5" dirty="0">
                <a:solidFill>
                  <a:srgbClr val="000099"/>
                </a:solidFill>
                <a:latin typeface="TeXGyreAdventor"/>
                <a:cs typeface="TeXGyreAdventor"/>
              </a:rPr>
              <a:t>Bu değer sabit </a:t>
            </a:r>
            <a:r>
              <a:rPr sz="2600" dirty="0">
                <a:solidFill>
                  <a:srgbClr val="000099"/>
                </a:solidFill>
                <a:latin typeface="TeXGyreAdventor"/>
                <a:cs typeface="TeXGyreAdventor"/>
              </a:rPr>
              <a:t>değildir. Hatta </a:t>
            </a:r>
            <a:r>
              <a:rPr sz="2600" spc="-5" dirty="0">
                <a:solidFill>
                  <a:srgbClr val="000099"/>
                </a:solidFill>
                <a:latin typeface="TeXGyreAdventor"/>
                <a:cs typeface="TeXGyreAdventor"/>
              </a:rPr>
              <a:t>bazı </a:t>
            </a:r>
            <a:r>
              <a:rPr sz="2600" spc="-60" dirty="0">
                <a:solidFill>
                  <a:srgbClr val="000099"/>
                </a:solidFill>
                <a:latin typeface="TeXGyreAdventor"/>
                <a:cs typeface="TeXGyreAdventor"/>
              </a:rPr>
              <a:t>durumlarda  </a:t>
            </a:r>
            <a:r>
              <a:rPr sz="2600" spc="-5" dirty="0">
                <a:solidFill>
                  <a:srgbClr val="000099"/>
                </a:solidFill>
                <a:latin typeface="TeXGyreAdventor"/>
                <a:cs typeface="TeXGyreAdventor"/>
              </a:rPr>
              <a:t>yükseldikçe sıcaklığın arttığı </a:t>
            </a:r>
            <a:r>
              <a:rPr sz="2600" dirty="0">
                <a:solidFill>
                  <a:srgbClr val="000099"/>
                </a:solidFill>
                <a:latin typeface="TeXGyreAdventor"/>
                <a:cs typeface="TeXGyreAdventor"/>
              </a:rPr>
              <a:t>da</a:t>
            </a:r>
            <a:r>
              <a:rPr sz="2600" spc="20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600" spc="-5" dirty="0">
                <a:solidFill>
                  <a:srgbClr val="000099"/>
                </a:solidFill>
                <a:latin typeface="TeXGyreAdventor"/>
                <a:cs typeface="TeXGyreAdventor"/>
              </a:rPr>
              <a:t>görülebilir.</a:t>
            </a:r>
            <a:endParaRPr sz="2600">
              <a:latin typeface="TeXGyreAdventor"/>
              <a:cs typeface="TeXGyreAdventor"/>
            </a:endParaRPr>
          </a:p>
          <a:p>
            <a:pPr marL="299085" marR="6350" indent="-287020" algn="just">
              <a:lnSpc>
                <a:spcPct val="100000"/>
              </a:lnSpc>
              <a:spcBef>
                <a:spcPts val="1225"/>
              </a:spcBef>
            </a:pPr>
            <a:r>
              <a:rPr sz="2050" spc="415" dirty="0">
                <a:solidFill>
                  <a:srgbClr val="FFFFFF"/>
                </a:solidFill>
                <a:latin typeface="Arial"/>
                <a:cs typeface="Arial"/>
              </a:rPr>
              <a:t> </a:t>
            </a:r>
            <a:r>
              <a:rPr sz="2600" spc="-5" dirty="0">
                <a:solidFill>
                  <a:srgbClr val="000099"/>
                </a:solidFill>
                <a:latin typeface="TeXGyreAdventor"/>
                <a:cs typeface="TeXGyreAdventor"/>
              </a:rPr>
              <a:t>Bu duruma </a:t>
            </a:r>
            <a:r>
              <a:rPr sz="2600" b="1" spc="-5" dirty="0">
                <a:solidFill>
                  <a:srgbClr val="000099"/>
                </a:solidFill>
                <a:latin typeface="TeXGyreAdventor"/>
                <a:cs typeface="TeXGyreAdventor"/>
              </a:rPr>
              <a:t>İnversiyon </a:t>
            </a:r>
            <a:r>
              <a:rPr sz="2600" dirty="0">
                <a:solidFill>
                  <a:srgbClr val="000099"/>
                </a:solidFill>
                <a:latin typeface="TeXGyreAdventor"/>
                <a:cs typeface="TeXGyreAdventor"/>
              </a:rPr>
              <a:t>veya "</a:t>
            </a:r>
            <a:r>
              <a:rPr sz="2600" b="1" dirty="0">
                <a:solidFill>
                  <a:srgbClr val="000099"/>
                </a:solidFill>
                <a:latin typeface="TeXGyreAdventor"/>
                <a:cs typeface="TeXGyreAdventor"/>
              </a:rPr>
              <a:t>sıcaklık</a:t>
            </a:r>
            <a:r>
              <a:rPr sz="2600" b="1" spc="575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600" b="1" spc="-60" dirty="0">
                <a:solidFill>
                  <a:srgbClr val="000099"/>
                </a:solidFill>
                <a:latin typeface="TeXGyreAdventor"/>
                <a:cs typeface="TeXGyreAdventor"/>
              </a:rPr>
              <a:t>tersimesi</a:t>
            </a:r>
            <a:r>
              <a:rPr sz="2600" spc="-60" dirty="0">
                <a:solidFill>
                  <a:srgbClr val="000099"/>
                </a:solidFill>
                <a:latin typeface="TeXGyreAdventor"/>
                <a:cs typeface="TeXGyreAdventor"/>
              </a:rPr>
              <a:t>"  </a:t>
            </a:r>
            <a:r>
              <a:rPr sz="2600" spc="-5" dirty="0">
                <a:solidFill>
                  <a:srgbClr val="000099"/>
                </a:solidFill>
                <a:latin typeface="TeXGyreAdventor"/>
                <a:cs typeface="TeXGyreAdventor"/>
              </a:rPr>
              <a:t>denir.</a:t>
            </a:r>
            <a:endParaRPr sz="2600">
              <a:latin typeface="TeXGyreAdventor"/>
              <a:cs typeface="TeXGyreAdventor"/>
            </a:endParaRPr>
          </a:p>
          <a:p>
            <a:pPr marL="299085" marR="7620" indent="-287020" algn="just">
              <a:lnSpc>
                <a:spcPct val="100000"/>
              </a:lnSpc>
              <a:spcBef>
                <a:spcPts val="1225"/>
              </a:spcBef>
            </a:pPr>
            <a:r>
              <a:rPr sz="2050" spc="415" dirty="0">
                <a:solidFill>
                  <a:srgbClr val="FFFFFF"/>
                </a:solidFill>
                <a:latin typeface="Arial"/>
                <a:cs typeface="Arial"/>
              </a:rPr>
              <a:t> </a:t>
            </a:r>
            <a:r>
              <a:rPr sz="2600" dirty="0">
                <a:solidFill>
                  <a:srgbClr val="000099"/>
                </a:solidFill>
                <a:latin typeface="TeXGyreAdventor"/>
                <a:cs typeface="TeXGyreAdventor"/>
              </a:rPr>
              <a:t>Troposferde </a:t>
            </a:r>
            <a:r>
              <a:rPr sz="2600" spc="-5" dirty="0">
                <a:solidFill>
                  <a:srgbClr val="000099"/>
                </a:solidFill>
                <a:latin typeface="TeXGyreAdventor"/>
                <a:cs typeface="TeXGyreAdventor"/>
              </a:rPr>
              <a:t>sıcaklık yükseklik ile azalıyor ise </a:t>
            </a:r>
            <a:r>
              <a:rPr sz="2600" b="1" spc="-85" dirty="0">
                <a:solidFill>
                  <a:srgbClr val="000099"/>
                </a:solidFill>
                <a:latin typeface="TeXGyreAdventor"/>
                <a:cs typeface="TeXGyreAdventor"/>
              </a:rPr>
              <a:t>Pozitif  </a:t>
            </a:r>
            <a:r>
              <a:rPr sz="2600" b="1" spc="-5" dirty="0">
                <a:solidFill>
                  <a:srgbClr val="000099"/>
                </a:solidFill>
                <a:latin typeface="TeXGyreAdventor"/>
                <a:cs typeface="TeXGyreAdventor"/>
              </a:rPr>
              <a:t>Lapse-Rate</a:t>
            </a:r>
            <a:r>
              <a:rPr sz="2600" spc="-5" dirty="0">
                <a:solidFill>
                  <a:srgbClr val="000099"/>
                </a:solidFill>
                <a:latin typeface="TeXGyreAdventor"/>
                <a:cs typeface="TeXGyreAdventor"/>
              </a:rPr>
              <a:t>, artıyor ise </a:t>
            </a:r>
            <a:r>
              <a:rPr sz="2600" b="1" dirty="0">
                <a:solidFill>
                  <a:srgbClr val="000099"/>
                </a:solidFill>
                <a:latin typeface="TeXGyreAdventor"/>
                <a:cs typeface="TeXGyreAdventor"/>
              </a:rPr>
              <a:t>Negatif </a:t>
            </a:r>
            <a:r>
              <a:rPr sz="2600" b="1" spc="-5" dirty="0">
                <a:solidFill>
                  <a:srgbClr val="000099"/>
                </a:solidFill>
                <a:latin typeface="TeXGyreAdventor"/>
                <a:cs typeface="TeXGyreAdventor"/>
              </a:rPr>
              <a:t>Lapse-Rate </a:t>
            </a:r>
            <a:r>
              <a:rPr sz="2600" spc="-5" dirty="0">
                <a:solidFill>
                  <a:srgbClr val="000099"/>
                </a:solidFill>
                <a:latin typeface="TeXGyreAdventor"/>
                <a:cs typeface="TeXGyreAdventor"/>
              </a:rPr>
              <a:t>vardır,  denir.</a:t>
            </a:r>
            <a:endParaRPr sz="2600">
              <a:latin typeface="TeXGyreAdventor"/>
              <a:cs typeface="TeXGyreAdventor"/>
            </a:endParaRPr>
          </a:p>
          <a:p>
            <a:pPr marL="12700" algn="just">
              <a:lnSpc>
                <a:spcPct val="100000"/>
              </a:lnSpc>
              <a:spcBef>
                <a:spcPts val="1225"/>
              </a:spcBef>
            </a:pPr>
            <a:r>
              <a:rPr sz="2050" spc="415" dirty="0">
                <a:solidFill>
                  <a:srgbClr val="FFFFFF"/>
                </a:solidFill>
                <a:latin typeface="Arial"/>
                <a:cs typeface="Arial"/>
              </a:rPr>
              <a:t> </a:t>
            </a:r>
            <a:r>
              <a:rPr sz="2600" spc="-5" dirty="0">
                <a:solidFill>
                  <a:srgbClr val="000099"/>
                </a:solidFill>
                <a:latin typeface="TeXGyreAdventor"/>
                <a:cs typeface="TeXGyreAdventor"/>
              </a:rPr>
              <a:t>Sıcaklık yükseklik ile </a:t>
            </a:r>
            <a:r>
              <a:rPr sz="2600" dirty="0">
                <a:solidFill>
                  <a:srgbClr val="000099"/>
                </a:solidFill>
                <a:latin typeface="TeXGyreAdventor"/>
                <a:cs typeface="TeXGyreAdventor"/>
              </a:rPr>
              <a:t>değişmiyor </a:t>
            </a:r>
            <a:r>
              <a:rPr sz="2600" spc="-5" dirty="0">
                <a:solidFill>
                  <a:srgbClr val="000099"/>
                </a:solidFill>
                <a:latin typeface="TeXGyreAdventor"/>
                <a:cs typeface="TeXGyreAdventor"/>
              </a:rPr>
              <a:t>ise</a:t>
            </a:r>
            <a:r>
              <a:rPr sz="2600" spc="155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600" spc="-110" dirty="0">
                <a:solidFill>
                  <a:srgbClr val="000099"/>
                </a:solidFill>
                <a:latin typeface="TeXGyreAdventor"/>
                <a:cs typeface="TeXGyreAdventor"/>
              </a:rPr>
              <a:t>buna</a:t>
            </a:r>
            <a:endParaRPr sz="2600">
              <a:latin typeface="TeXGyreAdventor"/>
              <a:cs typeface="TeXGyreAdventor"/>
            </a:endParaRPr>
          </a:p>
          <a:p>
            <a:pPr marL="299085" algn="just">
              <a:lnSpc>
                <a:spcPct val="100000"/>
              </a:lnSpc>
            </a:pPr>
            <a:r>
              <a:rPr sz="2600" b="1" dirty="0">
                <a:solidFill>
                  <a:srgbClr val="000099"/>
                </a:solidFill>
                <a:latin typeface="TeXGyreAdventor"/>
                <a:cs typeface="TeXGyreAdventor"/>
              </a:rPr>
              <a:t>İzotermal </a:t>
            </a:r>
            <a:r>
              <a:rPr sz="2600" b="1" spc="-5" dirty="0">
                <a:solidFill>
                  <a:srgbClr val="000099"/>
                </a:solidFill>
                <a:latin typeface="TeXGyreAdventor"/>
                <a:cs typeface="TeXGyreAdventor"/>
              </a:rPr>
              <a:t>Durum</a:t>
            </a:r>
            <a:r>
              <a:rPr sz="2600" b="1" spc="-15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600" spc="-5" dirty="0">
                <a:solidFill>
                  <a:srgbClr val="000099"/>
                </a:solidFill>
                <a:latin typeface="TeXGyreAdventor"/>
                <a:cs typeface="TeXGyreAdventor"/>
              </a:rPr>
              <a:t>denir.</a:t>
            </a:r>
            <a:endParaRPr sz="260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370459"/>
            <a:ext cx="8268970" cy="298513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99085" marR="5080" indent="-287020">
              <a:lnSpc>
                <a:spcPts val="2690"/>
              </a:lnSpc>
              <a:spcBef>
                <a:spcPts val="740"/>
              </a:spcBef>
            </a:pPr>
            <a:r>
              <a:rPr sz="2250" spc="415" dirty="0">
                <a:solidFill>
                  <a:srgbClr val="FFFFFF"/>
                </a:solidFill>
                <a:latin typeface="Arial"/>
                <a:cs typeface="Arial"/>
              </a:rPr>
              <a:t>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Havanın kuru olması durumunda her 100</a:t>
            </a:r>
            <a:r>
              <a:rPr sz="2800" spc="-215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800" spc="-165" dirty="0">
                <a:solidFill>
                  <a:srgbClr val="000099"/>
                </a:solidFill>
                <a:latin typeface="TeXGyreAdventor"/>
                <a:cs typeface="TeXGyreAdventor"/>
              </a:rPr>
              <a:t>m'de 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1°C,</a:t>
            </a:r>
            <a:endParaRPr sz="2800">
              <a:latin typeface="TeXGyreAdventor"/>
              <a:cs typeface="TeXGyreAdventor"/>
            </a:endParaRPr>
          </a:p>
          <a:p>
            <a:pPr marL="299085" marR="5080" indent="-287020">
              <a:lnSpc>
                <a:spcPts val="2690"/>
              </a:lnSpc>
              <a:spcBef>
                <a:spcPts val="1275"/>
              </a:spcBef>
              <a:tabLst>
                <a:tab pos="1998345" algn="l"/>
                <a:tab pos="3188970" algn="l"/>
                <a:tab pos="4545330" algn="l"/>
                <a:tab pos="6847205" algn="l"/>
                <a:tab pos="7666990" algn="l"/>
              </a:tabLst>
            </a:pPr>
            <a:r>
              <a:rPr sz="2250" spc="415" dirty="0">
                <a:solidFill>
                  <a:srgbClr val="FFFFFF"/>
                </a:solidFill>
                <a:latin typeface="Arial"/>
                <a:cs typeface="Arial"/>
              </a:rPr>
              <a:t></a:t>
            </a:r>
            <a:r>
              <a:rPr sz="2250" spc="-3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Havan</a:t>
            </a:r>
            <a:r>
              <a:rPr sz="2800" spc="10" dirty="0">
                <a:solidFill>
                  <a:srgbClr val="000099"/>
                </a:solidFill>
                <a:latin typeface="TeXGyreAdventor"/>
                <a:cs typeface="TeXGyreAdventor"/>
              </a:rPr>
              <a:t>ı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n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	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nemli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	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o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l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ması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	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d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u</a:t>
            </a:r>
            <a:r>
              <a:rPr sz="2800" spc="-20" dirty="0">
                <a:solidFill>
                  <a:srgbClr val="000099"/>
                </a:solidFill>
                <a:latin typeface="TeXGyreAdventor"/>
                <a:cs typeface="TeXGyreAdventor"/>
              </a:rPr>
              <a:t>r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u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m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unda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	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her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	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1</a:t>
            </a:r>
            <a:r>
              <a:rPr sz="2800" spc="-20" dirty="0">
                <a:solidFill>
                  <a:srgbClr val="000099"/>
                </a:solidFill>
                <a:latin typeface="TeXGyreAdventor"/>
                <a:cs typeface="TeXGyreAdventor"/>
              </a:rPr>
              <a:t>5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0  m'de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1°C,</a:t>
            </a:r>
            <a:endParaRPr sz="2800">
              <a:latin typeface="TeXGyreAdventor"/>
              <a:cs typeface="TeXGyreAdventor"/>
            </a:endParaRPr>
          </a:p>
          <a:p>
            <a:pPr marL="299085" marR="6350" indent="-287020">
              <a:lnSpc>
                <a:spcPts val="2690"/>
              </a:lnSpc>
              <a:spcBef>
                <a:spcPts val="1265"/>
              </a:spcBef>
              <a:tabLst>
                <a:tab pos="1911350" algn="l"/>
                <a:tab pos="3444875" algn="l"/>
                <a:tab pos="4714875" algn="l"/>
                <a:tab pos="6929755" algn="l"/>
                <a:tab pos="7663815" algn="l"/>
              </a:tabLst>
            </a:pPr>
            <a:r>
              <a:rPr sz="2250" spc="415" dirty="0">
                <a:solidFill>
                  <a:srgbClr val="FFFFFF"/>
                </a:solidFill>
                <a:latin typeface="Arial"/>
                <a:cs typeface="Arial"/>
              </a:rPr>
              <a:t></a:t>
            </a:r>
            <a:r>
              <a:rPr sz="2250" spc="-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Ha</a:t>
            </a:r>
            <a:r>
              <a:rPr sz="2800" spc="-15" dirty="0">
                <a:solidFill>
                  <a:srgbClr val="000099"/>
                </a:solidFill>
                <a:latin typeface="TeXGyreAdventor"/>
                <a:cs typeface="TeXGyreAdventor"/>
              </a:rPr>
              <a:t>v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a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n</a:t>
            </a:r>
            <a:r>
              <a:rPr sz="2800" spc="5" dirty="0">
                <a:solidFill>
                  <a:srgbClr val="000099"/>
                </a:solidFill>
                <a:latin typeface="TeXGyreAdventor"/>
                <a:cs typeface="TeXGyreAdventor"/>
              </a:rPr>
              <a:t>ı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n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	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doy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m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uş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	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ol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m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a</a:t>
            </a:r>
            <a:r>
              <a:rPr sz="2800" spc="-15" dirty="0">
                <a:solidFill>
                  <a:srgbClr val="000099"/>
                </a:solidFill>
                <a:latin typeface="TeXGyreAdventor"/>
                <a:cs typeface="TeXGyreAdventor"/>
              </a:rPr>
              <a:t>s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ı	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du</a:t>
            </a:r>
            <a:r>
              <a:rPr sz="2800" spc="-15" dirty="0">
                <a:solidFill>
                  <a:srgbClr val="000099"/>
                </a:solidFill>
                <a:latin typeface="TeXGyreAdventor"/>
                <a:cs typeface="TeXGyreAdventor"/>
              </a:rPr>
              <a:t>r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umunda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	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h</a:t>
            </a:r>
            <a:r>
              <a:rPr sz="2800" spc="-20" dirty="0">
                <a:solidFill>
                  <a:srgbClr val="000099"/>
                </a:solidFill>
                <a:latin typeface="TeXGyreAdventor"/>
                <a:cs typeface="TeXGyreAdventor"/>
              </a:rPr>
              <a:t>e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r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	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100 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m'de 0,5°C sıcaklık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azalması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meydana</a:t>
            </a:r>
            <a:r>
              <a:rPr sz="2800" spc="45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gelir.</a:t>
            </a:r>
            <a:endParaRPr sz="2800">
              <a:latin typeface="TeXGyreAdventor"/>
              <a:cs typeface="TeXGyreAdventor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  <a:tabLst>
                <a:tab pos="2265045" algn="l"/>
                <a:tab pos="3638550" algn="l"/>
                <a:tab pos="5825490" algn="l"/>
                <a:tab pos="7496175" algn="l"/>
              </a:tabLst>
            </a:pPr>
            <a:r>
              <a:rPr sz="2250" spc="670" dirty="0">
                <a:solidFill>
                  <a:srgbClr val="FFFFFF"/>
                </a:solidFill>
                <a:latin typeface="Arial"/>
                <a:cs typeface="Arial"/>
              </a:rPr>
              <a:t></a:t>
            </a:r>
            <a:r>
              <a:rPr sz="2800" spc="15" dirty="0">
                <a:solidFill>
                  <a:srgbClr val="000099"/>
                </a:solidFill>
                <a:latin typeface="TeXGyreAdventor"/>
                <a:cs typeface="TeXGyreAdventor"/>
              </a:rPr>
              <a:t>Y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ük</a:t>
            </a:r>
            <a:r>
              <a:rPr sz="2800" spc="-20" dirty="0">
                <a:solidFill>
                  <a:srgbClr val="000099"/>
                </a:solidFill>
                <a:latin typeface="TeXGyreAdventor"/>
                <a:cs typeface="TeXGyreAdventor"/>
              </a:rPr>
              <a:t>s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ekl</a:t>
            </a:r>
            <a:r>
              <a:rPr sz="2800" spc="5" dirty="0">
                <a:solidFill>
                  <a:srgbClr val="000099"/>
                </a:solidFill>
                <a:latin typeface="TeXGyreAdventor"/>
                <a:cs typeface="TeXGyreAdventor"/>
              </a:rPr>
              <a:t>i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kle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	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sıcakl</a:t>
            </a:r>
            <a:r>
              <a:rPr sz="2800" spc="10" dirty="0">
                <a:solidFill>
                  <a:srgbClr val="000099"/>
                </a:solidFill>
                <a:latin typeface="TeXGyreAdventor"/>
                <a:cs typeface="TeXGyreAdventor"/>
              </a:rPr>
              <a:t>ı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k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	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azalma</a:t>
            </a:r>
            <a:r>
              <a:rPr sz="2800" spc="-20" dirty="0">
                <a:solidFill>
                  <a:srgbClr val="000099"/>
                </a:solidFill>
                <a:latin typeface="TeXGyreAdventor"/>
                <a:cs typeface="TeXGyreAdventor"/>
              </a:rPr>
              <a:t>s</a:t>
            </a:r>
            <a:r>
              <a:rPr sz="2800" spc="5" dirty="0">
                <a:solidFill>
                  <a:srgbClr val="000099"/>
                </a:solidFill>
                <a:latin typeface="TeXGyreAdventor"/>
                <a:cs typeface="TeXGyreAdventor"/>
              </a:rPr>
              <a:t>ı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nın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	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d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u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r</a:t>
            </a:r>
            <a:r>
              <a:rPr sz="2800" spc="-15" dirty="0">
                <a:solidFill>
                  <a:srgbClr val="000099"/>
                </a:solidFill>
                <a:latin typeface="TeXGyreAdventor"/>
                <a:cs typeface="TeXGyreAdventor"/>
              </a:rPr>
              <a:t>d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uğu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	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yere</a:t>
            </a:r>
            <a:endParaRPr sz="2800">
              <a:latin typeface="TeXGyreAdventor"/>
              <a:cs typeface="TeXGyreAdvento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5252" y="3586988"/>
            <a:ext cx="69018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77695" algn="l"/>
                <a:tab pos="3699510" algn="l"/>
                <a:tab pos="4436110" algn="l"/>
                <a:tab pos="5661025" algn="l"/>
              </a:tabLst>
            </a:pP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stratosfer	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arasında	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bir	geçiş	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bölgesi</a:t>
            </a:r>
            <a:endParaRPr sz="280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5252" y="3245053"/>
            <a:ext cx="7982584" cy="793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6985" algn="r">
              <a:lnSpc>
                <a:spcPts val="3025"/>
              </a:lnSpc>
              <a:spcBef>
                <a:spcPts val="95"/>
              </a:spcBef>
              <a:tabLst>
                <a:tab pos="2032635" algn="l"/>
                <a:tab pos="3453765" algn="l"/>
                <a:tab pos="5602605" algn="l"/>
                <a:tab pos="7579995" algn="l"/>
              </a:tabLst>
            </a:pPr>
            <a:r>
              <a:rPr sz="2800" b="1" spc="-5" dirty="0">
                <a:solidFill>
                  <a:srgbClr val="000099"/>
                </a:solidFill>
                <a:latin typeface="TeXGyreAdventor"/>
                <a:cs typeface="TeXGyreAdventor"/>
              </a:rPr>
              <a:t>Tropopoz	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den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i</a:t>
            </a:r>
            <a:r>
              <a:rPr sz="2800" spc="-15" dirty="0">
                <a:solidFill>
                  <a:srgbClr val="000099"/>
                </a:solidFill>
                <a:latin typeface="TeXGyreAdventor"/>
                <a:cs typeface="TeXGyreAdventor"/>
              </a:rPr>
              <a:t>r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.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	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Trop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o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po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z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;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	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t</a:t>
            </a:r>
            <a:r>
              <a:rPr sz="2800" spc="-20" dirty="0">
                <a:solidFill>
                  <a:srgbClr val="000099"/>
                </a:solidFill>
                <a:latin typeface="TeXGyreAdventor"/>
                <a:cs typeface="TeXGyreAdventor"/>
              </a:rPr>
              <a:t>r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opos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f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er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	</a:t>
            </a:r>
            <a:r>
              <a:rPr sz="2800" spc="10" dirty="0">
                <a:solidFill>
                  <a:srgbClr val="000099"/>
                </a:solidFill>
                <a:latin typeface="TeXGyreAdventor"/>
                <a:cs typeface="TeXGyreAdventor"/>
              </a:rPr>
              <a:t>i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le</a:t>
            </a:r>
            <a:endParaRPr sz="2800">
              <a:latin typeface="TeXGyreAdventor"/>
              <a:cs typeface="TeXGyreAdventor"/>
            </a:endParaRPr>
          </a:p>
          <a:p>
            <a:pPr marR="5080" algn="r">
              <a:lnSpc>
                <a:spcPts val="3025"/>
              </a:lnSpc>
            </a:pP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o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l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up</a:t>
            </a:r>
            <a:endParaRPr sz="2800">
              <a:latin typeface="TeXGyreAdventor"/>
              <a:cs typeface="TeXGyreAdvento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3851554"/>
            <a:ext cx="8267065" cy="13728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700"/>
              </a:spcBef>
            </a:pP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kalınlığı 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bir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kaç km'yi</a:t>
            </a:r>
            <a:r>
              <a:rPr sz="2800" spc="10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bulur.</a:t>
            </a:r>
            <a:endParaRPr sz="2800">
              <a:latin typeface="TeXGyreAdventor"/>
              <a:cs typeface="TeXGyreAdventor"/>
            </a:endParaRPr>
          </a:p>
          <a:p>
            <a:pPr marL="299085" marR="5080" indent="-287020">
              <a:lnSpc>
                <a:spcPct val="80000"/>
              </a:lnSpc>
              <a:spcBef>
                <a:spcPts val="1270"/>
              </a:spcBef>
              <a:tabLst>
                <a:tab pos="2696845" algn="l"/>
                <a:tab pos="4216400" algn="l"/>
                <a:tab pos="5281930" algn="l"/>
                <a:tab pos="7170420" algn="l"/>
              </a:tabLst>
            </a:pPr>
            <a:r>
              <a:rPr sz="2250" spc="670" dirty="0">
                <a:solidFill>
                  <a:srgbClr val="FFFFFF"/>
                </a:solidFill>
                <a:latin typeface="Arial"/>
                <a:cs typeface="Arial"/>
              </a:rPr>
              <a:t>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Tropop</a:t>
            </a:r>
            <a:r>
              <a:rPr sz="2800" spc="15" dirty="0">
                <a:solidFill>
                  <a:srgbClr val="000099"/>
                </a:solidFill>
                <a:latin typeface="TeXGyreAdventor"/>
                <a:cs typeface="TeXGyreAdventor"/>
              </a:rPr>
              <a:t>o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z'un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	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yer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d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en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	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o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la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n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	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yük</a:t>
            </a:r>
            <a:r>
              <a:rPr sz="2800" spc="5" dirty="0">
                <a:solidFill>
                  <a:srgbClr val="000099"/>
                </a:solidFill>
                <a:latin typeface="TeXGyreAdventor"/>
                <a:cs typeface="TeXGyreAdventor"/>
              </a:rPr>
              <a:t>s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ekl</a:t>
            </a:r>
            <a:r>
              <a:rPr sz="2800" spc="5" dirty="0">
                <a:solidFill>
                  <a:srgbClr val="000099"/>
                </a:solidFill>
                <a:latin typeface="TeXGyreAdventor"/>
                <a:cs typeface="TeXGyreAdventor"/>
              </a:rPr>
              <a:t>i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ği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	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en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l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em  derecelerine göre</a:t>
            </a:r>
            <a:r>
              <a:rPr sz="2800" spc="40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değişir</a:t>
            </a:r>
            <a:endParaRPr sz="280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540" y="1367485"/>
            <a:ext cx="8095615" cy="39624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</a:pPr>
            <a:r>
              <a:rPr sz="2550" spc="80" dirty="0">
                <a:solidFill>
                  <a:srgbClr val="FFFFFF"/>
                </a:solidFill>
                <a:latin typeface="Arial"/>
                <a:cs typeface="Arial"/>
              </a:rPr>
              <a:t></a:t>
            </a:r>
            <a:r>
              <a:rPr sz="3200" spc="80" dirty="0">
                <a:solidFill>
                  <a:srgbClr val="000099"/>
                </a:solidFill>
                <a:latin typeface="TeXGyreAdventor"/>
                <a:cs typeface="TeXGyreAdventor"/>
              </a:rPr>
              <a:t>Enlem </a:t>
            </a:r>
            <a:r>
              <a:rPr sz="3200" spc="-5" dirty="0">
                <a:solidFill>
                  <a:srgbClr val="000099"/>
                </a:solidFill>
                <a:latin typeface="TeXGyreAdventor"/>
                <a:cs typeface="TeXGyreAdventor"/>
              </a:rPr>
              <a:t>derecelerine </a:t>
            </a:r>
            <a:r>
              <a:rPr sz="3200" dirty="0">
                <a:solidFill>
                  <a:srgbClr val="000099"/>
                </a:solidFill>
                <a:latin typeface="TeXGyreAdventor"/>
                <a:cs typeface="TeXGyreAdventor"/>
              </a:rPr>
              <a:t>göre </a:t>
            </a:r>
            <a:r>
              <a:rPr sz="3200" spc="-5" dirty="0">
                <a:solidFill>
                  <a:srgbClr val="000099"/>
                </a:solidFill>
                <a:latin typeface="TeXGyreAdventor"/>
                <a:cs typeface="TeXGyreAdventor"/>
              </a:rPr>
              <a:t>yükseklikleri</a:t>
            </a:r>
            <a:r>
              <a:rPr sz="3200" spc="-190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3200" spc="-345" dirty="0">
                <a:solidFill>
                  <a:srgbClr val="000099"/>
                </a:solidFill>
                <a:latin typeface="TeXGyreAdventor"/>
                <a:cs typeface="TeXGyreAdventor"/>
              </a:rPr>
              <a:t>ve  </a:t>
            </a:r>
            <a:r>
              <a:rPr sz="3200" spc="-5" dirty="0">
                <a:solidFill>
                  <a:srgbClr val="000099"/>
                </a:solidFill>
                <a:latin typeface="TeXGyreAdventor"/>
                <a:cs typeface="TeXGyreAdventor"/>
              </a:rPr>
              <a:t>sıcaklıkları farklı </a:t>
            </a:r>
            <a:r>
              <a:rPr sz="3200" dirty="0">
                <a:solidFill>
                  <a:srgbClr val="000099"/>
                </a:solidFill>
                <a:latin typeface="TeXGyreAdventor"/>
                <a:cs typeface="TeXGyreAdventor"/>
              </a:rPr>
              <a:t>olan tropopoz  </a:t>
            </a:r>
            <a:r>
              <a:rPr sz="3200" spc="-5" dirty="0">
                <a:solidFill>
                  <a:srgbClr val="000099"/>
                </a:solidFill>
                <a:latin typeface="TeXGyreAdventor"/>
                <a:cs typeface="TeXGyreAdventor"/>
              </a:rPr>
              <a:t>parçalarının isimleri şöyledir:</a:t>
            </a:r>
            <a:endParaRPr sz="3200">
              <a:latin typeface="TeXGyreAdventor"/>
              <a:cs typeface="TeXGyreAdventor"/>
            </a:endParaRPr>
          </a:p>
          <a:p>
            <a:pPr marL="12700">
              <a:lnSpc>
                <a:spcPct val="100000"/>
              </a:lnSpc>
              <a:spcBef>
                <a:spcPts val="1370"/>
              </a:spcBef>
              <a:tabLst>
                <a:tab pos="4127500" algn="l"/>
              </a:tabLst>
            </a:pPr>
            <a:r>
              <a:rPr sz="2550" spc="55" dirty="0">
                <a:solidFill>
                  <a:srgbClr val="FFFFFF"/>
                </a:solidFill>
                <a:latin typeface="Arial"/>
                <a:cs typeface="Arial"/>
              </a:rPr>
              <a:t></a:t>
            </a:r>
            <a:r>
              <a:rPr sz="3200" b="1" spc="55" dirty="0">
                <a:solidFill>
                  <a:srgbClr val="000099"/>
                </a:solidFill>
                <a:latin typeface="TeXGyreAdventor"/>
                <a:cs typeface="TeXGyreAdventor"/>
              </a:rPr>
              <a:t>Tropikal</a:t>
            </a:r>
            <a:r>
              <a:rPr sz="3200" b="1" spc="5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3200" b="1" dirty="0">
                <a:solidFill>
                  <a:srgbClr val="000099"/>
                </a:solidFill>
                <a:latin typeface="TeXGyreAdventor"/>
                <a:cs typeface="TeXGyreAdventor"/>
              </a:rPr>
              <a:t>tropopoz	</a:t>
            </a:r>
            <a:r>
              <a:rPr sz="3200" dirty="0">
                <a:solidFill>
                  <a:srgbClr val="000099"/>
                </a:solidFill>
                <a:latin typeface="TeXGyreAdventor"/>
                <a:cs typeface="TeXGyreAdventor"/>
              </a:rPr>
              <a:t>: 0-30</a:t>
            </a:r>
            <a:r>
              <a:rPr sz="3200" spc="-15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3200" dirty="0">
                <a:solidFill>
                  <a:srgbClr val="000099"/>
                </a:solidFill>
                <a:latin typeface="TeXGyreAdventor"/>
                <a:cs typeface="TeXGyreAdventor"/>
              </a:rPr>
              <a:t>(-70°C)</a:t>
            </a:r>
            <a:endParaRPr sz="3200">
              <a:latin typeface="TeXGyreAdventor"/>
              <a:cs typeface="TeXGyreAdventor"/>
            </a:endParaRPr>
          </a:p>
          <a:p>
            <a:pPr marL="299085" marR="155575" indent="-287020">
              <a:lnSpc>
                <a:spcPct val="100000"/>
              </a:lnSpc>
              <a:spcBef>
                <a:spcPts val="1370"/>
              </a:spcBef>
              <a:tabLst>
                <a:tab pos="4585335" algn="l"/>
              </a:tabLst>
            </a:pPr>
            <a:r>
              <a:rPr sz="2550" spc="35" dirty="0">
                <a:solidFill>
                  <a:srgbClr val="FFFFFF"/>
                </a:solidFill>
                <a:latin typeface="Arial"/>
                <a:cs typeface="Arial"/>
              </a:rPr>
              <a:t></a:t>
            </a:r>
            <a:r>
              <a:rPr sz="3200" b="1" spc="35" dirty="0">
                <a:solidFill>
                  <a:srgbClr val="000099"/>
                </a:solidFill>
                <a:latin typeface="TeXGyreAdventor"/>
                <a:cs typeface="TeXGyreAdventor"/>
              </a:rPr>
              <a:t>Subtropikal </a:t>
            </a:r>
            <a:r>
              <a:rPr sz="3200" b="1" dirty="0">
                <a:solidFill>
                  <a:srgbClr val="000099"/>
                </a:solidFill>
                <a:latin typeface="TeXGyreAdventor"/>
                <a:cs typeface="TeXGyreAdventor"/>
              </a:rPr>
              <a:t>tropopoz	</a:t>
            </a:r>
            <a:r>
              <a:rPr sz="3200" dirty="0">
                <a:solidFill>
                  <a:srgbClr val="000099"/>
                </a:solidFill>
                <a:latin typeface="TeXGyreAdventor"/>
                <a:cs typeface="TeXGyreAdventor"/>
              </a:rPr>
              <a:t>: 30-45</a:t>
            </a:r>
            <a:r>
              <a:rPr sz="3200" spc="-90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3200" spc="-5" dirty="0">
                <a:solidFill>
                  <a:srgbClr val="000099"/>
                </a:solidFill>
                <a:latin typeface="TeXGyreAdventor"/>
                <a:cs typeface="TeXGyreAdventor"/>
              </a:rPr>
              <a:t>(ortalama  sıcaklık </a:t>
            </a:r>
            <a:r>
              <a:rPr sz="3200" dirty="0">
                <a:solidFill>
                  <a:srgbClr val="000099"/>
                </a:solidFill>
                <a:latin typeface="TeXGyreAdventor"/>
                <a:cs typeface="TeXGyreAdventor"/>
              </a:rPr>
              <a:t>- </a:t>
            </a:r>
            <a:r>
              <a:rPr sz="3200" spc="-5" dirty="0">
                <a:solidFill>
                  <a:srgbClr val="000099"/>
                </a:solidFill>
                <a:latin typeface="TeXGyreAdventor"/>
                <a:cs typeface="TeXGyreAdventor"/>
              </a:rPr>
              <a:t>56.5°C)</a:t>
            </a:r>
            <a:endParaRPr sz="3200">
              <a:latin typeface="TeXGyreAdventor"/>
              <a:cs typeface="TeXGyreAdventor"/>
            </a:endParaRPr>
          </a:p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sz="2550" spc="80" dirty="0">
                <a:solidFill>
                  <a:srgbClr val="FFFFFF"/>
                </a:solidFill>
                <a:latin typeface="Arial"/>
                <a:cs typeface="Arial"/>
              </a:rPr>
              <a:t></a:t>
            </a:r>
            <a:r>
              <a:rPr sz="3200" b="1" spc="80" dirty="0">
                <a:solidFill>
                  <a:srgbClr val="000099"/>
                </a:solidFill>
                <a:latin typeface="TeXGyreAdventor"/>
                <a:cs typeface="TeXGyreAdventor"/>
              </a:rPr>
              <a:t>Polar </a:t>
            </a:r>
            <a:r>
              <a:rPr sz="3200" b="1" dirty="0">
                <a:solidFill>
                  <a:srgbClr val="000099"/>
                </a:solidFill>
                <a:latin typeface="TeXGyreAdventor"/>
                <a:cs typeface="TeXGyreAdventor"/>
              </a:rPr>
              <a:t>tropopoz </a:t>
            </a:r>
            <a:r>
              <a:rPr sz="3200" dirty="0">
                <a:solidFill>
                  <a:srgbClr val="000099"/>
                </a:solidFill>
                <a:latin typeface="TeXGyreAdventor"/>
                <a:cs typeface="TeXGyreAdventor"/>
              </a:rPr>
              <a:t>: 45-Kutup</a:t>
            </a:r>
            <a:r>
              <a:rPr sz="3200" spc="-570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3200" spc="-5" dirty="0">
                <a:solidFill>
                  <a:srgbClr val="000099"/>
                </a:solidFill>
                <a:latin typeface="TeXGyreAdventor"/>
                <a:cs typeface="TeXGyreAdventor"/>
              </a:rPr>
              <a:t>(-40°C)</a:t>
            </a:r>
            <a:endParaRPr sz="320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1433" y="517601"/>
            <a:ext cx="23139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TeXGyreAdventor"/>
                <a:cs typeface="TeXGyreAdventor"/>
              </a:rPr>
              <a:t>STRATOSFER</a:t>
            </a:r>
            <a:endParaRPr sz="3200">
              <a:latin typeface="TeXGyreAdventor"/>
              <a:cs typeface="TeXGyreAdvento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1480566"/>
            <a:ext cx="8665845" cy="41897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6350" indent="-287020" algn="just">
              <a:lnSpc>
                <a:spcPct val="100000"/>
              </a:lnSpc>
              <a:spcBef>
                <a:spcPts val="95"/>
              </a:spcBef>
            </a:pPr>
            <a:r>
              <a:rPr sz="2250" spc="220" dirty="0">
                <a:solidFill>
                  <a:srgbClr val="FFFFFF"/>
                </a:solidFill>
                <a:latin typeface="Arial"/>
                <a:cs typeface="Arial"/>
              </a:rPr>
              <a:t></a:t>
            </a:r>
            <a:r>
              <a:rPr sz="2800" spc="220" dirty="0">
                <a:solidFill>
                  <a:srgbClr val="000099"/>
                </a:solidFill>
                <a:latin typeface="TeXGyreAdventor"/>
                <a:cs typeface="TeXGyreAdventor"/>
              </a:rPr>
              <a:t>Bu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katmanda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yatay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hava hareketleri </a:t>
            </a:r>
            <a:r>
              <a:rPr sz="2800" spc="-85" dirty="0">
                <a:solidFill>
                  <a:srgbClr val="000099"/>
                </a:solidFill>
                <a:latin typeface="TeXGyreAdventor"/>
                <a:cs typeface="TeXGyreAdventor"/>
              </a:rPr>
              <a:t>görülür. 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Sıcaklık yükseklikle artmaktadır. 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Yani </a:t>
            </a:r>
            <a:r>
              <a:rPr sz="2800" b="1" spc="-10" dirty="0">
                <a:solidFill>
                  <a:srgbClr val="000099"/>
                </a:solidFill>
                <a:latin typeface="TeXGyreAdventor"/>
                <a:cs typeface="TeXGyreAdventor"/>
              </a:rPr>
              <a:t>negatif  </a:t>
            </a:r>
            <a:r>
              <a:rPr sz="2800" b="1" spc="-5" dirty="0">
                <a:solidFill>
                  <a:srgbClr val="000099"/>
                </a:solidFill>
                <a:latin typeface="TeXGyreAdventor"/>
                <a:cs typeface="TeXGyreAdventor"/>
              </a:rPr>
              <a:t>Lapse-Rate</a:t>
            </a:r>
            <a:r>
              <a:rPr sz="2800" b="1" spc="-10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vardır.</a:t>
            </a:r>
            <a:endParaRPr sz="2800">
              <a:latin typeface="TeXGyreAdventor"/>
              <a:cs typeface="TeXGyreAdventor"/>
            </a:endParaRPr>
          </a:p>
          <a:p>
            <a:pPr marL="299085" marR="7620" indent="-287020" algn="just">
              <a:lnSpc>
                <a:spcPct val="100000"/>
              </a:lnSpc>
              <a:spcBef>
                <a:spcPts val="1275"/>
              </a:spcBef>
            </a:pPr>
            <a:r>
              <a:rPr sz="2250" spc="50" dirty="0">
                <a:solidFill>
                  <a:srgbClr val="FFFFFF"/>
                </a:solidFill>
                <a:latin typeface="Arial"/>
                <a:cs typeface="Arial"/>
              </a:rPr>
              <a:t></a:t>
            </a:r>
            <a:r>
              <a:rPr sz="2800" spc="50" dirty="0">
                <a:solidFill>
                  <a:srgbClr val="000099"/>
                </a:solidFill>
                <a:latin typeface="TeXGyreAdventor"/>
                <a:cs typeface="TeXGyreAdventor"/>
              </a:rPr>
              <a:t>Yükseldikçe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sıcaklık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artışının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nedeni </a:t>
            </a:r>
            <a:r>
              <a:rPr sz="2800" spc="-110" dirty="0">
                <a:solidFill>
                  <a:srgbClr val="000099"/>
                </a:solidFill>
                <a:latin typeface="TeXGyreAdventor"/>
                <a:cs typeface="TeXGyreAdventor"/>
              </a:rPr>
              <a:t>katman  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içindeki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ozon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nedeniyledir.</a:t>
            </a:r>
            <a:endParaRPr sz="2800">
              <a:latin typeface="TeXGyreAdventor"/>
              <a:cs typeface="TeXGyreAdventor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1270"/>
              </a:spcBef>
            </a:pPr>
            <a:r>
              <a:rPr sz="2250" spc="415" dirty="0">
                <a:solidFill>
                  <a:srgbClr val="FFFFFF"/>
                </a:solidFill>
                <a:latin typeface="Arial"/>
                <a:cs typeface="Arial"/>
              </a:rPr>
              <a:t>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Bundan dolayı bu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tabakaya </a:t>
            </a:r>
            <a:r>
              <a:rPr sz="2800" b="1" spc="-10" dirty="0">
                <a:solidFill>
                  <a:srgbClr val="000099"/>
                </a:solidFill>
                <a:latin typeface="TeXGyreAdventor"/>
                <a:cs typeface="TeXGyreAdventor"/>
              </a:rPr>
              <a:t>ozonosfer </a:t>
            </a:r>
            <a:r>
              <a:rPr sz="2800" spc="-290" dirty="0">
                <a:solidFill>
                  <a:srgbClr val="000099"/>
                </a:solidFill>
                <a:latin typeface="TeXGyreAdventor"/>
                <a:cs typeface="TeXGyreAdventor"/>
              </a:rPr>
              <a:t>de 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denmektedir. Ozon 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güneşten gelen ultraviyole 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ışınları emerek bu tabakanın sıcak olmasını 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sağlar.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Maksimum ozon 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miktarı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25.</a:t>
            </a:r>
            <a:r>
              <a:rPr sz="2800" spc="20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km'dedir.</a:t>
            </a:r>
            <a:endParaRPr sz="280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065" y="1236091"/>
            <a:ext cx="8072755" cy="41897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95"/>
              </a:spcBef>
            </a:pPr>
            <a:r>
              <a:rPr sz="2250" spc="415" dirty="0">
                <a:solidFill>
                  <a:srgbClr val="FFFFFF"/>
                </a:solidFill>
                <a:latin typeface="Arial"/>
                <a:cs typeface="Arial"/>
              </a:rPr>
              <a:t>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Stratosfer 40-50 km'ye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kadar devam </a:t>
            </a:r>
            <a:r>
              <a:rPr sz="2800" spc="-125" dirty="0">
                <a:solidFill>
                  <a:srgbClr val="000099"/>
                </a:solidFill>
                <a:latin typeface="TeXGyreAdventor"/>
                <a:cs typeface="TeXGyreAdventor"/>
              </a:rPr>
              <a:t>eder. 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Kutuplarda kalın ekvator civarında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daha  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incedir.</a:t>
            </a:r>
            <a:endParaRPr sz="2800">
              <a:latin typeface="TeXGyreAdventor"/>
              <a:cs typeface="TeXGyreAdventor"/>
            </a:endParaRPr>
          </a:p>
          <a:p>
            <a:pPr marL="12700" algn="just">
              <a:lnSpc>
                <a:spcPct val="100000"/>
              </a:lnSpc>
              <a:spcBef>
                <a:spcPts val="1275"/>
              </a:spcBef>
            </a:pPr>
            <a:r>
              <a:rPr sz="2250" spc="55" dirty="0">
                <a:solidFill>
                  <a:srgbClr val="FFFFFF"/>
                </a:solidFill>
                <a:latin typeface="Arial"/>
                <a:cs typeface="Arial"/>
              </a:rPr>
              <a:t></a:t>
            </a:r>
            <a:r>
              <a:rPr sz="2800" spc="55" dirty="0">
                <a:solidFill>
                  <a:srgbClr val="000099"/>
                </a:solidFill>
                <a:latin typeface="TeXGyreAdventor"/>
                <a:cs typeface="TeXGyreAdventor"/>
              </a:rPr>
              <a:t>Yükseklikle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sıcaklık artımının durduğu</a:t>
            </a:r>
            <a:r>
              <a:rPr sz="2800" spc="55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800" spc="-140" dirty="0">
                <a:solidFill>
                  <a:srgbClr val="000099"/>
                </a:solidFill>
                <a:latin typeface="TeXGyreAdventor"/>
                <a:cs typeface="TeXGyreAdventor"/>
              </a:rPr>
              <a:t>yere</a:t>
            </a:r>
            <a:endParaRPr sz="2800">
              <a:latin typeface="TeXGyreAdventor"/>
              <a:cs typeface="TeXGyreAdventor"/>
            </a:endParaRPr>
          </a:p>
          <a:p>
            <a:pPr marL="299085" algn="just">
              <a:lnSpc>
                <a:spcPct val="100000"/>
              </a:lnSpc>
            </a:pPr>
            <a:r>
              <a:rPr sz="2800" b="1" spc="-5" dirty="0">
                <a:solidFill>
                  <a:srgbClr val="000099"/>
                </a:solidFill>
                <a:latin typeface="TeXGyreAdventor"/>
                <a:cs typeface="TeXGyreAdventor"/>
              </a:rPr>
              <a:t>stratopoz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adı</a:t>
            </a:r>
            <a:r>
              <a:rPr sz="2800" spc="5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verilir.</a:t>
            </a:r>
            <a:endParaRPr sz="2800">
              <a:latin typeface="TeXGyreAdventor"/>
              <a:cs typeface="TeXGyreAdventor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1275"/>
              </a:spcBef>
            </a:pPr>
            <a:r>
              <a:rPr sz="2250" spc="415" dirty="0">
                <a:solidFill>
                  <a:srgbClr val="FFFFFF"/>
                </a:solidFill>
                <a:latin typeface="Arial"/>
                <a:cs typeface="Arial"/>
              </a:rPr>
              <a:t>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Stratopozda ortalama sıcaklık </a:t>
            </a:r>
            <a:r>
              <a:rPr sz="2800" spc="-110" dirty="0">
                <a:solidFill>
                  <a:srgbClr val="000099"/>
                </a:solidFill>
                <a:latin typeface="TeXGyreAdventor"/>
                <a:cs typeface="TeXGyreAdventor"/>
              </a:rPr>
              <a:t>0°C'ye 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yakındır, çok az miktarda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su buharı vardır ve 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bu miktar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atmosferdeki su buharının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% 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1'ine 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eşittir.</a:t>
            </a:r>
            <a:endParaRPr sz="280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7221" y="580136"/>
            <a:ext cx="20034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eXGyreAdventor"/>
                <a:cs typeface="TeXGyreAdventor"/>
              </a:rPr>
              <a:t>MEZOSFER</a:t>
            </a:r>
            <a:endParaRPr sz="3200">
              <a:latin typeface="TeXGyreAdventor"/>
              <a:cs typeface="TeXGyreAdventor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31392" y="3641242"/>
          <a:ext cx="7139940" cy="866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69490"/>
                <a:gridCol w="2032000"/>
                <a:gridCol w="1408430"/>
                <a:gridCol w="1431925"/>
              </a:tblGrid>
              <a:tr h="433035">
                <a:tc>
                  <a:txBody>
                    <a:bodyPr/>
                    <a:lstStyle/>
                    <a:p>
                      <a:pPr marL="31750">
                        <a:lnSpc>
                          <a:spcPts val="3295"/>
                        </a:lnSpc>
                        <a:spcBef>
                          <a:spcPts val="15"/>
                        </a:spcBef>
                      </a:pPr>
                      <a:r>
                        <a:rPr sz="2250" spc="4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</a:t>
                      </a:r>
                      <a:r>
                        <a:rPr sz="2250" spc="-3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0" dirty="0">
                          <a:solidFill>
                            <a:srgbClr val="000099"/>
                          </a:solidFill>
                          <a:latin typeface="TeXGyreAdventor"/>
                          <a:cs typeface="TeXGyreAdventor"/>
                        </a:rPr>
                        <a:t>Ortalama</a:t>
                      </a:r>
                      <a:endParaRPr sz="2800">
                        <a:latin typeface="TeXGyreAdventor"/>
                        <a:cs typeface="TeXGyreAdventor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3295"/>
                        </a:lnSpc>
                        <a:spcBef>
                          <a:spcPts val="15"/>
                        </a:spcBef>
                      </a:pPr>
                      <a:r>
                        <a:rPr sz="2800" spc="-5" dirty="0">
                          <a:solidFill>
                            <a:srgbClr val="000099"/>
                          </a:solidFill>
                          <a:latin typeface="TeXGyreAdventor"/>
                          <a:cs typeface="TeXGyreAdventor"/>
                        </a:rPr>
                        <a:t>sıcaklık</a:t>
                      </a:r>
                      <a:endParaRPr sz="2800">
                        <a:latin typeface="TeXGyreAdventor"/>
                        <a:cs typeface="TeXGyreAdventor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167005" algn="r">
                        <a:lnSpc>
                          <a:spcPts val="3295"/>
                        </a:lnSpc>
                        <a:spcBef>
                          <a:spcPts val="15"/>
                        </a:spcBef>
                      </a:pPr>
                      <a:r>
                        <a:rPr sz="2800" spc="-10" dirty="0">
                          <a:solidFill>
                            <a:srgbClr val="000099"/>
                          </a:solidFill>
                          <a:latin typeface="TeXGyreAdventor"/>
                          <a:cs typeface="TeXGyreAdventor"/>
                        </a:rPr>
                        <a:t>-</a:t>
                      </a:r>
                      <a:r>
                        <a:rPr sz="2800" spc="-5" dirty="0">
                          <a:solidFill>
                            <a:srgbClr val="000099"/>
                          </a:solidFill>
                          <a:latin typeface="TeXGyreAdventor"/>
                          <a:cs typeface="TeXGyreAdventor"/>
                        </a:rPr>
                        <a:t>90</a:t>
                      </a:r>
                      <a:r>
                        <a:rPr sz="2800" spc="5" dirty="0">
                          <a:solidFill>
                            <a:srgbClr val="000099"/>
                          </a:solidFill>
                          <a:latin typeface="Times New Roman"/>
                          <a:cs typeface="Times New Roman"/>
                        </a:rPr>
                        <a:t>°</a:t>
                      </a:r>
                      <a:r>
                        <a:rPr sz="2800" dirty="0">
                          <a:solidFill>
                            <a:srgbClr val="000099"/>
                          </a:solidFill>
                          <a:latin typeface="TeXGyreAdventor"/>
                          <a:cs typeface="TeXGyreAdventor"/>
                        </a:rPr>
                        <a:t>C</a:t>
                      </a:r>
                      <a:endParaRPr sz="2800">
                        <a:latin typeface="TeXGyreAdventor"/>
                        <a:cs typeface="TeXGyreAdventor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3295"/>
                        </a:lnSpc>
                        <a:spcBef>
                          <a:spcPts val="15"/>
                        </a:spcBef>
                      </a:pPr>
                      <a:r>
                        <a:rPr sz="2800" dirty="0">
                          <a:solidFill>
                            <a:srgbClr val="000099"/>
                          </a:solidFill>
                          <a:latin typeface="TeXGyreAdventor"/>
                          <a:cs typeface="TeXGyreAdventor"/>
                        </a:rPr>
                        <a:t>o</a:t>
                      </a:r>
                      <a:r>
                        <a:rPr sz="2800" spc="5" dirty="0">
                          <a:solidFill>
                            <a:srgbClr val="000099"/>
                          </a:solidFill>
                          <a:latin typeface="TeXGyreAdventor"/>
                          <a:cs typeface="TeXGyreAdventor"/>
                        </a:rPr>
                        <a:t>l</a:t>
                      </a:r>
                      <a:r>
                        <a:rPr sz="2800" dirty="0">
                          <a:solidFill>
                            <a:srgbClr val="000099"/>
                          </a:solidFill>
                          <a:latin typeface="TeXGyreAdventor"/>
                          <a:cs typeface="TeXGyreAdventor"/>
                        </a:rPr>
                        <a:t>up,</a:t>
                      </a:r>
                      <a:endParaRPr sz="2800">
                        <a:latin typeface="TeXGyreAdventor"/>
                        <a:cs typeface="TeXGyreAdventor"/>
                      </a:endParaRPr>
                    </a:p>
                  </a:txBody>
                  <a:tcPr marL="0" marR="0" marT="1905" marB="0"/>
                </a:tc>
              </a:tr>
              <a:tr h="432662">
                <a:tc>
                  <a:txBody>
                    <a:bodyPr/>
                    <a:lstStyle/>
                    <a:p>
                      <a:pPr marL="318135">
                        <a:lnSpc>
                          <a:spcPts val="3304"/>
                        </a:lnSpc>
                      </a:pPr>
                      <a:r>
                        <a:rPr sz="2800" spc="-5" dirty="0">
                          <a:solidFill>
                            <a:srgbClr val="000099"/>
                          </a:solidFill>
                          <a:latin typeface="TeXGyreAdventor"/>
                          <a:cs typeface="TeXGyreAdventor"/>
                        </a:rPr>
                        <a:t>atmosferin</a:t>
                      </a:r>
                      <a:endParaRPr sz="2800">
                        <a:latin typeface="TeXGyreAdventor"/>
                        <a:cs typeface="TeXGyreAdvento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304"/>
                        </a:lnSpc>
                        <a:tabLst>
                          <a:tab pos="737235" algn="l"/>
                        </a:tabLst>
                      </a:pPr>
                      <a:r>
                        <a:rPr sz="2800" spc="-10" dirty="0">
                          <a:solidFill>
                            <a:srgbClr val="000099"/>
                          </a:solidFill>
                          <a:latin typeface="TeXGyreAdventor"/>
                          <a:cs typeface="TeXGyreAdventor"/>
                        </a:rPr>
                        <a:t>en	</a:t>
                      </a:r>
                      <a:r>
                        <a:rPr sz="2800" spc="-5" dirty="0">
                          <a:solidFill>
                            <a:srgbClr val="000099"/>
                          </a:solidFill>
                          <a:latin typeface="TeXGyreAdventor"/>
                          <a:cs typeface="TeXGyreAdventor"/>
                        </a:rPr>
                        <a:t>soğuk</a:t>
                      </a:r>
                      <a:endParaRPr sz="2800">
                        <a:latin typeface="TeXGyreAdventor"/>
                        <a:cs typeface="TeXGyreAdvento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5890" algn="r">
                        <a:lnSpc>
                          <a:spcPts val="3304"/>
                        </a:lnSpc>
                      </a:pPr>
                      <a:r>
                        <a:rPr sz="2800" spc="-5" dirty="0">
                          <a:solidFill>
                            <a:srgbClr val="000099"/>
                          </a:solidFill>
                          <a:latin typeface="TeXGyreAdventor"/>
                          <a:cs typeface="TeXGyreAdventor"/>
                        </a:rPr>
                        <a:t>yer</a:t>
                      </a:r>
                      <a:r>
                        <a:rPr sz="2800" spc="5" dirty="0">
                          <a:solidFill>
                            <a:srgbClr val="000099"/>
                          </a:solidFill>
                          <a:latin typeface="TeXGyreAdventor"/>
                          <a:cs typeface="TeXGyreAdventor"/>
                        </a:rPr>
                        <a:t>i</a:t>
                      </a:r>
                      <a:r>
                        <a:rPr sz="2800" spc="-5" dirty="0">
                          <a:solidFill>
                            <a:srgbClr val="000099"/>
                          </a:solidFill>
                          <a:latin typeface="TeXGyreAdventor"/>
                          <a:cs typeface="TeXGyreAdventor"/>
                        </a:rPr>
                        <a:t>d</a:t>
                      </a:r>
                      <a:r>
                        <a:rPr sz="2800" spc="5" dirty="0">
                          <a:solidFill>
                            <a:srgbClr val="000099"/>
                          </a:solidFill>
                          <a:latin typeface="TeXGyreAdventor"/>
                          <a:cs typeface="TeXGyreAdventor"/>
                        </a:rPr>
                        <a:t>ir</a:t>
                      </a:r>
                      <a:r>
                        <a:rPr sz="2800" dirty="0">
                          <a:solidFill>
                            <a:srgbClr val="000099"/>
                          </a:solidFill>
                          <a:latin typeface="TeXGyreAdventor"/>
                          <a:cs typeface="TeXGyreAdventor"/>
                        </a:rPr>
                        <a:t>.</a:t>
                      </a:r>
                      <a:endParaRPr sz="2800">
                        <a:latin typeface="TeXGyreAdventor"/>
                        <a:cs typeface="TeXGyreAdvento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3304"/>
                        </a:lnSpc>
                      </a:pPr>
                      <a:r>
                        <a:rPr sz="2800" spc="10" dirty="0">
                          <a:solidFill>
                            <a:srgbClr val="000099"/>
                          </a:solidFill>
                          <a:latin typeface="TeXGyreAdventor"/>
                          <a:cs typeface="TeXGyreAdventor"/>
                        </a:rPr>
                        <a:t>B</a:t>
                      </a:r>
                      <a:r>
                        <a:rPr sz="2800" dirty="0">
                          <a:solidFill>
                            <a:srgbClr val="000099"/>
                          </a:solidFill>
                          <a:latin typeface="TeXGyreAdventor"/>
                          <a:cs typeface="TeXGyreAdventor"/>
                        </a:rPr>
                        <a:t>urada</a:t>
                      </a:r>
                      <a:endParaRPr sz="2800">
                        <a:latin typeface="TeXGyreAdventor"/>
                        <a:cs typeface="TeXGyreAdventor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050442" y="1765173"/>
            <a:ext cx="7101205" cy="3601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95"/>
              </a:spcBef>
            </a:pPr>
            <a:r>
              <a:rPr sz="2250" spc="220" dirty="0">
                <a:solidFill>
                  <a:srgbClr val="FFFFFF"/>
                </a:solidFill>
                <a:latin typeface="Arial"/>
                <a:cs typeface="Arial"/>
              </a:rPr>
              <a:t></a:t>
            </a:r>
            <a:r>
              <a:rPr sz="2800" spc="220" dirty="0">
                <a:solidFill>
                  <a:srgbClr val="000099"/>
                </a:solidFill>
                <a:latin typeface="TeXGyreAdventor"/>
                <a:cs typeface="TeXGyreAdventor"/>
              </a:rPr>
              <a:t>Bu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katmanda sıcaklık yükseklikle </a:t>
            </a:r>
            <a:r>
              <a:rPr sz="2800" spc="-110" dirty="0">
                <a:solidFill>
                  <a:srgbClr val="000099"/>
                </a:solidFill>
                <a:latin typeface="TeXGyreAdventor"/>
                <a:cs typeface="TeXGyreAdventor"/>
              </a:rPr>
              <a:t>azalır 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(</a:t>
            </a:r>
            <a:r>
              <a:rPr sz="2800" b="1" spc="-5" dirty="0">
                <a:solidFill>
                  <a:srgbClr val="000099"/>
                </a:solidFill>
                <a:latin typeface="TeXGyreAdventor"/>
                <a:cs typeface="TeXGyreAdventor"/>
              </a:rPr>
              <a:t>pozitif lapse-rate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). 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Yükseklikle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sıcaklık  azalmasının durduğu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yere </a:t>
            </a:r>
            <a:r>
              <a:rPr sz="2800" b="1" spc="-5" dirty="0">
                <a:solidFill>
                  <a:srgbClr val="000099"/>
                </a:solidFill>
                <a:latin typeface="TeXGyreAdventor"/>
                <a:cs typeface="TeXGyreAdventor"/>
              </a:rPr>
              <a:t>mezopoz 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denir.</a:t>
            </a:r>
            <a:endParaRPr sz="28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</a:pPr>
            <a:endParaRPr sz="3400">
              <a:latin typeface="TeXGyreAdventor"/>
              <a:cs typeface="TeXGyreAdventor"/>
            </a:endParaRPr>
          </a:p>
          <a:p>
            <a:pPr marL="299085" marR="5080">
              <a:lnSpc>
                <a:spcPct val="100000"/>
              </a:lnSpc>
              <a:spcBef>
                <a:spcPts val="3050"/>
              </a:spcBef>
            </a:pP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buzla kaplı toz parçacıklarından 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oluşan 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bulutlar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vardır.</a:t>
            </a:r>
            <a:endParaRPr sz="280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097" y="997407"/>
            <a:ext cx="8015605" cy="2465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000099"/>
                </a:solidFill>
                <a:latin typeface="Arial"/>
                <a:cs typeface="Arial"/>
              </a:rPr>
              <a:t>Atmosfer: </a:t>
            </a:r>
            <a:r>
              <a:rPr sz="3200" spc="-35" dirty="0">
                <a:solidFill>
                  <a:srgbClr val="000099"/>
                </a:solidFill>
                <a:latin typeface="Arial"/>
                <a:cs typeface="Arial"/>
              </a:rPr>
              <a:t>Yerkürenin </a:t>
            </a:r>
            <a:r>
              <a:rPr sz="3200" spc="-5" dirty="0">
                <a:solidFill>
                  <a:srgbClr val="000099"/>
                </a:solidFill>
                <a:latin typeface="Arial"/>
                <a:cs typeface="Arial"/>
              </a:rPr>
              <a:t>etrafını çevreleyen  yoğunluğu 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yükseklikle </a:t>
            </a:r>
            <a:r>
              <a:rPr sz="3200" spc="-5" dirty="0">
                <a:solidFill>
                  <a:srgbClr val="000099"/>
                </a:solidFill>
                <a:latin typeface="Arial"/>
                <a:cs typeface="Arial"/>
              </a:rPr>
              <a:t>azalan, </a:t>
            </a:r>
            <a:r>
              <a:rPr sz="3200" spc="-10" dirty="0">
                <a:solidFill>
                  <a:srgbClr val="000099"/>
                </a:solidFill>
                <a:latin typeface="Arial"/>
                <a:cs typeface="Arial"/>
              </a:rPr>
              <a:t>kalınlığı 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tam  </a:t>
            </a:r>
            <a:r>
              <a:rPr sz="3200" spc="-5" dirty="0">
                <a:solidFill>
                  <a:srgbClr val="000099"/>
                </a:solidFill>
                <a:latin typeface="Arial"/>
                <a:cs typeface="Arial"/>
              </a:rPr>
              <a:t>olarak bilinmemekle beraber 100 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km’ nin  çok </a:t>
            </a:r>
            <a:r>
              <a:rPr sz="3200" spc="-5" dirty="0">
                <a:solidFill>
                  <a:srgbClr val="000099"/>
                </a:solidFill>
                <a:latin typeface="Arial"/>
                <a:cs typeface="Arial"/>
              </a:rPr>
              <a:t>üzerinde olduğu kabul edilen </a:t>
            </a:r>
            <a:r>
              <a:rPr sz="3200" spc="-10" dirty="0">
                <a:solidFill>
                  <a:srgbClr val="000099"/>
                </a:solidFill>
                <a:latin typeface="Arial"/>
                <a:cs typeface="Arial"/>
              </a:rPr>
              <a:t>gaz  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karışımına atmosfer</a:t>
            </a:r>
            <a:r>
              <a:rPr sz="3200" spc="-6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spc="-35" dirty="0">
                <a:solidFill>
                  <a:srgbClr val="000099"/>
                </a:solidFill>
                <a:latin typeface="Arial"/>
                <a:cs typeface="Arial"/>
              </a:rPr>
              <a:t>denir.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2632" y="4385817"/>
            <a:ext cx="5980430" cy="30480"/>
          </a:xfrm>
          <a:custGeom>
            <a:avLst/>
            <a:gdLst/>
            <a:ahLst/>
            <a:cxnLst/>
            <a:rect l="l" t="t" r="r" b="b"/>
            <a:pathLst>
              <a:path w="5980430" h="30479">
                <a:moveTo>
                  <a:pt x="5980239" y="0"/>
                </a:moveTo>
                <a:lnTo>
                  <a:pt x="0" y="0"/>
                </a:lnTo>
                <a:lnTo>
                  <a:pt x="0" y="30479"/>
                </a:lnTo>
                <a:lnTo>
                  <a:pt x="5980239" y="30479"/>
                </a:lnTo>
                <a:lnTo>
                  <a:pt x="5980239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30097" y="4412360"/>
            <a:ext cx="62331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30805" algn="l"/>
                <a:tab pos="5045710" algn="l"/>
              </a:tabLst>
            </a:pPr>
            <a:r>
              <a:rPr sz="3200" spc="-5" dirty="0">
                <a:solidFill>
                  <a:srgbClr val="000099"/>
                </a:solidFill>
                <a:latin typeface="Arial"/>
                <a:cs typeface="Arial"/>
              </a:rPr>
              <a:t>çevreleyen,	yerküreyle	birlikte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0097" y="3924122"/>
            <a:ext cx="801560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5"/>
              </a:spcBef>
              <a:tabLst>
                <a:tab pos="1490345" algn="l"/>
                <a:tab pos="2302510" algn="l"/>
                <a:tab pos="3543300" algn="l"/>
                <a:tab pos="4311650" algn="l"/>
                <a:tab pos="6341745" algn="l"/>
              </a:tabLst>
            </a:pP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Başka	b</a:t>
            </a:r>
            <a:r>
              <a:rPr sz="3200" spc="-10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r	if</a:t>
            </a:r>
            <a:r>
              <a:rPr sz="3200" spc="-15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de	</a:t>
            </a:r>
            <a:r>
              <a:rPr sz="3200" spc="-5" dirty="0">
                <a:solidFill>
                  <a:srgbClr val="000099"/>
                </a:solidFill>
                <a:latin typeface="Arial"/>
                <a:cs typeface="Arial"/>
              </a:rPr>
              <a:t>il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e	a</a:t>
            </a:r>
            <a:r>
              <a:rPr sz="3200" spc="-10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3200" spc="5" dirty="0">
                <a:solidFill>
                  <a:srgbClr val="000099"/>
                </a:solidFill>
                <a:latin typeface="Arial"/>
                <a:cs typeface="Arial"/>
              </a:rPr>
              <a:t>m</a:t>
            </a:r>
            <a:r>
              <a:rPr sz="3200" spc="-15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sfe</a:t>
            </a:r>
            <a:r>
              <a:rPr sz="3200" spc="-200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,	ye</a:t>
            </a:r>
            <a:r>
              <a:rPr sz="3200" spc="-15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k</a:t>
            </a:r>
            <a:r>
              <a:rPr sz="3200" spc="-15" dirty="0">
                <a:solidFill>
                  <a:srgbClr val="000099"/>
                </a:solidFill>
                <a:latin typeface="Arial"/>
                <a:cs typeface="Arial"/>
              </a:rPr>
              <a:t>ü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re</a:t>
            </a:r>
            <a:r>
              <a:rPr sz="3200" spc="-15" dirty="0">
                <a:solidFill>
                  <a:srgbClr val="000099"/>
                </a:solidFill>
                <a:latin typeface="Arial"/>
                <a:cs typeface="Arial"/>
              </a:rPr>
              <a:t>y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endParaRPr sz="32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3200" spc="-5" dirty="0">
                <a:solidFill>
                  <a:srgbClr val="000099"/>
                </a:solidFill>
                <a:latin typeface="Arial"/>
                <a:cs typeface="Arial"/>
              </a:rPr>
              <a:t>d</a:t>
            </a:r>
            <a:r>
              <a:rPr sz="3200" spc="-15" dirty="0">
                <a:solidFill>
                  <a:srgbClr val="000099"/>
                </a:solidFill>
                <a:latin typeface="Arial"/>
                <a:cs typeface="Arial"/>
              </a:rPr>
              <a:t>ö</a:t>
            </a:r>
            <a:r>
              <a:rPr sz="3200" spc="-20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me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0097" y="4900041"/>
            <a:ext cx="8014970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139950" algn="l"/>
                <a:tab pos="3568700" algn="l"/>
                <a:tab pos="4817110" algn="l"/>
                <a:tab pos="5817870" algn="l"/>
                <a:tab pos="6684009" algn="l"/>
                <a:tab pos="7345680" algn="l"/>
              </a:tabLst>
            </a:pP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h</a:t>
            </a:r>
            <a:r>
              <a:rPr sz="3200" spc="-10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rek</a:t>
            </a:r>
            <a:r>
              <a:rPr sz="3200" spc="-20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ti</a:t>
            </a:r>
            <a:r>
              <a:rPr sz="3200" spc="-15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e	katı</a:t>
            </a:r>
            <a:r>
              <a:rPr sz="3200" spc="-20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3200" spc="-5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n	ç</a:t>
            </a:r>
            <a:r>
              <a:rPr sz="3200" spc="-15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şitli	g</a:t>
            </a:r>
            <a:r>
              <a:rPr sz="3200" spc="-10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z,	sıvı	</a:t>
            </a:r>
            <a:r>
              <a:rPr sz="3200" spc="5" dirty="0">
                <a:solidFill>
                  <a:srgbClr val="000099"/>
                </a:solidFill>
                <a:latin typeface="Arial"/>
                <a:cs typeface="Arial"/>
              </a:rPr>
              <a:t>v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e	katı  parçacıklardan </a:t>
            </a:r>
            <a:r>
              <a:rPr sz="3200" spc="-5" dirty="0">
                <a:solidFill>
                  <a:srgbClr val="000099"/>
                </a:solidFill>
                <a:latin typeface="Arial"/>
                <a:cs typeface="Arial"/>
              </a:rPr>
              <a:t>oluşan bir</a:t>
            </a:r>
            <a:r>
              <a:rPr sz="3200" spc="-8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000099"/>
                </a:solidFill>
                <a:latin typeface="Arial"/>
                <a:cs typeface="Arial"/>
              </a:rPr>
              <a:t>karışımdır.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37184" y="281432"/>
            <a:ext cx="84480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0" dirty="0"/>
              <a:t>ATMOSFERİN </a:t>
            </a:r>
            <a:r>
              <a:rPr sz="3600" spc="-60" dirty="0"/>
              <a:t>YAPISI </a:t>
            </a:r>
            <a:r>
              <a:rPr sz="3600" dirty="0"/>
              <a:t>VE</a:t>
            </a:r>
            <a:r>
              <a:rPr sz="3600" spc="-30" dirty="0"/>
              <a:t> </a:t>
            </a:r>
            <a:r>
              <a:rPr sz="3600" spc="-5" dirty="0"/>
              <a:t>ÖZELLİKLERİ</a:t>
            </a:r>
            <a:endParaRPr sz="36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1448" y="580136"/>
            <a:ext cx="22072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eXGyreAdventor"/>
                <a:cs typeface="TeXGyreAdventor"/>
              </a:rPr>
              <a:t>TERMOSFER</a:t>
            </a:r>
            <a:endParaRPr sz="3200">
              <a:latin typeface="TeXGyreAdventor"/>
              <a:cs typeface="TeXGyreAdvento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9119" y="1952370"/>
            <a:ext cx="7619365" cy="285686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99085" marR="5080" indent="-287020">
              <a:lnSpc>
                <a:spcPts val="3020"/>
              </a:lnSpc>
              <a:spcBef>
                <a:spcPts val="480"/>
              </a:spcBef>
              <a:tabLst>
                <a:tab pos="1000125" algn="l"/>
                <a:tab pos="3100070" algn="l"/>
                <a:tab pos="4832985" algn="l"/>
                <a:tab pos="6424930" algn="l"/>
              </a:tabLst>
            </a:pPr>
            <a:r>
              <a:rPr sz="2250" spc="670" dirty="0">
                <a:solidFill>
                  <a:srgbClr val="FFFFFF"/>
                </a:solidFill>
                <a:latin typeface="Arial"/>
                <a:cs typeface="Arial"/>
              </a:rPr>
              <a:t>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Bu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	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katmanda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	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yüksekl</a:t>
            </a:r>
            <a:r>
              <a:rPr sz="2800" spc="5" dirty="0">
                <a:solidFill>
                  <a:srgbClr val="000099"/>
                </a:solidFill>
                <a:latin typeface="TeXGyreAdventor"/>
                <a:cs typeface="TeXGyreAdventor"/>
              </a:rPr>
              <a:t>i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k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	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arttıkç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a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	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sıcakl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ı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k  önce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yavaş, sonra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hızlı 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bir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şekilde</a:t>
            </a:r>
            <a:r>
              <a:rPr sz="2800" spc="85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artar.</a:t>
            </a:r>
            <a:endParaRPr sz="2800">
              <a:latin typeface="TeXGyreAdventor"/>
              <a:cs typeface="TeXGyreAdventor"/>
            </a:endParaRPr>
          </a:p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2250" spc="415" dirty="0">
                <a:solidFill>
                  <a:srgbClr val="FFFFFF"/>
                </a:solidFill>
                <a:latin typeface="Arial"/>
                <a:cs typeface="Arial"/>
              </a:rPr>
              <a:t></a:t>
            </a:r>
            <a:r>
              <a:rPr sz="2250" spc="-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Gazlar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genellikle toz 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halinde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bulunur.</a:t>
            </a:r>
            <a:endParaRPr sz="2800">
              <a:latin typeface="TeXGyreAdventor"/>
              <a:cs typeface="TeXGyreAdventor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2250" spc="165" dirty="0">
                <a:solidFill>
                  <a:srgbClr val="FFFFFF"/>
                </a:solidFill>
                <a:latin typeface="Arial"/>
                <a:cs typeface="Arial"/>
              </a:rPr>
              <a:t></a:t>
            </a:r>
            <a:r>
              <a:rPr sz="2800" spc="165" dirty="0">
                <a:solidFill>
                  <a:srgbClr val="000099"/>
                </a:solidFill>
                <a:latin typeface="TeXGyreAdventor"/>
                <a:cs typeface="TeXGyreAdventor"/>
              </a:rPr>
              <a:t>Üst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kısmında sıcaklık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1000-2000°C</a:t>
            </a:r>
            <a:r>
              <a:rPr sz="2800" spc="-105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kadardır.</a:t>
            </a:r>
            <a:endParaRPr sz="2800">
              <a:latin typeface="TeXGyreAdventor"/>
              <a:cs typeface="TeXGyreAdventor"/>
            </a:endParaRPr>
          </a:p>
          <a:p>
            <a:pPr marL="299085" marR="5080" indent="-287020">
              <a:lnSpc>
                <a:spcPts val="3020"/>
              </a:lnSpc>
              <a:spcBef>
                <a:spcPts val="1320"/>
              </a:spcBef>
              <a:tabLst>
                <a:tab pos="1501775" algn="l"/>
                <a:tab pos="2075814" algn="l"/>
                <a:tab pos="3560445" algn="l"/>
                <a:tab pos="5514975" algn="l"/>
                <a:tab pos="6897370" algn="l"/>
              </a:tabLst>
            </a:pPr>
            <a:r>
              <a:rPr sz="2250" spc="415" dirty="0">
                <a:solidFill>
                  <a:srgbClr val="FFFFFF"/>
                </a:solidFill>
                <a:latin typeface="Arial"/>
                <a:cs typeface="Arial"/>
              </a:rPr>
              <a:t></a:t>
            </a:r>
            <a:r>
              <a:rPr sz="2250" spc="-3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Gec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e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	</a:t>
            </a:r>
            <a:r>
              <a:rPr sz="2800" spc="5" dirty="0">
                <a:solidFill>
                  <a:srgbClr val="000099"/>
                </a:solidFill>
                <a:latin typeface="TeXGyreAdventor"/>
                <a:cs typeface="TeXGyreAdventor"/>
              </a:rPr>
              <a:t>i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l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e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	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gün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d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üz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	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ara</a:t>
            </a:r>
            <a:r>
              <a:rPr sz="2800" spc="-15" dirty="0">
                <a:solidFill>
                  <a:srgbClr val="000099"/>
                </a:solidFill>
                <a:latin typeface="TeXGyreAdventor"/>
                <a:cs typeface="TeXGyreAdventor"/>
              </a:rPr>
              <a:t>s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ındak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i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	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sıcakl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ı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k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	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f</a:t>
            </a:r>
            <a:r>
              <a:rPr sz="2800" spc="-20" dirty="0">
                <a:solidFill>
                  <a:srgbClr val="000099"/>
                </a:solidFill>
                <a:latin typeface="TeXGyreAdventor"/>
                <a:cs typeface="TeXGyreAdventor"/>
              </a:rPr>
              <a:t>a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rkı  çok fazladır 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(~</a:t>
            </a:r>
            <a:r>
              <a:rPr sz="2800" spc="-15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600°C).</a:t>
            </a:r>
            <a:endParaRPr sz="280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8872" y="724662"/>
            <a:ext cx="41490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TeXGyreAdventor"/>
                <a:cs typeface="TeXGyreAdventor"/>
              </a:rPr>
              <a:t>STANDART</a:t>
            </a:r>
            <a:r>
              <a:rPr sz="3200" spc="-75" dirty="0">
                <a:latin typeface="TeXGyreAdventor"/>
                <a:cs typeface="TeXGyreAdventor"/>
              </a:rPr>
              <a:t> </a:t>
            </a:r>
            <a:r>
              <a:rPr sz="3200" dirty="0">
                <a:latin typeface="TeXGyreAdventor"/>
                <a:cs typeface="TeXGyreAdventor"/>
              </a:rPr>
              <a:t>ATMOSFER</a:t>
            </a:r>
            <a:endParaRPr sz="3200">
              <a:latin typeface="TeXGyreAdventor"/>
              <a:cs typeface="TeXGyreAdvento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5093" y="1625651"/>
            <a:ext cx="7806690" cy="4067810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30"/>
              </a:spcBef>
            </a:pPr>
            <a:r>
              <a:rPr sz="2250" spc="55" dirty="0">
                <a:solidFill>
                  <a:srgbClr val="FFFFFF"/>
                </a:solidFill>
                <a:latin typeface="Arial"/>
                <a:cs typeface="Arial"/>
              </a:rPr>
              <a:t></a:t>
            </a:r>
            <a:r>
              <a:rPr sz="2800" spc="55" dirty="0">
                <a:solidFill>
                  <a:srgbClr val="000099"/>
                </a:solidFill>
                <a:latin typeface="TeXGyreAdventor"/>
                <a:cs typeface="TeXGyreAdventor"/>
              </a:rPr>
              <a:t>Atmosferin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kuru olduğu kabul</a:t>
            </a:r>
            <a:r>
              <a:rPr sz="2800" spc="-25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edilmiştir,</a:t>
            </a:r>
            <a:endParaRPr sz="2800">
              <a:latin typeface="TeXGyreAdventor"/>
              <a:cs typeface="TeXGyreAdventor"/>
            </a:endParaRPr>
          </a:p>
          <a:p>
            <a:pPr marL="76200">
              <a:lnSpc>
                <a:spcPct val="100000"/>
              </a:lnSpc>
              <a:spcBef>
                <a:spcPts val="940"/>
              </a:spcBef>
              <a:tabLst>
                <a:tab pos="2229485" algn="l"/>
              </a:tabLst>
            </a:pPr>
            <a:r>
              <a:rPr sz="2250" spc="415" dirty="0">
                <a:solidFill>
                  <a:srgbClr val="FFFFFF"/>
                </a:solidFill>
                <a:latin typeface="Arial"/>
                <a:cs typeface="Arial"/>
              </a:rPr>
              <a:t></a:t>
            </a:r>
            <a:r>
              <a:rPr sz="2250" spc="-3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Ortalama	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deniz seviyesindeki</a:t>
            </a:r>
            <a:r>
              <a:rPr sz="2800" spc="5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basınç:</a:t>
            </a:r>
            <a:endParaRPr sz="2800">
              <a:latin typeface="TeXGyreAdventor"/>
              <a:cs typeface="TeXGyreAdventor"/>
            </a:endParaRPr>
          </a:p>
          <a:p>
            <a:pPr marL="76200">
              <a:lnSpc>
                <a:spcPct val="100000"/>
              </a:lnSpc>
              <a:spcBef>
                <a:spcPts val="935"/>
              </a:spcBef>
              <a:tabLst>
                <a:tab pos="1149985" algn="l"/>
              </a:tabLst>
            </a:pPr>
            <a:r>
              <a:rPr sz="2250" spc="415" dirty="0">
                <a:solidFill>
                  <a:srgbClr val="FFFFFF"/>
                </a:solidFill>
                <a:latin typeface="Arial"/>
                <a:cs typeface="Arial"/>
              </a:rPr>
              <a:t></a:t>
            </a:r>
            <a:r>
              <a:rPr sz="2250" spc="-3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760	mmHg =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1013.25</a:t>
            </a:r>
            <a:r>
              <a:rPr sz="2800" spc="30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milibar,</a:t>
            </a:r>
            <a:endParaRPr sz="2800">
              <a:latin typeface="TeXGyreAdventor"/>
              <a:cs typeface="TeXGyreAdventor"/>
            </a:endParaRPr>
          </a:p>
          <a:p>
            <a:pPr marL="362585" marR="55880" indent="-287020">
              <a:lnSpc>
                <a:spcPts val="3020"/>
              </a:lnSpc>
              <a:spcBef>
                <a:spcPts val="1320"/>
              </a:spcBef>
              <a:tabLst>
                <a:tab pos="2592070" algn="l"/>
                <a:tab pos="4070985" algn="l"/>
                <a:tab pos="6843395" algn="l"/>
              </a:tabLst>
            </a:pPr>
            <a:r>
              <a:rPr sz="2250" spc="415" dirty="0">
                <a:solidFill>
                  <a:srgbClr val="FFFFFF"/>
                </a:solidFill>
                <a:latin typeface="Arial"/>
                <a:cs typeface="Arial"/>
              </a:rPr>
              <a:t></a:t>
            </a:r>
            <a:r>
              <a:rPr sz="2250" spc="-3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Ortala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m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a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	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d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en</a:t>
            </a:r>
            <a:r>
              <a:rPr sz="2800" spc="5" dirty="0">
                <a:solidFill>
                  <a:srgbClr val="000099"/>
                </a:solidFill>
                <a:latin typeface="TeXGyreAdventor"/>
                <a:cs typeface="TeXGyreAdventor"/>
              </a:rPr>
              <a:t>i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z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	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s</a:t>
            </a:r>
            <a:r>
              <a:rPr sz="2800" spc="-20" dirty="0">
                <a:solidFill>
                  <a:srgbClr val="000099"/>
                </a:solidFill>
                <a:latin typeface="TeXGyreAdventor"/>
                <a:cs typeface="TeXGyreAdventor"/>
              </a:rPr>
              <a:t>e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v</a:t>
            </a:r>
            <a:r>
              <a:rPr sz="2800" spc="5" dirty="0">
                <a:solidFill>
                  <a:srgbClr val="000099"/>
                </a:solidFill>
                <a:latin typeface="TeXGyreAdventor"/>
                <a:cs typeface="TeXGyreAdventor"/>
              </a:rPr>
              <a:t>i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yes</a:t>
            </a:r>
            <a:r>
              <a:rPr sz="2800" spc="10" dirty="0">
                <a:solidFill>
                  <a:srgbClr val="000099"/>
                </a:solidFill>
                <a:latin typeface="TeXGyreAdventor"/>
                <a:cs typeface="TeXGyreAdventor"/>
              </a:rPr>
              <a:t>i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ndeki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	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hava  sıcaklığı: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15°C,</a:t>
            </a:r>
            <a:endParaRPr sz="2800">
              <a:latin typeface="TeXGyreAdventor"/>
              <a:cs typeface="TeXGyreAdventor"/>
            </a:endParaRPr>
          </a:p>
          <a:p>
            <a:pPr marL="362585" marR="55880" indent="-287020">
              <a:lnSpc>
                <a:spcPts val="3020"/>
              </a:lnSpc>
              <a:spcBef>
                <a:spcPts val="1285"/>
              </a:spcBef>
              <a:tabLst>
                <a:tab pos="2592070" algn="l"/>
                <a:tab pos="4070985" algn="l"/>
                <a:tab pos="6843395" algn="l"/>
              </a:tabLst>
            </a:pPr>
            <a:r>
              <a:rPr sz="2250" spc="415" dirty="0">
                <a:solidFill>
                  <a:srgbClr val="FFFFFF"/>
                </a:solidFill>
                <a:latin typeface="Arial"/>
                <a:cs typeface="Arial"/>
              </a:rPr>
              <a:t></a:t>
            </a:r>
            <a:r>
              <a:rPr sz="2250" spc="-3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Ortala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m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a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	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d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en</a:t>
            </a:r>
            <a:r>
              <a:rPr sz="2800" spc="5" dirty="0">
                <a:solidFill>
                  <a:srgbClr val="000099"/>
                </a:solidFill>
                <a:latin typeface="TeXGyreAdventor"/>
                <a:cs typeface="TeXGyreAdventor"/>
              </a:rPr>
              <a:t>i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z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	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s</a:t>
            </a:r>
            <a:r>
              <a:rPr sz="2800" spc="-20" dirty="0">
                <a:solidFill>
                  <a:srgbClr val="000099"/>
                </a:solidFill>
                <a:latin typeface="TeXGyreAdventor"/>
                <a:cs typeface="TeXGyreAdventor"/>
              </a:rPr>
              <a:t>e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v</a:t>
            </a:r>
            <a:r>
              <a:rPr sz="2800" spc="5" dirty="0">
                <a:solidFill>
                  <a:srgbClr val="000099"/>
                </a:solidFill>
                <a:latin typeface="TeXGyreAdventor"/>
                <a:cs typeface="TeXGyreAdventor"/>
              </a:rPr>
              <a:t>i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yes</a:t>
            </a:r>
            <a:r>
              <a:rPr sz="2800" spc="10" dirty="0">
                <a:solidFill>
                  <a:srgbClr val="000099"/>
                </a:solidFill>
                <a:latin typeface="TeXGyreAdventor"/>
                <a:cs typeface="TeXGyreAdventor"/>
              </a:rPr>
              <a:t>i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ndeki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	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hava  yoğunluğu: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1.225</a:t>
            </a:r>
            <a:r>
              <a:rPr sz="2800" spc="20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kg/m</a:t>
            </a:r>
            <a:r>
              <a:rPr sz="2775" baseline="25525" dirty="0">
                <a:solidFill>
                  <a:srgbClr val="000099"/>
                </a:solidFill>
                <a:latin typeface="TeXGyreAdventor"/>
                <a:cs typeface="TeXGyreAdventor"/>
              </a:rPr>
              <a:t>3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,</a:t>
            </a:r>
            <a:endParaRPr sz="2800">
              <a:latin typeface="TeXGyreAdventor"/>
              <a:cs typeface="TeXGyreAdventor"/>
            </a:endParaRPr>
          </a:p>
          <a:p>
            <a:pPr marL="76200">
              <a:lnSpc>
                <a:spcPct val="100000"/>
              </a:lnSpc>
              <a:spcBef>
                <a:spcPts val="894"/>
              </a:spcBef>
            </a:pPr>
            <a:r>
              <a:rPr sz="2250" spc="65" dirty="0">
                <a:solidFill>
                  <a:srgbClr val="FFFFFF"/>
                </a:solidFill>
                <a:latin typeface="Arial"/>
                <a:cs typeface="Arial"/>
              </a:rPr>
              <a:t></a:t>
            </a:r>
            <a:r>
              <a:rPr sz="2800" spc="65" dirty="0">
                <a:solidFill>
                  <a:srgbClr val="000099"/>
                </a:solidFill>
                <a:latin typeface="TeXGyreAdventor"/>
                <a:cs typeface="TeXGyreAdventor"/>
              </a:rPr>
              <a:t>Yerçekimi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ivmesi: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980.665</a:t>
            </a:r>
            <a:r>
              <a:rPr sz="2800" spc="-60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cm/s</a:t>
            </a:r>
            <a:r>
              <a:rPr sz="2775" spc="-7" baseline="25525" dirty="0">
                <a:solidFill>
                  <a:srgbClr val="000099"/>
                </a:solidFill>
                <a:latin typeface="TeXGyreAdventor"/>
                <a:cs typeface="TeXGyreAdventor"/>
              </a:rPr>
              <a:t>2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,</a:t>
            </a:r>
            <a:endParaRPr sz="280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0700" y="1018108"/>
            <a:ext cx="7872730" cy="247332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370840" marR="6350" indent="-358775">
              <a:lnSpc>
                <a:spcPts val="3030"/>
              </a:lnSpc>
              <a:spcBef>
                <a:spcPts val="475"/>
              </a:spcBef>
              <a:tabLst>
                <a:tab pos="2350770" algn="l"/>
                <a:tab pos="2702560" algn="l"/>
                <a:tab pos="4530090" algn="l"/>
                <a:tab pos="5679440" algn="l"/>
              </a:tabLst>
            </a:pPr>
            <a:r>
              <a:rPr sz="2250" spc="415" dirty="0">
                <a:solidFill>
                  <a:srgbClr val="FFFFFF"/>
                </a:solidFill>
                <a:latin typeface="Arial"/>
                <a:cs typeface="Arial"/>
              </a:rPr>
              <a:t></a:t>
            </a:r>
            <a:r>
              <a:rPr sz="225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Tropop</a:t>
            </a:r>
            <a:r>
              <a:rPr sz="2800" spc="5" dirty="0">
                <a:solidFill>
                  <a:srgbClr val="000099"/>
                </a:solidFill>
                <a:latin typeface="TeXGyreAdventor"/>
                <a:cs typeface="TeXGyreAdventor"/>
              </a:rPr>
              <a:t>o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z'un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	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ortalama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	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den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i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z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	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sev</a:t>
            </a:r>
            <a:r>
              <a:rPr sz="2800" spc="5" dirty="0">
                <a:solidFill>
                  <a:srgbClr val="000099"/>
                </a:solidFill>
                <a:latin typeface="TeXGyreAdventor"/>
                <a:cs typeface="TeXGyreAdventor"/>
              </a:rPr>
              <a:t>i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yes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i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nd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e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n  yüksekliği:	11 km,</a:t>
            </a:r>
            <a:endParaRPr sz="2800">
              <a:latin typeface="TeXGyreAdventor"/>
              <a:cs typeface="TeXGyreAdventor"/>
            </a:endParaRPr>
          </a:p>
          <a:p>
            <a:pPr marL="307975" marR="2286635" indent="-295910">
              <a:lnSpc>
                <a:spcPts val="4300"/>
              </a:lnSpc>
              <a:spcBef>
                <a:spcPts val="245"/>
              </a:spcBef>
            </a:pPr>
            <a:r>
              <a:rPr sz="2250" spc="415" dirty="0">
                <a:solidFill>
                  <a:srgbClr val="FFFFFF"/>
                </a:solidFill>
                <a:latin typeface="Arial"/>
                <a:cs typeface="Arial"/>
              </a:rPr>
              <a:t>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Tropopoz'daki sıcaklık:</a:t>
            </a:r>
            <a:r>
              <a:rPr sz="2800" spc="-240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800" spc="-90" dirty="0">
                <a:solidFill>
                  <a:srgbClr val="000099"/>
                </a:solidFill>
                <a:latin typeface="TeXGyreAdventor"/>
                <a:cs typeface="TeXGyreAdventor"/>
              </a:rPr>
              <a:t>-56.5°C,  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Yükseklikle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sıcaklık</a:t>
            </a:r>
            <a:r>
              <a:rPr sz="2800" spc="-55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değişmesi:</a:t>
            </a:r>
            <a:endParaRPr sz="2800">
              <a:latin typeface="TeXGyreAdventor"/>
              <a:cs typeface="TeXGyreAdventor"/>
            </a:endParaRPr>
          </a:p>
          <a:p>
            <a:pPr marL="27940">
              <a:lnSpc>
                <a:spcPct val="100000"/>
              </a:lnSpc>
              <a:spcBef>
                <a:spcPts val="635"/>
              </a:spcBef>
            </a:pPr>
            <a:r>
              <a:rPr sz="2250" spc="70" dirty="0">
                <a:solidFill>
                  <a:srgbClr val="FFFFFF"/>
                </a:solidFill>
                <a:latin typeface="Arial"/>
                <a:cs typeface="Arial"/>
              </a:rPr>
              <a:t></a:t>
            </a:r>
            <a:r>
              <a:rPr sz="2800" spc="70" dirty="0">
                <a:solidFill>
                  <a:srgbClr val="000099"/>
                </a:solidFill>
                <a:latin typeface="TeXGyreAdventor"/>
                <a:cs typeface="TeXGyreAdventor"/>
              </a:rPr>
              <a:t>Ortalama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deniz seviyesinden 5 km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aşağı</a:t>
            </a:r>
            <a:r>
              <a:rPr sz="2800" spc="145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800" spc="-260" dirty="0">
                <a:solidFill>
                  <a:srgbClr val="000099"/>
                </a:solidFill>
                <a:latin typeface="TeXGyreAdventor"/>
                <a:cs typeface="TeXGyreAdventor"/>
              </a:rPr>
              <a:t>ve</a:t>
            </a:r>
            <a:endParaRPr sz="2800">
              <a:latin typeface="TeXGyreAdventor"/>
              <a:cs typeface="TeXGyreAdvento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2452" y="3423920"/>
            <a:ext cx="6463665" cy="835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90"/>
              </a:lnSpc>
              <a:spcBef>
                <a:spcPts val="95"/>
              </a:spcBef>
              <a:tabLst>
                <a:tab pos="749935" algn="l"/>
                <a:tab pos="1605280" algn="l"/>
                <a:tab pos="2954020" algn="l"/>
                <a:tab pos="5435600" algn="l"/>
              </a:tabLst>
            </a:pP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11	km	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yukar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ı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	</a:t>
            </a:r>
            <a:r>
              <a:rPr sz="2800" spc="5" dirty="0">
                <a:solidFill>
                  <a:srgbClr val="000099"/>
                </a:solidFill>
                <a:latin typeface="TeXGyreAdventor"/>
                <a:cs typeface="TeXGyreAdventor"/>
              </a:rPr>
              <a:t>(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tropopoz'</a:t>
            </a:r>
            <a:r>
              <a:rPr sz="2800" spc="5" dirty="0">
                <a:solidFill>
                  <a:srgbClr val="000099"/>
                </a:solidFill>
                <a:latin typeface="TeXGyreAdventor"/>
                <a:cs typeface="TeXGyreAdventor"/>
              </a:rPr>
              <a:t>a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)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	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ka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d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ar</a:t>
            </a:r>
            <a:endParaRPr sz="2800">
              <a:latin typeface="TeXGyreAdventor"/>
              <a:cs typeface="TeXGyreAdventor"/>
            </a:endParaRPr>
          </a:p>
          <a:p>
            <a:pPr marL="5567045">
              <a:lnSpc>
                <a:spcPts val="3190"/>
              </a:lnSpc>
            </a:pP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her</a:t>
            </a:r>
            <a:endParaRPr sz="280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11390" y="3423920"/>
            <a:ext cx="1081405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indent="290830">
              <a:lnSpc>
                <a:spcPts val="3020"/>
              </a:lnSpc>
              <a:spcBef>
                <a:spcPts val="480"/>
              </a:spcBef>
            </a:pP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o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l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an 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km'</a:t>
            </a:r>
            <a:r>
              <a:rPr sz="2800" spc="-15" dirty="0">
                <a:solidFill>
                  <a:srgbClr val="000099"/>
                </a:solidFill>
                <a:latin typeface="TeXGyreAdventor"/>
                <a:cs typeface="TeXGyreAdventor"/>
              </a:rPr>
              <a:t>d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e</a:t>
            </a:r>
            <a:endParaRPr sz="2800">
              <a:latin typeface="TeXGyreAdventor"/>
              <a:cs typeface="TeXGyreAdvento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2452" y="3807663"/>
            <a:ext cx="5201920" cy="836294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5"/>
              </a:spcBef>
              <a:tabLst>
                <a:tab pos="2136140" algn="l"/>
                <a:tab pos="3695065" algn="l"/>
              </a:tabLst>
            </a:pP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bö</a:t>
            </a:r>
            <a:r>
              <a:rPr sz="2800" spc="5" dirty="0">
                <a:solidFill>
                  <a:srgbClr val="000099"/>
                </a:solidFill>
                <a:latin typeface="TeXGyreAdventor"/>
                <a:cs typeface="TeXGyreAdventor"/>
              </a:rPr>
              <a:t>lg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ede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ki	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sıcak</a:t>
            </a:r>
            <a:r>
              <a:rPr sz="2800" spc="-20" dirty="0">
                <a:solidFill>
                  <a:srgbClr val="000099"/>
                </a:solidFill>
                <a:latin typeface="TeXGyreAdventor"/>
                <a:cs typeface="TeXGyreAdventor"/>
              </a:rPr>
              <a:t>l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ı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k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	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azal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m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ası 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6.5°C'dir.</a:t>
            </a:r>
            <a:endParaRPr sz="2800">
              <a:latin typeface="TeXGyreAdventor"/>
              <a:cs typeface="TeXGyreAdvento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4737861"/>
            <a:ext cx="7860030" cy="17659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99085" marR="5080" indent="-287020">
              <a:lnSpc>
                <a:spcPts val="3020"/>
              </a:lnSpc>
              <a:spcBef>
                <a:spcPts val="480"/>
              </a:spcBef>
              <a:tabLst>
                <a:tab pos="1367155" algn="l"/>
                <a:tab pos="2522855" algn="l"/>
                <a:tab pos="3487420" algn="l"/>
                <a:tab pos="4834890" algn="l"/>
                <a:tab pos="5813425" algn="l"/>
              </a:tabLst>
            </a:pPr>
            <a:r>
              <a:rPr sz="2250" spc="415" dirty="0">
                <a:solidFill>
                  <a:srgbClr val="FFFFFF"/>
                </a:solidFill>
                <a:latin typeface="Arial"/>
                <a:cs typeface="Arial"/>
              </a:rPr>
              <a:t></a:t>
            </a:r>
            <a:r>
              <a:rPr sz="2250" spc="-3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1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1-2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0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	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km'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l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er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	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ara</a:t>
            </a:r>
            <a:r>
              <a:rPr sz="2800" spc="-15" dirty="0">
                <a:solidFill>
                  <a:srgbClr val="000099"/>
                </a:solidFill>
                <a:latin typeface="TeXGyreAdventor"/>
                <a:cs typeface="TeXGyreAdventor"/>
              </a:rPr>
              <a:t>s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ı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	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sıcak</a:t>
            </a:r>
            <a:r>
              <a:rPr sz="2800" spc="10" dirty="0">
                <a:solidFill>
                  <a:srgbClr val="000099"/>
                </a:solidFill>
                <a:latin typeface="TeXGyreAdventor"/>
                <a:cs typeface="TeXGyreAdventor"/>
              </a:rPr>
              <a:t>l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ı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k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	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sab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i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t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	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ka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l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m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a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kta</a:t>
            </a:r>
            <a:r>
              <a:rPr sz="2800" spc="5" dirty="0">
                <a:solidFill>
                  <a:srgbClr val="000099"/>
                </a:solidFill>
                <a:latin typeface="TeXGyreAdventor"/>
                <a:cs typeface="TeXGyreAdventor"/>
              </a:rPr>
              <a:t>d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ır  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(izotermal</a:t>
            </a:r>
            <a:r>
              <a:rPr sz="2800" spc="-25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durum).</a:t>
            </a:r>
            <a:endParaRPr sz="2800">
              <a:latin typeface="TeXGyreAdventor"/>
              <a:cs typeface="TeXGyreAdventor"/>
            </a:endParaRPr>
          </a:p>
          <a:p>
            <a:pPr marL="299085" marR="8255" indent="-287020">
              <a:lnSpc>
                <a:spcPts val="3020"/>
              </a:lnSpc>
              <a:spcBef>
                <a:spcPts val="1280"/>
              </a:spcBef>
              <a:tabLst>
                <a:tab pos="981710" algn="l"/>
                <a:tab pos="2542540" algn="l"/>
                <a:tab pos="3225800" algn="l"/>
                <a:tab pos="4518025" algn="l"/>
                <a:tab pos="5819775" algn="l"/>
                <a:tab pos="7290434" algn="l"/>
              </a:tabLst>
            </a:pPr>
            <a:r>
              <a:rPr sz="2250" spc="415" dirty="0">
                <a:solidFill>
                  <a:srgbClr val="FFFFFF"/>
                </a:solidFill>
                <a:latin typeface="Arial"/>
                <a:cs typeface="Arial"/>
              </a:rPr>
              <a:t></a:t>
            </a:r>
            <a:r>
              <a:rPr sz="2250" spc="-3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20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	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km'</a:t>
            </a:r>
            <a:r>
              <a:rPr sz="2800" spc="-20" dirty="0">
                <a:solidFill>
                  <a:srgbClr val="000099"/>
                </a:solidFill>
                <a:latin typeface="TeXGyreAdventor"/>
                <a:cs typeface="TeXGyreAdventor"/>
              </a:rPr>
              <a:t>d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en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	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3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2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	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km'ye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	</a:t>
            </a:r>
            <a:r>
              <a:rPr sz="2800" spc="-20" dirty="0">
                <a:solidFill>
                  <a:srgbClr val="000099"/>
                </a:solidFill>
                <a:latin typeface="TeXGyreAdventor"/>
                <a:cs typeface="TeXGyreAdventor"/>
              </a:rPr>
              <a:t>k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ada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r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	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sı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c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ak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l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ı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k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	</a:t>
            </a:r>
            <a:r>
              <a:rPr sz="2800" spc="-20" dirty="0">
                <a:solidFill>
                  <a:srgbClr val="000099"/>
                </a:solidFill>
                <a:latin typeface="TeXGyreAdventor"/>
                <a:cs typeface="TeXGyreAdventor"/>
              </a:rPr>
              <a:t>h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er  km'de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1°C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artar.</a:t>
            </a:r>
            <a:endParaRPr sz="280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5975" y="133857"/>
            <a:ext cx="201485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GÜNEŞ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065" y="712724"/>
            <a:ext cx="54019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78100" algn="l"/>
                <a:tab pos="3966210" algn="l"/>
              </a:tabLst>
            </a:pPr>
            <a:r>
              <a:rPr sz="3200" spc="-5" dirty="0">
                <a:solidFill>
                  <a:srgbClr val="000099"/>
                </a:solidFill>
                <a:latin typeface="Arial"/>
                <a:cs typeface="Arial"/>
              </a:rPr>
              <a:t>Dünya</a:t>
            </a:r>
            <a:r>
              <a:rPr sz="3200" spc="-30" dirty="0">
                <a:solidFill>
                  <a:srgbClr val="000099"/>
                </a:solidFill>
                <a:latin typeface="Arial"/>
                <a:cs typeface="Arial"/>
              </a:rPr>
              <a:t>m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ızın	e</a:t>
            </a:r>
            <a:r>
              <a:rPr sz="3200" spc="-25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erji	k</a:t>
            </a:r>
            <a:r>
              <a:rPr sz="3200" spc="-15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yna</a:t>
            </a:r>
            <a:r>
              <a:rPr sz="3200" spc="-10" dirty="0">
                <a:solidFill>
                  <a:srgbClr val="000099"/>
                </a:solidFill>
                <a:latin typeface="Arial"/>
                <a:cs typeface="Arial"/>
              </a:rPr>
              <a:t>ğ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ı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46367" y="712724"/>
            <a:ext cx="21374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76655" algn="l"/>
              </a:tabLst>
            </a:pP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ol</a:t>
            </a:r>
            <a:r>
              <a:rPr sz="3200" spc="-15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n	sıc</a:t>
            </a:r>
            <a:r>
              <a:rPr sz="3200" spc="-20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k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200" marR="55880" algn="just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gazlardan oluşan gök </a:t>
            </a:r>
            <a:r>
              <a:rPr spc="-25" dirty="0"/>
              <a:t>cismidir. </a:t>
            </a:r>
            <a:r>
              <a:rPr spc="-5" dirty="0"/>
              <a:t>Samanyolu  galaksisindeki </a:t>
            </a:r>
            <a:r>
              <a:rPr spc="5" dirty="0"/>
              <a:t>10</a:t>
            </a:r>
            <a:r>
              <a:rPr sz="3150" spc="7" baseline="25132" dirty="0"/>
              <a:t>14 </a:t>
            </a:r>
            <a:r>
              <a:rPr sz="3200" dirty="0"/>
              <a:t>(Yüz </a:t>
            </a:r>
            <a:r>
              <a:rPr sz="3200" spc="-20" dirty="0"/>
              <a:t>Trilyon) </a:t>
            </a:r>
            <a:r>
              <a:rPr sz="3200" spc="-5" dirty="0"/>
              <a:t>yıldızdan  </a:t>
            </a:r>
            <a:r>
              <a:rPr sz="3200" spc="-25" dirty="0"/>
              <a:t>biridir. </a:t>
            </a:r>
            <a:r>
              <a:rPr sz="3200" spc="-5" dirty="0"/>
              <a:t>Dünyamıza 150 milyon</a:t>
            </a:r>
            <a:r>
              <a:rPr sz="3200" spc="15" dirty="0"/>
              <a:t> </a:t>
            </a:r>
            <a:r>
              <a:rPr sz="3200" dirty="0"/>
              <a:t>km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474065" y="2664079"/>
            <a:ext cx="21951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0" dirty="0">
                <a:solidFill>
                  <a:srgbClr val="000099"/>
                </a:solidFill>
                <a:latin typeface="Arial"/>
                <a:cs typeface="Arial"/>
              </a:rPr>
              <a:t>uzaklıktadır.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40148" y="2779014"/>
            <a:ext cx="4603750" cy="3018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GÜNEŞ’İN</a:t>
            </a:r>
            <a:r>
              <a:rPr sz="2400" b="1" spc="-3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0099"/>
                </a:solidFill>
                <a:latin typeface="Times New Roman"/>
                <a:cs typeface="Times New Roman"/>
              </a:rPr>
              <a:t>TABAKALARI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 marR="18415" algn="just">
              <a:lnSpc>
                <a:spcPct val="75000"/>
              </a:lnSpc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Işık </a:t>
            </a:r>
            <a:r>
              <a:rPr sz="24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küre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2400" b="1" dirty="0">
                <a:solidFill>
                  <a:srgbClr val="FC3C00"/>
                </a:solidFill>
                <a:latin typeface="Times New Roman"/>
                <a:cs typeface="Times New Roman"/>
              </a:rPr>
              <a:t>Fotosfer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): </a:t>
            </a: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Kalınlığı</a:t>
            </a:r>
            <a:r>
              <a:rPr sz="2400" spc="-8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2000-  3000 </a:t>
            </a:r>
            <a:r>
              <a:rPr sz="2400" spc="-25" dirty="0">
                <a:solidFill>
                  <a:srgbClr val="000099"/>
                </a:solidFill>
                <a:latin typeface="Times New Roman"/>
                <a:cs typeface="Times New Roman"/>
              </a:rPr>
              <a:t>km’dir. </a:t>
            </a: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Saydam Akkor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halinde  </a:t>
            </a: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metalik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gazlardan</a:t>
            </a:r>
            <a:r>
              <a:rPr sz="2400" spc="-6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0099"/>
                </a:solidFill>
                <a:latin typeface="Times New Roman"/>
                <a:cs typeface="Times New Roman"/>
              </a:rPr>
              <a:t>oluşur.</a:t>
            </a:r>
            <a:endParaRPr sz="2400">
              <a:latin typeface="Times New Roman"/>
              <a:cs typeface="Times New Roman"/>
            </a:endParaRPr>
          </a:p>
          <a:p>
            <a:pPr marL="12700" marR="26670">
              <a:lnSpc>
                <a:spcPct val="75100"/>
              </a:lnSpc>
              <a:spcBef>
                <a:spcPts val="570"/>
              </a:spcBef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Renk </a:t>
            </a:r>
            <a:r>
              <a:rPr sz="24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küre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2400" b="1" spc="-5" dirty="0">
                <a:solidFill>
                  <a:srgbClr val="FC3C00"/>
                </a:solidFill>
                <a:latin typeface="Times New Roman"/>
                <a:cs typeface="Times New Roman"/>
              </a:rPr>
              <a:t>Kromosfer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): </a:t>
            </a:r>
            <a:r>
              <a:rPr sz="2400" spc="-5" dirty="0">
                <a:solidFill>
                  <a:srgbClr val="2F00A7"/>
                </a:solidFill>
                <a:latin typeface="Times New Roman"/>
                <a:cs typeface="Times New Roman"/>
              </a:rPr>
              <a:t>Kalınlığı  </a:t>
            </a:r>
            <a:r>
              <a:rPr sz="2400" dirty="0">
                <a:solidFill>
                  <a:srgbClr val="2F00A7"/>
                </a:solidFill>
                <a:latin typeface="Times New Roman"/>
                <a:cs typeface="Times New Roman"/>
              </a:rPr>
              <a:t>10 000 km </a:t>
            </a:r>
            <a:r>
              <a:rPr sz="2400" spc="-5" dirty="0">
                <a:solidFill>
                  <a:srgbClr val="2F00A7"/>
                </a:solidFill>
                <a:latin typeface="Times New Roman"/>
                <a:cs typeface="Times New Roman"/>
              </a:rPr>
              <a:t>Parlak kırmızı </a:t>
            </a:r>
            <a:r>
              <a:rPr sz="2400" dirty="0">
                <a:solidFill>
                  <a:srgbClr val="2F00A7"/>
                </a:solidFill>
                <a:latin typeface="Times New Roman"/>
                <a:cs typeface="Times New Roman"/>
              </a:rPr>
              <a:t>renkli H</a:t>
            </a:r>
            <a:r>
              <a:rPr sz="2400" spc="-110" dirty="0">
                <a:solidFill>
                  <a:srgbClr val="2F00A7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00A7"/>
                </a:solidFill>
                <a:latin typeface="Times New Roman"/>
                <a:cs typeface="Times New Roman"/>
              </a:rPr>
              <a:t>ve  Ca’ dan</a:t>
            </a:r>
            <a:r>
              <a:rPr sz="2400" spc="-195" dirty="0">
                <a:solidFill>
                  <a:srgbClr val="2F00A7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F00A7"/>
                </a:solidFill>
                <a:latin typeface="Times New Roman"/>
                <a:cs typeface="Times New Roman"/>
              </a:rPr>
              <a:t>oluşur.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75200"/>
              </a:lnSpc>
              <a:spcBef>
                <a:spcPts val="545"/>
              </a:spcBef>
            </a:pPr>
            <a:r>
              <a:rPr sz="23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Taş </a:t>
            </a:r>
            <a:r>
              <a:rPr sz="23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küre </a:t>
            </a:r>
            <a:r>
              <a:rPr sz="2300" spc="-5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2300" b="1" spc="-5" dirty="0">
                <a:solidFill>
                  <a:srgbClr val="FC3C00"/>
                </a:solidFill>
                <a:latin typeface="Times New Roman"/>
                <a:cs typeface="Times New Roman"/>
              </a:rPr>
              <a:t>Corona</a:t>
            </a:r>
            <a:r>
              <a:rPr sz="2300" spc="-5" dirty="0">
                <a:solidFill>
                  <a:srgbClr val="FFFFFF"/>
                </a:solidFill>
                <a:latin typeface="Times New Roman"/>
                <a:cs typeface="Times New Roman"/>
              </a:rPr>
              <a:t>): </a:t>
            </a:r>
            <a:r>
              <a:rPr sz="2300" dirty="0">
                <a:solidFill>
                  <a:srgbClr val="000099"/>
                </a:solidFill>
                <a:latin typeface="Times New Roman"/>
                <a:cs typeface="Times New Roman"/>
              </a:rPr>
              <a:t>Renk küreden  daha </a:t>
            </a:r>
            <a:r>
              <a:rPr sz="2300" spc="-20" dirty="0">
                <a:solidFill>
                  <a:srgbClr val="000099"/>
                </a:solidFill>
                <a:latin typeface="Times New Roman"/>
                <a:cs typeface="Times New Roman"/>
              </a:rPr>
              <a:t>sıcaktır. </a:t>
            </a:r>
            <a:r>
              <a:rPr sz="2300" spc="-5" dirty="0">
                <a:solidFill>
                  <a:srgbClr val="000099"/>
                </a:solidFill>
                <a:latin typeface="Times New Roman"/>
                <a:cs typeface="Times New Roman"/>
              </a:rPr>
              <a:t>Kalınlığı </a:t>
            </a:r>
            <a:r>
              <a:rPr sz="2300" dirty="0">
                <a:solidFill>
                  <a:srgbClr val="000099"/>
                </a:solidFill>
                <a:latin typeface="Times New Roman"/>
                <a:cs typeface="Times New Roman"/>
              </a:rPr>
              <a:t>682000 </a:t>
            </a:r>
            <a:r>
              <a:rPr sz="2300" spc="-5" dirty="0">
                <a:solidFill>
                  <a:srgbClr val="000099"/>
                </a:solidFill>
                <a:latin typeface="Times New Roman"/>
                <a:cs typeface="Times New Roman"/>
              </a:rPr>
              <a:t>km’</a:t>
            </a:r>
            <a:r>
              <a:rPr sz="2300" spc="-18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300" spc="-35" dirty="0">
                <a:solidFill>
                  <a:srgbClr val="000099"/>
                </a:solidFill>
                <a:latin typeface="Times New Roman"/>
                <a:cs typeface="Times New Roman"/>
              </a:rPr>
              <a:t>dir.</a:t>
            </a:r>
            <a:endParaRPr sz="23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0480" y="3618865"/>
            <a:ext cx="4110354" cy="2981960"/>
            <a:chOff x="30480" y="3618865"/>
            <a:chExt cx="4110354" cy="2981960"/>
          </a:xfrm>
        </p:grpSpPr>
        <p:sp>
          <p:nvSpPr>
            <p:cNvPr id="9" name="object 9"/>
            <p:cNvSpPr/>
            <p:nvPr/>
          </p:nvSpPr>
          <p:spPr>
            <a:xfrm>
              <a:off x="35052" y="3645408"/>
              <a:ext cx="3023870" cy="2950845"/>
            </a:xfrm>
            <a:custGeom>
              <a:avLst/>
              <a:gdLst/>
              <a:ahLst/>
              <a:cxnLst/>
              <a:rect l="l" t="t" r="r" b="b"/>
              <a:pathLst>
                <a:path w="3023870" h="2950845">
                  <a:moveTo>
                    <a:pt x="1511808" y="0"/>
                  </a:moveTo>
                  <a:lnTo>
                    <a:pt x="1462879" y="758"/>
                  </a:lnTo>
                  <a:lnTo>
                    <a:pt x="1414339" y="3016"/>
                  </a:lnTo>
                  <a:lnTo>
                    <a:pt x="1366210" y="6753"/>
                  </a:lnTo>
                  <a:lnTo>
                    <a:pt x="1318517" y="11945"/>
                  </a:lnTo>
                  <a:lnTo>
                    <a:pt x="1271282" y="18569"/>
                  </a:lnTo>
                  <a:lnTo>
                    <a:pt x="1224529" y="26602"/>
                  </a:lnTo>
                  <a:lnTo>
                    <a:pt x="1178281" y="36021"/>
                  </a:lnTo>
                  <a:lnTo>
                    <a:pt x="1132563" y="46804"/>
                  </a:lnTo>
                  <a:lnTo>
                    <a:pt x="1087396" y="58927"/>
                  </a:lnTo>
                  <a:lnTo>
                    <a:pt x="1042806" y="72368"/>
                  </a:lnTo>
                  <a:lnTo>
                    <a:pt x="998815" y="87103"/>
                  </a:lnTo>
                  <a:lnTo>
                    <a:pt x="955447" y="103110"/>
                  </a:lnTo>
                  <a:lnTo>
                    <a:pt x="912725" y="120366"/>
                  </a:lnTo>
                  <a:lnTo>
                    <a:pt x="870673" y="138849"/>
                  </a:lnTo>
                  <a:lnTo>
                    <a:pt x="829314" y="158534"/>
                  </a:lnTo>
                  <a:lnTo>
                    <a:pt x="788671" y="179399"/>
                  </a:lnTo>
                  <a:lnTo>
                    <a:pt x="748769" y="201422"/>
                  </a:lnTo>
                  <a:lnTo>
                    <a:pt x="709630" y="224578"/>
                  </a:lnTo>
                  <a:lnTo>
                    <a:pt x="671279" y="248847"/>
                  </a:lnTo>
                  <a:lnTo>
                    <a:pt x="633737" y="274204"/>
                  </a:lnTo>
                  <a:lnTo>
                    <a:pt x="597030" y="300626"/>
                  </a:lnTo>
                  <a:lnTo>
                    <a:pt x="561181" y="328092"/>
                  </a:lnTo>
                  <a:lnTo>
                    <a:pt x="526212" y="356577"/>
                  </a:lnTo>
                  <a:lnTo>
                    <a:pt x="492147" y="386059"/>
                  </a:lnTo>
                  <a:lnTo>
                    <a:pt x="459011" y="416515"/>
                  </a:lnTo>
                  <a:lnTo>
                    <a:pt x="426825" y="447922"/>
                  </a:lnTo>
                  <a:lnTo>
                    <a:pt x="395615" y="480258"/>
                  </a:lnTo>
                  <a:lnTo>
                    <a:pt x="365403" y="513499"/>
                  </a:lnTo>
                  <a:lnTo>
                    <a:pt x="336212" y="547622"/>
                  </a:lnTo>
                  <a:lnTo>
                    <a:pt x="308066" y="582605"/>
                  </a:lnTo>
                  <a:lnTo>
                    <a:pt x="280990" y="618424"/>
                  </a:lnTo>
                  <a:lnTo>
                    <a:pt x="255005" y="655057"/>
                  </a:lnTo>
                  <a:lnTo>
                    <a:pt x="230136" y="692481"/>
                  </a:lnTo>
                  <a:lnTo>
                    <a:pt x="206406" y="730673"/>
                  </a:lnTo>
                  <a:lnTo>
                    <a:pt x="183838" y="769610"/>
                  </a:lnTo>
                  <a:lnTo>
                    <a:pt x="162456" y="809269"/>
                  </a:lnTo>
                  <a:lnTo>
                    <a:pt x="142284" y="849627"/>
                  </a:lnTo>
                  <a:lnTo>
                    <a:pt x="123344" y="890661"/>
                  </a:lnTo>
                  <a:lnTo>
                    <a:pt x="105661" y="932349"/>
                  </a:lnTo>
                  <a:lnTo>
                    <a:pt x="89258" y="974667"/>
                  </a:lnTo>
                  <a:lnTo>
                    <a:pt x="74158" y="1017593"/>
                  </a:lnTo>
                  <a:lnTo>
                    <a:pt x="60385" y="1061104"/>
                  </a:lnTo>
                  <a:lnTo>
                    <a:pt x="47961" y="1105176"/>
                  </a:lnTo>
                  <a:lnTo>
                    <a:pt x="36912" y="1149788"/>
                  </a:lnTo>
                  <a:lnTo>
                    <a:pt x="27260" y="1194915"/>
                  </a:lnTo>
                  <a:lnTo>
                    <a:pt x="19028" y="1240535"/>
                  </a:lnTo>
                  <a:lnTo>
                    <a:pt x="12240" y="1286626"/>
                  </a:lnTo>
                  <a:lnTo>
                    <a:pt x="6920" y="1333164"/>
                  </a:lnTo>
                  <a:lnTo>
                    <a:pt x="3091" y="1380126"/>
                  </a:lnTo>
                  <a:lnTo>
                    <a:pt x="776" y="1427489"/>
                  </a:lnTo>
                  <a:lnTo>
                    <a:pt x="0" y="1475232"/>
                  </a:lnTo>
                  <a:lnTo>
                    <a:pt x="776" y="1522976"/>
                  </a:lnTo>
                  <a:lnTo>
                    <a:pt x="3091" y="1570341"/>
                  </a:lnTo>
                  <a:lnTo>
                    <a:pt x="6920" y="1617305"/>
                  </a:lnTo>
                  <a:lnTo>
                    <a:pt x="12240" y="1663845"/>
                  </a:lnTo>
                  <a:lnTo>
                    <a:pt x="19028" y="1709937"/>
                  </a:lnTo>
                  <a:lnTo>
                    <a:pt x="27260" y="1755559"/>
                  </a:lnTo>
                  <a:lnTo>
                    <a:pt x="36912" y="1800687"/>
                  </a:lnTo>
                  <a:lnTo>
                    <a:pt x="47961" y="1845299"/>
                  </a:lnTo>
                  <a:lnTo>
                    <a:pt x="60385" y="1889373"/>
                  </a:lnTo>
                  <a:lnTo>
                    <a:pt x="74158" y="1932884"/>
                  </a:lnTo>
                  <a:lnTo>
                    <a:pt x="89258" y="1975811"/>
                  </a:lnTo>
                  <a:lnTo>
                    <a:pt x="105661" y="2018130"/>
                  </a:lnTo>
                  <a:lnTo>
                    <a:pt x="123344" y="2059818"/>
                  </a:lnTo>
                  <a:lnTo>
                    <a:pt x="142284" y="2100853"/>
                  </a:lnTo>
                  <a:lnTo>
                    <a:pt x="162456" y="2141211"/>
                  </a:lnTo>
                  <a:lnTo>
                    <a:pt x="183838" y="2180870"/>
                  </a:lnTo>
                  <a:lnTo>
                    <a:pt x="206406" y="2219807"/>
                  </a:lnTo>
                  <a:lnTo>
                    <a:pt x="230136" y="2257999"/>
                  </a:lnTo>
                  <a:lnTo>
                    <a:pt x="255005" y="2295423"/>
                  </a:lnTo>
                  <a:lnTo>
                    <a:pt x="280990" y="2332056"/>
                  </a:lnTo>
                  <a:lnTo>
                    <a:pt x="308066" y="2367875"/>
                  </a:lnTo>
                  <a:lnTo>
                    <a:pt x="336212" y="2402857"/>
                  </a:lnTo>
                  <a:lnTo>
                    <a:pt x="365403" y="2436980"/>
                  </a:lnTo>
                  <a:lnTo>
                    <a:pt x="395615" y="2470220"/>
                  </a:lnTo>
                  <a:lnTo>
                    <a:pt x="426825" y="2502555"/>
                  </a:lnTo>
                  <a:lnTo>
                    <a:pt x="459011" y="2533962"/>
                  </a:lnTo>
                  <a:lnTo>
                    <a:pt x="492147" y="2564418"/>
                  </a:lnTo>
                  <a:lnTo>
                    <a:pt x="526212" y="2593899"/>
                  </a:lnTo>
                  <a:lnTo>
                    <a:pt x="561181" y="2622384"/>
                  </a:lnTo>
                  <a:lnTo>
                    <a:pt x="597030" y="2649848"/>
                  </a:lnTo>
                  <a:lnTo>
                    <a:pt x="633737" y="2676270"/>
                  </a:lnTo>
                  <a:lnTo>
                    <a:pt x="671279" y="2701626"/>
                  </a:lnTo>
                  <a:lnTo>
                    <a:pt x="709630" y="2725894"/>
                  </a:lnTo>
                  <a:lnTo>
                    <a:pt x="748769" y="2749050"/>
                  </a:lnTo>
                  <a:lnTo>
                    <a:pt x="788671" y="2771072"/>
                  </a:lnTo>
                  <a:lnTo>
                    <a:pt x="829314" y="2791936"/>
                  </a:lnTo>
                  <a:lnTo>
                    <a:pt x="870673" y="2811621"/>
                  </a:lnTo>
                  <a:lnTo>
                    <a:pt x="912725" y="2830102"/>
                  </a:lnTo>
                  <a:lnTo>
                    <a:pt x="955447" y="2847357"/>
                  </a:lnTo>
                  <a:lnTo>
                    <a:pt x="998815" y="2863364"/>
                  </a:lnTo>
                  <a:lnTo>
                    <a:pt x="1042806" y="2878099"/>
                  </a:lnTo>
                  <a:lnTo>
                    <a:pt x="1087396" y="2891539"/>
                  </a:lnTo>
                  <a:lnTo>
                    <a:pt x="1132563" y="2903662"/>
                  </a:lnTo>
                  <a:lnTo>
                    <a:pt x="1178281" y="2914444"/>
                  </a:lnTo>
                  <a:lnTo>
                    <a:pt x="1224529" y="2923863"/>
                  </a:lnTo>
                  <a:lnTo>
                    <a:pt x="1271282" y="2931895"/>
                  </a:lnTo>
                  <a:lnTo>
                    <a:pt x="1318517" y="2938519"/>
                  </a:lnTo>
                  <a:lnTo>
                    <a:pt x="1366210" y="2943710"/>
                  </a:lnTo>
                  <a:lnTo>
                    <a:pt x="1414339" y="2947447"/>
                  </a:lnTo>
                  <a:lnTo>
                    <a:pt x="1462879" y="2949706"/>
                  </a:lnTo>
                  <a:lnTo>
                    <a:pt x="1511808" y="2950464"/>
                  </a:lnTo>
                  <a:lnTo>
                    <a:pt x="1560733" y="2949706"/>
                  </a:lnTo>
                  <a:lnTo>
                    <a:pt x="1609271" y="2947447"/>
                  </a:lnTo>
                  <a:lnTo>
                    <a:pt x="1657397" y="2943710"/>
                  </a:lnTo>
                  <a:lnTo>
                    <a:pt x="1705088" y="2938519"/>
                  </a:lnTo>
                  <a:lnTo>
                    <a:pt x="1752321" y="2931895"/>
                  </a:lnTo>
                  <a:lnTo>
                    <a:pt x="1799072" y="2923863"/>
                  </a:lnTo>
                  <a:lnTo>
                    <a:pt x="1845318" y="2914444"/>
                  </a:lnTo>
                  <a:lnTo>
                    <a:pt x="1891035" y="2903662"/>
                  </a:lnTo>
                  <a:lnTo>
                    <a:pt x="1936200" y="2891539"/>
                  </a:lnTo>
                  <a:lnTo>
                    <a:pt x="1980790" y="2878099"/>
                  </a:lnTo>
                  <a:lnTo>
                    <a:pt x="2024780" y="2863364"/>
                  </a:lnTo>
                  <a:lnTo>
                    <a:pt x="2068147" y="2847357"/>
                  </a:lnTo>
                  <a:lnTo>
                    <a:pt x="2110869" y="2830102"/>
                  </a:lnTo>
                  <a:lnTo>
                    <a:pt x="2152920" y="2811621"/>
                  </a:lnTo>
                  <a:lnTo>
                    <a:pt x="2194279" y="2791936"/>
                  </a:lnTo>
                  <a:lnTo>
                    <a:pt x="2234921" y="2771072"/>
                  </a:lnTo>
                  <a:lnTo>
                    <a:pt x="2274823" y="2749050"/>
                  </a:lnTo>
                  <a:lnTo>
                    <a:pt x="2313962" y="2725894"/>
                  </a:lnTo>
                  <a:lnTo>
                    <a:pt x="2352314" y="2701626"/>
                  </a:lnTo>
                  <a:lnTo>
                    <a:pt x="2389855" y="2676270"/>
                  </a:lnTo>
                  <a:lnTo>
                    <a:pt x="2426563" y="2649848"/>
                  </a:lnTo>
                  <a:lnTo>
                    <a:pt x="2462413" y="2622384"/>
                  </a:lnTo>
                  <a:lnTo>
                    <a:pt x="2497383" y="2593899"/>
                  </a:lnTo>
                  <a:lnTo>
                    <a:pt x="2531448" y="2564418"/>
                  </a:lnTo>
                  <a:lnTo>
                    <a:pt x="2564585" y="2533962"/>
                  </a:lnTo>
                  <a:lnTo>
                    <a:pt x="2596771" y="2502555"/>
                  </a:lnTo>
                  <a:lnTo>
                    <a:pt x="2627982" y="2470220"/>
                  </a:lnTo>
                  <a:lnTo>
                    <a:pt x="2658195" y="2436980"/>
                  </a:lnTo>
                  <a:lnTo>
                    <a:pt x="2687387" y="2402857"/>
                  </a:lnTo>
                  <a:lnTo>
                    <a:pt x="2715533" y="2367875"/>
                  </a:lnTo>
                  <a:lnTo>
                    <a:pt x="2742611" y="2332056"/>
                  </a:lnTo>
                  <a:lnTo>
                    <a:pt x="2768597" y="2295423"/>
                  </a:lnTo>
                  <a:lnTo>
                    <a:pt x="2793467" y="2257999"/>
                  </a:lnTo>
                  <a:lnTo>
                    <a:pt x="2817198" y="2219807"/>
                  </a:lnTo>
                  <a:lnTo>
                    <a:pt x="2839767" y="2180870"/>
                  </a:lnTo>
                  <a:lnTo>
                    <a:pt x="2861150" y="2141211"/>
                  </a:lnTo>
                  <a:lnTo>
                    <a:pt x="2881323" y="2100853"/>
                  </a:lnTo>
                  <a:lnTo>
                    <a:pt x="2900263" y="2059818"/>
                  </a:lnTo>
                  <a:lnTo>
                    <a:pt x="2917947" y="2018130"/>
                  </a:lnTo>
                  <a:lnTo>
                    <a:pt x="2934352" y="1975811"/>
                  </a:lnTo>
                  <a:lnTo>
                    <a:pt x="2949452" y="1932884"/>
                  </a:lnTo>
                  <a:lnTo>
                    <a:pt x="2963227" y="1889373"/>
                  </a:lnTo>
                  <a:lnTo>
                    <a:pt x="2975650" y="1845299"/>
                  </a:lnTo>
                  <a:lnTo>
                    <a:pt x="2986701" y="1800687"/>
                  </a:lnTo>
                  <a:lnTo>
                    <a:pt x="2996353" y="1755559"/>
                  </a:lnTo>
                  <a:lnTo>
                    <a:pt x="3004586" y="1709937"/>
                  </a:lnTo>
                  <a:lnTo>
                    <a:pt x="3011374" y="1663845"/>
                  </a:lnTo>
                  <a:lnTo>
                    <a:pt x="3016694" y="1617305"/>
                  </a:lnTo>
                  <a:lnTo>
                    <a:pt x="3020524" y="1570341"/>
                  </a:lnTo>
                  <a:lnTo>
                    <a:pt x="3022839" y="1522976"/>
                  </a:lnTo>
                  <a:lnTo>
                    <a:pt x="3023616" y="1475232"/>
                  </a:lnTo>
                  <a:lnTo>
                    <a:pt x="3022839" y="1427489"/>
                  </a:lnTo>
                  <a:lnTo>
                    <a:pt x="3020524" y="1380126"/>
                  </a:lnTo>
                  <a:lnTo>
                    <a:pt x="3016694" y="1333164"/>
                  </a:lnTo>
                  <a:lnTo>
                    <a:pt x="3011374" y="1286626"/>
                  </a:lnTo>
                  <a:lnTo>
                    <a:pt x="3004586" y="1240535"/>
                  </a:lnTo>
                  <a:lnTo>
                    <a:pt x="2996353" y="1194915"/>
                  </a:lnTo>
                  <a:lnTo>
                    <a:pt x="2986701" y="1149788"/>
                  </a:lnTo>
                  <a:lnTo>
                    <a:pt x="2975650" y="1105176"/>
                  </a:lnTo>
                  <a:lnTo>
                    <a:pt x="2963227" y="1061104"/>
                  </a:lnTo>
                  <a:lnTo>
                    <a:pt x="2949452" y="1017593"/>
                  </a:lnTo>
                  <a:lnTo>
                    <a:pt x="2934352" y="974667"/>
                  </a:lnTo>
                  <a:lnTo>
                    <a:pt x="2917947" y="932349"/>
                  </a:lnTo>
                  <a:lnTo>
                    <a:pt x="2900263" y="890661"/>
                  </a:lnTo>
                  <a:lnTo>
                    <a:pt x="2881323" y="849627"/>
                  </a:lnTo>
                  <a:lnTo>
                    <a:pt x="2861150" y="809269"/>
                  </a:lnTo>
                  <a:lnTo>
                    <a:pt x="2839767" y="769610"/>
                  </a:lnTo>
                  <a:lnTo>
                    <a:pt x="2817198" y="730673"/>
                  </a:lnTo>
                  <a:lnTo>
                    <a:pt x="2793467" y="692481"/>
                  </a:lnTo>
                  <a:lnTo>
                    <a:pt x="2768597" y="655057"/>
                  </a:lnTo>
                  <a:lnTo>
                    <a:pt x="2742611" y="618424"/>
                  </a:lnTo>
                  <a:lnTo>
                    <a:pt x="2715533" y="582605"/>
                  </a:lnTo>
                  <a:lnTo>
                    <a:pt x="2687387" y="547622"/>
                  </a:lnTo>
                  <a:lnTo>
                    <a:pt x="2658195" y="513499"/>
                  </a:lnTo>
                  <a:lnTo>
                    <a:pt x="2627982" y="480258"/>
                  </a:lnTo>
                  <a:lnTo>
                    <a:pt x="2596771" y="447922"/>
                  </a:lnTo>
                  <a:lnTo>
                    <a:pt x="2564585" y="416515"/>
                  </a:lnTo>
                  <a:lnTo>
                    <a:pt x="2531448" y="386059"/>
                  </a:lnTo>
                  <a:lnTo>
                    <a:pt x="2497383" y="356577"/>
                  </a:lnTo>
                  <a:lnTo>
                    <a:pt x="2462413" y="328092"/>
                  </a:lnTo>
                  <a:lnTo>
                    <a:pt x="2426563" y="300626"/>
                  </a:lnTo>
                  <a:lnTo>
                    <a:pt x="2389855" y="274204"/>
                  </a:lnTo>
                  <a:lnTo>
                    <a:pt x="2352314" y="248847"/>
                  </a:lnTo>
                  <a:lnTo>
                    <a:pt x="2313962" y="224578"/>
                  </a:lnTo>
                  <a:lnTo>
                    <a:pt x="2274824" y="201422"/>
                  </a:lnTo>
                  <a:lnTo>
                    <a:pt x="2234921" y="179399"/>
                  </a:lnTo>
                  <a:lnTo>
                    <a:pt x="2194279" y="158534"/>
                  </a:lnTo>
                  <a:lnTo>
                    <a:pt x="2152920" y="138849"/>
                  </a:lnTo>
                  <a:lnTo>
                    <a:pt x="2110869" y="120366"/>
                  </a:lnTo>
                  <a:lnTo>
                    <a:pt x="2068147" y="103110"/>
                  </a:lnTo>
                  <a:lnTo>
                    <a:pt x="2024780" y="87103"/>
                  </a:lnTo>
                  <a:lnTo>
                    <a:pt x="1980790" y="72368"/>
                  </a:lnTo>
                  <a:lnTo>
                    <a:pt x="1936200" y="58927"/>
                  </a:lnTo>
                  <a:lnTo>
                    <a:pt x="1891035" y="46804"/>
                  </a:lnTo>
                  <a:lnTo>
                    <a:pt x="1845318" y="36021"/>
                  </a:lnTo>
                  <a:lnTo>
                    <a:pt x="1799072" y="26602"/>
                  </a:lnTo>
                  <a:lnTo>
                    <a:pt x="1752321" y="18569"/>
                  </a:lnTo>
                  <a:lnTo>
                    <a:pt x="1705088" y="11945"/>
                  </a:lnTo>
                  <a:lnTo>
                    <a:pt x="1657397" y="6753"/>
                  </a:lnTo>
                  <a:lnTo>
                    <a:pt x="1609271" y="3016"/>
                  </a:lnTo>
                  <a:lnTo>
                    <a:pt x="1560733" y="758"/>
                  </a:lnTo>
                  <a:lnTo>
                    <a:pt x="151180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052" y="3645408"/>
              <a:ext cx="3023870" cy="2950845"/>
            </a:xfrm>
            <a:custGeom>
              <a:avLst/>
              <a:gdLst/>
              <a:ahLst/>
              <a:cxnLst/>
              <a:rect l="l" t="t" r="r" b="b"/>
              <a:pathLst>
                <a:path w="3023870" h="2950845">
                  <a:moveTo>
                    <a:pt x="0" y="1475232"/>
                  </a:moveTo>
                  <a:lnTo>
                    <a:pt x="776" y="1427489"/>
                  </a:lnTo>
                  <a:lnTo>
                    <a:pt x="3091" y="1380126"/>
                  </a:lnTo>
                  <a:lnTo>
                    <a:pt x="6920" y="1333164"/>
                  </a:lnTo>
                  <a:lnTo>
                    <a:pt x="12240" y="1286626"/>
                  </a:lnTo>
                  <a:lnTo>
                    <a:pt x="19028" y="1240535"/>
                  </a:lnTo>
                  <a:lnTo>
                    <a:pt x="27260" y="1194915"/>
                  </a:lnTo>
                  <a:lnTo>
                    <a:pt x="36912" y="1149788"/>
                  </a:lnTo>
                  <a:lnTo>
                    <a:pt x="47961" y="1105176"/>
                  </a:lnTo>
                  <a:lnTo>
                    <a:pt x="60385" y="1061104"/>
                  </a:lnTo>
                  <a:lnTo>
                    <a:pt x="74158" y="1017593"/>
                  </a:lnTo>
                  <a:lnTo>
                    <a:pt x="89258" y="974667"/>
                  </a:lnTo>
                  <a:lnTo>
                    <a:pt x="105661" y="932349"/>
                  </a:lnTo>
                  <a:lnTo>
                    <a:pt x="123344" y="890661"/>
                  </a:lnTo>
                  <a:lnTo>
                    <a:pt x="142284" y="849627"/>
                  </a:lnTo>
                  <a:lnTo>
                    <a:pt x="162456" y="809269"/>
                  </a:lnTo>
                  <a:lnTo>
                    <a:pt x="183838" y="769610"/>
                  </a:lnTo>
                  <a:lnTo>
                    <a:pt x="206406" y="730673"/>
                  </a:lnTo>
                  <a:lnTo>
                    <a:pt x="230136" y="692481"/>
                  </a:lnTo>
                  <a:lnTo>
                    <a:pt x="255005" y="655057"/>
                  </a:lnTo>
                  <a:lnTo>
                    <a:pt x="280990" y="618424"/>
                  </a:lnTo>
                  <a:lnTo>
                    <a:pt x="308066" y="582605"/>
                  </a:lnTo>
                  <a:lnTo>
                    <a:pt x="336212" y="547622"/>
                  </a:lnTo>
                  <a:lnTo>
                    <a:pt x="365403" y="513499"/>
                  </a:lnTo>
                  <a:lnTo>
                    <a:pt x="395615" y="480258"/>
                  </a:lnTo>
                  <a:lnTo>
                    <a:pt x="426825" y="447922"/>
                  </a:lnTo>
                  <a:lnTo>
                    <a:pt x="459011" y="416515"/>
                  </a:lnTo>
                  <a:lnTo>
                    <a:pt x="492147" y="386059"/>
                  </a:lnTo>
                  <a:lnTo>
                    <a:pt x="526212" y="356577"/>
                  </a:lnTo>
                  <a:lnTo>
                    <a:pt x="561181" y="328092"/>
                  </a:lnTo>
                  <a:lnTo>
                    <a:pt x="597030" y="300626"/>
                  </a:lnTo>
                  <a:lnTo>
                    <a:pt x="633737" y="274204"/>
                  </a:lnTo>
                  <a:lnTo>
                    <a:pt x="671279" y="248847"/>
                  </a:lnTo>
                  <a:lnTo>
                    <a:pt x="709630" y="224578"/>
                  </a:lnTo>
                  <a:lnTo>
                    <a:pt x="748769" y="201422"/>
                  </a:lnTo>
                  <a:lnTo>
                    <a:pt x="788671" y="179399"/>
                  </a:lnTo>
                  <a:lnTo>
                    <a:pt x="829314" y="158534"/>
                  </a:lnTo>
                  <a:lnTo>
                    <a:pt x="870673" y="138849"/>
                  </a:lnTo>
                  <a:lnTo>
                    <a:pt x="912725" y="120366"/>
                  </a:lnTo>
                  <a:lnTo>
                    <a:pt x="955447" y="103110"/>
                  </a:lnTo>
                  <a:lnTo>
                    <a:pt x="998815" y="87103"/>
                  </a:lnTo>
                  <a:lnTo>
                    <a:pt x="1042806" y="72368"/>
                  </a:lnTo>
                  <a:lnTo>
                    <a:pt x="1087396" y="58927"/>
                  </a:lnTo>
                  <a:lnTo>
                    <a:pt x="1132563" y="46804"/>
                  </a:lnTo>
                  <a:lnTo>
                    <a:pt x="1178281" y="36021"/>
                  </a:lnTo>
                  <a:lnTo>
                    <a:pt x="1224529" y="26602"/>
                  </a:lnTo>
                  <a:lnTo>
                    <a:pt x="1271282" y="18569"/>
                  </a:lnTo>
                  <a:lnTo>
                    <a:pt x="1318517" y="11945"/>
                  </a:lnTo>
                  <a:lnTo>
                    <a:pt x="1366210" y="6753"/>
                  </a:lnTo>
                  <a:lnTo>
                    <a:pt x="1414339" y="3016"/>
                  </a:lnTo>
                  <a:lnTo>
                    <a:pt x="1462879" y="758"/>
                  </a:lnTo>
                  <a:lnTo>
                    <a:pt x="1511808" y="0"/>
                  </a:lnTo>
                  <a:lnTo>
                    <a:pt x="1560733" y="758"/>
                  </a:lnTo>
                  <a:lnTo>
                    <a:pt x="1609271" y="3016"/>
                  </a:lnTo>
                  <a:lnTo>
                    <a:pt x="1657397" y="6753"/>
                  </a:lnTo>
                  <a:lnTo>
                    <a:pt x="1705088" y="11945"/>
                  </a:lnTo>
                  <a:lnTo>
                    <a:pt x="1752321" y="18569"/>
                  </a:lnTo>
                  <a:lnTo>
                    <a:pt x="1799072" y="26602"/>
                  </a:lnTo>
                  <a:lnTo>
                    <a:pt x="1845318" y="36021"/>
                  </a:lnTo>
                  <a:lnTo>
                    <a:pt x="1891035" y="46804"/>
                  </a:lnTo>
                  <a:lnTo>
                    <a:pt x="1936200" y="58927"/>
                  </a:lnTo>
                  <a:lnTo>
                    <a:pt x="1980790" y="72368"/>
                  </a:lnTo>
                  <a:lnTo>
                    <a:pt x="2024780" y="87103"/>
                  </a:lnTo>
                  <a:lnTo>
                    <a:pt x="2068147" y="103110"/>
                  </a:lnTo>
                  <a:lnTo>
                    <a:pt x="2110869" y="120366"/>
                  </a:lnTo>
                  <a:lnTo>
                    <a:pt x="2152920" y="138849"/>
                  </a:lnTo>
                  <a:lnTo>
                    <a:pt x="2194279" y="158534"/>
                  </a:lnTo>
                  <a:lnTo>
                    <a:pt x="2234921" y="179399"/>
                  </a:lnTo>
                  <a:lnTo>
                    <a:pt x="2274824" y="201422"/>
                  </a:lnTo>
                  <a:lnTo>
                    <a:pt x="2313962" y="224578"/>
                  </a:lnTo>
                  <a:lnTo>
                    <a:pt x="2352314" y="248847"/>
                  </a:lnTo>
                  <a:lnTo>
                    <a:pt x="2389855" y="274204"/>
                  </a:lnTo>
                  <a:lnTo>
                    <a:pt x="2426563" y="300626"/>
                  </a:lnTo>
                  <a:lnTo>
                    <a:pt x="2462413" y="328092"/>
                  </a:lnTo>
                  <a:lnTo>
                    <a:pt x="2497383" y="356577"/>
                  </a:lnTo>
                  <a:lnTo>
                    <a:pt x="2531448" y="386059"/>
                  </a:lnTo>
                  <a:lnTo>
                    <a:pt x="2564585" y="416515"/>
                  </a:lnTo>
                  <a:lnTo>
                    <a:pt x="2596771" y="447922"/>
                  </a:lnTo>
                  <a:lnTo>
                    <a:pt x="2627982" y="480258"/>
                  </a:lnTo>
                  <a:lnTo>
                    <a:pt x="2658195" y="513499"/>
                  </a:lnTo>
                  <a:lnTo>
                    <a:pt x="2687387" y="547622"/>
                  </a:lnTo>
                  <a:lnTo>
                    <a:pt x="2715533" y="582605"/>
                  </a:lnTo>
                  <a:lnTo>
                    <a:pt x="2742611" y="618424"/>
                  </a:lnTo>
                  <a:lnTo>
                    <a:pt x="2768597" y="655057"/>
                  </a:lnTo>
                  <a:lnTo>
                    <a:pt x="2793467" y="692481"/>
                  </a:lnTo>
                  <a:lnTo>
                    <a:pt x="2817198" y="730673"/>
                  </a:lnTo>
                  <a:lnTo>
                    <a:pt x="2839767" y="769610"/>
                  </a:lnTo>
                  <a:lnTo>
                    <a:pt x="2861150" y="809269"/>
                  </a:lnTo>
                  <a:lnTo>
                    <a:pt x="2881323" y="849627"/>
                  </a:lnTo>
                  <a:lnTo>
                    <a:pt x="2900263" y="890661"/>
                  </a:lnTo>
                  <a:lnTo>
                    <a:pt x="2917947" y="932349"/>
                  </a:lnTo>
                  <a:lnTo>
                    <a:pt x="2934352" y="974667"/>
                  </a:lnTo>
                  <a:lnTo>
                    <a:pt x="2949452" y="1017593"/>
                  </a:lnTo>
                  <a:lnTo>
                    <a:pt x="2963227" y="1061104"/>
                  </a:lnTo>
                  <a:lnTo>
                    <a:pt x="2975650" y="1105176"/>
                  </a:lnTo>
                  <a:lnTo>
                    <a:pt x="2986701" y="1149788"/>
                  </a:lnTo>
                  <a:lnTo>
                    <a:pt x="2996353" y="1194915"/>
                  </a:lnTo>
                  <a:lnTo>
                    <a:pt x="3004586" y="1240535"/>
                  </a:lnTo>
                  <a:lnTo>
                    <a:pt x="3011374" y="1286626"/>
                  </a:lnTo>
                  <a:lnTo>
                    <a:pt x="3016694" y="1333164"/>
                  </a:lnTo>
                  <a:lnTo>
                    <a:pt x="3020524" y="1380126"/>
                  </a:lnTo>
                  <a:lnTo>
                    <a:pt x="3022839" y="1427489"/>
                  </a:lnTo>
                  <a:lnTo>
                    <a:pt x="3023616" y="1475232"/>
                  </a:lnTo>
                  <a:lnTo>
                    <a:pt x="3022839" y="1522976"/>
                  </a:lnTo>
                  <a:lnTo>
                    <a:pt x="3020524" y="1570341"/>
                  </a:lnTo>
                  <a:lnTo>
                    <a:pt x="3016694" y="1617305"/>
                  </a:lnTo>
                  <a:lnTo>
                    <a:pt x="3011374" y="1663845"/>
                  </a:lnTo>
                  <a:lnTo>
                    <a:pt x="3004586" y="1709937"/>
                  </a:lnTo>
                  <a:lnTo>
                    <a:pt x="2996353" y="1755559"/>
                  </a:lnTo>
                  <a:lnTo>
                    <a:pt x="2986701" y="1800687"/>
                  </a:lnTo>
                  <a:lnTo>
                    <a:pt x="2975650" y="1845299"/>
                  </a:lnTo>
                  <a:lnTo>
                    <a:pt x="2963227" y="1889373"/>
                  </a:lnTo>
                  <a:lnTo>
                    <a:pt x="2949452" y="1932884"/>
                  </a:lnTo>
                  <a:lnTo>
                    <a:pt x="2934352" y="1975811"/>
                  </a:lnTo>
                  <a:lnTo>
                    <a:pt x="2917947" y="2018130"/>
                  </a:lnTo>
                  <a:lnTo>
                    <a:pt x="2900263" y="2059818"/>
                  </a:lnTo>
                  <a:lnTo>
                    <a:pt x="2881323" y="2100853"/>
                  </a:lnTo>
                  <a:lnTo>
                    <a:pt x="2861150" y="2141211"/>
                  </a:lnTo>
                  <a:lnTo>
                    <a:pt x="2839767" y="2180870"/>
                  </a:lnTo>
                  <a:lnTo>
                    <a:pt x="2817198" y="2219807"/>
                  </a:lnTo>
                  <a:lnTo>
                    <a:pt x="2793467" y="2257999"/>
                  </a:lnTo>
                  <a:lnTo>
                    <a:pt x="2768597" y="2295423"/>
                  </a:lnTo>
                  <a:lnTo>
                    <a:pt x="2742611" y="2332056"/>
                  </a:lnTo>
                  <a:lnTo>
                    <a:pt x="2715533" y="2367875"/>
                  </a:lnTo>
                  <a:lnTo>
                    <a:pt x="2687387" y="2402857"/>
                  </a:lnTo>
                  <a:lnTo>
                    <a:pt x="2658195" y="2436980"/>
                  </a:lnTo>
                  <a:lnTo>
                    <a:pt x="2627982" y="2470220"/>
                  </a:lnTo>
                  <a:lnTo>
                    <a:pt x="2596771" y="2502555"/>
                  </a:lnTo>
                  <a:lnTo>
                    <a:pt x="2564585" y="2533962"/>
                  </a:lnTo>
                  <a:lnTo>
                    <a:pt x="2531448" y="2564418"/>
                  </a:lnTo>
                  <a:lnTo>
                    <a:pt x="2497383" y="2593899"/>
                  </a:lnTo>
                  <a:lnTo>
                    <a:pt x="2462413" y="2622384"/>
                  </a:lnTo>
                  <a:lnTo>
                    <a:pt x="2426563" y="2649848"/>
                  </a:lnTo>
                  <a:lnTo>
                    <a:pt x="2389855" y="2676270"/>
                  </a:lnTo>
                  <a:lnTo>
                    <a:pt x="2352314" y="2701626"/>
                  </a:lnTo>
                  <a:lnTo>
                    <a:pt x="2313962" y="2725894"/>
                  </a:lnTo>
                  <a:lnTo>
                    <a:pt x="2274823" y="2749050"/>
                  </a:lnTo>
                  <a:lnTo>
                    <a:pt x="2234921" y="2771072"/>
                  </a:lnTo>
                  <a:lnTo>
                    <a:pt x="2194279" y="2791936"/>
                  </a:lnTo>
                  <a:lnTo>
                    <a:pt x="2152920" y="2811621"/>
                  </a:lnTo>
                  <a:lnTo>
                    <a:pt x="2110869" y="2830102"/>
                  </a:lnTo>
                  <a:lnTo>
                    <a:pt x="2068147" y="2847357"/>
                  </a:lnTo>
                  <a:lnTo>
                    <a:pt x="2024780" y="2863364"/>
                  </a:lnTo>
                  <a:lnTo>
                    <a:pt x="1980790" y="2878099"/>
                  </a:lnTo>
                  <a:lnTo>
                    <a:pt x="1936200" y="2891539"/>
                  </a:lnTo>
                  <a:lnTo>
                    <a:pt x="1891035" y="2903662"/>
                  </a:lnTo>
                  <a:lnTo>
                    <a:pt x="1845318" y="2914444"/>
                  </a:lnTo>
                  <a:lnTo>
                    <a:pt x="1799072" y="2923863"/>
                  </a:lnTo>
                  <a:lnTo>
                    <a:pt x="1752321" y="2931895"/>
                  </a:lnTo>
                  <a:lnTo>
                    <a:pt x="1705088" y="2938519"/>
                  </a:lnTo>
                  <a:lnTo>
                    <a:pt x="1657397" y="2943710"/>
                  </a:lnTo>
                  <a:lnTo>
                    <a:pt x="1609271" y="2947447"/>
                  </a:lnTo>
                  <a:lnTo>
                    <a:pt x="1560733" y="2949706"/>
                  </a:lnTo>
                  <a:lnTo>
                    <a:pt x="1511808" y="2950464"/>
                  </a:lnTo>
                  <a:lnTo>
                    <a:pt x="1462879" y="2949706"/>
                  </a:lnTo>
                  <a:lnTo>
                    <a:pt x="1414339" y="2947447"/>
                  </a:lnTo>
                  <a:lnTo>
                    <a:pt x="1366210" y="2943710"/>
                  </a:lnTo>
                  <a:lnTo>
                    <a:pt x="1318517" y="2938519"/>
                  </a:lnTo>
                  <a:lnTo>
                    <a:pt x="1271282" y="2931895"/>
                  </a:lnTo>
                  <a:lnTo>
                    <a:pt x="1224529" y="2923863"/>
                  </a:lnTo>
                  <a:lnTo>
                    <a:pt x="1178281" y="2914444"/>
                  </a:lnTo>
                  <a:lnTo>
                    <a:pt x="1132563" y="2903662"/>
                  </a:lnTo>
                  <a:lnTo>
                    <a:pt x="1087396" y="2891539"/>
                  </a:lnTo>
                  <a:lnTo>
                    <a:pt x="1042806" y="2878099"/>
                  </a:lnTo>
                  <a:lnTo>
                    <a:pt x="998815" y="2863364"/>
                  </a:lnTo>
                  <a:lnTo>
                    <a:pt x="955447" y="2847357"/>
                  </a:lnTo>
                  <a:lnTo>
                    <a:pt x="912725" y="2830102"/>
                  </a:lnTo>
                  <a:lnTo>
                    <a:pt x="870673" y="2811621"/>
                  </a:lnTo>
                  <a:lnTo>
                    <a:pt x="829314" y="2791936"/>
                  </a:lnTo>
                  <a:lnTo>
                    <a:pt x="788671" y="2771072"/>
                  </a:lnTo>
                  <a:lnTo>
                    <a:pt x="748769" y="2749050"/>
                  </a:lnTo>
                  <a:lnTo>
                    <a:pt x="709630" y="2725894"/>
                  </a:lnTo>
                  <a:lnTo>
                    <a:pt x="671279" y="2701626"/>
                  </a:lnTo>
                  <a:lnTo>
                    <a:pt x="633737" y="2676270"/>
                  </a:lnTo>
                  <a:lnTo>
                    <a:pt x="597030" y="2649848"/>
                  </a:lnTo>
                  <a:lnTo>
                    <a:pt x="561181" y="2622384"/>
                  </a:lnTo>
                  <a:lnTo>
                    <a:pt x="526212" y="2593899"/>
                  </a:lnTo>
                  <a:lnTo>
                    <a:pt x="492147" y="2564418"/>
                  </a:lnTo>
                  <a:lnTo>
                    <a:pt x="459011" y="2533962"/>
                  </a:lnTo>
                  <a:lnTo>
                    <a:pt x="426825" y="2502555"/>
                  </a:lnTo>
                  <a:lnTo>
                    <a:pt x="395615" y="2470220"/>
                  </a:lnTo>
                  <a:lnTo>
                    <a:pt x="365403" y="2436980"/>
                  </a:lnTo>
                  <a:lnTo>
                    <a:pt x="336212" y="2402857"/>
                  </a:lnTo>
                  <a:lnTo>
                    <a:pt x="308066" y="2367875"/>
                  </a:lnTo>
                  <a:lnTo>
                    <a:pt x="280990" y="2332056"/>
                  </a:lnTo>
                  <a:lnTo>
                    <a:pt x="255005" y="2295423"/>
                  </a:lnTo>
                  <a:lnTo>
                    <a:pt x="230136" y="2257999"/>
                  </a:lnTo>
                  <a:lnTo>
                    <a:pt x="206406" y="2219807"/>
                  </a:lnTo>
                  <a:lnTo>
                    <a:pt x="183838" y="2180870"/>
                  </a:lnTo>
                  <a:lnTo>
                    <a:pt x="162456" y="2141211"/>
                  </a:lnTo>
                  <a:lnTo>
                    <a:pt x="142284" y="2100853"/>
                  </a:lnTo>
                  <a:lnTo>
                    <a:pt x="123344" y="2059818"/>
                  </a:lnTo>
                  <a:lnTo>
                    <a:pt x="105661" y="2018130"/>
                  </a:lnTo>
                  <a:lnTo>
                    <a:pt x="89258" y="1975811"/>
                  </a:lnTo>
                  <a:lnTo>
                    <a:pt x="74158" y="1932884"/>
                  </a:lnTo>
                  <a:lnTo>
                    <a:pt x="60385" y="1889373"/>
                  </a:lnTo>
                  <a:lnTo>
                    <a:pt x="47961" y="1845299"/>
                  </a:lnTo>
                  <a:lnTo>
                    <a:pt x="36912" y="1800687"/>
                  </a:lnTo>
                  <a:lnTo>
                    <a:pt x="27260" y="1755559"/>
                  </a:lnTo>
                  <a:lnTo>
                    <a:pt x="19028" y="1709937"/>
                  </a:lnTo>
                  <a:lnTo>
                    <a:pt x="12240" y="1663845"/>
                  </a:lnTo>
                  <a:lnTo>
                    <a:pt x="6920" y="1617305"/>
                  </a:lnTo>
                  <a:lnTo>
                    <a:pt x="3091" y="1570341"/>
                  </a:lnTo>
                  <a:lnTo>
                    <a:pt x="776" y="1522976"/>
                  </a:lnTo>
                  <a:lnTo>
                    <a:pt x="0" y="1475232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14043" y="4796028"/>
              <a:ext cx="721360" cy="721360"/>
            </a:xfrm>
            <a:custGeom>
              <a:avLst/>
              <a:gdLst/>
              <a:ahLst/>
              <a:cxnLst/>
              <a:rect l="l" t="t" r="r" b="b"/>
              <a:pathLst>
                <a:path w="721360" h="721360">
                  <a:moveTo>
                    <a:pt x="360425" y="0"/>
                  </a:moveTo>
                  <a:lnTo>
                    <a:pt x="311528" y="3291"/>
                  </a:lnTo>
                  <a:lnTo>
                    <a:pt x="264627" y="12878"/>
                  </a:lnTo>
                  <a:lnTo>
                    <a:pt x="220152" y="28330"/>
                  </a:lnTo>
                  <a:lnTo>
                    <a:pt x="178533" y="49219"/>
                  </a:lnTo>
                  <a:lnTo>
                    <a:pt x="140201" y="75114"/>
                  </a:lnTo>
                  <a:lnTo>
                    <a:pt x="105584" y="105584"/>
                  </a:lnTo>
                  <a:lnTo>
                    <a:pt x="75114" y="140201"/>
                  </a:lnTo>
                  <a:lnTo>
                    <a:pt x="49219" y="178533"/>
                  </a:lnTo>
                  <a:lnTo>
                    <a:pt x="28330" y="220152"/>
                  </a:lnTo>
                  <a:lnTo>
                    <a:pt x="12878" y="264627"/>
                  </a:lnTo>
                  <a:lnTo>
                    <a:pt x="3291" y="311528"/>
                  </a:lnTo>
                  <a:lnTo>
                    <a:pt x="0" y="360426"/>
                  </a:lnTo>
                  <a:lnTo>
                    <a:pt x="3291" y="409323"/>
                  </a:lnTo>
                  <a:lnTo>
                    <a:pt x="12878" y="456224"/>
                  </a:lnTo>
                  <a:lnTo>
                    <a:pt x="28330" y="500699"/>
                  </a:lnTo>
                  <a:lnTo>
                    <a:pt x="49219" y="542318"/>
                  </a:lnTo>
                  <a:lnTo>
                    <a:pt x="75114" y="580650"/>
                  </a:lnTo>
                  <a:lnTo>
                    <a:pt x="105584" y="615267"/>
                  </a:lnTo>
                  <a:lnTo>
                    <a:pt x="140201" y="645737"/>
                  </a:lnTo>
                  <a:lnTo>
                    <a:pt x="178533" y="671632"/>
                  </a:lnTo>
                  <a:lnTo>
                    <a:pt x="220152" y="692521"/>
                  </a:lnTo>
                  <a:lnTo>
                    <a:pt x="264627" y="707973"/>
                  </a:lnTo>
                  <a:lnTo>
                    <a:pt x="311528" y="717560"/>
                  </a:lnTo>
                  <a:lnTo>
                    <a:pt x="360425" y="720852"/>
                  </a:lnTo>
                  <a:lnTo>
                    <a:pt x="409323" y="717560"/>
                  </a:lnTo>
                  <a:lnTo>
                    <a:pt x="456224" y="707973"/>
                  </a:lnTo>
                  <a:lnTo>
                    <a:pt x="500699" y="692521"/>
                  </a:lnTo>
                  <a:lnTo>
                    <a:pt x="542318" y="671632"/>
                  </a:lnTo>
                  <a:lnTo>
                    <a:pt x="580650" y="645737"/>
                  </a:lnTo>
                  <a:lnTo>
                    <a:pt x="615267" y="615267"/>
                  </a:lnTo>
                  <a:lnTo>
                    <a:pt x="645737" y="580650"/>
                  </a:lnTo>
                  <a:lnTo>
                    <a:pt x="671632" y="542318"/>
                  </a:lnTo>
                  <a:lnTo>
                    <a:pt x="692521" y="500699"/>
                  </a:lnTo>
                  <a:lnTo>
                    <a:pt x="707973" y="456224"/>
                  </a:lnTo>
                  <a:lnTo>
                    <a:pt x="717560" y="409323"/>
                  </a:lnTo>
                  <a:lnTo>
                    <a:pt x="720851" y="360426"/>
                  </a:lnTo>
                  <a:lnTo>
                    <a:pt x="717560" y="311528"/>
                  </a:lnTo>
                  <a:lnTo>
                    <a:pt x="707973" y="264627"/>
                  </a:lnTo>
                  <a:lnTo>
                    <a:pt x="692521" y="220152"/>
                  </a:lnTo>
                  <a:lnTo>
                    <a:pt x="671632" y="178533"/>
                  </a:lnTo>
                  <a:lnTo>
                    <a:pt x="645737" y="140201"/>
                  </a:lnTo>
                  <a:lnTo>
                    <a:pt x="615267" y="105584"/>
                  </a:lnTo>
                  <a:lnTo>
                    <a:pt x="580650" y="75114"/>
                  </a:lnTo>
                  <a:lnTo>
                    <a:pt x="542318" y="49219"/>
                  </a:lnTo>
                  <a:lnTo>
                    <a:pt x="500699" y="28330"/>
                  </a:lnTo>
                  <a:lnTo>
                    <a:pt x="456224" y="12878"/>
                  </a:lnTo>
                  <a:lnTo>
                    <a:pt x="409323" y="3291"/>
                  </a:lnTo>
                  <a:lnTo>
                    <a:pt x="360425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14043" y="4796028"/>
              <a:ext cx="721360" cy="721360"/>
            </a:xfrm>
            <a:custGeom>
              <a:avLst/>
              <a:gdLst/>
              <a:ahLst/>
              <a:cxnLst/>
              <a:rect l="l" t="t" r="r" b="b"/>
              <a:pathLst>
                <a:path w="721360" h="721360">
                  <a:moveTo>
                    <a:pt x="0" y="360426"/>
                  </a:moveTo>
                  <a:lnTo>
                    <a:pt x="3291" y="311528"/>
                  </a:lnTo>
                  <a:lnTo>
                    <a:pt x="12878" y="264627"/>
                  </a:lnTo>
                  <a:lnTo>
                    <a:pt x="28330" y="220152"/>
                  </a:lnTo>
                  <a:lnTo>
                    <a:pt x="49219" y="178533"/>
                  </a:lnTo>
                  <a:lnTo>
                    <a:pt x="75114" y="140201"/>
                  </a:lnTo>
                  <a:lnTo>
                    <a:pt x="105584" y="105584"/>
                  </a:lnTo>
                  <a:lnTo>
                    <a:pt x="140201" y="75114"/>
                  </a:lnTo>
                  <a:lnTo>
                    <a:pt x="178533" y="49219"/>
                  </a:lnTo>
                  <a:lnTo>
                    <a:pt x="220152" y="28330"/>
                  </a:lnTo>
                  <a:lnTo>
                    <a:pt x="264627" y="12878"/>
                  </a:lnTo>
                  <a:lnTo>
                    <a:pt x="311528" y="3291"/>
                  </a:lnTo>
                  <a:lnTo>
                    <a:pt x="360425" y="0"/>
                  </a:lnTo>
                  <a:lnTo>
                    <a:pt x="409323" y="3291"/>
                  </a:lnTo>
                  <a:lnTo>
                    <a:pt x="456224" y="12878"/>
                  </a:lnTo>
                  <a:lnTo>
                    <a:pt x="500699" y="28330"/>
                  </a:lnTo>
                  <a:lnTo>
                    <a:pt x="542318" y="49219"/>
                  </a:lnTo>
                  <a:lnTo>
                    <a:pt x="580650" y="75114"/>
                  </a:lnTo>
                  <a:lnTo>
                    <a:pt x="615267" y="105584"/>
                  </a:lnTo>
                  <a:lnTo>
                    <a:pt x="645737" y="140201"/>
                  </a:lnTo>
                  <a:lnTo>
                    <a:pt x="671632" y="178533"/>
                  </a:lnTo>
                  <a:lnTo>
                    <a:pt x="692521" y="220152"/>
                  </a:lnTo>
                  <a:lnTo>
                    <a:pt x="707973" y="264627"/>
                  </a:lnTo>
                  <a:lnTo>
                    <a:pt x="717560" y="311528"/>
                  </a:lnTo>
                  <a:lnTo>
                    <a:pt x="720851" y="360426"/>
                  </a:lnTo>
                  <a:lnTo>
                    <a:pt x="717560" y="409323"/>
                  </a:lnTo>
                  <a:lnTo>
                    <a:pt x="707973" y="456224"/>
                  </a:lnTo>
                  <a:lnTo>
                    <a:pt x="692521" y="500699"/>
                  </a:lnTo>
                  <a:lnTo>
                    <a:pt x="671632" y="542318"/>
                  </a:lnTo>
                  <a:lnTo>
                    <a:pt x="645737" y="580650"/>
                  </a:lnTo>
                  <a:lnTo>
                    <a:pt x="615267" y="615267"/>
                  </a:lnTo>
                  <a:lnTo>
                    <a:pt x="580650" y="645737"/>
                  </a:lnTo>
                  <a:lnTo>
                    <a:pt x="542318" y="671632"/>
                  </a:lnTo>
                  <a:lnTo>
                    <a:pt x="500699" y="692521"/>
                  </a:lnTo>
                  <a:lnTo>
                    <a:pt x="456224" y="707973"/>
                  </a:lnTo>
                  <a:lnTo>
                    <a:pt x="409323" y="717560"/>
                  </a:lnTo>
                  <a:lnTo>
                    <a:pt x="360425" y="720852"/>
                  </a:lnTo>
                  <a:lnTo>
                    <a:pt x="311528" y="717560"/>
                  </a:lnTo>
                  <a:lnTo>
                    <a:pt x="264627" y="707973"/>
                  </a:lnTo>
                  <a:lnTo>
                    <a:pt x="220152" y="692521"/>
                  </a:lnTo>
                  <a:lnTo>
                    <a:pt x="178533" y="671632"/>
                  </a:lnTo>
                  <a:lnTo>
                    <a:pt x="140201" y="645737"/>
                  </a:lnTo>
                  <a:lnTo>
                    <a:pt x="105584" y="615267"/>
                  </a:lnTo>
                  <a:lnTo>
                    <a:pt x="75114" y="580650"/>
                  </a:lnTo>
                  <a:lnTo>
                    <a:pt x="49219" y="542318"/>
                  </a:lnTo>
                  <a:lnTo>
                    <a:pt x="28330" y="500699"/>
                  </a:lnTo>
                  <a:lnTo>
                    <a:pt x="12878" y="456224"/>
                  </a:lnTo>
                  <a:lnTo>
                    <a:pt x="3291" y="409323"/>
                  </a:lnTo>
                  <a:lnTo>
                    <a:pt x="0" y="360426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31976" y="5012436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90" h="288289">
                  <a:moveTo>
                    <a:pt x="144018" y="0"/>
                  </a:moveTo>
                  <a:lnTo>
                    <a:pt x="98511" y="7345"/>
                  </a:lnTo>
                  <a:lnTo>
                    <a:pt x="58978" y="27797"/>
                  </a:lnTo>
                  <a:lnTo>
                    <a:pt x="27797" y="58978"/>
                  </a:lnTo>
                  <a:lnTo>
                    <a:pt x="7345" y="98511"/>
                  </a:lnTo>
                  <a:lnTo>
                    <a:pt x="0" y="144018"/>
                  </a:lnTo>
                  <a:lnTo>
                    <a:pt x="7345" y="189524"/>
                  </a:lnTo>
                  <a:lnTo>
                    <a:pt x="27797" y="229057"/>
                  </a:lnTo>
                  <a:lnTo>
                    <a:pt x="58978" y="260238"/>
                  </a:lnTo>
                  <a:lnTo>
                    <a:pt x="98511" y="280690"/>
                  </a:lnTo>
                  <a:lnTo>
                    <a:pt x="144018" y="288035"/>
                  </a:lnTo>
                  <a:lnTo>
                    <a:pt x="189524" y="280690"/>
                  </a:lnTo>
                  <a:lnTo>
                    <a:pt x="229057" y="260238"/>
                  </a:lnTo>
                  <a:lnTo>
                    <a:pt x="260238" y="229057"/>
                  </a:lnTo>
                  <a:lnTo>
                    <a:pt x="280690" y="189524"/>
                  </a:lnTo>
                  <a:lnTo>
                    <a:pt x="288036" y="144018"/>
                  </a:lnTo>
                  <a:lnTo>
                    <a:pt x="280690" y="98511"/>
                  </a:lnTo>
                  <a:lnTo>
                    <a:pt x="260238" y="58978"/>
                  </a:lnTo>
                  <a:lnTo>
                    <a:pt x="229057" y="27797"/>
                  </a:lnTo>
                  <a:lnTo>
                    <a:pt x="189524" y="7345"/>
                  </a:lnTo>
                  <a:lnTo>
                    <a:pt x="1440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31976" y="5012436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90" h="288289">
                  <a:moveTo>
                    <a:pt x="0" y="144018"/>
                  </a:moveTo>
                  <a:lnTo>
                    <a:pt x="7345" y="98511"/>
                  </a:lnTo>
                  <a:lnTo>
                    <a:pt x="27797" y="58978"/>
                  </a:lnTo>
                  <a:lnTo>
                    <a:pt x="58978" y="27797"/>
                  </a:lnTo>
                  <a:lnTo>
                    <a:pt x="98511" y="7345"/>
                  </a:lnTo>
                  <a:lnTo>
                    <a:pt x="144018" y="0"/>
                  </a:lnTo>
                  <a:lnTo>
                    <a:pt x="189524" y="7345"/>
                  </a:lnTo>
                  <a:lnTo>
                    <a:pt x="229057" y="27797"/>
                  </a:lnTo>
                  <a:lnTo>
                    <a:pt x="260238" y="58978"/>
                  </a:lnTo>
                  <a:lnTo>
                    <a:pt x="280690" y="98511"/>
                  </a:lnTo>
                  <a:lnTo>
                    <a:pt x="288036" y="144018"/>
                  </a:lnTo>
                  <a:lnTo>
                    <a:pt x="280690" y="189524"/>
                  </a:lnTo>
                  <a:lnTo>
                    <a:pt x="260238" y="229057"/>
                  </a:lnTo>
                  <a:lnTo>
                    <a:pt x="229057" y="260238"/>
                  </a:lnTo>
                  <a:lnTo>
                    <a:pt x="189524" y="280690"/>
                  </a:lnTo>
                  <a:lnTo>
                    <a:pt x="144018" y="288035"/>
                  </a:lnTo>
                  <a:lnTo>
                    <a:pt x="98511" y="280690"/>
                  </a:lnTo>
                  <a:lnTo>
                    <a:pt x="58978" y="260238"/>
                  </a:lnTo>
                  <a:lnTo>
                    <a:pt x="27797" y="229057"/>
                  </a:lnTo>
                  <a:lnTo>
                    <a:pt x="7345" y="189524"/>
                  </a:lnTo>
                  <a:lnTo>
                    <a:pt x="0" y="144018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52244" y="3618865"/>
              <a:ext cx="2615565" cy="1411605"/>
            </a:xfrm>
            <a:custGeom>
              <a:avLst/>
              <a:gdLst/>
              <a:ahLst/>
              <a:cxnLst/>
              <a:rect l="l" t="t" r="r" b="b"/>
              <a:pathLst>
                <a:path w="2615565" h="1411604">
                  <a:moveTo>
                    <a:pt x="1925446" y="29210"/>
                  </a:moveTo>
                  <a:lnTo>
                    <a:pt x="1853183" y="29718"/>
                  </a:lnTo>
                  <a:lnTo>
                    <a:pt x="1782318" y="31877"/>
                  </a:lnTo>
                  <a:lnTo>
                    <a:pt x="1713103" y="35941"/>
                  </a:lnTo>
                  <a:lnTo>
                    <a:pt x="1645920" y="41910"/>
                  </a:lnTo>
                  <a:lnTo>
                    <a:pt x="1580515" y="50165"/>
                  </a:lnTo>
                  <a:lnTo>
                    <a:pt x="1517015" y="60706"/>
                  </a:lnTo>
                  <a:lnTo>
                    <a:pt x="1455801" y="73914"/>
                  </a:lnTo>
                  <a:lnTo>
                    <a:pt x="1397381" y="89408"/>
                  </a:lnTo>
                  <a:lnTo>
                    <a:pt x="1342136" y="107187"/>
                  </a:lnTo>
                  <a:lnTo>
                    <a:pt x="1289558" y="126873"/>
                  </a:lnTo>
                  <a:lnTo>
                    <a:pt x="1239266" y="148844"/>
                  </a:lnTo>
                  <a:lnTo>
                    <a:pt x="1191387" y="172593"/>
                  </a:lnTo>
                  <a:lnTo>
                    <a:pt x="1145540" y="198120"/>
                  </a:lnTo>
                  <a:lnTo>
                    <a:pt x="1101217" y="225298"/>
                  </a:lnTo>
                  <a:lnTo>
                    <a:pt x="1058037" y="254254"/>
                  </a:lnTo>
                  <a:lnTo>
                    <a:pt x="1016127" y="284734"/>
                  </a:lnTo>
                  <a:lnTo>
                    <a:pt x="974852" y="316738"/>
                  </a:lnTo>
                  <a:lnTo>
                    <a:pt x="933831" y="350012"/>
                  </a:lnTo>
                  <a:lnTo>
                    <a:pt x="892937" y="384810"/>
                  </a:lnTo>
                  <a:lnTo>
                    <a:pt x="851662" y="420751"/>
                  </a:lnTo>
                  <a:lnTo>
                    <a:pt x="722503" y="536321"/>
                  </a:lnTo>
                  <a:lnTo>
                    <a:pt x="677037" y="578104"/>
                  </a:lnTo>
                  <a:lnTo>
                    <a:pt x="631571" y="621919"/>
                  </a:lnTo>
                  <a:lnTo>
                    <a:pt x="586359" y="667766"/>
                  </a:lnTo>
                  <a:lnTo>
                    <a:pt x="541019" y="715264"/>
                  </a:lnTo>
                  <a:lnTo>
                    <a:pt x="495807" y="764540"/>
                  </a:lnTo>
                  <a:lnTo>
                    <a:pt x="450596" y="815340"/>
                  </a:lnTo>
                  <a:lnTo>
                    <a:pt x="405384" y="867410"/>
                  </a:lnTo>
                  <a:lnTo>
                    <a:pt x="360299" y="920750"/>
                  </a:lnTo>
                  <a:lnTo>
                    <a:pt x="315087" y="975233"/>
                  </a:lnTo>
                  <a:lnTo>
                    <a:pt x="270129" y="1030605"/>
                  </a:lnTo>
                  <a:lnTo>
                    <a:pt x="225044" y="1086866"/>
                  </a:lnTo>
                  <a:lnTo>
                    <a:pt x="179959" y="1143762"/>
                  </a:lnTo>
                  <a:lnTo>
                    <a:pt x="135001" y="1201293"/>
                  </a:lnTo>
                  <a:lnTo>
                    <a:pt x="0" y="1375918"/>
                  </a:lnTo>
                  <a:lnTo>
                    <a:pt x="45974" y="1411224"/>
                  </a:lnTo>
                  <a:lnTo>
                    <a:pt x="180721" y="1236853"/>
                  </a:lnTo>
                  <a:lnTo>
                    <a:pt x="225679" y="1179449"/>
                  </a:lnTo>
                  <a:lnTo>
                    <a:pt x="270510" y="1122807"/>
                  </a:lnTo>
                  <a:lnTo>
                    <a:pt x="315341" y="1066800"/>
                  </a:lnTo>
                  <a:lnTo>
                    <a:pt x="360044" y="1011682"/>
                  </a:lnTo>
                  <a:lnTo>
                    <a:pt x="404875" y="957707"/>
                  </a:lnTo>
                  <a:lnTo>
                    <a:pt x="449580" y="904748"/>
                  </a:lnTo>
                  <a:lnTo>
                    <a:pt x="494284" y="853186"/>
                  </a:lnTo>
                  <a:lnTo>
                    <a:pt x="539115" y="803021"/>
                  </a:lnTo>
                  <a:lnTo>
                    <a:pt x="583692" y="754507"/>
                  </a:lnTo>
                  <a:lnTo>
                    <a:pt x="628269" y="707644"/>
                  </a:lnTo>
                  <a:lnTo>
                    <a:pt x="672846" y="662686"/>
                  </a:lnTo>
                  <a:lnTo>
                    <a:pt x="717296" y="619887"/>
                  </a:lnTo>
                  <a:lnTo>
                    <a:pt x="761746" y="578993"/>
                  </a:lnTo>
                  <a:lnTo>
                    <a:pt x="890143" y="464058"/>
                  </a:lnTo>
                  <a:lnTo>
                    <a:pt x="931037" y="428371"/>
                  </a:lnTo>
                  <a:lnTo>
                    <a:pt x="971296" y="394208"/>
                  </a:lnTo>
                  <a:lnTo>
                    <a:pt x="1011301" y="361569"/>
                  </a:lnTo>
                  <a:lnTo>
                    <a:pt x="1051560" y="330581"/>
                  </a:lnTo>
                  <a:lnTo>
                    <a:pt x="1092200" y="300990"/>
                  </a:lnTo>
                  <a:lnTo>
                    <a:pt x="1133475" y="273431"/>
                  </a:lnTo>
                  <a:lnTo>
                    <a:pt x="1175766" y="247396"/>
                  </a:lnTo>
                  <a:lnTo>
                    <a:pt x="1219454" y="223266"/>
                  </a:lnTo>
                  <a:lnTo>
                    <a:pt x="1264920" y="200787"/>
                  </a:lnTo>
                  <a:lnTo>
                    <a:pt x="1312037" y="180340"/>
                  </a:lnTo>
                  <a:lnTo>
                    <a:pt x="1361821" y="161544"/>
                  </a:lnTo>
                  <a:lnTo>
                    <a:pt x="1414399" y="144780"/>
                  </a:lnTo>
                  <a:lnTo>
                    <a:pt x="1470025" y="130048"/>
                  </a:lnTo>
                  <a:lnTo>
                    <a:pt x="1528445" y="117475"/>
                  </a:lnTo>
                  <a:lnTo>
                    <a:pt x="1589278" y="107315"/>
                  </a:lnTo>
                  <a:lnTo>
                    <a:pt x="1652651" y="99441"/>
                  </a:lnTo>
                  <a:lnTo>
                    <a:pt x="1718183" y="93599"/>
                  </a:lnTo>
                  <a:lnTo>
                    <a:pt x="1785620" y="89662"/>
                  </a:lnTo>
                  <a:lnTo>
                    <a:pt x="1854962" y="87630"/>
                  </a:lnTo>
                  <a:lnTo>
                    <a:pt x="2442153" y="87122"/>
                  </a:lnTo>
                  <a:lnTo>
                    <a:pt x="2444786" y="57725"/>
                  </a:lnTo>
                  <a:lnTo>
                    <a:pt x="2303780" y="46228"/>
                  </a:lnTo>
                  <a:lnTo>
                    <a:pt x="2226310" y="40767"/>
                  </a:lnTo>
                  <a:lnTo>
                    <a:pt x="2149602" y="36195"/>
                  </a:lnTo>
                  <a:lnTo>
                    <a:pt x="2073783" y="32639"/>
                  </a:lnTo>
                  <a:lnTo>
                    <a:pt x="1999107" y="30226"/>
                  </a:lnTo>
                  <a:lnTo>
                    <a:pt x="1925446" y="29210"/>
                  </a:lnTo>
                  <a:close/>
                </a:path>
                <a:path w="2615565" h="1411604">
                  <a:moveTo>
                    <a:pt x="2439620" y="115395"/>
                  </a:moveTo>
                  <a:lnTo>
                    <a:pt x="2434463" y="172974"/>
                  </a:lnTo>
                  <a:lnTo>
                    <a:pt x="2574870" y="117856"/>
                  </a:lnTo>
                  <a:lnTo>
                    <a:pt x="2468626" y="117856"/>
                  </a:lnTo>
                  <a:lnTo>
                    <a:pt x="2439620" y="115395"/>
                  </a:lnTo>
                  <a:close/>
                </a:path>
                <a:path w="2615565" h="1411604">
                  <a:moveTo>
                    <a:pt x="2444786" y="57725"/>
                  </a:moveTo>
                  <a:lnTo>
                    <a:pt x="2439620" y="115395"/>
                  </a:lnTo>
                  <a:lnTo>
                    <a:pt x="2468626" y="117856"/>
                  </a:lnTo>
                  <a:lnTo>
                    <a:pt x="2473579" y="60198"/>
                  </a:lnTo>
                  <a:lnTo>
                    <a:pt x="2444786" y="57725"/>
                  </a:lnTo>
                  <a:close/>
                </a:path>
                <a:path w="2615565" h="1411604">
                  <a:moveTo>
                    <a:pt x="2449957" y="0"/>
                  </a:moveTo>
                  <a:lnTo>
                    <a:pt x="2444786" y="57725"/>
                  </a:lnTo>
                  <a:lnTo>
                    <a:pt x="2473579" y="60198"/>
                  </a:lnTo>
                  <a:lnTo>
                    <a:pt x="2468626" y="117856"/>
                  </a:lnTo>
                  <a:lnTo>
                    <a:pt x="2574870" y="117856"/>
                  </a:lnTo>
                  <a:lnTo>
                    <a:pt x="2615310" y="101981"/>
                  </a:lnTo>
                  <a:lnTo>
                    <a:pt x="2449957" y="0"/>
                  </a:lnTo>
                  <a:close/>
                </a:path>
                <a:path w="2615565" h="1411604">
                  <a:moveTo>
                    <a:pt x="2442153" y="87122"/>
                  </a:moveTo>
                  <a:lnTo>
                    <a:pt x="1925828" y="87122"/>
                  </a:lnTo>
                  <a:lnTo>
                    <a:pt x="1998218" y="88137"/>
                  </a:lnTo>
                  <a:lnTo>
                    <a:pt x="2071878" y="90551"/>
                  </a:lnTo>
                  <a:lnTo>
                    <a:pt x="2146935" y="93980"/>
                  </a:lnTo>
                  <a:lnTo>
                    <a:pt x="2222881" y="98552"/>
                  </a:lnTo>
                  <a:lnTo>
                    <a:pt x="2299716" y="104012"/>
                  </a:lnTo>
                  <a:lnTo>
                    <a:pt x="2439620" y="115395"/>
                  </a:lnTo>
                  <a:lnTo>
                    <a:pt x="2442153" y="87122"/>
                  </a:lnTo>
                  <a:close/>
                </a:path>
              </a:pathLst>
            </a:custGeom>
            <a:solidFill>
              <a:srgbClr val="0D2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79066" y="4421378"/>
              <a:ext cx="2317115" cy="546735"/>
            </a:xfrm>
            <a:custGeom>
              <a:avLst/>
              <a:gdLst/>
              <a:ahLst/>
              <a:cxnLst/>
              <a:rect l="l" t="t" r="r" b="b"/>
              <a:pathLst>
                <a:path w="2317115" h="546735">
                  <a:moveTo>
                    <a:pt x="2143082" y="58105"/>
                  </a:moveTo>
                  <a:lnTo>
                    <a:pt x="2001393" y="59055"/>
                  </a:lnTo>
                  <a:lnTo>
                    <a:pt x="1844547" y="61976"/>
                  </a:lnTo>
                  <a:lnTo>
                    <a:pt x="1688719" y="67437"/>
                  </a:lnTo>
                  <a:lnTo>
                    <a:pt x="1611375" y="71374"/>
                  </a:lnTo>
                  <a:lnTo>
                    <a:pt x="1534540" y="76327"/>
                  </a:lnTo>
                  <a:lnTo>
                    <a:pt x="1458087" y="82296"/>
                  </a:lnTo>
                  <a:lnTo>
                    <a:pt x="1382268" y="89408"/>
                  </a:lnTo>
                  <a:lnTo>
                    <a:pt x="1306957" y="97790"/>
                  </a:lnTo>
                  <a:lnTo>
                    <a:pt x="1232408" y="107569"/>
                  </a:lnTo>
                  <a:lnTo>
                    <a:pt x="1158494" y="118618"/>
                  </a:lnTo>
                  <a:lnTo>
                    <a:pt x="1085341" y="131445"/>
                  </a:lnTo>
                  <a:lnTo>
                    <a:pt x="1013078" y="145923"/>
                  </a:lnTo>
                  <a:lnTo>
                    <a:pt x="941577" y="161798"/>
                  </a:lnTo>
                  <a:lnTo>
                    <a:pt x="870838" y="179197"/>
                  </a:lnTo>
                  <a:lnTo>
                    <a:pt x="800988" y="198120"/>
                  </a:lnTo>
                  <a:lnTo>
                    <a:pt x="731774" y="218186"/>
                  </a:lnTo>
                  <a:lnTo>
                    <a:pt x="663066" y="239395"/>
                  </a:lnTo>
                  <a:lnTo>
                    <a:pt x="594994" y="261747"/>
                  </a:lnTo>
                  <a:lnTo>
                    <a:pt x="527557" y="284988"/>
                  </a:lnTo>
                  <a:lnTo>
                    <a:pt x="460501" y="308991"/>
                  </a:lnTo>
                  <a:lnTo>
                    <a:pt x="327532" y="359283"/>
                  </a:lnTo>
                  <a:lnTo>
                    <a:pt x="130428" y="438531"/>
                  </a:lnTo>
                  <a:lnTo>
                    <a:pt x="0" y="492633"/>
                  </a:lnTo>
                  <a:lnTo>
                    <a:pt x="22097" y="546227"/>
                  </a:lnTo>
                  <a:lnTo>
                    <a:pt x="283337" y="439166"/>
                  </a:lnTo>
                  <a:lnTo>
                    <a:pt x="348869" y="413258"/>
                  </a:lnTo>
                  <a:lnTo>
                    <a:pt x="414655" y="387985"/>
                  </a:lnTo>
                  <a:lnTo>
                    <a:pt x="480694" y="363347"/>
                  </a:lnTo>
                  <a:lnTo>
                    <a:pt x="547115" y="339471"/>
                  </a:lnTo>
                  <a:lnTo>
                    <a:pt x="613918" y="316484"/>
                  </a:lnTo>
                  <a:lnTo>
                    <a:pt x="681101" y="294386"/>
                  </a:lnTo>
                  <a:lnTo>
                    <a:pt x="748791" y="273558"/>
                  </a:lnTo>
                  <a:lnTo>
                    <a:pt x="817118" y="253619"/>
                  </a:lnTo>
                  <a:lnTo>
                    <a:pt x="885951" y="235204"/>
                  </a:lnTo>
                  <a:lnTo>
                    <a:pt x="955420" y="218059"/>
                  </a:lnTo>
                  <a:lnTo>
                    <a:pt x="1025651" y="202438"/>
                  </a:lnTo>
                  <a:lnTo>
                    <a:pt x="1096645" y="188214"/>
                  </a:lnTo>
                  <a:lnTo>
                    <a:pt x="1168527" y="175768"/>
                  </a:lnTo>
                  <a:lnTo>
                    <a:pt x="1241044" y="164719"/>
                  </a:lnTo>
                  <a:lnTo>
                    <a:pt x="1314450" y="155194"/>
                  </a:lnTo>
                  <a:lnTo>
                    <a:pt x="1388745" y="147066"/>
                  </a:lnTo>
                  <a:lnTo>
                    <a:pt x="1463547" y="139954"/>
                  </a:lnTo>
                  <a:lnTo>
                    <a:pt x="1538985" y="134112"/>
                  </a:lnTo>
                  <a:lnTo>
                    <a:pt x="1615058" y="129286"/>
                  </a:lnTo>
                  <a:lnTo>
                    <a:pt x="1691767" y="125222"/>
                  </a:lnTo>
                  <a:lnTo>
                    <a:pt x="1768729" y="122174"/>
                  </a:lnTo>
                  <a:lnTo>
                    <a:pt x="2002282" y="116840"/>
                  </a:lnTo>
                  <a:lnTo>
                    <a:pt x="2143167" y="115997"/>
                  </a:lnTo>
                  <a:lnTo>
                    <a:pt x="2143082" y="58105"/>
                  </a:lnTo>
                  <a:close/>
                </a:path>
                <a:path w="2317115" h="546735">
                  <a:moveTo>
                    <a:pt x="2259246" y="57912"/>
                  </a:moveTo>
                  <a:lnTo>
                    <a:pt x="2171954" y="57912"/>
                  </a:lnTo>
                  <a:lnTo>
                    <a:pt x="2172208" y="115824"/>
                  </a:lnTo>
                  <a:lnTo>
                    <a:pt x="2143167" y="115997"/>
                  </a:lnTo>
                  <a:lnTo>
                    <a:pt x="2143252" y="173736"/>
                  </a:lnTo>
                  <a:lnTo>
                    <a:pt x="2316860" y="86614"/>
                  </a:lnTo>
                  <a:lnTo>
                    <a:pt x="2259246" y="57912"/>
                  </a:lnTo>
                  <a:close/>
                </a:path>
                <a:path w="2317115" h="546735">
                  <a:moveTo>
                    <a:pt x="2171954" y="57912"/>
                  </a:moveTo>
                  <a:lnTo>
                    <a:pt x="2143082" y="58105"/>
                  </a:lnTo>
                  <a:lnTo>
                    <a:pt x="2143167" y="115997"/>
                  </a:lnTo>
                  <a:lnTo>
                    <a:pt x="2172208" y="115824"/>
                  </a:lnTo>
                  <a:lnTo>
                    <a:pt x="2171954" y="57912"/>
                  </a:lnTo>
                  <a:close/>
                </a:path>
                <a:path w="2317115" h="546735">
                  <a:moveTo>
                    <a:pt x="2142997" y="0"/>
                  </a:moveTo>
                  <a:lnTo>
                    <a:pt x="2143082" y="58105"/>
                  </a:lnTo>
                  <a:lnTo>
                    <a:pt x="2259246" y="57912"/>
                  </a:lnTo>
                  <a:lnTo>
                    <a:pt x="2142997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694051" y="5061712"/>
              <a:ext cx="1447165" cy="267335"/>
            </a:xfrm>
            <a:custGeom>
              <a:avLst/>
              <a:gdLst/>
              <a:ahLst/>
              <a:cxnLst/>
              <a:rect l="l" t="t" r="r" b="b"/>
              <a:pathLst>
                <a:path w="1447164" h="267335">
                  <a:moveTo>
                    <a:pt x="1446657" y="94869"/>
                  </a:moveTo>
                  <a:lnTo>
                    <a:pt x="1277239" y="0"/>
                  </a:lnTo>
                  <a:lnTo>
                    <a:pt x="1274483" y="57937"/>
                  </a:lnTo>
                  <a:lnTo>
                    <a:pt x="1271892" y="57835"/>
                  </a:lnTo>
                  <a:lnTo>
                    <a:pt x="1271892" y="112318"/>
                  </a:lnTo>
                  <a:lnTo>
                    <a:pt x="1271841" y="113284"/>
                  </a:lnTo>
                  <a:lnTo>
                    <a:pt x="1271879" y="112318"/>
                  </a:lnTo>
                  <a:lnTo>
                    <a:pt x="1271892" y="57835"/>
                  </a:lnTo>
                  <a:lnTo>
                    <a:pt x="1253490" y="57023"/>
                  </a:lnTo>
                  <a:lnTo>
                    <a:pt x="1184783" y="55499"/>
                  </a:lnTo>
                  <a:lnTo>
                    <a:pt x="1147826" y="55372"/>
                  </a:lnTo>
                  <a:lnTo>
                    <a:pt x="1109218" y="56007"/>
                  </a:lnTo>
                  <a:lnTo>
                    <a:pt x="1068832" y="57150"/>
                  </a:lnTo>
                  <a:lnTo>
                    <a:pt x="1026922" y="59182"/>
                  </a:lnTo>
                  <a:lnTo>
                    <a:pt x="983615" y="62230"/>
                  </a:lnTo>
                  <a:lnTo>
                    <a:pt x="938911" y="66167"/>
                  </a:lnTo>
                  <a:lnTo>
                    <a:pt x="892302" y="70993"/>
                  </a:lnTo>
                  <a:lnTo>
                    <a:pt x="792226" y="83185"/>
                  </a:lnTo>
                  <a:lnTo>
                    <a:pt x="684022" y="98044"/>
                  </a:lnTo>
                  <a:lnTo>
                    <a:pt x="509270" y="124587"/>
                  </a:lnTo>
                  <a:lnTo>
                    <a:pt x="0" y="210185"/>
                  </a:lnTo>
                  <a:lnTo>
                    <a:pt x="4953" y="238760"/>
                  </a:lnTo>
                  <a:lnTo>
                    <a:pt x="9906" y="267335"/>
                  </a:lnTo>
                  <a:lnTo>
                    <a:pt x="442506" y="195097"/>
                  </a:lnTo>
                  <a:lnTo>
                    <a:pt x="1247076" y="114795"/>
                  </a:lnTo>
                  <a:lnTo>
                    <a:pt x="1251839" y="114935"/>
                  </a:lnTo>
                  <a:lnTo>
                    <a:pt x="1271727" y="115824"/>
                  </a:lnTo>
                  <a:lnTo>
                    <a:pt x="1268984" y="173609"/>
                  </a:lnTo>
                  <a:lnTo>
                    <a:pt x="1396504" y="117094"/>
                  </a:lnTo>
                  <a:lnTo>
                    <a:pt x="1446657" y="94869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58715" y="1084325"/>
            <a:ext cx="41370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20750" algn="l"/>
                <a:tab pos="2960370" algn="l"/>
              </a:tabLst>
            </a:pPr>
            <a:r>
              <a:rPr sz="2800" spc="-10" dirty="0">
                <a:solidFill>
                  <a:srgbClr val="000099"/>
                </a:solidFill>
                <a:latin typeface="Tahoma"/>
                <a:cs typeface="Tahoma"/>
              </a:rPr>
              <a:t>km	(Dünyanın	ekvator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1942" y="1084325"/>
            <a:ext cx="3795395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0700" marR="88900" indent="-457200" algn="r">
              <a:lnSpc>
                <a:spcPct val="100000"/>
              </a:lnSpc>
              <a:spcBef>
                <a:spcPts val="95"/>
              </a:spcBef>
              <a:buFont typeface="Tahoma"/>
              <a:buChar char="•"/>
              <a:tabLst>
                <a:tab pos="520065" algn="l"/>
                <a:tab pos="520700" algn="l"/>
                <a:tab pos="2524760" algn="l"/>
              </a:tabLst>
            </a:pPr>
            <a:r>
              <a:rPr sz="2800" b="1" spc="-10" dirty="0">
                <a:solidFill>
                  <a:srgbClr val="000099"/>
                </a:solidFill>
                <a:latin typeface="Tahoma"/>
                <a:cs typeface="Tahoma"/>
              </a:rPr>
              <a:t>Yarıça</a:t>
            </a:r>
            <a:r>
              <a:rPr sz="2800" b="1" dirty="0">
                <a:solidFill>
                  <a:srgbClr val="000099"/>
                </a:solidFill>
                <a:latin typeface="Tahoma"/>
                <a:cs typeface="Tahoma"/>
              </a:rPr>
              <a:t>p</a:t>
            </a:r>
            <a:r>
              <a:rPr sz="2800" b="1" spc="15" dirty="0">
                <a:solidFill>
                  <a:srgbClr val="000099"/>
                </a:solidFill>
                <a:latin typeface="Tahoma"/>
                <a:cs typeface="Tahoma"/>
              </a:rPr>
              <a:t>ı</a:t>
            </a:r>
            <a:r>
              <a:rPr sz="2800" b="1" spc="-5" dirty="0">
                <a:solidFill>
                  <a:srgbClr val="000099"/>
                </a:solidFill>
                <a:latin typeface="Tahoma"/>
                <a:cs typeface="Tahoma"/>
              </a:rPr>
              <a:t>:</a:t>
            </a:r>
            <a:r>
              <a:rPr sz="2800" b="1" dirty="0">
                <a:solidFill>
                  <a:srgbClr val="000099"/>
                </a:solidFill>
                <a:latin typeface="Tahoma"/>
                <a:cs typeface="Tahoma"/>
              </a:rPr>
              <a:t>	</a:t>
            </a:r>
            <a:r>
              <a:rPr sz="2800" spc="-5" dirty="0">
                <a:solidFill>
                  <a:srgbClr val="000099"/>
                </a:solidFill>
                <a:latin typeface="Tahoma"/>
                <a:cs typeface="Tahoma"/>
              </a:rPr>
              <a:t>695</a:t>
            </a:r>
            <a:r>
              <a:rPr sz="2800" spc="-20" dirty="0">
                <a:solidFill>
                  <a:srgbClr val="000099"/>
                </a:solidFill>
                <a:latin typeface="Tahoma"/>
                <a:cs typeface="Tahoma"/>
              </a:rPr>
              <a:t>0</a:t>
            </a:r>
            <a:r>
              <a:rPr sz="2800" dirty="0">
                <a:solidFill>
                  <a:srgbClr val="000099"/>
                </a:solidFill>
                <a:latin typeface="Tahoma"/>
                <a:cs typeface="Tahoma"/>
              </a:rPr>
              <a:t>0</a:t>
            </a:r>
            <a:r>
              <a:rPr sz="2800" spc="-5" dirty="0">
                <a:solidFill>
                  <a:srgbClr val="000099"/>
                </a:solidFill>
                <a:latin typeface="Tahoma"/>
                <a:cs typeface="Tahoma"/>
              </a:rPr>
              <a:t>0  </a:t>
            </a:r>
            <a:r>
              <a:rPr sz="2800" spc="-10" dirty="0">
                <a:solidFill>
                  <a:srgbClr val="000099"/>
                </a:solidFill>
                <a:latin typeface="Tahoma"/>
                <a:cs typeface="Tahoma"/>
              </a:rPr>
              <a:t>yarıçapının 109</a:t>
            </a:r>
            <a:r>
              <a:rPr sz="2800" dirty="0">
                <a:solidFill>
                  <a:srgbClr val="000099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000099"/>
                </a:solidFill>
                <a:latin typeface="Tahoma"/>
                <a:cs typeface="Tahoma"/>
              </a:rPr>
              <a:t>katı)</a:t>
            </a:r>
            <a:endParaRPr sz="2800">
              <a:latin typeface="Tahoma"/>
              <a:cs typeface="Tahoma"/>
            </a:endParaRPr>
          </a:p>
          <a:p>
            <a:pPr marL="520700" marR="106680" indent="-457200">
              <a:lnSpc>
                <a:spcPct val="100000"/>
              </a:lnSpc>
              <a:spcBef>
                <a:spcPts val="1680"/>
              </a:spcBef>
              <a:buFont typeface="Tahoma"/>
              <a:buChar char="•"/>
              <a:tabLst>
                <a:tab pos="520065" algn="l"/>
                <a:tab pos="520700" algn="l"/>
                <a:tab pos="2079625" algn="l"/>
              </a:tabLst>
            </a:pPr>
            <a:r>
              <a:rPr sz="2800" b="1" spc="-10" dirty="0">
                <a:solidFill>
                  <a:srgbClr val="000099"/>
                </a:solidFill>
                <a:latin typeface="Tahoma"/>
                <a:cs typeface="Tahoma"/>
              </a:rPr>
              <a:t>Hacm</a:t>
            </a:r>
            <a:r>
              <a:rPr sz="2800" b="1" dirty="0">
                <a:solidFill>
                  <a:srgbClr val="000099"/>
                </a:solidFill>
                <a:latin typeface="Tahoma"/>
                <a:cs typeface="Tahoma"/>
              </a:rPr>
              <a:t>i</a:t>
            </a:r>
            <a:r>
              <a:rPr sz="2800" b="1" spc="-5" dirty="0">
                <a:solidFill>
                  <a:srgbClr val="000099"/>
                </a:solidFill>
                <a:latin typeface="Tahoma"/>
                <a:cs typeface="Tahoma"/>
              </a:rPr>
              <a:t>:</a:t>
            </a:r>
            <a:r>
              <a:rPr sz="2800" b="1" dirty="0">
                <a:solidFill>
                  <a:srgbClr val="000099"/>
                </a:solidFill>
                <a:latin typeface="Tahoma"/>
                <a:cs typeface="Tahoma"/>
              </a:rPr>
              <a:t>	</a:t>
            </a:r>
            <a:r>
              <a:rPr sz="2800" spc="-10" dirty="0">
                <a:solidFill>
                  <a:srgbClr val="000099"/>
                </a:solidFill>
                <a:latin typeface="Tahoma"/>
                <a:cs typeface="Tahoma"/>
              </a:rPr>
              <a:t>1408x1</a:t>
            </a:r>
            <a:r>
              <a:rPr sz="2800" spc="5" dirty="0">
                <a:solidFill>
                  <a:srgbClr val="000099"/>
                </a:solidFill>
                <a:latin typeface="Tahoma"/>
                <a:cs typeface="Tahoma"/>
              </a:rPr>
              <a:t>0</a:t>
            </a:r>
            <a:r>
              <a:rPr sz="2775" spc="22" baseline="25525" dirty="0">
                <a:solidFill>
                  <a:srgbClr val="000099"/>
                </a:solidFill>
                <a:latin typeface="Tahoma"/>
                <a:cs typeface="Tahoma"/>
              </a:rPr>
              <a:t>15  </a:t>
            </a:r>
            <a:r>
              <a:rPr sz="2800" spc="-10" dirty="0">
                <a:solidFill>
                  <a:srgbClr val="000099"/>
                </a:solidFill>
                <a:latin typeface="Tahoma"/>
                <a:cs typeface="Tahoma"/>
              </a:rPr>
              <a:t>1300000</a:t>
            </a:r>
            <a:r>
              <a:rPr sz="2800" spc="-5" dirty="0">
                <a:solidFill>
                  <a:srgbClr val="000099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000099"/>
                </a:solidFill>
                <a:latin typeface="Tahoma"/>
                <a:cs typeface="Tahoma"/>
              </a:rPr>
              <a:t>katı)</a:t>
            </a:r>
            <a:endParaRPr sz="2800">
              <a:latin typeface="Tahoma"/>
              <a:cs typeface="Tahoma"/>
            </a:endParaRPr>
          </a:p>
          <a:p>
            <a:pPr marL="456565" marR="104139" indent="-456565" algn="r">
              <a:lnSpc>
                <a:spcPct val="100000"/>
              </a:lnSpc>
              <a:spcBef>
                <a:spcPts val="1685"/>
              </a:spcBef>
              <a:buFont typeface="Tahoma"/>
              <a:buChar char="•"/>
              <a:tabLst>
                <a:tab pos="456565" algn="l"/>
                <a:tab pos="457200" algn="l"/>
                <a:tab pos="2091055" algn="l"/>
                <a:tab pos="3442970" algn="l"/>
              </a:tabLst>
            </a:pPr>
            <a:r>
              <a:rPr sz="2800" b="1" spc="-10" dirty="0">
                <a:solidFill>
                  <a:srgbClr val="000099"/>
                </a:solidFill>
                <a:latin typeface="Tahoma"/>
                <a:cs typeface="Tahoma"/>
              </a:rPr>
              <a:t>Kütles</a:t>
            </a:r>
            <a:r>
              <a:rPr sz="2800" b="1" dirty="0">
                <a:solidFill>
                  <a:srgbClr val="000099"/>
                </a:solidFill>
                <a:latin typeface="Tahoma"/>
                <a:cs typeface="Tahoma"/>
              </a:rPr>
              <a:t>i</a:t>
            </a:r>
            <a:r>
              <a:rPr sz="2800" b="1" spc="-5" dirty="0">
                <a:solidFill>
                  <a:srgbClr val="000099"/>
                </a:solidFill>
                <a:latin typeface="Tahoma"/>
                <a:cs typeface="Tahoma"/>
              </a:rPr>
              <a:t>:</a:t>
            </a:r>
            <a:r>
              <a:rPr sz="2800" b="1" dirty="0">
                <a:solidFill>
                  <a:srgbClr val="000099"/>
                </a:solidFill>
                <a:latin typeface="Tahoma"/>
                <a:cs typeface="Tahoma"/>
              </a:rPr>
              <a:t>	</a:t>
            </a:r>
            <a:r>
              <a:rPr sz="2800" spc="-10" dirty="0">
                <a:solidFill>
                  <a:srgbClr val="000099"/>
                </a:solidFill>
                <a:latin typeface="Tahoma"/>
                <a:cs typeface="Tahoma"/>
              </a:rPr>
              <a:t>1</a:t>
            </a:r>
            <a:r>
              <a:rPr sz="2800" dirty="0">
                <a:solidFill>
                  <a:srgbClr val="000099"/>
                </a:solidFill>
                <a:latin typeface="Tahoma"/>
                <a:cs typeface="Tahoma"/>
              </a:rPr>
              <a:t>.</a:t>
            </a:r>
            <a:r>
              <a:rPr sz="2800" spc="-10" dirty="0">
                <a:solidFill>
                  <a:srgbClr val="000099"/>
                </a:solidFill>
                <a:latin typeface="Tahoma"/>
                <a:cs typeface="Tahoma"/>
              </a:rPr>
              <a:t>988</a:t>
            </a:r>
            <a:r>
              <a:rPr sz="2800" spc="-5" dirty="0">
                <a:solidFill>
                  <a:srgbClr val="000099"/>
                </a:solidFill>
                <a:latin typeface="Tahoma"/>
                <a:cs typeface="Tahoma"/>
              </a:rPr>
              <a:t>9</a:t>
            </a:r>
            <a:r>
              <a:rPr sz="2800" dirty="0">
                <a:solidFill>
                  <a:srgbClr val="000099"/>
                </a:solidFill>
                <a:latin typeface="Tahoma"/>
                <a:cs typeface="Tahoma"/>
              </a:rPr>
              <a:t>	</a:t>
            </a:r>
            <a:r>
              <a:rPr sz="2800" spc="-5" dirty="0">
                <a:solidFill>
                  <a:srgbClr val="000099"/>
                </a:solidFill>
                <a:latin typeface="Tahoma"/>
                <a:cs typeface="Tahoma"/>
              </a:rPr>
              <a:t>x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70247" y="3111754"/>
            <a:ext cx="7226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4200" spc="-7" baseline="-16865" dirty="0">
                <a:solidFill>
                  <a:srgbClr val="000099"/>
                </a:solidFill>
                <a:latin typeface="Tahoma"/>
                <a:cs typeface="Tahoma"/>
              </a:rPr>
              <a:t>10</a:t>
            </a:r>
            <a:r>
              <a:rPr sz="1850" spc="-5" dirty="0">
                <a:solidFill>
                  <a:srgbClr val="000099"/>
                </a:solidFill>
                <a:latin typeface="Tahoma"/>
                <a:cs typeface="Tahoma"/>
              </a:rPr>
              <a:t>33</a:t>
            </a:r>
            <a:endParaRPr sz="185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78376" y="2151379"/>
            <a:ext cx="4345940" cy="1518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95"/>
              </a:spcBef>
              <a:tabLst>
                <a:tab pos="980440" algn="l"/>
                <a:tab pos="2899410" algn="l"/>
              </a:tabLst>
            </a:pPr>
            <a:r>
              <a:rPr sz="2800" dirty="0">
                <a:solidFill>
                  <a:srgbClr val="000099"/>
                </a:solidFill>
                <a:latin typeface="Tahoma"/>
                <a:cs typeface="Tahoma"/>
              </a:rPr>
              <a:t>km</a:t>
            </a:r>
            <a:r>
              <a:rPr sz="2775" baseline="25525" dirty="0">
                <a:solidFill>
                  <a:srgbClr val="000099"/>
                </a:solidFill>
                <a:latin typeface="Tahoma"/>
                <a:cs typeface="Tahoma"/>
              </a:rPr>
              <a:t>3	</a:t>
            </a:r>
            <a:r>
              <a:rPr sz="2800" spc="-10" dirty="0">
                <a:solidFill>
                  <a:srgbClr val="000099"/>
                </a:solidFill>
                <a:latin typeface="Tahoma"/>
                <a:cs typeface="Tahoma"/>
              </a:rPr>
              <a:t>(Dünyanın	</a:t>
            </a:r>
            <a:r>
              <a:rPr sz="2800" spc="-5" dirty="0">
                <a:solidFill>
                  <a:srgbClr val="000099"/>
                </a:solidFill>
                <a:latin typeface="Tahoma"/>
                <a:cs typeface="Tahoma"/>
              </a:rPr>
              <a:t>hacminin</a:t>
            </a:r>
            <a:endParaRPr sz="2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150">
              <a:latin typeface="Tahoma"/>
              <a:cs typeface="Tahoma"/>
            </a:endParaRPr>
          </a:p>
          <a:p>
            <a:pPr marL="951865">
              <a:lnSpc>
                <a:spcPct val="100000"/>
              </a:lnSpc>
              <a:tabLst>
                <a:tab pos="1423035" algn="l"/>
              </a:tabLst>
            </a:pPr>
            <a:r>
              <a:rPr sz="2800" spc="-5" dirty="0">
                <a:solidFill>
                  <a:srgbClr val="000099"/>
                </a:solidFill>
                <a:latin typeface="Tahoma"/>
                <a:cs typeface="Tahoma"/>
              </a:rPr>
              <a:t>g	</a:t>
            </a:r>
            <a:r>
              <a:rPr sz="2800" spc="-15" dirty="0">
                <a:solidFill>
                  <a:srgbClr val="000099"/>
                </a:solidFill>
                <a:latin typeface="Tahoma"/>
                <a:cs typeface="Tahoma"/>
              </a:rPr>
              <a:t>(Dünya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90918" y="3218433"/>
            <a:ext cx="15087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5" dirty="0">
                <a:solidFill>
                  <a:srgbClr val="000099"/>
                </a:solidFill>
                <a:latin typeface="Tahoma"/>
                <a:cs typeface="Tahoma"/>
              </a:rPr>
              <a:t>k</a:t>
            </a:r>
            <a:r>
              <a:rPr sz="2800" spc="-5" dirty="0">
                <a:solidFill>
                  <a:srgbClr val="000099"/>
                </a:solidFill>
                <a:latin typeface="Tahoma"/>
                <a:cs typeface="Tahoma"/>
              </a:rPr>
              <a:t>ütle</a:t>
            </a:r>
            <a:r>
              <a:rPr sz="2800" spc="10" dirty="0">
                <a:solidFill>
                  <a:srgbClr val="000099"/>
                </a:solidFill>
                <a:latin typeface="Tahoma"/>
                <a:cs typeface="Tahoma"/>
              </a:rPr>
              <a:t>s</a:t>
            </a:r>
            <a:r>
              <a:rPr sz="2800" spc="-5" dirty="0">
                <a:solidFill>
                  <a:srgbClr val="000099"/>
                </a:solidFill>
                <a:latin typeface="Tahoma"/>
                <a:cs typeface="Tahoma"/>
              </a:rPr>
              <a:t>inin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9942" y="3645153"/>
            <a:ext cx="17189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0099"/>
                </a:solidFill>
                <a:latin typeface="Tahoma"/>
                <a:cs typeface="Tahoma"/>
              </a:rPr>
              <a:t>333.4</a:t>
            </a:r>
            <a:r>
              <a:rPr sz="2800" spc="-70" dirty="0">
                <a:solidFill>
                  <a:srgbClr val="000099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000099"/>
                </a:solidFill>
                <a:latin typeface="Tahoma"/>
                <a:cs typeface="Tahoma"/>
              </a:rPr>
              <a:t>katı)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4642" y="4071645"/>
            <a:ext cx="6187440" cy="1305560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508000" indent="-457200">
              <a:lnSpc>
                <a:spcPct val="100000"/>
              </a:lnSpc>
              <a:spcBef>
                <a:spcPts val="1780"/>
              </a:spcBef>
              <a:buFont typeface="Tahoma"/>
              <a:buChar char="•"/>
              <a:tabLst>
                <a:tab pos="507365" algn="l"/>
                <a:tab pos="508000" algn="l"/>
              </a:tabLst>
            </a:pPr>
            <a:r>
              <a:rPr sz="2800" b="1" spc="-10" dirty="0">
                <a:solidFill>
                  <a:srgbClr val="000099"/>
                </a:solidFill>
                <a:latin typeface="Tahoma"/>
                <a:cs typeface="Tahoma"/>
              </a:rPr>
              <a:t>Ortalama </a:t>
            </a:r>
            <a:r>
              <a:rPr sz="2800" b="1" spc="-5" dirty="0">
                <a:solidFill>
                  <a:srgbClr val="000099"/>
                </a:solidFill>
                <a:latin typeface="Tahoma"/>
                <a:cs typeface="Tahoma"/>
              </a:rPr>
              <a:t>yoğunluğu</a:t>
            </a:r>
            <a:r>
              <a:rPr sz="2800" spc="-5" dirty="0">
                <a:solidFill>
                  <a:srgbClr val="000099"/>
                </a:solidFill>
                <a:latin typeface="Tahoma"/>
                <a:cs typeface="Tahoma"/>
              </a:rPr>
              <a:t>: 1.41</a:t>
            </a:r>
            <a:r>
              <a:rPr sz="2800" spc="15" dirty="0">
                <a:solidFill>
                  <a:srgbClr val="000099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000099"/>
                </a:solidFill>
                <a:latin typeface="Tahoma"/>
                <a:cs typeface="Tahoma"/>
              </a:rPr>
              <a:t>g/cm</a:t>
            </a:r>
            <a:r>
              <a:rPr sz="2775" baseline="25525" dirty="0">
                <a:solidFill>
                  <a:srgbClr val="000099"/>
                </a:solidFill>
                <a:latin typeface="Tahoma"/>
                <a:cs typeface="Tahoma"/>
              </a:rPr>
              <a:t>3</a:t>
            </a:r>
            <a:endParaRPr sz="2775" baseline="25525">
              <a:latin typeface="Tahoma"/>
              <a:cs typeface="Tahoma"/>
            </a:endParaRPr>
          </a:p>
          <a:p>
            <a:pPr marL="508000" indent="-457200">
              <a:lnSpc>
                <a:spcPct val="100000"/>
              </a:lnSpc>
              <a:spcBef>
                <a:spcPts val="1680"/>
              </a:spcBef>
              <a:buFont typeface="Tahoma"/>
              <a:buChar char="•"/>
              <a:tabLst>
                <a:tab pos="507365" algn="l"/>
                <a:tab pos="508000" algn="l"/>
                <a:tab pos="1931670" algn="l"/>
              </a:tabLst>
            </a:pPr>
            <a:r>
              <a:rPr sz="2800" b="1" spc="5" dirty="0">
                <a:solidFill>
                  <a:srgbClr val="000099"/>
                </a:solidFill>
                <a:latin typeface="Tahoma"/>
                <a:cs typeface="Tahoma"/>
              </a:rPr>
              <a:t>Yüzey	</a:t>
            </a:r>
            <a:r>
              <a:rPr sz="2800" b="1" dirty="0">
                <a:solidFill>
                  <a:srgbClr val="000099"/>
                </a:solidFill>
                <a:latin typeface="Tahoma"/>
                <a:cs typeface="Tahoma"/>
              </a:rPr>
              <a:t>sıcaklığı</a:t>
            </a:r>
            <a:r>
              <a:rPr sz="2800" dirty="0">
                <a:solidFill>
                  <a:srgbClr val="000099"/>
                </a:solidFill>
                <a:latin typeface="Tahoma"/>
                <a:cs typeface="Tahoma"/>
              </a:rPr>
              <a:t>: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6400" y="4925695"/>
            <a:ext cx="43802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18285" algn="l"/>
                <a:tab pos="3452495" algn="l"/>
              </a:tabLst>
            </a:pPr>
            <a:r>
              <a:rPr sz="2800" spc="-10" dirty="0">
                <a:solidFill>
                  <a:srgbClr val="000099"/>
                </a:solidFill>
                <a:latin typeface="Tahoma"/>
                <a:cs typeface="Tahoma"/>
              </a:rPr>
              <a:t>600</a:t>
            </a:r>
            <a:r>
              <a:rPr sz="2800" dirty="0">
                <a:solidFill>
                  <a:srgbClr val="000099"/>
                </a:solidFill>
                <a:latin typeface="Tahoma"/>
                <a:cs typeface="Tahoma"/>
              </a:rPr>
              <a:t>0</a:t>
            </a:r>
            <a:r>
              <a:rPr sz="2800" spc="-15" dirty="0">
                <a:solidFill>
                  <a:srgbClr val="000099"/>
                </a:solidFill>
                <a:latin typeface="Tahoma"/>
                <a:cs typeface="Tahoma"/>
              </a:rPr>
              <a:t>°</a:t>
            </a:r>
            <a:r>
              <a:rPr sz="2800" spc="-5" dirty="0">
                <a:solidFill>
                  <a:srgbClr val="000099"/>
                </a:solidFill>
                <a:latin typeface="Tahoma"/>
                <a:cs typeface="Tahoma"/>
              </a:rPr>
              <a:t>K</a:t>
            </a:r>
            <a:r>
              <a:rPr sz="2800" dirty="0">
                <a:solidFill>
                  <a:srgbClr val="000099"/>
                </a:solidFill>
                <a:latin typeface="Tahoma"/>
                <a:cs typeface="Tahoma"/>
              </a:rPr>
              <a:t>	</a:t>
            </a:r>
            <a:r>
              <a:rPr sz="2800" spc="-5" dirty="0">
                <a:solidFill>
                  <a:srgbClr val="000099"/>
                </a:solidFill>
                <a:latin typeface="Tahoma"/>
                <a:cs typeface="Tahoma"/>
              </a:rPr>
              <a:t>M</a:t>
            </a:r>
            <a:r>
              <a:rPr sz="2800" dirty="0">
                <a:solidFill>
                  <a:srgbClr val="000099"/>
                </a:solidFill>
                <a:latin typeface="Tahoma"/>
                <a:cs typeface="Tahoma"/>
              </a:rPr>
              <a:t>e</a:t>
            </a:r>
            <a:r>
              <a:rPr sz="2800" spc="5" dirty="0">
                <a:solidFill>
                  <a:srgbClr val="000099"/>
                </a:solidFill>
                <a:latin typeface="Tahoma"/>
                <a:cs typeface="Tahoma"/>
              </a:rPr>
              <a:t>r</a:t>
            </a:r>
            <a:r>
              <a:rPr sz="2800" spc="-35" dirty="0">
                <a:solidFill>
                  <a:srgbClr val="000099"/>
                </a:solidFill>
                <a:latin typeface="Tahoma"/>
                <a:cs typeface="Tahoma"/>
              </a:rPr>
              <a:t>k</a:t>
            </a:r>
            <a:r>
              <a:rPr sz="2800" spc="5" dirty="0">
                <a:solidFill>
                  <a:srgbClr val="000099"/>
                </a:solidFill>
                <a:latin typeface="Tahoma"/>
                <a:cs typeface="Tahoma"/>
              </a:rPr>
              <a:t>e</a:t>
            </a:r>
            <a:r>
              <a:rPr sz="2800" spc="-10" dirty="0">
                <a:solidFill>
                  <a:srgbClr val="000099"/>
                </a:solidFill>
                <a:latin typeface="Tahoma"/>
                <a:cs typeface="Tahoma"/>
              </a:rPr>
              <a:t>zin</a:t>
            </a:r>
            <a:r>
              <a:rPr sz="2800" spc="-5" dirty="0">
                <a:solidFill>
                  <a:srgbClr val="000099"/>
                </a:solidFill>
                <a:latin typeface="Tahoma"/>
                <a:cs typeface="Tahoma"/>
              </a:rPr>
              <a:t>e</a:t>
            </a:r>
            <a:r>
              <a:rPr sz="2800" dirty="0">
                <a:solidFill>
                  <a:srgbClr val="000099"/>
                </a:solidFill>
                <a:latin typeface="Tahoma"/>
                <a:cs typeface="Tahoma"/>
              </a:rPr>
              <a:t>	</a:t>
            </a:r>
            <a:r>
              <a:rPr sz="2800" spc="-5" dirty="0">
                <a:solidFill>
                  <a:srgbClr val="000099"/>
                </a:solidFill>
                <a:latin typeface="Tahoma"/>
                <a:cs typeface="Tahoma"/>
              </a:rPr>
              <a:t>d</a:t>
            </a:r>
            <a:r>
              <a:rPr sz="2800" spc="10" dirty="0">
                <a:solidFill>
                  <a:srgbClr val="000099"/>
                </a:solidFill>
                <a:latin typeface="Tahoma"/>
                <a:cs typeface="Tahoma"/>
              </a:rPr>
              <a:t>o</a:t>
            </a:r>
            <a:r>
              <a:rPr sz="2800" spc="-5" dirty="0">
                <a:solidFill>
                  <a:srgbClr val="000099"/>
                </a:solidFill>
                <a:latin typeface="Tahoma"/>
                <a:cs typeface="Tahoma"/>
              </a:rPr>
              <a:t>ğru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9942" y="5352084"/>
            <a:ext cx="65335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0099"/>
                </a:solidFill>
                <a:latin typeface="Tahoma"/>
                <a:cs typeface="Tahoma"/>
              </a:rPr>
              <a:t>artarak </a:t>
            </a:r>
            <a:r>
              <a:rPr sz="2800" spc="-5" dirty="0">
                <a:solidFill>
                  <a:srgbClr val="000099"/>
                </a:solidFill>
                <a:latin typeface="Tahoma"/>
                <a:cs typeface="Tahoma"/>
              </a:rPr>
              <a:t>8-40 </a:t>
            </a:r>
            <a:r>
              <a:rPr sz="2800" spc="-10" dirty="0">
                <a:solidFill>
                  <a:srgbClr val="000099"/>
                </a:solidFill>
                <a:latin typeface="Tahoma"/>
                <a:cs typeface="Tahoma"/>
              </a:rPr>
              <a:t>milyon </a:t>
            </a:r>
            <a:r>
              <a:rPr sz="2800" spc="-5" dirty="0">
                <a:solidFill>
                  <a:srgbClr val="000099"/>
                </a:solidFill>
                <a:latin typeface="Tahoma"/>
                <a:cs typeface="Tahoma"/>
              </a:rPr>
              <a:t>dereceyi</a:t>
            </a:r>
            <a:r>
              <a:rPr sz="2800" spc="95" dirty="0">
                <a:solidFill>
                  <a:srgbClr val="000099"/>
                </a:solidFill>
                <a:latin typeface="Tahoma"/>
                <a:cs typeface="Tahoma"/>
              </a:rPr>
              <a:t> </a:t>
            </a:r>
            <a:r>
              <a:rPr sz="2800" spc="-40" dirty="0">
                <a:solidFill>
                  <a:srgbClr val="000099"/>
                </a:solidFill>
                <a:latin typeface="Tahoma"/>
                <a:cs typeface="Tahoma"/>
              </a:rPr>
              <a:t>bulmaktadır.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DÜN</a:t>
            </a:r>
            <a:r>
              <a:rPr spc="-405" dirty="0"/>
              <a:t>Y</a:t>
            </a:r>
            <a:r>
              <a:rPr dirty="0"/>
              <a:t>A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579620" y="256031"/>
            <a:ext cx="3035935" cy="2959735"/>
            <a:chOff x="4579620" y="256031"/>
            <a:chExt cx="3035935" cy="2959735"/>
          </a:xfrm>
        </p:grpSpPr>
        <p:sp>
          <p:nvSpPr>
            <p:cNvPr id="4" name="object 4"/>
            <p:cNvSpPr/>
            <p:nvPr/>
          </p:nvSpPr>
          <p:spPr>
            <a:xfrm>
              <a:off x="4584192" y="260603"/>
              <a:ext cx="3027045" cy="2950845"/>
            </a:xfrm>
            <a:custGeom>
              <a:avLst/>
              <a:gdLst/>
              <a:ahLst/>
              <a:cxnLst/>
              <a:rect l="l" t="t" r="r" b="b"/>
              <a:pathLst>
                <a:path w="3027045" h="2950845">
                  <a:moveTo>
                    <a:pt x="1513332" y="0"/>
                  </a:moveTo>
                  <a:lnTo>
                    <a:pt x="1464354" y="758"/>
                  </a:lnTo>
                  <a:lnTo>
                    <a:pt x="1415765" y="3016"/>
                  </a:lnTo>
                  <a:lnTo>
                    <a:pt x="1367588" y="6753"/>
                  </a:lnTo>
                  <a:lnTo>
                    <a:pt x="1319847" y="11945"/>
                  </a:lnTo>
                  <a:lnTo>
                    <a:pt x="1272564" y="18569"/>
                  </a:lnTo>
                  <a:lnTo>
                    <a:pt x="1225764" y="26602"/>
                  </a:lnTo>
                  <a:lnTo>
                    <a:pt x="1179470" y="36021"/>
                  </a:lnTo>
                  <a:lnTo>
                    <a:pt x="1133705" y="46804"/>
                  </a:lnTo>
                  <a:lnTo>
                    <a:pt x="1088494" y="58927"/>
                  </a:lnTo>
                  <a:lnTo>
                    <a:pt x="1043859" y="72368"/>
                  </a:lnTo>
                  <a:lnTo>
                    <a:pt x="999823" y="87103"/>
                  </a:lnTo>
                  <a:lnTo>
                    <a:pt x="956411" y="103110"/>
                  </a:lnTo>
                  <a:lnTo>
                    <a:pt x="913646" y="120366"/>
                  </a:lnTo>
                  <a:lnTo>
                    <a:pt x="871552" y="138849"/>
                  </a:lnTo>
                  <a:lnTo>
                    <a:pt x="830151" y="158534"/>
                  </a:lnTo>
                  <a:lnTo>
                    <a:pt x="789468" y="179399"/>
                  </a:lnTo>
                  <a:lnTo>
                    <a:pt x="749525" y="201422"/>
                  </a:lnTo>
                  <a:lnTo>
                    <a:pt x="710347" y="224578"/>
                  </a:lnTo>
                  <a:lnTo>
                    <a:pt x="671957" y="248847"/>
                  </a:lnTo>
                  <a:lnTo>
                    <a:pt x="634378" y="274204"/>
                  </a:lnTo>
                  <a:lnTo>
                    <a:pt x="597634" y="300626"/>
                  </a:lnTo>
                  <a:lnTo>
                    <a:pt x="561748" y="328092"/>
                  </a:lnTo>
                  <a:lnTo>
                    <a:pt x="526744" y="356577"/>
                  </a:lnTo>
                  <a:lnTo>
                    <a:pt x="492645" y="386059"/>
                  </a:lnTo>
                  <a:lnTo>
                    <a:pt x="459475" y="416515"/>
                  </a:lnTo>
                  <a:lnTo>
                    <a:pt x="427257" y="447922"/>
                  </a:lnTo>
                  <a:lnTo>
                    <a:pt x="396015" y="480258"/>
                  </a:lnTo>
                  <a:lnTo>
                    <a:pt x="365772" y="513499"/>
                  </a:lnTo>
                  <a:lnTo>
                    <a:pt x="336552" y="547622"/>
                  </a:lnTo>
                  <a:lnTo>
                    <a:pt x="308378" y="582605"/>
                  </a:lnTo>
                  <a:lnTo>
                    <a:pt x="281274" y="618424"/>
                  </a:lnTo>
                  <a:lnTo>
                    <a:pt x="255263" y="655057"/>
                  </a:lnTo>
                  <a:lnTo>
                    <a:pt x="230369" y="692481"/>
                  </a:lnTo>
                  <a:lnTo>
                    <a:pt x="206614" y="730673"/>
                  </a:lnTo>
                  <a:lnTo>
                    <a:pt x="184024" y="769610"/>
                  </a:lnTo>
                  <a:lnTo>
                    <a:pt x="162621" y="809269"/>
                  </a:lnTo>
                  <a:lnTo>
                    <a:pt x="142428" y="849627"/>
                  </a:lnTo>
                  <a:lnTo>
                    <a:pt x="123469" y="890661"/>
                  </a:lnTo>
                  <a:lnTo>
                    <a:pt x="105768" y="932349"/>
                  </a:lnTo>
                  <a:lnTo>
                    <a:pt x="89348" y="974667"/>
                  </a:lnTo>
                  <a:lnTo>
                    <a:pt x="74233" y="1017593"/>
                  </a:lnTo>
                  <a:lnTo>
                    <a:pt x="60446" y="1061104"/>
                  </a:lnTo>
                  <a:lnTo>
                    <a:pt x="48010" y="1105176"/>
                  </a:lnTo>
                  <a:lnTo>
                    <a:pt x="36949" y="1149788"/>
                  </a:lnTo>
                  <a:lnTo>
                    <a:pt x="27287" y="1194915"/>
                  </a:lnTo>
                  <a:lnTo>
                    <a:pt x="19047" y="1240535"/>
                  </a:lnTo>
                  <a:lnTo>
                    <a:pt x="12253" y="1286626"/>
                  </a:lnTo>
                  <a:lnTo>
                    <a:pt x="6927" y="1333164"/>
                  </a:lnTo>
                  <a:lnTo>
                    <a:pt x="3094" y="1380126"/>
                  </a:lnTo>
                  <a:lnTo>
                    <a:pt x="777" y="1427489"/>
                  </a:lnTo>
                  <a:lnTo>
                    <a:pt x="0" y="1475232"/>
                  </a:lnTo>
                  <a:lnTo>
                    <a:pt x="777" y="1522974"/>
                  </a:lnTo>
                  <a:lnTo>
                    <a:pt x="3094" y="1570337"/>
                  </a:lnTo>
                  <a:lnTo>
                    <a:pt x="6927" y="1617299"/>
                  </a:lnTo>
                  <a:lnTo>
                    <a:pt x="12253" y="1663837"/>
                  </a:lnTo>
                  <a:lnTo>
                    <a:pt x="19047" y="1709928"/>
                  </a:lnTo>
                  <a:lnTo>
                    <a:pt x="27287" y="1755548"/>
                  </a:lnTo>
                  <a:lnTo>
                    <a:pt x="36949" y="1800675"/>
                  </a:lnTo>
                  <a:lnTo>
                    <a:pt x="48010" y="1845287"/>
                  </a:lnTo>
                  <a:lnTo>
                    <a:pt x="60446" y="1889359"/>
                  </a:lnTo>
                  <a:lnTo>
                    <a:pt x="74233" y="1932870"/>
                  </a:lnTo>
                  <a:lnTo>
                    <a:pt x="89348" y="1975796"/>
                  </a:lnTo>
                  <a:lnTo>
                    <a:pt x="105768" y="2018114"/>
                  </a:lnTo>
                  <a:lnTo>
                    <a:pt x="123469" y="2059802"/>
                  </a:lnTo>
                  <a:lnTo>
                    <a:pt x="142428" y="2100836"/>
                  </a:lnTo>
                  <a:lnTo>
                    <a:pt x="162621" y="2141194"/>
                  </a:lnTo>
                  <a:lnTo>
                    <a:pt x="184024" y="2180853"/>
                  </a:lnTo>
                  <a:lnTo>
                    <a:pt x="206614" y="2219790"/>
                  </a:lnTo>
                  <a:lnTo>
                    <a:pt x="230369" y="2257982"/>
                  </a:lnTo>
                  <a:lnTo>
                    <a:pt x="255263" y="2295406"/>
                  </a:lnTo>
                  <a:lnTo>
                    <a:pt x="281274" y="2332039"/>
                  </a:lnTo>
                  <a:lnTo>
                    <a:pt x="308378" y="2367858"/>
                  </a:lnTo>
                  <a:lnTo>
                    <a:pt x="336552" y="2402841"/>
                  </a:lnTo>
                  <a:lnTo>
                    <a:pt x="365772" y="2436964"/>
                  </a:lnTo>
                  <a:lnTo>
                    <a:pt x="396015" y="2470205"/>
                  </a:lnTo>
                  <a:lnTo>
                    <a:pt x="427257" y="2502541"/>
                  </a:lnTo>
                  <a:lnTo>
                    <a:pt x="459475" y="2533948"/>
                  </a:lnTo>
                  <a:lnTo>
                    <a:pt x="492645" y="2564404"/>
                  </a:lnTo>
                  <a:lnTo>
                    <a:pt x="526744" y="2593886"/>
                  </a:lnTo>
                  <a:lnTo>
                    <a:pt x="561748" y="2622371"/>
                  </a:lnTo>
                  <a:lnTo>
                    <a:pt x="597634" y="2649837"/>
                  </a:lnTo>
                  <a:lnTo>
                    <a:pt x="634378" y="2676259"/>
                  </a:lnTo>
                  <a:lnTo>
                    <a:pt x="671957" y="2701616"/>
                  </a:lnTo>
                  <a:lnTo>
                    <a:pt x="710347" y="2725885"/>
                  </a:lnTo>
                  <a:lnTo>
                    <a:pt x="749525" y="2749041"/>
                  </a:lnTo>
                  <a:lnTo>
                    <a:pt x="789468" y="2771064"/>
                  </a:lnTo>
                  <a:lnTo>
                    <a:pt x="830151" y="2791929"/>
                  </a:lnTo>
                  <a:lnTo>
                    <a:pt x="871552" y="2811614"/>
                  </a:lnTo>
                  <a:lnTo>
                    <a:pt x="913646" y="2830097"/>
                  </a:lnTo>
                  <a:lnTo>
                    <a:pt x="956411" y="2847353"/>
                  </a:lnTo>
                  <a:lnTo>
                    <a:pt x="999823" y="2863360"/>
                  </a:lnTo>
                  <a:lnTo>
                    <a:pt x="1043859" y="2878095"/>
                  </a:lnTo>
                  <a:lnTo>
                    <a:pt x="1088494" y="2891536"/>
                  </a:lnTo>
                  <a:lnTo>
                    <a:pt x="1133705" y="2903659"/>
                  </a:lnTo>
                  <a:lnTo>
                    <a:pt x="1179470" y="2914442"/>
                  </a:lnTo>
                  <a:lnTo>
                    <a:pt x="1225764" y="2923861"/>
                  </a:lnTo>
                  <a:lnTo>
                    <a:pt x="1272564" y="2931894"/>
                  </a:lnTo>
                  <a:lnTo>
                    <a:pt x="1319847" y="2938518"/>
                  </a:lnTo>
                  <a:lnTo>
                    <a:pt x="1367588" y="2943710"/>
                  </a:lnTo>
                  <a:lnTo>
                    <a:pt x="1415765" y="2947447"/>
                  </a:lnTo>
                  <a:lnTo>
                    <a:pt x="1464354" y="2949705"/>
                  </a:lnTo>
                  <a:lnTo>
                    <a:pt x="1513332" y="2950464"/>
                  </a:lnTo>
                  <a:lnTo>
                    <a:pt x="1562309" y="2949705"/>
                  </a:lnTo>
                  <a:lnTo>
                    <a:pt x="1610898" y="2947447"/>
                  </a:lnTo>
                  <a:lnTo>
                    <a:pt x="1659075" y="2943710"/>
                  </a:lnTo>
                  <a:lnTo>
                    <a:pt x="1706816" y="2938518"/>
                  </a:lnTo>
                  <a:lnTo>
                    <a:pt x="1754099" y="2931894"/>
                  </a:lnTo>
                  <a:lnTo>
                    <a:pt x="1800899" y="2923861"/>
                  </a:lnTo>
                  <a:lnTo>
                    <a:pt x="1847193" y="2914442"/>
                  </a:lnTo>
                  <a:lnTo>
                    <a:pt x="1892958" y="2903659"/>
                  </a:lnTo>
                  <a:lnTo>
                    <a:pt x="1938169" y="2891536"/>
                  </a:lnTo>
                  <a:lnTo>
                    <a:pt x="1982804" y="2878095"/>
                  </a:lnTo>
                  <a:lnTo>
                    <a:pt x="2026840" y="2863360"/>
                  </a:lnTo>
                  <a:lnTo>
                    <a:pt x="2070252" y="2847353"/>
                  </a:lnTo>
                  <a:lnTo>
                    <a:pt x="2113017" y="2830097"/>
                  </a:lnTo>
                  <a:lnTo>
                    <a:pt x="2155111" y="2811614"/>
                  </a:lnTo>
                  <a:lnTo>
                    <a:pt x="2196512" y="2791929"/>
                  </a:lnTo>
                  <a:lnTo>
                    <a:pt x="2237195" y="2771064"/>
                  </a:lnTo>
                  <a:lnTo>
                    <a:pt x="2277138" y="2749041"/>
                  </a:lnTo>
                  <a:lnTo>
                    <a:pt x="2316316" y="2725885"/>
                  </a:lnTo>
                  <a:lnTo>
                    <a:pt x="2354706" y="2701616"/>
                  </a:lnTo>
                  <a:lnTo>
                    <a:pt x="2392285" y="2676259"/>
                  </a:lnTo>
                  <a:lnTo>
                    <a:pt x="2429029" y="2649837"/>
                  </a:lnTo>
                  <a:lnTo>
                    <a:pt x="2464915" y="2622371"/>
                  </a:lnTo>
                  <a:lnTo>
                    <a:pt x="2499919" y="2593886"/>
                  </a:lnTo>
                  <a:lnTo>
                    <a:pt x="2534018" y="2564404"/>
                  </a:lnTo>
                  <a:lnTo>
                    <a:pt x="2567188" y="2533948"/>
                  </a:lnTo>
                  <a:lnTo>
                    <a:pt x="2599406" y="2502541"/>
                  </a:lnTo>
                  <a:lnTo>
                    <a:pt x="2630648" y="2470205"/>
                  </a:lnTo>
                  <a:lnTo>
                    <a:pt x="2660891" y="2436964"/>
                  </a:lnTo>
                  <a:lnTo>
                    <a:pt x="2690111" y="2402841"/>
                  </a:lnTo>
                  <a:lnTo>
                    <a:pt x="2718285" y="2367858"/>
                  </a:lnTo>
                  <a:lnTo>
                    <a:pt x="2745389" y="2332039"/>
                  </a:lnTo>
                  <a:lnTo>
                    <a:pt x="2771400" y="2295406"/>
                  </a:lnTo>
                  <a:lnTo>
                    <a:pt x="2796294" y="2257982"/>
                  </a:lnTo>
                  <a:lnTo>
                    <a:pt x="2820049" y="2219790"/>
                  </a:lnTo>
                  <a:lnTo>
                    <a:pt x="2842639" y="2180853"/>
                  </a:lnTo>
                  <a:lnTo>
                    <a:pt x="2864042" y="2141194"/>
                  </a:lnTo>
                  <a:lnTo>
                    <a:pt x="2884235" y="2100836"/>
                  </a:lnTo>
                  <a:lnTo>
                    <a:pt x="2903194" y="2059802"/>
                  </a:lnTo>
                  <a:lnTo>
                    <a:pt x="2920895" y="2018114"/>
                  </a:lnTo>
                  <a:lnTo>
                    <a:pt x="2937315" y="1975796"/>
                  </a:lnTo>
                  <a:lnTo>
                    <a:pt x="2952430" y="1932870"/>
                  </a:lnTo>
                  <a:lnTo>
                    <a:pt x="2966217" y="1889359"/>
                  </a:lnTo>
                  <a:lnTo>
                    <a:pt x="2978653" y="1845287"/>
                  </a:lnTo>
                  <a:lnTo>
                    <a:pt x="2989714" y="1800675"/>
                  </a:lnTo>
                  <a:lnTo>
                    <a:pt x="2999376" y="1755548"/>
                  </a:lnTo>
                  <a:lnTo>
                    <a:pt x="3007616" y="1709928"/>
                  </a:lnTo>
                  <a:lnTo>
                    <a:pt x="3014410" y="1663837"/>
                  </a:lnTo>
                  <a:lnTo>
                    <a:pt x="3019736" y="1617299"/>
                  </a:lnTo>
                  <a:lnTo>
                    <a:pt x="3023569" y="1570337"/>
                  </a:lnTo>
                  <a:lnTo>
                    <a:pt x="3025886" y="1522974"/>
                  </a:lnTo>
                  <a:lnTo>
                    <a:pt x="3026664" y="1475232"/>
                  </a:lnTo>
                  <a:lnTo>
                    <a:pt x="3025886" y="1427489"/>
                  </a:lnTo>
                  <a:lnTo>
                    <a:pt x="3023569" y="1380126"/>
                  </a:lnTo>
                  <a:lnTo>
                    <a:pt x="3019736" y="1333164"/>
                  </a:lnTo>
                  <a:lnTo>
                    <a:pt x="3014410" y="1286626"/>
                  </a:lnTo>
                  <a:lnTo>
                    <a:pt x="3007616" y="1240535"/>
                  </a:lnTo>
                  <a:lnTo>
                    <a:pt x="2999376" y="1194915"/>
                  </a:lnTo>
                  <a:lnTo>
                    <a:pt x="2989714" y="1149788"/>
                  </a:lnTo>
                  <a:lnTo>
                    <a:pt x="2978653" y="1105176"/>
                  </a:lnTo>
                  <a:lnTo>
                    <a:pt x="2966217" y="1061104"/>
                  </a:lnTo>
                  <a:lnTo>
                    <a:pt x="2952430" y="1017593"/>
                  </a:lnTo>
                  <a:lnTo>
                    <a:pt x="2937315" y="974667"/>
                  </a:lnTo>
                  <a:lnTo>
                    <a:pt x="2920895" y="932349"/>
                  </a:lnTo>
                  <a:lnTo>
                    <a:pt x="2903194" y="890661"/>
                  </a:lnTo>
                  <a:lnTo>
                    <a:pt x="2884235" y="849627"/>
                  </a:lnTo>
                  <a:lnTo>
                    <a:pt x="2864042" y="809269"/>
                  </a:lnTo>
                  <a:lnTo>
                    <a:pt x="2842639" y="769610"/>
                  </a:lnTo>
                  <a:lnTo>
                    <a:pt x="2820049" y="730673"/>
                  </a:lnTo>
                  <a:lnTo>
                    <a:pt x="2796294" y="692481"/>
                  </a:lnTo>
                  <a:lnTo>
                    <a:pt x="2771400" y="655057"/>
                  </a:lnTo>
                  <a:lnTo>
                    <a:pt x="2745389" y="618424"/>
                  </a:lnTo>
                  <a:lnTo>
                    <a:pt x="2718285" y="582605"/>
                  </a:lnTo>
                  <a:lnTo>
                    <a:pt x="2690111" y="547622"/>
                  </a:lnTo>
                  <a:lnTo>
                    <a:pt x="2660891" y="513499"/>
                  </a:lnTo>
                  <a:lnTo>
                    <a:pt x="2630648" y="480258"/>
                  </a:lnTo>
                  <a:lnTo>
                    <a:pt x="2599406" y="447922"/>
                  </a:lnTo>
                  <a:lnTo>
                    <a:pt x="2567188" y="416515"/>
                  </a:lnTo>
                  <a:lnTo>
                    <a:pt x="2534018" y="386059"/>
                  </a:lnTo>
                  <a:lnTo>
                    <a:pt x="2499919" y="356577"/>
                  </a:lnTo>
                  <a:lnTo>
                    <a:pt x="2464915" y="328092"/>
                  </a:lnTo>
                  <a:lnTo>
                    <a:pt x="2429029" y="300626"/>
                  </a:lnTo>
                  <a:lnTo>
                    <a:pt x="2392285" y="274204"/>
                  </a:lnTo>
                  <a:lnTo>
                    <a:pt x="2354706" y="248847"/>
                  </a:lnTo>
                  <a:lnTo>
                    <a:pt x="2316316" y="224578"/>
                  </a:lnTo>
                  <a:lnTo>
                    <a:pt x="2277138" y="201422"/>
                  </a:lnTo>
                  <a:lnTo>
                    <a:pt x="2237195" y="179399"/>
                  </a:lnTo>
                  <a:lnTo>
                    <a:pt x="2196512" y="158534"/>
                  </a:lnTo>
                  <a:lnTo>
                    <a:pt x="2155111" y="138849"/>
                  </a:lnTo>
                  <a:lnTo>
                    <a:pt x="2113017" y="120366"/>
                  </a:lnTo>
                  <a:lnTo>
                    <a:pt x="2070252" y="103110"/>
                  </a:lnTo>
                  <a:lnTo>
                    <a:pt x="2026840" y="87103"/>
                  </a:lnTo>
                  <a:lnTo>
                    <a:pt x="1982804" y="72368"/>
                  </a:lnTo>
                  <a:lnTo>
                    <a:pt x="1938169" y="58927"/>
                  </a:lnTo>
                  <a:lnTo>
                    <a:pt x="1892958" y="46804"/>
                  </a:lnTo>
                  <a:lnTo>
                    <a:pt x="1847193" y="36021"/>
                  </a:lnTo>
                  <a:lnTo>
                    <a:pt x="1800899" y="26602"/>
                  </a:lnTo>
                  <a:lnTo>
                    <a:pt x="1754099" y="18569"/>
                  </a:lnTo>
                  <a:lnTo>
                    <a:pt x="1706816" y="11945"/>
                  </a:lnTo>
                  <a:lnTo>
                    <a:pt x="1659075" y="6753"/>
                  </a:lnTo>
                  <a:lnTo>
                    <a:pt x="1610898" y="3016"/>
                  </a:lnTo>
                  <a:lnTo>
                    <a:pt x="1562309" y="758"/>
                  </a:lnTo>
                  <a:lnTo>
                    <a:pt x="151333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84192" y="260603"/>
              <a:ext cx="3027045" cy="2950845"/>
            </a:xfrm>
            <a:custGeom>
              <a:avLst/>
              <a:gdLst/>
              <a:ahLst/>
              <a:cxnLst/>
              <a:rect l="l" t="t" r="r" b="b"/>
              <a:pathLst>
                <a:path w="3027045" h="2950845">
                  <a:moveTo>
                    <a:pt x="0" y="1475232"/>
                  </a:moveTo>
                  <a:lnTo>
                    <a:pt x="777" y="1427489"/>
                  </a:lnTo>
                  <a:lnTo>
                    <a:pt x="3094" y="1380126"/>
                  </a:lnTo>
                  <a:lnTo>
                    <a:pt x="6927" y="1333164"/>
                  </a:lnTo>
                  <a:lnTo>
                    <a:pt x="12253" y="1286626"/>
                  </a:lnTo>
                  <a:lnTo>
                    <a:pt x="19047" y="1240535"/>
                  </a:lnTo>
                  <a:lnTo>
                    <a:pt x="27287" y="1194915"/>
                  </a:lnTo>
                  <a:lnTo>
                    <a:pt x="36949" y="1149788"/>
                  </a:lnTo>
                  <a:lnTo>
                    <a:pt x="48010" y="1105176"/>
                  </a:lnTo>
                  <a:lnTo>
                    <a:pt x="60446" y="1061104"/>
                  </a:lnTo>
                  <a:lnTo>
                    <a:pt x="74233" y="1017593"/>
                  </a:lnTo>
                  <a:lnTo>
                    <a:pt x="89348" y="974667"/>
                  </a:lnTo>
                  <a:lnTo>
                    <a:pt x="105768" y="932349"/>
                  </a:lnTo>
                  <a:lnTo>
                    <a:pt x="123469" y="890661"/>
                  </a:lnTo>
                  <a:lnTo>
                    <a:pt x="142428" y="849627"/>
                  </a:lnTo>
                  <a:lnTo>
                    <a:pt x="162621" y="809269"/>
                  </a:lnTo>
                  <a:lnTo>
                    <a:pt x="184024" y="769610"/>
                  </a:lnTo>
                  <a:lnTo>
                    <a:pt x="206614" y="730673"/>
                  </a:lnTo>
                  <a:lnTo>
                    <a:pt x="230369" y="692481"/>
                  </a:lnTo>
                  <a:lnTo>
                    <a:pt x="255263" y="655057"/>
                  </a:lnTo>
                  <a:lnTo>
                    <a:pt x="281274" y="618424"/>
                  </a:lnTo>
                  <a:lnTo>
                    <a:pt x="308378" y="582605"/>
                  </a:lnTo>
                  <a:lnTo>
                    <a:pt x="336552" y="547622"/>
                  </a:lnTo>
                  <a:lnTo>
                    <a:pt x="365772" y="513499"/>
                  </a:lnTo>
                  <a:lnTo>
                    <a:pt x="396015" y="480258"/>
                  </a:lnTo>
                  <a:lnTo>
                    <a:pt x="427257" y="447922"/>
                  </a:lnTo>
                  <a:lnTo>
                    <a:pt x="459475" y="416515"/>
                  </a:lnTo>
                  <a:lnTo>
                    <a:pt x="492645" y="386059"/>
                  </a:lnTo>
                  <a:lnTo>
                    <a:pt x="526744" y="356577"/>
                  </a:lnTo>
                  <a:lnTo>
                    <a:pt x="561748" y="328092"/>
                  </a:lnTo>
                  <a:lnTo>
                    <a:pt x="597634" y="300626"/>
                  </a:lnTo>
                  <a:lnTo>
                    <a:pt x="634378" y="274204"/>
                  </a:lnTo>
                  <a:lnTo>
                    <a:pt x="671957" y="248847"/>
                  </a:lnTo>
                  <a:lnTo>
                    <a:pt x="710347" y="224578"/>
                  </a:lnTo>
                  <a:lnTo>
                    <a:pt x="749525" y="201422"/>
                  </a:lnTo>
                  <a:lnTo>
                    <a:pt x="789468" y="179399"/>
                  </a:lnTo>
                  <a:lnTo>
                    <a:pt x="830151" y="158534"/>
                  </a:lnTo>
                  <a:lnTo>
                    <a:pt x="871552" y="138849"/>
                  </a:lnTo>
                  <a:lnTo>
                    <a:pt x="913646" y="120366"/>
                  </a:lnTo>
                  <a:lnTo>
                    <a:pt x="956411" y="103110"/>
                  </a:lnTo>
                  <a:lnTo>
                    <a:pt x="999823" y="87103"/>
                  </a:lnTo>
                  <a:lnTo>
                    <a:pt x="1043859" y="72368"/>
                  </a:lnTo>
                  <a:lnTo>
                    <a:pt x="1088494" y="58927"/>
                  </a:lnTo>
                  <a:lnTo>
                    <a:pt x="1133705" y="46804"/>
                  </a:lnTo>
                  <a:lnTo>
                    <a:pt x="1179470" y="36021"/>
                  </a:lnTo>
                  <a:lnTo>
                    <a:pt x="1225764" y="26602"/>
                  </a:lnTo>
                  <a:lnTo>
                    <a:pt x="1272564" y="18569"/>
                  </a:lnTo>
                  <a:lnTo>
                    <a:pt x="1319847" y="11945"/>
                  </a:lnTo>
                  <a:lnTo>
                    <a:pt x="1367588" y="6753"/>
                  </a:lnTo>
                  <a:lnTo>
                    <a:pt x="1415765" y="3016"/>
                  </a:lnTo>
                  <a:lnTo>
                    <a:pt x="1464354" y="758"/>
                  </a:lnTo>
                  <a:lnTo>
                    <a:pt x="1513332" y="0"/>
                  </a:lnTo>
                  <a:lnTo>
                    <a:pt x="1562309" y="758"/>
                  </a:lnTo>
                  <a:lnTo>
                    <a:pt x="1610898" y="3016"/>
                  </a:lnTo>
                  <a:lnTo>
                    <a:pt x="1659075" y="6753"/>
                  </a:lnTo>
                  <a:lnTo>
                    <a:pt x="1706816" y="11945"/>
                  </a:lnTo>
                  <a:lnTo>
                    <a:pt x="1754099" y="18569"/>
                  </a:lnTo>
                  <a:lnTo>
                    <a:pt x="1800899" y="26602"/>
                  </a:lnTo>
                  <a:lnTo>
                    <a:pt x="1847193" y="36021"/>
                  </a:lnTo>
                  <a:lnTo>
                    <a:pt x="1892958" y="46804"/>
                  </a:lnTo>
                  <a:lnTo>
                    <a:pt x="1938169" y="58927"/>
                  </a:lnTo>
                  <a:lnTo>
                    <a:pt x="1982804" y="72368"/>
                  </a:lnTo>
                  <a:lnTo>
                    <a:pt x="2026840" y="87103"/>
                  </a:lnTo>
                  <a:lnTo>
                    <a:pt x="2070252" y="103110"/>
                  </a:lnTo>
                  <a:lnTo>
                    <a:pt x="2113017" y="120366"/>
                  </a:lnTo>
                  <a:lnTo>
                    <a:pt x="2155111" y="138849"/>
                  </a:lnTo>
                  <a:lnTo>
                    <a:pt x="2196512" y="158534"/>
                  </a:lnTo>
                  <a:lnTo>
                    <a:pt x="2237195" y="179399"/>
                  </a:lnTo>
                  <a:lnTo>
                    <a:pt x="2277138" y="201422"/>
                  </a:lnTo>
                  <a:lnTo>
                    <a:pt x="2316316" y="224578"/>
                  </a:lnTo>
                  <a:lnTo>
                    <a:pt x="2354706" y="248847"/>
                  </a:lnTo>
                  <a:lnTo>
                    <a:pt x="2392285" y="274204"/>
                  </a:lnTo>
                  <a:lnTo>
                    <a:pt x="2429029" y="300626"/>
                  </a:lnTo>
                  <a:lnTo>
                    <a:pt x="2464915" y="328092"/>
                  </a:lnTo>
                  <a:lnTo>
                    <a:pt x="2499919" y="356577"/>
                  </a:lnTo>
                  <a:lnTo>
                    <a:pt x="2534018" y="386059"/>
                  </a:lnTo>
                  <a:lnTo>
                    <a:pt x="2567188" y="416515"/>
                  </a:lnTo>
                  <a:lnTo>
                    <a:pt x="2599406" y="447922"/>
                  </a:lnTo>
                  <a:lnTo>
                    <a:pt x="2630648" y="480258"/>
                  </a:lnTo>
                  <a:lnTo>
                    <a:pt x="2660891" y="513499"/>
                  </a:lnTo>
                  <a:lnTo>
                    <a:pt x="2690111" y="547622"/>
                  </a:lnTo>
                  <a:lnTo>
                    <a:pt x="2718285" y="582605"/>
                  </a:lnTo>
                  <a:lnTo>
                    <a:pt x="2745389" y="618424"/>
                  </a:lnTo>
                  <a:lnTo>
                    <a:pt x="2771400" y="655057"/>
                  </a:lnTo>
                  <a:lnTo>
                    <a:pt x="2796294" y="692481"/>
                  </a:lnTo>
                  <a:lnTo>
                    <a:pt x="2820049" y="730673"/>
                  </a:lnTo>
                  <a:lnTo>
                    <a:pt x="2842639" y="769610"/>
                  </a:lnTo>
                  <a:lnTo>
                    <a:pt x="2864042" y="809269"/>
                  </a:lnTo>
                  <a:lnTo>
                    <a:pt x="2884235" y="849627"/>
                  </a:lnTo>
                  <a:lnTo>
                    <a:pt x="2903194" y="890661"/>
                  </a:lnTo>
                  <a:lnTo>
                    <a:pt x="2920895" y="932349"/>
                  </a:lnTo>
                  <a:lnTo>
                    <a:pt x="2937315" y="974667"/>
                  </a:lnTo>
                  <a:lnTo>
                    <a:pt x="2952430" y="1017593"/>
                  </a:lnTo>
                  <a:lnTo>
                    <a:pt x="2966217" y="1061104"/>
                  </a:lnTo>
                  <a:lnTo>
                    <a:pt x="2978653" y="1105176"/>
                  </a:lnTo>
                  <a:lnTo>
                    <a:pt x="2989714" y="1149788"/>
                  </a:lnTo>
                  <a:lnTo>
                    <a:pt x="2999376" y="1194915"/>
                  </a:lnTo>
                  <a:lnTo>
                    <a:pt x="3007616" y="1240535"/>
                  </a:lnTo>
                  <a:lnTo>
                    <a:pt x="3014410" y="1286626"/>
                  </a:lnTo>
                  <a:lnTo>
                    <a:pt x="3019736" y="1333164"/>
                  </a:lnTo>
                  <a:lnTo>
                    <a:pt x="3023569" y="1380126"/>
                  </a:lnTo>
                  <a:lnTo>
                    <a:pt x="3025886" y="1427489"/>
                  </a:lnTo>
                  <a:lnTo>
                    <a:pt x="3026664" y="1475232"/>
                  </a:lnTo>
                  <a:lnTo>
                    <a:pt x="3025886" y="1522974"/>
                  </a:lnTo>
                  <a:lnTo>
                    <a:pt x="3023569" y="1570337"/>
                  </a:lnTo>
                  <a:lnTo>
                    <a:pt x="3019736" y="1617299"/>
                  </a:lnTo>
                  <a:lnTo>
                    <a:pt x="3014410" y="1663837"/>
                  </a:lnTo>
                  <a:lnTo>
                    <a:pt x="3007616" y="1709928"/>
                  </a:lnTo>
                  <a:lnTo>
                    <a:pt x="2999376" y="1755548"/>
                  </a:lnTo>
                  <a:lnTo>
                    <a:pt x="2989714" y="1800675"/>
                  </a:lnTo>
                  <a:lnTo>
                    <a:pt x="2978653" y="1845287"/>
                  </a:lnTo>
                  <a:lnTo>
                    <a:pt x="2966217" y="1889359"/>
                  </a:lnTo>
                  <a:lnTo>
                    <a:pt x="2952430" y="1932870"/>
                  </a:lnTo>
                  <a:lnTo>
                    <a:pt x="2937315" y="1975796"/>
                  </a:lnTo>
                  <a:lnTo>
                    <a:pt x="2920895" y="2018114"/>
                  </a:lnTo>
                  <a:lnTo>
                    <a:pt x="2903194" y="2059802"/>
                  </a:lnTo>
                  <a:lnTo>
                    <a:pt x="2884235" y="2100836"/>
                  </a:lnTo>
                  <a:lnTo>
                    <a:pt x="2864042" y="2141194"/>
                  </a:lnTo>
                  <a:lnTo>
                    <a:pt x="2842639" y="2180853"/>
                  </a:lnTo>
                  <a:lnTo>
                    <a:pt x="2820049" y="2219790"/>
                  </a:lnTo>
                  <a:lnTo>
                    <a:pt x="2796294" y="2257982"/>
                  </a:lnTo>
                  <a:lnTo>
                    <a:pt x="2771400" y="2295406"/>
                  </a:lnTo>
                  <a:lnTo>
                    <a:pt x="2745389" y="2332039"/>
                  </a:lnTo>
                  <a:lnTo>
                    <a:pt x="2718285" y="2367858"/>
                  </a:lnTo>
                  <a:lnTo>
                    <a:pt x="2690111" y="2402841"/>
                  </a:lnTo>
                  <a:lnTo>
                    <a:pt x="2660891" y="2436964"/>
                  </a:lnTo>
                  <a:lnTo>
                    <a:pt x="2630648" y="2470205"/>
                  </a:lnTo>
                  <a:lnTo>
                    <a:pt x="2599406" y="2502541"/>
                  </a:lnTo>
                  <a:lnTo>
                    <a:pt x="2567188" y="2533948"/>
                  </a:lnTo>
                  <a:lnTo>
                    <a:pt x="2534018" y="2564404"/>
                  </a:lnTo>
                  <a:lnTo>
                    <a:pt x="2499919" y="2593886"/>
                  </a:lnTo>
                  <a:lnTo>
                    <a:pt x="2464915" y="2622371"/>
                  </a:lnTo>
                  <a:lnTo>
                    <a:pt x="2429029" y="2649837"/>
                  </a:lnTo>
                  <a:lnTo>
                    <a:pt x="2392285" y="2676259"/>
                  </a:lnTo>
                  <a:lnTo>
                    <a:pt x="2354706" y="2701616"/>
                  </a:lnTo>
                  <a:lnTo>
                    <a:pt x="2316316" y="2725885"/>
                  </a:lnTo>
                  <a:lnTo>
                    <a:pt x="2277138" y="2749041"/>
                  </a:lnTo>
                  <a:lnTo>
                    <a:pt x="2237195" y="2771064"/>
                  </a:lnTo>
                  <a:lnTo>
                    <a:pt x="2196512" y="2791929"/>
                  </a:lnTo>
                  <a:lnTo>
                    <a:pt x="2155111" y="2811614"/>
                  </a:lnTo>
                  <a:lnTo>
                    <a:pt x="2113017" y="2830097"/>
                  </a:lnTo>
                  <a:lnTo>
                    <a:pt x="2070252" y="2847353"/>
                  </a:lnTo>
                  <a:lnTo>
                    <a:pt x="2026840" y="2863360"/>
                  </a:lnTo>
                  <a:lnTo>
                    <a:pt x="1982804" y="2878095"/>
                  </a:lnTo>
                  <a:lnTo>
                    <a:pt x="1938169" y="2891536"/>
                  </a:lnTo>
                  <a:lnTo>
                    <a:pt x="1892958" y="2903659"/>
                  </a:lnTo>
                  <a:lnTo>
                    <a:pt x="1847193" y="2914442"/>
                  </a:lnTo>
                  <a:lnTo>
                    <a:pt x="1800899" y="2923861"/>
                  </a:lnTo>
                  <a:lnTo>
                    <a:pt x="1754099" y="2931894"/>
                  </a:lnTo>
                  <a:lnTo>
                    <a:pt x="1706816" y="2938518"/>
                  </a:lnTo>
                  <a:lnTo>
                    <a:pt x="1659075" y="2943710"/>
                  </a:lnTo>
                  <a:lnTo>
                    <a:pt x="1610898" y="2947447"/>
                  </a:lnTo>
                  <a:lnTo>
                    <a:pt x="1562309" y="2949705"/>
                  </a:lnTo>
                  <a:lnTo>
                    <a:pt x="1513332" y="2950464"/>
                  </a:lnTo>
                  <a:lnTo>
                    <a:pt x="1464354" y="2949705"/>
                  </a:lnTo>
                  <a:lnTo>
                    <a:pt x="1415765" y="2947447"/>
                  </a:lnTo>
                  <a:lnTo>
                    <a:pt x="1367588" y="2943710"/>
                  </a:lnTo>
                  <a:lnTo>
                    <a:pt x="1319847" y="2938518"/>
                  </a:lnTo>
                  <a:lnTo>
                    <a:pt x="1272564" y="2931894"/>
                  </a:lnTo>
                  <a:lnTo>
                    <a:pt x="1225764" y="2923861"/>
                  </a:lnTo>
                  <a:lnTo>
                    <a:pt x="1179470" y="2914442"/>
                  </a:lnTo>
                  <a:lnTo>
                    <a:pt x="1133705" y="2903659"/>
                  </a:lnTo>
                  <a:lnTo>
                    <a:pt x="1088494" y="2891536"/>
                  </a:lnTo>
                  <a:lnTo>
                    <a:pt x="1043859" y="2878095"/>
                  </a:lnTo>
                  <a:lnTo>
                    <a:pt x="999823" y="2863360"/>
                  </a:lnTo>
                  <a:lnTo>
                    <a:pt x="956411" y="2847353"/>
                  </a:lnTo>
                  <a:lnTo>
                    <a:pt x="913646" y="2830097"/>
                  </a:lnTo>
                  <a:lnTo>
                    <a:pt x="871552" y="2811614"/>
                  </a:lnTo>
                  <a:lnTo>
                    <a:pt x="830151" y="2791929"/>
                  </a:lnTo>
                  <a:lnTo>
                    <a:pt x="789468" y="2771064"/>
                  </a:lnTo>
                  <a:lnTo>
                    <a:pt x="749525" y="2749041"/>
                  </a:lnTo>
                  <a:lnTo>
                    <a:pt x="710347" y="2725885"/>
                  </a:lnTo>
                  <a:lnTo>
                    <a:pt x="671957" y="2701616"/>
                  </a:lnTo>
                  <a:lnTo>
                    <a:pt x="634378" y="2676259"/>
                  </a:lnTo>
                  <a:lnTo>
                    <a:pt x="597634" y="2649837"/>
                  </a:lnTo>
                  <a:lnTo>
                    <a:pt x="561748" y="2622371"/>
                  </a:lnTo>
                  <a:lnTo>
                    <a:pt x="526744" y="2593886"/>
                  </a:lnTo>
                  <a:lnTo>
                    <a:pt x="492645" y="2564404"/>
                  </a:lnTo>
                  <a:lnTo>
                    <a:pt x="459475" y="2533948"/>
                  </a:lnTo>
                  <a:lnTo>
                    <a:pt x="427257" y="2502541"/>
                  </a:lnTo>
                  <a:lnTo>
                    <a:pt x="396015" y="2470205"/>
                  </a:lnTo>
                  <a:lnTo>
                    <a:pt x="365772" y="2436964"/>
                  </a:lnTo>
                  <a:lnTo>
                    <a:pt x="336552" y="2402841"/>
                  </a:lnTo>
                  <a:lnTo>
                    <a:pt x="308378" y="2367858"/>
                  </a:lnTo>
                  <a:lnTo>
                    <a:pt x="281274" y="2332039"/>
                  </a:lnTo>
                  <a:lnTo>
                    <a:pt x="255263" y="2295406"/>
                  </a:lnTo>
                  <a:lnTo>
                    <a:pt x="230369" y="2257982"/>
                  </a:lnTo>
                  <a:lnTo>
                    <a:pt x="206614" y="2219790"/>
                  </a:lnTo>
                  <a:lnTo>
                    <a:pt x="184024" y="2180853"/>
                  </a:lnTo>
                  <a:lnTo>
                    <a:pt x="162621" y="2141194"/>
                  </a:lnTo>
                  <a:lnTo>
                    <a:pt x="142428" y="2100836"/>
                  </a:lnTo>
                  <a:lnTo>
                    <a:pt x="123469" y="2059802"/>
                  </a:lnTo>
                  <a:lnTo>
                    <a:pt x="105768" y="2018114"/>
                  </a:lnTo>
                  <a:lnTo>
                    <a:pt x="89348" y="1975796"/>
                  </a:lnTo>
                  <a:lnTo>
                    <a:pt x="74233" y="1932870"/>
                  </a:lnTo>
                  <a:lnTo>
                    <a:pt x="60446" y="1889359"/>
                  </a:lnTo>
                  <a:lnTo>
                    <a:pt x="48010" y="1845287"/>
                  </a:lnTo>
                  <a:lnTo>
                    <a:pt x="36949" y="1800675"/>
                  </a:lnTo>
                  <a:lnTo>
                    <a:pt x="27287" y="1755548"/>
                  </a:lnTo>
                  <a:lnTo>
                    <a:pt x="19047" y="1709928"/>
                  </a:lnTo>
                  <a:lnTo>
                    <a:pt x="12253" y="1663837"/>
                  </a:lnTo>
                  <a:lnTo>
                    <a:pt x="6927" y="1617299"/>
                  </a:lnTo>
                  <a:lnTo>
                    <a:pt x="3094" y="1570337"/>
                  </a:lnTo>
                  <a:lnTo>
                    <a:pt x="777" y="1522974"/>
                  </a:lnTo>
                  <a:lnTo>
                    <a:pt x="0" y="1475232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16780" y="467868"/>
              <a:ext cx="2788920" cy="26014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74065" y="863337"/>
            <a:ext cx="4155440" cy="209105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2200" b="1" spc="-50" dirty="0">
                <a:solidFill>
                  <a:srgbClr val="000099"/>
                </a:solidFill>
                <a:latin typeface="Times New Roman"/>
                <a:cs typeface="Times New Roman"/>
              </a:rPr>
              <a:t>DÜNYA’NIN</a:t>
            </a:r>
            <a:r>
              <a:rPr sz="2200" b="1" spc="-6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Y</a:t>
            </a:r>
            <a:r>
              <a:rPr sz="24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A</a:t>
            </a:r>
            <a:r>
              <a:rPr sz="22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PISI</a:t>
            </a:r>
            <a:endParaRPr sz="2200">
              <a:latin typeface="Times New Roman"/>
              <a:cs typeface="Times New Roman"/>
            </a:endParaRPr>
          </a:p>
          <a:p>
            <a:pPr marL="228600">
              <a:lnSpc>
                <a:spcPct val="100000"/>
              </a:lnSpc>
              <a:spcBef>
                <a:spcPts val="530"/>
              </a:spcBef>
            </a:pP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Atmosfer: Hava küre</a:t>
            </a:r>
            <a:endParaRPr sz="2400">
              <a:latin typeface="Times New Roman"/>
              <a:cs typeface="Times New Roman"/>
            </a:endParaRPr>
          </a:p>
          <a:p>
            <a:pPr marL="228600" marR="1651000">
              <a:lnSpc>
                <a:spcPct val="120000"/>
              </a:lnSpc>
              <a:spcBef>
                <a:spcPts val="5"/>
              </a:spcBef>
            </a:pP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Hidrosfer: Su</a:t>
            </a:r>
            <a:r>
              <a:rPr sz="2400" spc="-8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küre  Litosfer: </a:t>
            </a:r>
            <a:r>
              <a:rPr sz="2400" spc="-60" dirty="0">
                <a:solidFill>
                  <a:srgbClr val="000099"/>
                </a:solidFill>
                <a:latin typeface="Times New Roman"/>
                <a:cs typeface="Times New Roman"/>
              </a:rPr>
              <a:t>Taş</a:t>
            </a:r>
            <a:r>
              <a:rPr sz="2400" spc="-13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küre</a:t>
            </a:r>
            <a:endParaRPr sz="2400">
              <a:latin typeface="Times New Roman"/>
              <a:cs typeface="Times New Roman"/>
            </a:endParaRPr>
          </a:p>
          <a:p>
            <a:pPr marL="2642235">
              <a:lnSpc>
                <a:spcPts val="2525"/>
              </a:lnSpc>
            </a:pP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Lİ</a:t>
            </a:r>
            <a:r>
              <a:rPr sz="2400" b="1" spc="-50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OSF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1239" y="3212338"/>
            <a:ext cx="225615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Derine doğru  </a:t>
            </a:r>
            <a:r>
              <a:rPr sz="2000" spc="-5" dirty="0">
                <a:solidFill>
                  <a:srgbClr val="000099"/>
                </a:solidFill>
                <a:latin typeface="Arial"/>
                <a:cs typeface="Arial"/>
              </a:rPr>
              <a:t>sıcaklık. </a:t>
            </a: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1 </a:t>
            </a:r>
            <a:r>
              <a:rPr sz="1950" spc="7" baseline="25641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000" spc="5" dirty="0">
                <a:solidFill>
                  <a:srgbClr val="000099"/>
                </a:solidFill>
                <a:latin typeface="Arial"/>
                <a:cs typeface="Arial"/>
              </a:rPr>
              <a:t>C/ </a:t>
            </a: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33</a:t>
            </a:r>
            <a:r>
              <a:rPr sz="2000" spc="-9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m  artar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77467" y="3474720"/>
            <a:ext cx="6050280" cy="2519680"/>
          </a:xfrm>
          <a:custGeom>
            <a:avLst/>
            <a:gdLst/>
            <a:ahLst/>
            <a:cxnLst/>
            <a:rect l="l" t="t" r="r" b="b"/>
            <a:pathLst>
              <a:path w="6050280" h="2519679">
                <a:moveTo>
                  <a:pt x="3026536" y="647699"/>
                </a:moveTo>
                <a:lnTo>
                  <a:pt x="3077740" y="648225"/>
                </a:lnTo>
                <a:lnTo>
                  <a:pt x="3128648" y="649796"/>
                </a:lnTo>
                <a:lnTo>
                  <a:pt x="3179248" y="652398"/>
                </a:lnTo>
                <a:lnTo>
                  <a:pt x="3229525" y="656021"/>
                </a:lnTo>
                <a:lnTo>
                  <a:pt x="3279467" y="660653"/>
                </a:lnTo>
                <a:lnTo>
                  <a:pt x="3329061" y="666283"/>
                </a:lnTo>
                <a:lnTo>
                  <a:pt x="3378292" y="672898"/>
                </a:lnTo>
                <a:lnTo>
                  <a:pt x="3427147" y="680486"/>
                </a:lnTo>
                <a:lnTo>
                  <a:pt x="3475613" y="689037"/>
                </a:lnTo>
                <a:lnTo>
                  <a:pt x="3523677" y="698538"/>
                </a:lnTo>
                <a:lnTo>
                  <a:pt x="3571325" y="708977"/>
                </a:lnTo>
                <a:lnTo>
                  <a:pt x="3618544" y="720344"/>
                </a:lnTo>
                <a:lnTo>
                  <a:pt x="3665320" y="732626"/>
                </a:lnTo>
                <a:lnTo>
                  <a:pt x="3711640" y="745811"/>
                </a:lnTo>
                <a:lnTo>
                  <a:pt x="3757491" y="759887"/>
                </a:lnTo>
                <a:lnTo>
                  <a:pt x="3802858" y="774844"/>
                </a:lnTo>
                <a:lnTo>
                  <a:pt x="3847730" y="790669"/>
                </a:lnTo>
                <a:lnTo>
                  <a:pt x="3892092" y="807350"/>
                </a:lnTo>
                <a:lnTo>
                  <a:pt x="3935931" y="824877"/>
                </a:lnTo>
                <a:lnTo>
                  <a:pt x="3979233" y="843236"/>
                </a:lnTo>
                <a:lnTo>
                  <a:pt x="4021985" y="862417"/>
                </a:lnTo>
                <a:lnTo>
                  <a:pt x="4064175" y="882407"/>
                </a:lnTo>
                <a:lnTo>
                  <a:pt x="4105787" y="903195"/>
                </a:lnTo>
                <a:lnTo>
                  <a:pt x="4146810" y="924770"/>
                </a:lnTo>
                <a:lnTo>
                  <a:pt x="4187229" y="947118"/>
                </a:lnTo>
                <a:lnTo>
                  <a:pt x="4227031" y="970230"/>
                </a:lnTo>
                <a:lnTo>
                  <a:pt x="4266203" y="994092"/>
                </a:lnTo>
                <a:lnTo>
                  <a:pt x="4304731" y="1018694"/>
                </a:lnTo>
                <a:lnTo>
                  <a:pt x="4342603" y="1044024"/>
                </a:lnTo>
                <a:lnTo>
                  <a:pt x="4379803" y="1070069"/>
                </a:lnTo>
                <a:lnTo>
                  <a:pt x="4416320" y="1096818"/>
                </a:lnTo>
                <a:lnTo>
                  <a:pt x="4452140" y="1124260"/>
                </a:lnTo>
                <a:lnTo>
                  <a:pt x="4487249" y="1152382"/>
                </a:lnTo>
                <a:lnTo>
                  <a:pt x="4521634" y="1181173"/>
                </a:lnTo>
                <a:lnTo>
                  <a:pt x="4555282" y="1210621"/>
                </a:lnTo>
                <a:lnTo>
                  <a:pt x="4588178" y="1240715"/>
                </a:lnTo>
                <a:lnTo>
                  <a:pt x="4620311" y="1271443"/>
                </a:lnTo>
                <a:lnTo>
                  <a:pt x="4651666" y="1302792"/>
                </a:lnTo>
                <a:lnTo>
                  <a:pt x="4682229" y="1334752"/>
                </a:lnTo>
                <a:lnTo>
                  <a:pt x="4711989" y="1367310"/>
                </a:lnTo>
                <a:lnTo>
                  <a:pt x="4740930" y="1400455"/>
                </a:lnTo>
                <a:lnTo>
                  <a:pt x="4769040" y="1434176"/>
                </a:lnTo>
                <a:lnTo>
                  <a:pt x="4796306" y="1468460"/>
                </a:lnTo>
                <a:lnTo>
                  <a:pt x="4822713" y="1503295"/>
                </a:lnTo>
                <a:lnTo>
                  <a:pt x="4848249" y="1538670"/>
                </a:lnTo>
                <a:lnTo>
                  <a:pt x="4872900" y="1574574"/>
                </a:lnTo>
                <a:lnTo>
                  <a:pt x="4896653" y="1610994"/>
                </a:lnTo>
                <a:lnTo>
                  <a:pt x="4919494" y="1647918"/>
                </a:lnTo>
                <a:lnTo>
                  <a:pt x="4941410" y="1685336"/>
                </a:lnTo>
                <a:lnTo>
                  <a:pt x="4962388" y="1723235"/>
                </a:lnTo>
                <a:lnTo>
                  <a:pt x="4982414" y="1761604"/>
                </a:lnTo>
                <a:lnTo>
                  <a:pt x="5001475" y="1800431"/>
                </a:lnTo>
                <a:lnTo>
                  <a:pt x="5019556" y="1839703"/>
                </a:lnTo>
                <a:lnTo>
                  <a:pt x="5036646" y="1879410"/>
                </a:lnTo>
                <a:lnTo>
                  <a:pt x="5052731" y="1919540"/>
                </a:lnTo>
                <a:lnTo>
                  <a:pt x="5067796" y="1960081"/>
                </a:lnTo>
                <a:lnTo>
                  <a:pt x="5081830" y="2001021"/>
                </a:lnTo>
                <a:lnTo>
                  <a:pt x="5094817" y="2042348"/>
                </a:lnTo>
                <a:lnTo>
                  <a:pt x="5106746" y="2084051"/>
                </a:lnTo>
                <a:lnTo>
                  <a:pt x="5117602" y="2126119"/>
                </a:lnTo>
                <a:lnTo>
                  <a:pt x="5127372" y="2168538"/>
                </a:lnTo>
                <a:lnTo>
                  <a:pt x="5136043" y="2211298"/>
                </a:lnTo>
                <a:lnTo>
                  <a:pt x="5143602" y="2254387"/>
                </a:lnTo>
                <a:lnTo>
                  <a:pt x="5150034" y="2297794"/>
                </a:lnTo>
                <a:lnTo>
                  <a:pt x="5155327" y="2341505"/>
                </a:lnTo>
                <a:lnTo>
                  <a:pt x="5159467" y="2385511"/>
                </a:lnTo>
                <a:lnTo>
                  <a:pt x="5162440" y="2429798"/>
                </a:lnTo>
                <a:lnTo>
                  <a:pt x="5164235" y="2474355"/>
                </a:lnTo>
                <a:lnTo>
                  <a:pt x="5164835" y="2519171"/>
                </a:lnTo>
              </a:path>
              <a:path w="6050280" h="2519679">
                <a:moveTo>
                  <a:pt x="3077083" y="647699"/>
                </a:moveTo>
                <a:lnTo>
                  <a:pt x="3025879" y="648225"/>
                </a:lnTo>
                <a:lnTo>
                  <a:pt x="2974971" y="649796"/>
                </a:lnTo>
                <a:lnTo>
                  <a:pt x="2924371" y="652398"/>
                </a:lnTo>
                <a:lnTo>
                  <a:pt x="2874094" y="656021"/>
                </a:lnTo>
                <a:lnTo>
                  <a:pt x="2824152" y="660653"/>
                </a:lnTo>
                <a:lnTo>
                  <a:pt x="2774558" y="666283"/>
                </a:lnTo>
                <a:lnTo>
                  <a:pt x="2725327" y="672898"/>
                </a:lnTo>
                <a:lnTo>
                  <a:pt x="2676472" y="680486"/>
                </a:lnTo>
                <a:lnTo>
                  <a:pt x="2628006" y="689037"/>
                </a:lnTo>
                <a:lnTo>
                  <a:pt x="2579942" y="698538"/>
                </a:lnTo>
                <a:lnTo>
                  <a:pt x="2532294" y="708977"/>
                </a:lnTo>
                <a:lnTo>
                  <a:pt x="2485075" y="720344"/>
                </a:lnTo>
                <a:lnTo>
                  <a:pt x="2438299" y="732626"/>
                </a:lnTo>
                <a:lnTo>
                  <a:pt x="2391979" y="745811"/>
                </a:lnTo>
                <a:lnTo>
                  <a:pt x="2346128" y="759887"/>
                </a:lnTo>
                <a:lnTo>
                  <a:pt x="2300761" y="774844"/>
                </a:lnTo>
                <a:lnTo>
                  <a:pt x="2255889" y="790669"/>
                </a:lnTo>
                <a:lnTo>
                  <a:pt x="2211527" y="807350"/>
                </a:lnTo>
                <a:lnTo>
                  <a:pt x="2167688" y="824877"/>
                </a:lnTo>
                <a:lnTo>
                  <a:pt x="2124386" y="843236"/>
                </a:lnTo>
                <a:lnTo>
                  <a:pt x="2081634" y="862417"/>
                </a:lnTo>
                <a:lnTo>
                  <a:pt x="2039444" y="882407"/>
                </a:lnTo>
                <a:lnTo>
                  <a:pt x="1997832" y="903195"/>
                </a:lnTo>
                <a:lnTo>
                  <a:pt x="1956809" y="924770"/>
                </a:lnTo>
                <a:lnTo>
                  <a:pt x="1916390" y="947118"/>
                </a:lnTo>
                <a:lnTo>
                  <a:pt x="1876588" y="970230"/>
                </a:lnTo>
                <a:lnTo>
                  <a:pt x="1837416" y="994092"/>
                </a:lnTo>
                <a:lnTo>
                  <a:pt x="1798888" y="1018694"/>
                </a:lnTo>
                <a:lnTo>
                  <a:pt x="1761016" y="1044024"/>
                </a:lnTo>
                <a:lnTo>
                  <a:pt x="1723816" y="1070069"/>
                </a:lnTo>
                <a:lnTo>
                  <a:pt x="1687299" y="1096818"/>
                </a:lnTo>
                <a:lnTo>
                  <a:pt x="1651479" y="1124260"/>
                </a:lnTo>
                <a:lnTo>
                  <a:pt x="1616370" y="1152382"/>
                </a:lnTo>
                <a:lnTo>
                  <a:pt x="1581985" y="1181173"/>
                </a:lnTo>
                <a:lnTo>
                  <a:pt x="1548337" y="1210621"/>
                </a:lnTo>
                <a:lnTo>
                  <a:pt x="1515441" y="1240715"/>
                </a:lnTo>
                <a:lnTo>
                  <a:pt x="1483308" y="1271443"/>
                </a:lnTo>
                <a:lnTo>
                  <a:pt x="1451953" y="1302792"/>
                </a:lnTo>
                <a:lnTo>
                  <a:pt x="1421390" y="1334752"/>
                </a:lnTo>
                <a:lnTo>
                  <a:pt x="1391630" y="1367310"/>
                </a:lnTo>
                <a:lnTo>
                  <a:pt x="1362689" y="1400455"/>
                </a:lnTo>
                <a:lnTo>
                  <a:pt x="1334579" y="1434176"/>
                </a:lnTo>
                <a:lnTo>
                  <a:pt x="1307313" y="1468460"/>
                </a:lnTo>
                <a:lnTo>
                  <a:pt x="1280906" y="1503295"/>
                </a:lnTo>
                <a:lnTo>
                  <a:pt x="1255370" y="1538670"/>
                </a:lnTo>
                <a:lnTo>
                  <a:pt x="1230719" y="1574574"/>
                </a:lnTo>
                <a:lnTo>
                  <a:pt x="1206966" y="1610994"/>
                </a:lnTo>
                <a:lnTo>
                  <a:pt x="1184125" y="1647918"/>
                </a:lnTo>
                <a:lnTo>
                  <a:pt x="1162209" y="1685336"/>
                </a:lnTo>
                <a:lnTo>
                  <a:pt x="1141231" y="1723235"/>
                </a:lnTo>
                <a:lnTo>
                  <a:pt x="1121205" y="1761604"/>
                </a:lnTo>
                <a:lnTo>
                  <a:pt x="1102144" y="1800431"/>
                </a:lnTo>
                <a:lnTo>
                  <a:pt x="1084063" y="1839703"/>
                </a:lnTo>
                <a:lnTo>
                  <a:pt x="1066973" y="1879410"/>
                </a:lnTo>
                <a:lnTo>
                  <a:pt x="1050888" y="1919540"/>
                </a:lnTo>
                <a:lnTo>
                  <a:pt x="1035823" y="1960081"/>
                </a:lnTo>
                <a:lnTo>
                  <a:pt x="1021789" y="2001021"/>
                </a:lnTo>
                <a:lnTo>
                  <a:pt x="1008802" y="2042348"/>
                </a:lnTo>
                <a:lnTo>
                  <a:pt x="996873" y="2084051"/>
                </a:lnTo>
                <a:lnTo>
                  <a:pt x="986017" y="2126119"/>
                </a:lnTo>
                <a:lnTo>
                  <a:pt x="976247" y="2168538"/>
                </a:lnTo>
                <a:lnTo>
                  <a:pt x="967576" y="2211298"/>
                </a:lnTo>
                <a:lnTo>
                  <a:pt x="960017" y="2254387"/>
                </a:lnTo>
                <a:lnTo>
                  <a:pt x="953585" y="2297794"/>
                </a:lnTo>
                <a:lnTo>
                  <a:pt x="948292" y="2341505"/>
                </a:lnTo>
                <a:lnTo>
                  <a:pt x="944152" y="2385511"/>
                </a:lnTo>
                <a:lnTo>
                  <a:pt x="941179" y="2429798"/>
                </a:lnTo>
                <a:lnTo>
                  <a:pt x="939384" y="2474355"/>
                </a:lnTo>
                <a:lnTo>
                  <a:pt x="938783" y="2519171"/>
                </a:lnTo>
              </a:path>
              <a:path w="6050280" h="2519679">
                <a:moveTo>
                  <a:pt x="3098165" y="1367027"/>
                </a:moveTo>
                <a:lnTo>
                  <a:pt x="3152105" y="1367822"/>
                </a:lnTo>
                <a:lnTo>
                  <a:pt x="3205545" y="1370187"/>
                </a:lnTo>
                <a:lnTo>
                  <a:pt x="3258449" y="1374095"/>
                </a:lnTo>
                <a:lnTo>
                  <a:pt x="3310782" y="1379518"/>
                </a:lnTo>
                <a:lnTo>
                  <a:pt x="3362510" y="1386428"/>
                </a:lnTo>
                <a:lnTo>
                  <a:pt x="3413597" y="1394797"/>
                </a:lnTo>
                <a:lnTo>
                  <a:pt x="3464009" y="1404597"/>
                </a:lnTo>
                <a:lnTo>
                  <a:pt x="3513712" y="1415801"/>
                </a:lnTo>
                <a:lnTo>
                  <a:pt x="3562670" y="1428381"/>
                </a:lnTo>
                <a:lnTo>
                  <a:pt x="3610848" y="1442309"/>
                </a:lnTo>
                <a:lnTo>
                  <a:pt x="3658213" y="1457557"/>
                </a:lnTo>
                <a:lnTo>
                  <a:pt x="3704728" y="1474097"/>
                </a:lnTo>
                <a:lnTo>
                  <a:pt x="3750360" y="1491901"/>
                </a:lnTo>
                <a:lnTo>
                  <a:pt x="3795074" y="1510943"/>
                </a:lnTo>
                <a:lnTo>
                  <a:pt x="3838834" y="1531193"/>
                </a:lnTo>
                <a:lnTo>
                  <a:pt x="3881606" y="1552623"/>
                </a:lnTo>
                <a:lnTo>
                  <a:pt x="3923356" y="1575207"/>
                </a:lnTo>
                <a:lnTo>
                  <a:pt x="3964048" y="1598917"/>
                </a:lnTo>
                <a:lnTo>
                  <a:pt x="4003648" y="1623724"/>
                </a:lnTo>
                <a:lnTo>
                  <a:pt x="4042120" y="1649600"/>
                </a:lnTo>
                <a:lnTo>
                  <a:pt x="4079431" y="1676518"/>
                </a:lnTo>
                <a:lnTo>
                  <a:pt x="4115546" y="1704451"/>
                </a:lnTo>
                <a:lnTo>
                  <a:pt x="4150429" y="1733369"/>
                </a:lnTo>
                <a:lnTo>
                  <a:pt x="4184045" y="1763246"/>
                </a:lnTo>
                <a:lnTo>
                  <a:pt x="4216361" y="1794053"/>
                </a:lnTo>
                <a:lnTo>
                  <a:pt x="4247342" y="1825763"/>
                </a:lnTo>
                <a:lnTo>
                  <a:pt x="4276951" y="1858348"/>
                </a:lnTo>
                <a:lnTo>
                  <a:pt x="4305156" y="1891779"/>
                </a:lnTo>
                <a:lnTo>
                  <a:pt x="4331921" y="1926030"/>
                </a:lnTo>
                <a:lnTo>
                  <a:pt x="4357210" y="1961072"/>
                </a:lnTo>
                <a:lnTo>
                  <a:pt x="4380991" y="1996878"/>
                </a:lnTo>
                <a:lnTo>
                  <a:pt x="4403227" y="2033420"/>
                </a:lnTo>
                <a:lnTo>
                  <a:pt x="4423884" y="2070669"/>
                </a:lnTo>
                <a:lnTo>
                  <a:pt x="4442927" y="2108598"/>
                </a:lnTo>
                <a:lnTo>
                  <a:pt x="4460321" y="2147180"/>
                </a:lnTo>
                <a:lnTo>
                  <a:pt x="4476033" y="2186386"/>
                </a:lnTo>
                <a:lnTo>
                  <a:pt x="4490026" y="2226188"/>
                </a:lnTo>
                <a:lnTo>
                  <a:pt x="4502266" y="2266560"/>
                </a:lnTo>
                <a:lnTo>
                  <a:pt x="4512718" y="2307472"/>
                </a:lnTo>
                <a:lnTo>
                  <a:pt x="4521348" y="2348897"/>
                </a:lnTo>
                <a:lnTo>
                  <a:pt x="4528121" y="2390807"/>
                </a:lnTo>
                <a:lnTo>
                  <a:pt x="4533001" y="2433175"/>
                </a:lnTo>
                <a:lnTo>
                  <a:pt x="4535955" y="2475972"/>
                </a:lnTo>
                <a:lnTo>
                  <a:pt x="4536948" y="2519171"/>
                </a:lnTo>
              </a:path>
              <a:path w="6050280" h="2519679">
                <a:moveTo>
                  <a:pt x="3098419" y="1367027"/>
                </a:moveTo>
                <a:lnTo>
                  <a:pt x="3044417" y="1367822"/>
                </a:lnTo>
                <a:lnTo>
                  <a:pt x="2990918" y="1370187"/>
                </a:lnTo>
                <a:lnTo>
                  <a:pt x="2937956" y="1374095"/>
                </a:lnTo>
                <a:lnTo>
                  <a:pt x="2885565" y="1379518"/>
                </a:lnTo>
                <a:lnTo>
                  <a:pt x="2833781" y="1386428"/>
                </a:lnTo>
                <a:lnTo>
                  <a:pt x="2782637" y="1394797"/>
                </a:lnTo>
                <a:lnTo>
                  <a:pt x="2732170" y="1404597"/>
                </a:lnTo>
                <a:lnTo>
                  <a:pt x="2682414" y="1415801"/>
                </a:lnTo>
                <a:lnTo>
                  <a:pt x="2633403" y="1428381"/>
                </a:lnTo>
                <a:lnTo>
                  <a:pt x="2585172" y="1442309"/>
                </a:lnTo>
                <a:lnTo>
                  <a:pt x="2537757" y="1457557"/>
                </a:lnTo>
                <a:lnTo>
                  <a:pt x="2491192" y="1474097"/>
                </a:lnTo>
                <a:lnTo>
                  <a:pt x="2445511" y="1491901"/>
                </a:lnTo>
                <a:lnTo>
                  <a:pt x="2400750" y="1510943"/>
                </a:lnTo>
                <a:lnTo>
                  <a:pt x="2356944" y="1531193"/>
                </a:lnTo>
                <a:lnTo>
                  <a:pt x="2314126" y="1552623"/>
                </a:lnTo>
                <a:lnTo>
                  <a:pt x="2272332" y="1575207"/>
                </a:lnTo>
                <a:lnTo>
                  <a:pt x="2231598" y="1598917"/>
                </a:lnTo>
                <a:lnTo>
                  <a:pt x="2191956" y="1623724"/>
                </a:lnTo>
                <a:lnTo>
                  <a:pt x="2153444" y="1649600"/>
                </a:lnTo>
                <a:lnTo>
                  <a:pt x="2116094" y="1676518"/>
                </a:lnTo>
                <a:lnTo>
                  <a:pt x="2079942" y="1704451"/>
                </a:lnTo>
                <a:lnTo>
                  <a:pt x="2045023" y="1733369"/>
                </a:lnTo>
                <a:lnTo>
                  <a:pt x="2011371" y="1763246"/>
                </a:lnTo>
                <a:lnTo>
                  <a:pt x="1979022" y="1794053"/>
                </a:lnTo>
                <a:lnTo>
                  <a:pt x="1948010" y="1825763"/>
                </a:lnTo>
                <a:lnTo>
                  <a:pt x="1918370" y="1858348"/>
                </a:lnTo>
                <a:lnTo>
                  <a:pt x="1890137" y="1891779"/>
                </a:lnTo>
                <a:lnTo>
                  <a:pt x="1863345" y="1926030"/>
                </a:lnTo>
                <a:lnTo>
                  <a:pt x="1838029" y="1961072"/>
                </a:lnTo>
                <a:lnTo>
                  <a:pt x="1814225" y="1996878"/>
                </a:lnTo>
                <a:lnTo>
                  <a:pt x="1791966" y="2033420"/>
                </a:lnTo>
                <a:lnTo>
                  <a:pt x="1771288" y="2070669"/>
                </a:lnTo>
                <a:lnTo>
                  <a:pt x="1752226" y="2108598"/>
                </a:lnTo>
                <a:lnTo>
                  <a:pt x="1734814" y="2147180"/>
                </a:lnTo>
                <a:lnTo>
                  <a:pt x="1719087" y="2186386"/>
                </a:lnTo>
                <a:lnTo>
                  <a:pt x="1705080" y="2226188"/>
                </a:lnTo>
                <a:lnTo>
                  <a:pt x="1692828" y="2266560"/>
                </a:lnTo>
                <a:lnTo>
                  <a:pt x="1682365" y="2307472"/>
                </a:lnTo>
                <a:lnTo>
                  <a:pt x="1673727" y="2348897"/>
                </a:lnTo>
                <a:lnTo>
                  <a:pt x="1666947" y="2390807"/>
                </a:lnTo>
                <a:lnTo>
                  <a:pt x="1662062" y="2433175"/>
                </a:lnTo>
                <a:lnTo>
                  <a:pt x="1659105" y="2475972"/>
                </a:lnTo>
                <a:lnTo>
                  <a:pt x="1658112" y="2519171"/>
                </a:lnTo>
              </a:path>
              <a:path w="6050280" h="2519679">
                <a:moveTo>
                  <a:pt x="3098292" y="1776983"/>
                </a:moveTo>
                <a:lnTo>
                  <a:pt x="3153270" y="1778207"/>
                </a:lnTo>
                <a:lnTo>
                  <a:pt x="3207413" y="1781833"/>
                </a:lnTo>
                <a:lnTo>
                  <a:pt x="3260631" y="1787793"/>
                </a:lnTo>
                <a:lnTo>
                  <a:pt x="3312838" y="1796020"/>
                </a:lnTo>
                <a:lnTo>
                  <a:pt x="3363945" y="1806447"/>
                </a:lnTo>
                <a:lnTo>
                  <a:pt x="3413865" y="1819005"/>
                </a:lnTo>
                <a:lnTo>
                  <a:pt x="3462510" y="1833627"/>
                </a:lnTo>
                <a:lnTo>
                  <a:pt x="3509791" y="1850247"/>
                </a:lnTo>
                <a:lnTo>
                  <a:pt x="3555623" y="1868795"/>
                </a:lnTo>
                <a:lnTo>
                  <a:pt x="3599915" y="1889204"/>
                </a:lnTo>
                <a:lnTo>
                  <a:pt x="3642582" y="1911408"/>
                </a:lnTo>
                <a:lnTo>
                  <a:pt x="3683534" y="1935337"/>
                </a:lnTo>
                <a:lnTo>
                  <a:pt x="3722685" y="1960926"/>
                </a:lnTo>
                <a:lnTo>
                  <a:pt x="3759946" y="1988105"/>
                </a:lnTo>
                <a:lnTo>
                  <a:pt x="3795229" y="2016808"/>
                </a:lnTo>
                <a:lnTo>
                  <a:pt x="3828447" y="2046967"/>
                </a:lnTo>
                <a:lnTo>
                  <a:pt x="3859513" y="2078514"/>
                </a:lnTo>
                <a:lnTo>
                  <a:pt x="3888337" y="2111382"/>
                </a:lnTo>
                <a:lnTo>
                  <a:pt x="3914833" y="2145503"/>
                </a:lnTo>
                <a:lnTo>
                  <a:pt x="3938913" y="2180810"/>
                </a:lnTo>
                <a:lnTo>
                  <a:pt x="3960489" y="2217235"/>
                </a:lnTo>
                <a:lnTo>
                  <a:pt x="3979472" y="2254710"/>
                </a:lnTo>
                <a:lnTo>
                  <a:pt x="3995776" y="2293168"/>
                </a:lnTo>
                <a:lnTo>
                  <a:pt x="4009312" y="2332541"/>
                </a:lnTo>
                <a:lnTo>
                  <a:pt x="4019994" y="2372762"/>
                </a:lnTo>
                <a:lnTo>
                  <a:pt x="4027732" y="2413763"/>
                </a:lnTo>
                <a:lnTo>
                  <a:pt x="4032439" y="2455477"/>
                </a:lnTo>
                <a:lnTo>
                  <a:pt x="4034028" y="2497835"/>
                </a:lnTo>
              </a:path>
              <a:path w="6050280" h="2519679">
                <a:moveTo>
                  <a:pt x="3099816" y="1778507"/>
                </a:moveTo>
                <a:lnTo>
                  <a:pt x="3044743" y="1779731"/>
                </a:lnTo>
                <a:lnTo>
                  <a:pt x="2990508" y="1783357"/>
                </a:lnTo>
                <a:lnTo>
                  <a:pt x="2937199" y="1789317"/>
                </a:lnTo>
                <a:lnTo>
                  <a:pt x="2884905" y="1797544"/>
                </a:lnTo>
                <a:lnTo>
                  <a:pt x="2833712" y="1807971"/>
                </a:lnTo>
                <a:lnTo>
                  <a:pt x="2783709" y="1820529"/>
                </a:lnTo>
                <a:lnTo>
                  <a:pt x="2734984" y="1835151"/>
                </a:lnTo>
                <a:lnTo>
                  <a:pt x="2687625" y="1851771"/>
                </a:lnTo>
                <a:lnTo>
                  <a:pt x="2641718" y="1870319"/>
                </a:lnTo>
                <a:lnTo>
                  <a:pt x="2597354" y="1890728"/>
                </a:lnTo>
                <a:lnTo>
                  <a:pt x="2554618" y="1912932"/>
                </a:lnTo>
                <a:lnTo>
                  <a:pt x="2513600" y="1936861"/>
                </a:lnTo>
                <a:lnTo>
                  <a:pt x="2474386" y="1962450"/>
                </a:lnTo>
                <a:lnTo>
                  <a:pt x="2437066" y="1989629"/>
                </a:lnTo>
                <a:lnTo>
                  <a:pt x="2401726" y="2018332"/>
                </a:lnTo>
                <a:lnTo>
                  <a:pt x="2368455" y="2048491"/>
                </a:lnTo>
                <a:lnTo>
                  <a:pt x="2337341" y="2080038"/>
                </a:lnTo>
                <a:lnTo>
                  <a:pt x="2308471" y="2112906"/>
                </a:lnTo>
                <a:lnTo>
                  <a:pt x="2281934" y="2147027"/>
                </a:lnTo>
                <a:lnTo>
                  <a:pt x="2257817" y="2182334"/>
                </a:lnTo>
                <a:lnTo>
                  <a:pt x="2236208" y="2218759"/>
                </a:lnTo>
                <a:lnTo>
                  <a:pt x="2217195" y="2256234"/>
                </a:lnTo>
                <a:lnTo>
                  <a:pt x="2200866" y="2294692"/>
                </a:lnTo>
                <a:lnTo>
                  <a:pt x="2187308" y="2334065"/>
                </a:lnTo>
                <a:lnTo>
                  <a:pt x="2176611" y="2374286"/>
                </a:lnTo>
                <a:lnTo>
                  <a:pt x="2168861" y="2415287"/>
                </a:lnTo>
                <a:lnTo>
                  <a:pt x="2164146" y="2457001"/>
                </a:lnTo>
                <a:lnTo>
                  <a:pt x="2162556" y="2499360"/>
                </a:lnTo>
              </a:path>
              <a:path w="6050280" h="2519679">
                <a:moveTo>
                  <a:pt x="3025012" y="0"/>
                </a:moveTo>
                <a:lnTo>
                  <a:pt x="3077669" y="373"/>
                </a:lnTo>
                <a:lnTo>
                  <a:pt x="3130107" y="1491"/>
                </a:lnTo>
                <a:lnTo>
                  <a:pt x="3182321" y="3346"/>
                </a:lnTo>
                <a:lnTo>
                  <a:pt x="3234302" y="5933"/>
                </a:lnTo>
                <a:lnTo>
                  <a:pt x="3286045" y="9245"/>
                </a:lnTo>
                <a:lnTo>
                  <a:pt x="3337540" y="13277"/>
                </a:lnTo>
                <a:lnTo>
                  <a:pt x="3388782" y="18023"/>
                </a:lnTo>
                <a:lnTo>
                  <a:pt x="3439762" y="23476"/>
                </a:lnTo>
                <a:lnTo>
                  <a:pt x="3490474" y="29630"/>
                </a:lnTo>
                <a:lnTo>
                  <a:pt x="3540911" y="36480"/>
                </a:lnTo>
                <a:lnTo>
                  <a:pt x="3591064" y="44018"/>
                </a:lnTo>
                <a:lnTo>
                  <a:pt x="3640927" y="52240"/>
                </a:lnTo>
                <a:lnTo>
                  <a:pt x="3690493" y="61140"/>
                </a:lnTo>
                <a:lnTo>
                  <a:pt x="3739753" y="70710"/>
                </a:lnTo>
                <a:lnTo>
                  <a:pt x="3788702" y="80946"/>
                </a:lnTo>
                <a:lnTo>
                  <a:pt x="3837332" y="91840"/>
                </a:lnTo>
                <a:lnTo>
                  <a:pt x="3885635" y="103388"/>
                </a:lnTo>
                <a:lnTo>
                  <a:pt x="3933604" y="115582"/>
                </a:lnTo>
                <a:lnTo>
                  <a:pt x="3981232" y="128418"/>
                </a:lnTo>
                <a:lnTo>
                  <a:pt x="4028512" y="141888"/>
                </a:lnTo>
                <a:lnTo>
                  <a:pt x="4075436" y="155987"/>
                </a:lnTo>
                <a:lnTo>
                  <a:pt x="4121997" y="170709"/>
                </a:lnTo>
                <a:lnTo>
                  <a:pt x="4168188" y="186048"/>
                </a:lnTo>
                <a:lnTo>
                  <a:pt x="4214002" y="201997"/>
                </a:lnTo>
                <a:lnTo>
                  <a:pt x="4259431" y="218551"/>
                </a:lnTo>
                <a:lnTo>
                  <a:pt x="4304468" y="235703"/>
                </a:lnTo>
                <a:lnTo>
                  <a:pt x="4349106" y="253448"/>
                </a:lnTo>
                <a:lnTo>
                  <a:pt x="4393337" y="271780"/>
                </a:lnTo>
                <a:lnTo>
                  <a:pt x="4437155" y="290692"/>
                </a:lnTo>
                <a:lnTo>
                  <a:pt x="4480552" y="310178"/>
                </a:lnTo>
                <a:lnTo>
                  <a:pt x="4523520" y="330233"/>
                </a:lnTo>
                <a:lnTo>
                  <a:pt x="4566053" y="350850"/>
                </a:lnTo>
                <a:lnTo>
                  <a:pt x="4608143" y="372023"/>
                </a:lnTo>
                <a:lnTo>
                  <a:pt x="4649783" y="393747"/>
                </a:lnTo>
                <a:lnTo>
                  <a:pt x="4690966" y="416014"/>
                </a:lnTo>
                <a:lnTo>
                  <a:pt x="4731684" y="438820"/>
                </a:lnTo>
                <a:lnTo>
                  <a:pt x="4771930" y="462158"/>
                </a:lnTo>
                <a:lnTo>
                  <a:pt x="4811697" y="486021"/>
                </a:lnTo>
                <a:lnTo>
                  <a:pt x="4850978" y="510405"/>
                </a:lnTo>
                <a:lnTo>
                  <a:pt x="4889765" y="535303"/>
                </a:lnTo>
                <a:lnTo>
                  <a:pt x="4928051" y="560708"/>
                </a:lnTo>
                <a:lnTo>
                  <a:pt x="4965829" y="586616"/>
                </a:lnTo>
                <a:lnTo>
                  <a:pt x="5003092" y="613019"/>
                </a:lnTo>
                <a:lnTo>
                  <a:pt x="5039832" y="639912"/>
                </a:lnTo>
                <a:lnTo>
                  <a:pt x="5076042" y="667288"/>
                </a:lnTo>
                <a:lnTo>
                  <a:pt x="5111715" y="695142"/>
                </a:lnTo>
                <a:lnTo>
                  <a:pt x="5146843" y="723468"/>
                </a:lnTo>
                <a:lnTo>
                  <a:pt x="5181419" y="752259"/>
                </a:lnTo>
                <a:lnTo>
                  <a:pt x="5215437" y="781510"/>
                </a:lnTo>
                <a:lnTo>
                  <a:pt x="5248888" y="811215"/>
                </a:lnTo>
                <a:lnTo>
                  <a:pt x="5281765" y="841366"/>
                </a:lnTo>
                <a:lnTo>
                  <a:pt x="5314062" y="871959"/>
                </a:lnTo>
                <a:lnTo>
                  <a:pt x="5345771" y="902988"/>
                </a:lnTo>
                <a:lnTo>
                  <a:pt x="5376884" y="934445"/>
                </a:lnTo>
                <a:lnTo>
                  <a:pt x="5407395" y="966326"/>
                </a:lnTo>
                <a:lnTo>
                  <a:pt x="5437296" y="998624"/>
                </a:lnTo>
                <a:lnTo>
                  <a:pt x="5466579" y="1031333"/>
                </a:lnTo>
                <a:lnTo>
                  <a:pt x="5495239" y="1064447"/>
                </a:lnTo>
                <a:lnTo>
                  <a:pt x="5523266" y="1097960"/>
                </a:lnTo>
                <a:lnTo>
                  <a:pt x="5550655" y="1131866"/>
                </a:lnTo>
                <a:lnTo>
                  <a:pt x="5577397" y="1166160"/>
                </a:lnTo>
                <a:lnTo>
                  <a:pt x="5603486" y="1200834"/>
                </a:lnTo>
                <a:lnTo>
                  <a:pt x="5628915" y="1235882"/>
                </a:lnTo>
                <a:lnTo>
                  <a:pt x="5653675" y="1271300"/>
                </a:lnTo>
                <a:lnTo>
                  <a:pt x="5677760" y="1307080"/>
                </a:lnTo>
                <a:lnTo>
                  <a:pt x="5701162" y="1343217"/>
                </a:lnTo>
                <a:lnTo>
                  <a:pt x="5723875" y="1379705"/>
                </a:lnTo>
                <a:lnTo>
                  <a:pt x="5745891" y="1416537"/>
                </a:lnTo>
                <a:lnTo>
                  <a:pt x="5767202" y="1453708"/>
                </a:lnTo>
                <a:lnTo>
                  <a:pt x="5787802" y="1491211"/>
                </a:lnTo>
                <a:lnTo>
                  <a:pt x="5807682" y="1529041"/>
                </a:lnTo>
                <a:lnTo>
                  <a:pt x="5826837" y="1567191"/>
                </a:lnTo>
                <a:lnTo>
                  <a:pt x="5845259" y="1605656"/>
                </a:lnTo>
                <a:lnTo>
                  <a:pt x="5862939" y="1644429"/>
                </a:lnTo>
                <a:lnTo>
                  <a:pt x="5879872" y="1683504"/>
                </a:lnTo>
                <a:lnTo>
                  <a:pt x="5896050" y="1722875"/>
                </a:lnTo>
                <a:lnTo>
                  <a:pt x="5911465" y="1762537"/>
                </a:lnTo>
                <a:lnTo>
                  <a:pt x="5926110" y="1802483"/>
                </a:lnTo>
                <a:lnTo>
                  <a:pt x="5939979" y="1842706"/>
                </a:lnTo>
                <a:lnTo>
                  <a:pt x="5953063" y="1883202"/>
                </a:lnTo>
                <a:lnTo>
                  <a:pt x="5965356" y="1923964"/>
                </a:lnTo>
                <a:lnTo>
                  <a:pt x="5976850" y="1964986"/>
                </a:lnTo>
                <a:lnTo>
                  <a:pt x="5987538" y="2006261"/>
                </a:lnTo>
                <a:lnTo>
                  <a:pt x="5997413" y="2047785"/>
                </a:lnTo>
                <a:lnTo>
                  <a:pt x="6006467" y="2089550"/>
                </a:lnTo>
                <a:lnTo>
                  <a:pt x="6014693" y="2131551"/>
                </a:lnTo>
                <a:lnTo>
                  <a:pt x="6022084" y="2173782"/>
                </a:lnTo>
                <a:lnTo>
                  <a:pt x="6028633" y="2216236"/>
                </a:lnTo>
                <a:lnTo>
                  <a:pt x="6034333" y="2258908"/>
                </a:lnTo>
                <a:lnTo>
                  <a:pt x="6039175" y="2301792"/>
                </a:lnTo>
                <a:lnTo>
                  <a:pt x="6043153" y="2344881"/>
                </a:lnTo>
                <a:lnTo>
                  <a:pt x="6046260" y="2388169"/>
                </a:lnTo>
                <a:lnTo>
                  <a:pt x="6048488" y="2431651"/>
                </a:lnTo>
                <a:lnTo>
                  <a:pt x="6049830" y="2475321"/>
                </a:lnTo>
                <a:lnTo>
                  <a:pt x="6050280" y="2519171"/>
                </a:lnTo>
              </a:path>
              <a:path w="6050280" h="2519679">
                <a:moveTo>
                  <a:pt x="3026791" y="0"/>
                </a:moveTo>
                <a:lnTo>
                  <a:pt x="2974106" y="373"/>
                </a:lnTo>
                <a:lnTo>
                  <a:pt x="2921640" y="1491"/>
                </a:lnTo>
                <a:lnTo>
                  <a:pt x="2869399" y="3346"/>
                </a:lnTo>
                <a:lnTo>
                  <a:pt x="2817390" y="5933"/>
                </a:lnTo>
                <a:lnTo>
                  <a:pt x="2765620" y="9245"/>
                </a:lnTo>
                <a:lnTo>
                  <a:pt x="2714098" y="13277"/>
                </a:lnTo>
                <a:lnTo>
                  <a:pt x="2662829" y="18023"/>
                </a:lnTo>
                <a:lnTo>
                  <a:pt x="2611822" y="23476"/>
                </a:lnTo>
                <a:lnTo>
                  <a:pt x="2561083" y="29630"/>
                </a:lnTo>
                <a:lnTo>
                  <a:pt x="2510621" y="36480"/>
                </a:lnTo>
                <a:lnTo>
                  <a:pt x="2460441" y="44018"/>
                </a:lnTo>
                <a:lnTo>
                  <a:pt x="2410552" y="52240"/>
                </a:lnTo>
                <a:lnTo>
                  <a:pt x="2360961" y="61140"/>
                </a:lnTo>
                <a:lnTo>
                  <a:pt x="2311674" y="70710"/>
                </a:lnTo>
                <a:lnTo>
                  <a:pt x="2262700" y="80946"/>
                </a:lnTo>
                <a:lnTo>
                  <a:pt x="2214045" y="91840"/>
                </a:lnTo>
                <a:lnTo>
                  <a:pt x="2165717" y="103388"/>
                </a:lnTo>
                <a:lnTo>
                  <a:pt x="2117724" y="115582"/>
                </a:lnTo>
                <a:lnTo>
                  <a:pt x="2070071" y="128418"/>
                </a:lnTo>
                <a:lnTo>
                  <a:pt x="2022767" y="141888"/>
                </a:lnTo>
                <a:lnTo>
                  <a:pt x="1975819" y="155987"/>
                </a:lnTo>
                <a:lnTo>
                  <a:pt x="1929234" y="170709"/>
                </a:lnTo>
                <a:lnTo>
                  <a:pt x="1883019" y="186048"/>
                </a:lnTo>
                <a:lnTo>
                  <a:pt x="1837182" y="201997"/>
                </a:lnTo>
                <a:lnTo>
                  <a:pt x="1791730" y="218551"/>
                </a:lnTo>
                <a:lnTo>
                  <a:pt x="1746670" y="235703"/>
                </a:lnTo>
                <a:lnTo>
                  <a:pt x="1702009" y="253448"/>
                </a:lnTo>
                <a:lnTo>
                  <a:pt x="1657756" y="271780"/>
                </a:lnTo>
                <a:lnTo>
                  <a:pt x="1613916" y="290692"/>
                </a:lnTo>
                <a:lnTo>
                  <a:pt x="1570497" y="310178"/>
                </a:lnTo>
                <a:lnTo>
                  <a:pt x="1527507" y="330233"/>
                </a:lnTo>
                <a:lnTo>
                  <a:pt x="1484953" y="350850"/>
                </a:lnTo>
                <a:lnTo>
                  <a:pt x="1442842" y="372023"/>
                </a:lnTo>
                <a:lnTo>
                  <a:pt x="1401181" y="393747"/>
                </a:lnTo>
                <a:lnTo>
                  <a:pt x="1359977" y="416014"/>
                </a:lnTo>
                <a:lnTo>
                  <a:pt x="1319239" y="438820"/>
                </a:lnTo>
                <a:lnTo>
                  <a:pt x="1278972" y="462158"/>
                </a:lnTo>
                <a:lnTo>
                  <a:pt x="1239185" y="486021"/>
                </a:lnTo>
                <a:lnTo>
                  <a:pt x="1199885" y="510405"/>
                </a:lnTo>
                <a:lnTo>
                  <a:pt x="1161078" y="535303"/>
                </a:lnTo>
                <a:lnTo>
                  <a:pt x="1122773" y="560708"/>
                </a:lnTo>
                <a:lnTo>
                  <a:pt x="1084976" y="586616"/>
                </a:lnTo>
                <a:lnTo>
                  <a:pt x="1047695" y="613019"/>
                </a:lnTo>
                <a:lnTo>
                  <a:pt x="1010937" y="639912"/>
                </a:lnTo>
                <a:lnTo>
                  <a:pt x="974709" y="667288"/>
                </a:lnTo>
                <a:lnTo>
                  <a:pt x="939019" y="695142"/>
                </a:lnTo>
                <a:lnTo>
                  <a:pt x="903873" y="723468"/>
                </a:lnTo>
                <a:lnTo>
                  <a:pt x="869280" y="752259"/>
                </a:lnTo>
                <a:lnTo>
                  <a:pt x="835246" y="781510"/>
                </a:lnTo>
                <a:lnTo>
                  <a:pt x="801778" y="811215"/>
                </a:lnTo>
                <a:lnTo>
                  <a:pt x="768884" y="841366"/>
                </a:lnTo>
                <a:lnTo>
                  <a:pt x="736572" y="871959"/>
                </a:lnTo>
                <a:lnTo>
                  <a:pt x="704848" y="902988"/>
                </a:lnTo>
                <a:lnTo>
                  <a:pt x="673719" y="934445"/>
                </a:lnTo>
                <a:lnTo>
                  <a:pt x="643193" y="966326"/>
                </a:lnTo>
                <a:lnTo>
                  <a:pt x="613278" y="998624"/>
                </a:lnTo>
                <a:lnTo>
                  <a:pt x="583980" y="1031333"/>
                </a:lnTo>
                <a:lnTo>
                  <a:pt x="555307" y="1064447"/>
                </a:lnTo>
                <a:lnTo>
                  <a:pt x="527266" y="1097960"/>
                </a:lnTo>
                <a:lnTo>
                  <a:pt x="499864" y="1131866"/>
                </a:lnTo>
                <a:lnTo>
                  <a:pt x="473108" y="1166160"/>
                </a:lnTo>
                <a:lnTo>
                  <a:pt x="447007" y="1200834"/>
                </a:lnTo>
                <a:lnTo>
                  <a:pt x="421566" y="1235882"/>
                </a:lnTo>
                <a:lnTo>
                  <a:pt x="396794" y="1271300"/>
                </a:lnTo>
                <a:lnTo>
                  <a:pt x="372697" y="1307080"/>
                </a:lnTo>
                <a:lnTo>
                  <a:pt x="349283" y="1343217"/>
                </a:lnTo>
                <a:lnTo>
                  <a:pt x="326560" y="1379705"/>
                </a:lnTo>
                <a:lnTo>
                  <a:pt x="304534" y="1416537"/>
                </a:lnTo>
                <a:lnTo>
                  <a:pt x="283212" y="1453708"/>
                </a:lnTo>
                <a:lnTo>
                  <a:pt x="262602" y="1491211"/>
                </a:lnTo>
                <a:lnTo>
                  <a:pt x="242712" y="1529041"/>
                </a:lnTo>
                <a:lnTo>
                  <a:pt x="223548" y="1567191"/>
                </a:lnTo>
                <a:lnTo>
                  <a:pt x="205118" y="1605656"/>
                </a:lnTo>
                <a:lnTo>
                  <a:pt x="187429" y="1644429"/>
                </a:lnTo>
                <a:lnTo>
                  <a:pt x="170488" y="1683504"/>
                </a:lnTo>
                <a:lnTo>
                  <a:pt x="154302" y="1722875"/>
                </a:lnTo>
                <a:lnTo>
                  <a:pt x="138880" y="1762537"/>
                </a:lnTo>
                <a:lnTo>
                  <a:pt x="124227" y="1802483"/>
                </a:lnTo>
                <a:lnTo>
                  <a:pt x="110352" y="1842706"/>
                </a:lnTo>
                <a:lnTo>
                  <a:pt x="97262" y="1883202"/>
                </a:lnTo>
                <a:lnTo>
                  <a:pt x="84963" y="1923964"/>
                </a:lnTo>
                <a:lnTo>
                  <a:pt x="73464" y="1964986"/>
                </a:lnTo>
                <a:lnTo>
                  <a:pt x="62771" y="2006261"/>
                </a:lnTo>
                <a:lnTo>
                  <a:pt x="52891" y="2047785"/>
                </a:lnTo>
                <a:lnTo>
                  <a:pt x="43833" y="2089550"/>
                </a:lnTo>
                <a:lnTo>
                  <a:pt x="35603" y="2131551"/>
                </a:lnTo>
                <a:lnTo>
                  <a:pt x="28208" y="2173782"/>
                </a:lnTo>
                <a:lnTo>
                  <a:pt x="21656" y="2216236"/>
                </a:lnTo>
                <a:lnTo>
                  <a:pt x="15954" y="2258908"/>
                </a:lnTo>
                <a:lnTo>
                  <a:pt x="11109" y="2301792"/>
                </a:lnTo>
                <a:lnTo>
                  <a:pt x="7129" y="2344881"/>
                </a:lnTo>
                <a:lnTo>
                  <a:pt x="4021" y="2388169"/>
                </a:lnTo>
                <a:lnTo>
                  <a:pt x="1792" y="2431651"/>
                </a:lnTo>
                <a:lnTo>
                  <a:pt x="449" y="2475321"/>
                </a:lnTo>
                <a:lnTo>
                  <a:pt x="0" y="2519171"/>
                </a:lnTo>
              </a:path>
              <a:path w="6050280" h="2519679">
                <a:moveTo>
                  <a:pt x="1523" y="2519171"/>
                </a:moveTo>
                <a:lnTo>
                  <a:pt x="6050280" y="2519171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245611" y="4231081"/>
            <a:ext cx="1959610" cy="1699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520"/>
              </a:lnSpc>
              <a:spcBef>
                <a:spcPts val="100"/>
              </a:spcBef>
            </a:pP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SİMA(Pirosfer)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ts val="2520"/>
              </a:lnSpc>
            </a:pP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Ateş</a:t>
            </a:r>
            <a:r>
              <a:rPr sz="2400" spc="-2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küre</a:t>
            </a:r>
            <a:endParaRPr sz="2400">
              <a:latin typeface="Times New Roman"/>
              <a:cs typeface="Times New Roman"/>
            </a:endParaRPr>
          </a:p>
          <a:p>
            <a:pPr marR="19050" algn="ctr">
              <a:lnSpc>
                <a:spcPct val="100000"/>
              </a:lnSpc>
              <a:spcBef>
                <a:spcPts val="515"/>
              </a:spcBef>
            </a:pPr>
            <a:r>
              <a:rPr sz="2000" dirty="0">
                <a:solidFill>
                  <a:srgbClr val="000099"/>
                </a:solidFill>
                <a:latin typeface="Times New Roman"/>
                <a:cs typeface="Times New Roman"/>
              </a:rPr>
              <a:t>NİFSİMA</a:t>
            </a:r>
            <a:endParaRPr sz="2000">
              <a:latin typeface="Times New Roman"/>
              <a:cs typeface="Times New Roman"/>
            </a:endParaRPr>
          </a:p>
          <a:p>
            <a:pPr marR="9525" algn="ctr">
              <a:lnSpc>
                <a:spcPts val="2245"/>
              </a:lnSpc>
              <a:spcBef>
                <a:spcPts val="730"/>
              </a:spcBef>
            </a:pPr>
            <a:r>
              <a:rPr sz="2200" spc="-10" dirty="0">
                <a:solidFill>
                  <a:srgbClr val="000099"/>
                </a:solidFill>
                <a:latin typeface="Times New Roman"/>
                <a:cs typeface="Times New Roman"/>
              </a:rPr>
              <a:t>NİFE</a:t>
            </a:r>
            <a:endParaRPr sz="2200">
              <a:latin typeface="Times New Roman"/>
              <a:cs typeface="Times New Roman"/>
            </a:endParaRPr>
          </a:p>
          <a:p>
            <a:pPr marR="9525" algn="ctr">
              <a:lnSpc>
                <a:spcPts val="2245"/>
              </a:lnSpc>
            </a:pPr>
            <a:r>
              <a:rPr sz="2200" spc="-5" dirty="0">
                <a:solidFill>
                  <a:srgbClr val="000099"/>
                </a:solidFill>
                <a:latin typeface="Times New Roman"/>
                <a:cs typeface="Times New Roman"/>
              </a:rPr>
              <a:t>çekirdek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63214" y="3579367"/>
            <a:ext cx="1718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SİAL(Kabuk)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919753" y="5993891"/>
            <a:ext cx="3192145" cy="776605"/>
            <a:chOff x="1919753" y="5993891"/>
            <a:chExt cx="3192145" cy="776605"/>
          </a:xfrm>
        </p:grpSpPr>
        <p:sp>
          <p:nvSpPr>
            <p:cNvPr id="13" name="object 13"/>
            <p:cNvSpPr/>
            <p:nvPr/>
          </p:nvSpPr>
          <p:spPr>
            <a:xfrm>
              <a:off x="1978151" y="5993891"/>
              <a:ext cx="76200" cy="2164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19753" y="6317448"/>
              <a:ext cx="233045" cy="452755"/>
            </a:xfrm>
            <a:custGeom>
              <a:avLst/>
              <a:gdLst/>
              <a:ahLst/>
              <a:cxnLst/>
              <a:rect l="l" t="t" r="r" b="b"/>
              <a:pathLst>
                <a:path w="233044" h="452754">
                  <a:moveTo>
                    <a:pt x="90719" y="371425"/>
                  </a:moveTo>
                  <a:lnTo>
                    <a:pt x="47603" y="371425"/>
                  </a:lnTo>
                  <a:lnTo>
                    <a:pt x="55223" y="373165"/>
                  </a:lnTo>
                  <a:lnTo>
                    <a:pt x="63035" y="375494"/>
                  </a:lnTo>
                  <a:lnTo>
                    <a:pt x="94188" y="397578"/>
                  </a:lnTo>
                  <a:lnTo>
                    <a:pt x="120667" y="429116"/>
                  </a:lnTo>
                  <a:lnTo>
                    <a:pt x="138408" y="452103"/>
                  </a:lnTo>
                  <a:lnTo>
                    <a:pt x="140694" y="452649"/>
                  </a:lnTo>
                  <a:lnTo>
                    <a:pt x="149526" y="413935"/>
                  </a:lnTo>
                  <a:lnTo>
                    <a:pt x="119612" y="413935"/>
                  </a:lnTo>
                  <a:lnTo>
                    <a:pt x="106422" y="393181"/>
                  </a:lnTo>
                  <a:lnTo>
                    <a:pt x="94482" y="376129"/>
                  </a:lnTo>
                  <a:lnTo>
                    <a:pt x="90719" y="371425"/>
                  </a:lnTo>
                  <a:close/>
                </a:path>
                <a:path w="233044" h="452754">
                  <a:moveTo>
                    <a:pt x="41507" y="337173"/>
                  </a:moveTo>
                  <a:lnTo>
                    <a:pt x="35411" y="337618"/>
                  </a:lnTo>
                  <a:lnTo>
                    <a:pt x="21822" y="341822"/>
                  </a:lnTo>
                  <a:lnTo>
                    <a:pt x="15853" y="345555"/>
                  </a:lnTo>
                  <a:lnTo>
                    <a:pt x="11027" y="350927"/>
                  </a:lnTo>
                  <a:lnTo>
                    <a:pt x="6074" y="356300"/>
                  </a:lnTo>
                  <a:lnTo>
                    <a:pt x="2772" y="362726"/>
                  </a:lnTo>
                  <a:lnTo>
                    <a:pt x="1121" y="370193"/>
                  </a:lnTo>
                  <a:lnTo>
                    <a:pt x="0" y="377942"/>
                  </a:lnTo>
                  <a:lnTo>
                    <a:pt x="248" y="385513"/>
                  </a:lnTo>
                  <a:lnTo>
                    <a:pt x="22627" y="419473"/>
                  </a:lnTo>
                  <a:lnTo>
                    <a:pt x="31601" y="425019"/>
                  </a:lnTo>
                  <a:lnTo>
                    <a:pt x="34014" y="421315"/>
                  </a:lnTo>
                  <a:lnTo>
                    <a:pt x="27826" y="414547"/>
                  </a:lnTo>
                  <a:lnTo>
                    <a:pt x="23949" y="407319"/>
                  </a:lnTo>
                  <a:lnTo>
                    <a:pt x="22405" y="399630"/>
                  </a:lnTo>
                  <a:lnTo>
                    <a:pt x="23219" y="391479"/>
                  </a:lnTo>
                  <a:lnTo>
                    <a:pt x="24743" y="384659"/>
                  </a:lnTo>
                  <a:lnTo>
                    <a:pt x="28553" y="379477"/>
                  </a:lnTo>
                  <a:lnTo>
                    <a:pt x="40745" y="372340"/>
                  </a:lnTo>
                  <a:lnTo>
                    <a:pt x="47603" y="371425"/>
                  </a:lnTo>
                  <a:lnTo>
                    <a:pt x="90719" y="371425"/>
                  </a:lnTo>
                  <a:lnTo>
                    <a:pt x="83750" y="362726"/>
                  </a:lnTo>
                  <a:lnTo>
                    <a:pt x="46841" y="338380"/>
                  </a:lnTo>
                  <a:lnTo>
                    <a:pt x="41507" y="337173"/>
                  </a:lnTo>
                  <a:close/>
                </a:path>
                <a:path w="233044" h="452754">
                  <a:moveTo>
                    <a:pt x="119739" y="347803"/>
                  </a:moveTo>
                  <a:lnTo>
                    <a:pt x="118850" y="351728"/>
                  </a:lnTo>
                  <a:lnTo>
                    <a:pt x="123295" y="355334"/>
                  </a:lnTo>
                  <a:lnTo>
                    <a:pt x="126216" y="358078"/>
                  </a:lnTo>
                  <a:lnTo>
                    <a:pt x="127359" y="359957"/>
                  </a:lnTo>
                  <a:lnTo>
                    <a:pt x="128629" y="361837"/>
                  </a:lnTo>
                  <a:lnTo>
                    <a:pt x="129264" y="364034"/>
                  </a:lnTo>
                  <a:lnTo>
                    <a:pt x="129518" y="369038"/>
                  </a:lnTo>
                  <a:lnTo>
                    <a:pt x="128629" y="374207"/>
                  </a:lnTo>
                  <a:lnTo>
                    <a:pt x="119612" y="413935"/>
                  </a:lnTo>
                  <a:lnTo>
                    <a:pt x="149526" y="413935"/>
                  </a:lnTo>
                  <a:lnTo>
                    <a:pt x="160506" y="365812"/>
                  </a:lnTo>
                  <a:lnTo>
                    <a:pt x="119739" y="347803"/>
                  </a:lnTo>
                  <a:close/>
                </a:path>
                <a:path w="233044" h="452754">
                  <a:moveTo>
                    <a:pt x="79672" y="222872"/>
                  </a:moveTo>
                  <a:lnTo>
                    <a:pt x="41253" y="234697"/>
                  </a:lnTo>
                  <a:lnTo>
                    <a:pt x="26236" y="264517"/>
                  </a:lnTo>
                  <a:lnTo>
                    <a:pt x="26457" y="269497"/>
                  </a:lnTo>
                  <a:lnTo>
                    <a:pt x="52048" y="305347"/>
                  </a:lnTo>
                  <a:lnTo>
                    <a:pt x="94720" y="322175"/>
                  </a:lnTo>
                  <a:lnTo>
                    <a:pt x="121294" y="325468"/>
                  </a:lnTo>
                  <a:lnTo>
                    <a:pt x="130153" y="325337"/>
                  </a:lnTo>
                  <a:lnTo>
                    <a:pt x="175746" y="304852"/>
                  </a:lnTo>
                  <a:lnTo>
                    <a:pt x="178706" y="299467"/>
                  </a:lnTo>
                  <a:lnTo>
                    <a:pt x="162284" y="299467"/>
                  </a:lnTo>
                  <a:lnTo>
                    <a:pt x="156950" y="299378"/>
                  </a:lnTo>
                  <a:lnTo>
                    <a:pt x="114405" y="291974"/>
                  </a:lnTo>
                  <a:lnTo>
                    <a:pt x="68907" y="281224"/>
                  </a:lnTo>
                  <a:lnTo>
                    <a:pt x="35411" y="266726"/>
                  </a:lnTo>
                  <a:lnTo>
                    <a:pt x="34014" y="264517"/>
                  </a:lnTo>
                  <a:lnTo>
                    <a:pt x="39983" y="250712"/>
                  </a:lnTo>
                  <a:lnTo>
                    <a:pt x="44047" y="248769"/>
                  </a:lnTo>
                  <a:lnTo>
                    <a:pt x="51286" y="248578"/>
                  </a:lnTo>
                  <a:lnTo>
                    <a:pt x="164368" y="248578"/>
                  </a:lnTo>
                  <a:lnTo>
                    <a:pt x="161776" y="246406"/>
                  </a:lnTo>
                  <a:lnTo>
                    <a:pt x="125444" y="229413"/>
                  </a:lnTo>
                  <a:lnTo>
                    <a:pt x="91084" y="223077"/>
                  </a:lnTo>
                  <a:lnTo>
                    <a:pt x="79672" y="222872"/>
                  </a:lnTo>
                  <a:close/>
                </a:path>
                <a:path w="233044" h="452754">
                  <a:moveTo>
                    <a:pt x="164368" y="248578"/>
                  </a:moveTo>
                  <a:lnTo>
                    <a:pt x="51286" y="248578"/>
                  </a:lnTo>
                  <a:lnTo>
                    <a:pt x="61573" y="250153"/>
                  </a:lnTo>
                  <a:lnTo>
                    <a:pt x="66833" y="251155"/>
                  </a:lnTo>
                  <a:lnTo>
                    <a:pt x="106785" y="260021"/>
                  </a:lnTo>
                  <a:lnTo>
                    <a:pt x="153521" y="271121"/>
                  </a:lnTo>
                  <a:lnTo>
                    <a:pt x="173579" y="286005"/>
                  </a:lnTo>
                  <a:lnTo>
                    <a:pt x="172825" y="289599"/>
                  </a:lnTo>
                  <a:lnTo>
                    <a:pt x="162284" y="299467"/>
                  </a:lnTo>
                  <a:lnTo>
                    <a:pt x="178706" y="299467"/>
                  </a:lnTo>
                  <a:lnTo>
                    <a:pt x="179048" y="298845"/>
                  </a:lnTo>
                  <a:lnTo>
                    <a:pt x="180699" y="291733"/>
                  </a:lnTo>
                  <a:lnTo>
                    <a:pt x="181982" y="286005"/>
                  </a:lnTo>
                  <a:lnTo>
                    <a:pt x="181969" y="279401"/>
                  </a:lnTo>
                  <a:lnTo>
                    <a:pt x="178413" y="267463"/>
                  </a:lnTo>
                  <a:lnTo>
                    <a:pt x="175619" y="261824"/>
                  </a:lnTo>
                  <a:lnTo>
                    <a:pt x="167491" y="251194"/>
                  </a:lnTo>
                  <a:lnTo>
                    <a:pt x="164368" y="248578"/>
                  </a:lnTo>
                  <a:close/>
                </a:path>
                <a:path w="233044" h="452754">
                  <a:moveTo>
                    <a:pt x="105072" y="111429"/>
                  </a:moveTo>
                  <a:lnTo>
                    <a:pt x="66653" y="123255"/>
                  </a:lnTo>
                  <a:lnTo>
                    <a:pt x="51636" y="153074"/>
                  </a:lnTo>
                  <a:lnTo>
                    <a:pt x="51857" y="158056"/>
                  </a:lnTo>
                  <a:lnTo>
                    <a:pt x="77448" y="193905"/>
                  </a:lnTo>
                  <a:lnTo>
                    <a:pt x="120120" y="210732"/>
                  </a:lnTo>
                  <a:lnTo>
                    <a:pt x="146694" y="214025"/>
                  </a:lnTo>
                  <a:lnTo>
                    <a:pt x="155553" y="213894"/>
                  </a:lnTo>
                  <a:lnTo>
                    <a:pt x="196193" y="198324"/>
                  </a:lnTo>
                  <a:lnTo>
                    <a:pt x="201146" y="193422"/>
                  </a:lnTo>
                  <a:lnTo>
                    <a:pt x="204106" y="188025"/>
                  </a:lnTo>
                  <a:lnTo>
                    <a:pt x="187811" y="188025"/>
                  </a:lnTo>
                  <a:lnTo>
                    <a:pt x="182350" y="187936"/>
                  </a:lnTo>
                  <a:lnTo>
                    <a:pt x="139805" y="180532"/>
                  </a:lnTo>
                  <a:lnTo>
                    <a:pt x="94355" y="169786"/>
                  </a:lnTo>
                  <a:lnTo>
                    <a:pt x="60811" y="155284"/>
                  </a:lnTo>
                  <a:lnTo>
                    <a:pt x="59414" y="153074"/>
                  </a:lnTo>
                  <a:lnTo>
                    <a:pt x="76686" y="137136"/>
                  </a:lnTo>
                  <a:lnTo>
                    <a:pt x="189760" y="137136"/>
                  </a:lnTo>
                  <a:lnTo>
                    <a:pt x="187176" y="134977"/>
                  </a:lnTo>
                  <a:lnTo>
                    <a:pt x="150844" y="117976"/>
                  </a:lnTo>
                  <a:lnTo>
                    <a:pt x="116484" y="111636"/>
                  </a:lnTo>
                  <a:lnTo>
                    <a:pt x="105072" y="111429"/>
                  </a:lnTo>
                  <a:close/>
                </a:path>
                <a:path w="233044" h="452754">
                  <a:moveTo>
                    <a:pt x="189760" y="137136"/>
                  </a:moveTo>
                  <a:lnTo>
                    <a:pt x="76686" y="137136"/>
                  </a:lnTo>
                  <a:lnTo>
                    <a:pt x="86973" y="138710"/>
                  </a:lnTo>
                  <a:lnTo>
                    <a:pt x="92235" y="139713"/>
                  </a:lnTo>
                  <a:lnTo>
                    <a:pt x="132312" y="148578"/>
                  </a:lnTo>
                  <a:lnTo>
                    <a:pt x="178921" y="159691"/>
                  </a:lnTo>
                  <a:lnTo>
                    <a:pt x="198981" y="174564"/>
                  </a:lnTo>
                  <a:lnTo>
                    <a:pt x="198225" y="178157"/>
                  </a:lnTo>
                  <a:lnTo>
                    <a:pt x="187811" y="188025"/>
                  </a:lnTo>
                  <a:lnTo>
                    <a:pt x="204106" y="188025"/>
                  </a:lnTo>
                  <a:lnTo>
                    <a:pt x="204448" y="187402"/>
                  </a:lnTo>
                  <a:lnTo>
                    <a:pt x="206099" y="180303"/>
                  </a:lnTo>
                  <a:lnTo>
                    <a:pt x="207382" y="174564"/>
                  </a:lnTo>
                  <a:lnTo>
                    <a:pt x="207369" y="167959"/>
                  </a:lnTo>
                  <a:lnTo>
                    <a:pt x="205591" y="161990"/>
                  </a:lnTo>
                  <a:lnTo>
                    <a:pt x="203940" y="156021"/>
                  </a:lnTo>
                  <a:lnTo>
                    <a:pt x="201019" y="150382"/>
                  </a:lnTo>
                  <a:lnTo>
                    <a:pt x="192891" y="139752"/>
                  </a:lnTo>
                  <a:lnTo>
                    <a:pt x="189760" y="137136"/>
                  </a:lnTo>
                  <a:close/>
                </a:path>
                <a:path w="233044" h="452754">
                  <a:moveTo>
                    <a:pt x="130528" y="0"/>
                  </a:moveTo>
                  <a:lnTo>
                    <a:pt x="92053" y="11812"/>
                  </a:lnTo>
                  <a:lnTo>
                    <a:pt x="77037" y="41644"/>
                  </a:lnTo>
                  <a:lnTo>
                    <a:pt x="77257" y="46618"/>
                  </a:lnTo>
                  <a:lnTo>
                    <a:pt x="102848" y="82462"/>
                  </a:lnTo>
                  <a:lnTo>
                    <a:pt x="145520" y="99290"/>
                  </a:lnTo>
                  <a:lnTo>
                    <a:pt x="172094" y="102590"/>
                  </a:lnTo>
                  <a:lnTo>
                    <a:pt x="180953" y="102452"/>
                  </a:lnTo>
                  <a:lnTo>
                    <a:pt x="221720" y="86882"/>
                  </a:lnTo>
                  <a:lnTo>
                    <a:pt x="229513" y="76582"/>
                  </a:lnTo>
                  <a:lnTo>
                    <a:pt x="213211" y="76582"/>
                  </a:lnTo>
                  <a:lnTo>
                    <a:pt x="207750" y="76506"/>
                  </a:lnTo>
                  <a:lnTo>
                    <a:pt x="165205" y="69102"/>
                  </a:lnTo>
                  <a:lnTo>
                    <a:pt x="119755" y="58345"/>
                  </a:lnTo>
                  <a:lnTo>
                    <a:pt x="86211" y="43854"/>
                  </a:lnTo>
                  <a:lnTo>
                    <a:pt x="84814" y="41644"/>
                  </a:lnTo>
                  <a:lnTo>
                    <a:pt x="84569" y="38939"/>
                  </a:lnTo>
                  <a:lnTo>
                    <a:pt x="85322" y="35853"/>
                  </a:lnTo>
                  <a:lnTo>
                    <a:pt x="86211" y="31789"/>
                  </a:lnTo>
                  <a:lnTo>
                    <a:pt x="87989" y="29122"/>
                  </a:lnTo>
                  <a:lnTo>
                    <a:pt x="94974" y="25884"/>
                  </a:lnTo>
                  <a:lnTo>
                    <a:pt x="102213" y="25706"/>
                  </a:lnTo>
                  <a:lnTo>
                    <a:pt x="215168" y="25706"/>
                  </a:lnTo>
                  <a:lnTo>
                    <a:pt x="212576" y="23534"/>
                  </a:lnTo>
                  <a:lnTo>
                    <a:pt x="176351" y="6533"/>
                  </a:lnTo>
                  <a:lnTo>
                    <a:pt x="141948" y="204"/>
                  </a:lnTo>
                  <a:lnTo>
                    <a:pt x="130528" y="0"/>
                  </a:lnTo>
                  <a:close/>
                </a:path>
                <a:path w="233044" h="452754">
                  <a:moveTo>
                    <a:pt x="215168" y="25706"/>
                  </a:moveTo>
                  <a:lnTo>
                    <a:pt x="102213" y="25706"/>
                  </a:lnTo>
                  <a:lnTo>
                    <a:pt x="112373" y="27281"/>
                  </a:lnTo>
                  <a:lnTo>
                    <a:pt x="117689" y="28283"/>
                  </a:lnTo>
                  <a:lnTo>
                    <a:pt x="157712" y="37136"/>
                  </a:lnTo>
                  <a:lnTo>
                    <a:pt x="204321" y="48248"/>
                  </a:lnTo>
                  <a:lnTo>
                    <a:pt x="224380" y="63127"/>
                  </a:lnTo>
                  <a:lnTo>
                    <a:pt x="223625" y="66727"/>
                  </a:lnTo>
                  <a:lnTo>
                    <a:pt x="222863" y="70054"/>
                  </a:lnTo>
                  <a:lnTo>
                    <a:pt x="221339" y="72543"/>
                  </a:lnTo>
                  <a:lnTo>
                    <a:pt x="217021" y="75807"/>
                  </a:lnTo>
                  <a:lnTo>
                    <a:pt x="213211" y="76582"/>
                  </a:lnTo>
                  <a:lnTo>
                    <a:pt x="229513" y="76582"/>
                  </a:lnTo>
                  <a:lnTo>
                    <a:pt x="229848" y="75972"/>
                  </a:lnTo>
                  <a:lnTo>
                    <a:pt x="231499" y="68860"/>
                  </a:lnTo>
                  <a:lnTo>
                    <a:pt x="232783" y="63127"/>
                  </a:lnTo>
                  <a:lnTo>
                    <a:pt x="232769" y="56516"/>
                  </a:lnTo>
                  <a:lnTo>
                    <a:pt x="230991" y="50547"/>
                  </a:lnTo>
                  <a:lnTo>
                    <a:pt x="229340" y="44591"/>
                  </a:lnTo>
                  <a:lnTo>
                    <a:pt x="226419" y="38939"/>
                  </a:lnTo>
                  <a:lnTo>
                    <a:pt x="218291" y="28322"/>
                  </a:lnTo>
                  <a:lnTo>
                    <a:pt x="215168" y="257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31774" y="6072301"/>
              <a:ext cx="172183" cy="23025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40024" y="6100571"/>
              <a:ext cx="1871980" cy="76200"/>
            </a:xfrm>
            <a:custGeom>
              <a:avLst/>
              <a:gdLst/>
              <a:ahLst/>
              <a:cxnLst/>
              <a:rect l="l" t="t" r="r" b="b"/>
              <a:pathLst>
                <a:path w="1871979" h="76200">
                  <a:moveTo>
                    <a:pt x="289560" y="31750"/>
                  </a:moveTo>
                  <a:lnTo>
                    <a:pt x="76200" y="31750"/>
                  </a:lnTo>
                  <a:lnTo>
                    <a:pt x="76200" y="0"/>
                  </a:ln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289560" y="44450"/>
                  </a:lnTo>
                  <a:lnTo>
                    <a:pt x="289560" y="31750"/>
                  </a:lnTo>
                  <a:close/>
                </a:path>
                <a:path w="1871979" h="76200">
                  <a:moveTo>
                    <a:pt x="1871472" y="38100"/>
                  </a:moveTo>
                  <a:lnTo>
                    <a:pt x="1858772" y="31750"/>
                  </a:lnTo>
                  <a:lnTo>
                    <a:pt x="1795272" y="0"/>
                  </a:lnTo>
                  <a:lnTo>
                    <a:pt x="1795272" y="31750"/>
                  </a:lnTo>
                  <a:lnTo>
                    <a:pt x="1583436" y="31750"/>
                  </a:lnTo>
                  <a:lnTo>
                    <a:pt x="1583436" y="44450"/>
                  </a:lnTo>
                  <a:lnTo>
                    <a:pt x="1795272" y="44450"/>
                  </a:lnTo>
                  <a:lnTo>
                    <a:pt x="1795272" y="76200"/>
                  </a:lnTo>
                  <a:lnTo>
                    <a:pt x="1858772" y="44450"/>
                  </a:lnTo>
                  <a:lnTo>
                    <a:pt x="1871472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751834" y="5963513"/>
            <a:ext cx="856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6500</a:t>
            </a:r>
            <a:r>
              <a:rPr sz="18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km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07282" y="6128105"/>
            <a:ext cx="546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Nikel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55465" y="6292697"/>
            <a:ext cx="648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Demir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28438" y="5944006"/>
            <a:ext cx="4343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1700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28438" y="6090310"/>
            <a:ext cx="4857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Ni</a:t>
            </a:r>
            <a:r>
              <a:rPr sz="1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28438" y="6382613"/>
            <a:ext cx="770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Silisyum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028438" y="6529527"/>
            <a:ext cx="10960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Magne</a:t>
            </a:r>
            <a:r>
              <a:rPr sz="1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z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yum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82488" y="5918708"/>
            <a:ext cx="4343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1200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682488" y="6065011"/>
            <a:ext cx="7702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Silisyum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003038" y="6211315"/>
            <a:ext cx="18008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400" b="1" spc="-15" baseline="-6944" dirty="0">
                <a:solidFill>
                  <a:srgbClr val="FFFFFF"/>
                </a:solidFill>
                <a:latin typeface="Times New Roman"/>
                <a:cs typeface="Times New Roman"/>
              </a:rPr>
              <a:t>Demir</a:t>
            </a:r>
            <a:r>
              <a:rPr sz="2400" b="1" spc="562" baseline="-694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Magnezyum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613017" y="5948883"/>
            <a:ext cx="5600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60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km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168" y="724027"/>
            <a:ext cx="27400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Char char="•"/>
              <a:tabLst>
                <a:tab pos="469265" algn="l"/>
                <a:tab pos="469900" algn="l"/>
                <a:tab pos="2068830" algn="l"/>
              </a:tabLst>
            </a:pPr>
            <a:r>
              <a:rPr sz="2800" spc="-10" dirty="0">
                <a:solidFill>
                  <a:srgbClr val="000099"/>
                </a:solidFill>
                <a:latin typeface="Tahoma"/>
                <a:cs typeface="Tahoma"/>
              </a:rPr>
              <a:t>Gün</a:t>
            </a:r>
            <a:r>
              <a:rPr sz="2800" dirty="0">
                <a:solidFill>
                  <a:srgbClr val="000099"/>
                </a:solidFill>
                <a:latin typeface="Tahoma"/>
                <a:cs typeface="Tahoma"/>
              </a:rPr>
              <a:t>e</a:t>
            </a:r>
            <a:r>
              <a:rPr sz="2800" spc="-10" dirty="0">
                <a:solidFill>
                  <a:srgbClr val="000099"/>
                </a:solidFill>
                <a:latin typeface="Tahoma"/>
                <a:cs typeface="Tahoma"/>
              </a:rPr>
              <a:t>ş</a:t>
            </a:r>
            <a:r>
              <a:rPr sz="2800" spc="-5" dirty="0">
                <a:solidFill>
                  <a:srgbClr val="000099"/>
                </a:solidFill>
                <a:latin typeface="Tahoma"/>
                <a:cs typeface="Tahoma"/>
              </a:rPr>
              <a:t>e</a:t>
            </a:r>
            <a:r>
              <a:rPr sz="2800" dirty="0">
                <a:solidFill>
                  <a:srgbClr val="000099"/>
                </a:solidFill>
                <a:latin typeface="Tahoma"/>
                <a:cs typeface="Tahoma"/>
              </a:rPr>
              <a:t>	</a:t>
            </a:r>
            <a:r>
              <a:rPr sz="2800" spc="-5" dirty="0">
                <a:solidFill>
                  <a:srgbClr val="000099"/>
                </a:solidFill>
                <a:latin typeface="Tahoma"/>
                <a:cs typeface="Tahoma"/>
              </a:rPr>
              <a:t>olan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6034" y="724027"/>
            <a:ext cx="49796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04315" algn="l"/>
                <a:tab pos="3736340" algn="l"/>
              </a:tabLst>
            </a:pPr>
            <a:r>
              <a:rPr sz="2800" spc="-5" dirty="0">
                <a:solidFill>
                  <a:srgbClr val="000099"/>
                </a:solidFill>
                <a:latin typeface="Tahoma"/>
                <a:cs typeface="Tahoma"/>
              </a:rPr>
              <a:t>uzaklık	</a:t>
            </a:r>
            <a:r>
              <a:rPr sz="2800" spc="-10" dirty="0">
                <a:solidFill>
                  <a:srgbClr val="000099"/>
                </a:solidFill>
                <a:latin typeface="Tahoma"/>
                <a:cs typeface="Tahoma"/>
              </a:rPr>
              <a:t>bakımından	</a:t>
            </a:r>
            <a:r>
              <a:rPr sz="2800" spc="-5" dirty="0">
                <a:solidFill>
                  <a:srgbClr val="000099"/>
                </a:solidFill>
                <a:latin typeface="Tahoma"/>
                <a:cs typeface="Tahoma"/>
              </a:rPr>
              <a:t>üçüncü,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4768" y="937265"/>
            <a:ext cx="6777990" cy="3866515"/>
          </a:xfrm>
          <a:prstGeom prst="rect">
            <a:avLst/>
          </a:prstGeom>
        </p:spPr>
        <p:txBody>
          <a:bodyPr vert="horz" wrap="square" lIns="0" tIns="225425" rIns="0" bIns="0" rtlCol="0">
            <a:spAutoFit/>
          </a:bodyPr>
          <a:lstStyle/>
          <a:p>
            <a:pPr marL="494665">
              <a:lnSpc>
                <a:spcPct val="100000"/>
              </a:lnSpc>
              <a:spcBef>
                <a:spcPts val="1775"/>
              </a:spcBef>
            </a:pPr>
            <a:r>
              <a:rPr sz="2800" spc="-5" dirty="0">
                <a:solidFill>
                  <a:srgbClr val="000099"/>
                </a:solidFill>
                <a:latin typeface="Tahoma"/>
                <a:cs typeface="Tahoma"/>
              </a:rPr>
              <a:t>büyüklük bakımından altıncı</a:t>
            </a:r>
            <a:r>
              <a:rPr sz="2800" spc="70" dirty="0">
                <a:solidFill>
                  <a:srgbClr val="000099"/>
                </a:solidFill>
                <a:latin typeface="Tahoma"/>
                <a:cs typeface="Tahoma"/>
              </a:rPr>
              <a:t> </a:t>
            </a:r>
            <a:r>
              <a:rPr sz="2800" spc="-40" dirty="0">
                <a:solidFill>
                  <a:srgbClr val="000099"/>
                </a:solidFill>
                <a:latin typeface="Tahoma"/>
                <a:cs typeface="Tahoma"/>
              </a:rPr>
              <a:t>gezegendir.</a:t>
            </a:r>
            <a:endParaRPr sz="2800">
              <a:latin typeface="Tahoma"/>
              <a:cs typeface="Tahoma"/>
            </a:endParaRPr>
          </a:p>
          <a:p>
            <a:pPr marL="495300" indent="-457200">
              <a:lnSpc>
                <a:spcPct val="100000"/>
              </a:lnSpc>
              <a:spcBef>
                <a:spcPts val="1680"/>
              </a:spcBef>
              <a:buChar char="•"/>
              <a:tabLst>
                <a:tab pos="494665" algn="l"/>
                <a:tab pos="495300" algn="l"/>
              </a:tabLst>
            </a:pPr>
            <a:r>
              <a:rPr sz="2800" spc="-10" dirty="0">
                <a:solidFill>
                  <a:srgbClr val="000099"/>
                </a:solidFill>
                <a:latin typeface="Tahoma"/>
                <a:cs typeface="Tahoma"/>
              </a:rPr>
              <a:t>Ekvator </a:t>
            </a:r>
            <a:r>
              <a:rPr sz="2800" spc="-15" dirty="0">
                <a:solidFill>
                  <a:srgbClr val="000099"/>
                </a:solidFill>
                <a:latin typeface="Tahoma"/>
                <a:cs typeface="Tahoma"/>
              </a:rPr>
              <a:t>yarıçapı </a:t>
            </a:r>
            <a:r>
              <a:rPr sz="2800" spc="-5" dirty="0">
                <a:solidFill>
                  <a:srgbClr val="000099"/>
                </a:solidFill>
                <a:latin typeface="Tahoma"/>
                <a:cs typeface="Tahoma"/>
              </a:rPr>
              <a:t>6378</a:t>
            </a:r>
            <a:r>
              <a:rPr sz="2800" spc="80" dirty="0">
                <a:solidFill>
                  <a:srgbClr val="000099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000099"/>
                </a:solidFill>
                <a:latin typeface="Tahoma"/>
                <a:cs typeface="Tahoma"/>
              </a:rPr>
              <a:t>km</a:t>
            </a:r>
            <a:endParaRPr sz="2800">
              <a:latin typeface="Tahoma"/>
              <a:cs typeface="Tahoma"/>
            </a:endParaRPr>
          </a:p>
          <a:p>
            <a:pPr marL="495300" indent="-457200">
              <a:lnSpc>
                <a:spcPct val="100000"/>
              </a:lnSpc>
              <a:spcBef>
                <a:spcPts val="1680"/>
              </a:spcBef>
              <a:buChar char="•"/>
              <a:tabLst>
                <a:tab pos="494665" algn="l"/>
                <a:tab pos="495300" algn="l"/>
              </a:tabLst>
            </a:pPr>
            <a:r>
              <a:rPr sz="2800" spc="-10" dirty="0">
                <a:solidFill>
                  <a:srgbClr val="000099"/>
                </a:solidFill>
                <a:latin typeface="Tahoma"/>
                <a:cs typeface="Tahoma"/>
              </a:rPr>
              <a:t>Kutuplar </a:t>
            </a:r>
            <a:r>
              <a:rPr sz="2800" spc="-15" dirty="0">
                <a:solidFill>
                  <a:srgbClr val="000099"/>
                </a:solidFill>
                <a:latin typeface="Tahoma"/>
                <a:cs typeface="Tahoma"/>
              </a:rPr>
              <a:t>arası </a:t>
            </a:r>
            <a:r>
              <a:rPr sz="2800" spc="-10" dirty="0">
                <a:solidFill>
                  <a:srgbClr val="000099"/>
                </a:solidFill>
                <a:latin typeface="Tahoma"/>
                <a:cs typeface="Tahoma"/>
              </a:rPr>
              <a:t>yarıçap 6356</a:t>
            </a:r>
            <a:r>
              <a:rPr sz="2800" spc="85" dirty="0">
                <a:solidFill>
                  <a:srgbClr val="000099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000099"/>
                </a:solidFill>
                <a:latin typeface="Tahoma"/>
                <a:cs typeface="Tahoma"/>
              </a:rPr>
              <a:t>km</a:t>
            </a:r>
            <a:endParaRPr sz="2800">
              <a:latin typeface="Tahoma"/>
              <a:cs typeface="Tahoma"/>
            </a:endParaRPr>
          </a:p>
          <a:p>
            <a:pPr marL="495300" indent="-457200">
              <a:lnSpc>
                <a:spcPct val="100000"/>
              </a:lnSpc>
              <a:spcBef>
                <a:spcPts val="1680"/>
              </a:spcBef>
              <a:buChar char="•"/>
              <a:tabLst>
                <a:tab pos="494665" algn="l"/>
                <a:tab pos="495300" algn="l"/>
              </a:tabLst>
            </a:pPr>
            <a:r>
              <a:rPr sz="2800" spc="-20" dirty="0">
                <a:solidFill>
                  <a:srgbClr val="000099"/>
                </a:solidFill>
                <a:latin typeface="Tahoma"/>
                <a:cs typeface="Tahoma"/>
              </a:rPr>
              <a:t>Dünyanın </a:t>
            </a:r>
            <a:r>
              <a:rPr sz="2800" spc="-5" dirty="0">
                <a:solidFill>
                  <a:srgbClr val="000099"/>
                </a:solidFill>
                <a:latin typeface="Tahoma"/>
                <a:cs typeface="Tahoma"/>
              </a:rPr>
              <a:t>ortalama </a:t>
            </a:r>
            <a:r>
              <a:rPr sz="2800" spc="-15" dirty="0">
                <a:solidFill>
                  <a:srgbClr val="000099"/>
                </a:solidFill>
                <a:latin typeface="Tahoma"/>
                <a:cs typeface="Tahoma"/>
              </a:rPr>
              <a:t>yarıçapı </a:t>
            </a:r>
            <a:r>
              <a:rPr sz="2800" spc="-5" dirty="0">
                <a:solidFill>
                  <a:srgbClr val="000099"/>
                </a:solidFill>
                <a:latin typeface="Tahoma"/>
                <a:cs typeface="Tahoma"/>
              </a:rPr>
              <a:t>6371</a:t>
            </a:r>
            <a:r>
              <a:rPr sz="2800" spc="140" dirty="0">
                <a:solidFill>
                  <a:srgbClr val="000099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000099"/>
                </a:solidFill>
                <a:latin typeface="Tahoma"/>
                <a:cs typeface="Tahoma"/>
              </a:rPr>
              <a:t>km</a:t>
            </a:r>
            <a:endParaRPr sz="2800">
              <a:latin typeface="Tahoma"/>
              <a:cs typeface="Tahoma"/>
            </a:endParaRPr>
          </a:p>
          <a:p>
            <a:pPr marL="495300" indent="-457200">
              <a:lnSpc>
                <a:spcPct val="100000"/>
              </a:lnSpc>
              <a:spcBef>
                <a:spcPts val="1685"/>
              </a:spcBef>
              <a:buChar char="•"/>
              <a:tabLst>
                <a:tab pos="494665" algn="l"/>
                <a:tab pos="495300" algn="l"/>
              </a:tabLst>
            </a:pPr>
            <a:r>
              <a:rPr sz="2800" spc="-5" dirty="0">
                <a:solidFill>
                  <a:srgbClr val="000099"/>
                </a:solidFill>
                <a:latin typeface="Tahoma"/>
                <a:cs typeface="Tahoma"/>
              </a:rPr>
              <a:t>Yüzölçümü </a:t>
            </a:r>
            <a:r>
              <a:rPr sz="2800" spc="-10" dirty="0">
                <a:solidFill>
                  <a:srgbClr val="000099"/>
                </a:solidFill>
                <a:latin typeface="Tahoma"/>
                <a:cs typeface="Tahoma"/>
              </a:rPr>
              <a:t>510 100 934</a:t>
            </a:r>
            <a:r>
              <a:rPr sz="2800" spc="35" dirty="0">
                <a:solidFill>
                  <a:srgbClr val="000099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000099"/>
                </a:solidFill>
                <a:latin typeface="Tahoma"/>
                <a:cs typeface="Tahoma"/>
              </a:rPr>
              <a:t>km</a:t>
            </a:r>
            <a:r>
              <a:rPr sz="2775" baseline="25525" dirty="0">
                <a:solidFill>
                  <a:srgbClr val="000099"/>
                </a:solidFill>
                <a:latin typeface="Tahoma"/>
                <a:cs typeface="Tahoma"/>
              </a:rPr>
              <a:t>2</a:t>
            </a:r>
            <a:endParaRPr sz="2775" baseline="25525">
              <a:latin typeface="Tahoma"/>
              <a:cs typeface="Tahoma"/>
            </a:endParaRPr>
          </a:p>
          <a:p>
            <a:pPr marL="495300" indent="-457200">
              <a:lnSpc>
                <a:spcPct val="100000"/>
              </a:lnSpc>
              <a:spcBef>
                <a:spcPts val="1680"/>
              </a:spcBef>
              <a:buChar char="•"/>
              <a:tabLst>
                <a:tab pos="494665" algn="l"/>
                <a:tab pos="495300" algn="l"/>
              </a:tabLst>
            </a:pPr>
            <a:r>
              <a:rPr sz="2800" spc="-5" dirty="0">
                <a:solidFill>
                  <a:srgbClr val="000099"/>
                </a:solidFill>
                <a:latin typeface="Tahoma"/>
                <a:cs typeface="Tahoma"/>
              </a:rPr>
              <a:t>Ortalama </a:t>
            </a:r>
            <a:r>
              <a:rPr sz="2800" spc="-10" dirty="0">
                <a:solidFill>
                  <a:srgbClr val="000099"/>
                </a:solidFill>
                <a:latin typeface="Tahoma"/>
                <a:cs typeface="Tahoma"/>
              </a:rPr>
              <a:t>yoğunluğu </a:t>
            </a:r>
            <a:r>
              <a:rPr sz="2800" spc="-5" dirty="0">
                <a:solidFill>
                  <a:srgbClr val="000099"/>
                </a:solidFill>
                <a:latin typeface="Tahoma"/>
                <a:cs typeface="Tahoma"/>
              </a:rPr>
              <a:t>5.26</a:t>
            </a:r>
            <a:r>
              <a:rPr sz="2800" spc="55" dirty="0">
                <a:solidFill>
                  <a:srgbClr val="000099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000099"/>
                </a:solidFill>
                <a:latin typeface="Tahoma"/>
                <a:cs typeface="Tahoma"/>
              </a:rPr>
              <a:t>g/cm</a:t>
            </a:r>
            <a:r>
              <a:rPr sz="2775" baseline="25525" dirty="0">
                <a:solidFill>
                  <a:srgbClr val="000099"/>
                </a:solidFill>
                <a:latin typeface="Tahoma"/>
                <a:cs typeface="Tahoma"/>
              </a:rPr>
              <a:t>3</a:t>
            </a:r>
            <a:endParaRPr sz="2775" baseline="25525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4729" y="0"/>
            <a:ext cx="7387590" cy="5687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5825" marR="2820035" indent="14478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000099"/>
                </a:solidFill>
                <a:latin typeface="TeXGyreAdventor"/>
                <a:cs typeface="TeXGyreAdventor"/>
              </a:rPr>
              <a:t>DÜNYANIN  HARE</a:t>
            </a:r>
            <a:r>
              <a:rPr sz="3200" b="1" spc="5" dirty="0">
                <a:solidFill>
                  <a:srgbClr val="000099"/>
                </a:solidFill>
                <a:latin typeface="TeXGyreAdventor"/>
                <a:cs typeface="TeXGyreAdventor"/>
              </a:rPr>
              <a:t>K</a:t>
            </a:r>
            <a:r>
              <a:rPr sz="3200" b="1" spc="-5" dirty="0">
                <a:solidFill>
                  <a:srgbClr val="000099"/>
                </a:solidFill>
                <a:latin typeface="TeXGyreAdventor"/>
                <a:cs typeface="TeXGyreAdventor"/>
              </a:rPr>
              <a:t>ETLERİ</a:t>
            </a:r>
            <a:endParaRPr sz="3200">
              <a:latin typeface="TeXGyreAdventor"/>
              <a:cs typeface="TeXGyreAdventor"/>
            </a:endParaRPr>
          </a:p>
          <a:p>
            <a:pPr marL="469900" indent="-457834">
              <a:lnSpc>
                <a:spcPct val="100000"/>
              </a:lnSpc>
              <a:spcBef>
                <a:spcPts val="2325"/>
              </a:spcBef>
              <a:buAutoNum type="arabicPeriod"/>
              <a:tabLst>
                <a:tab pos="470534" algn="l"/>
              </a:tabLst>
            </a:pPr>
            <a:r>
              <a:rPr sz="3200" spc="-5" dirty="0">
                <a:solidFill>
                  <a:srgbClr val="000099"/>
                </a:solidFill>
                <a:latin typeface="Arial"/>
                <a:cs typeface="Arial"/>
              </a:rPr>
              <a:t>Dünyanın 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ekseni </a:t>
            </a:r>
            <a:r>
              <a:rPr sz="3200" spc="-5" dirty="0">
                <a:solidFill>
                  <a:srgbClr val="000099"/>
                </a:solidFill>
                <a:latin typeface="Arial"/>
                <a:cs typeface="Arial"/>
              </a:rPr>
              <a:t>etrafında</a:t>
            </a:r>
            <a:r>
              <a:rPr sz="3200" spc="-1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0099"/>
                </a:solidFill>
                <a:latin typeface="Arial"/>
                <a:cs typeface="Arial"/>
              </a:rPr>
              <a:t>dönüşü,</a:t>
            </a:r>
            <a:endParaRPr sz="32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1925"/>
              </a:spcBef>
              <a:buAutoNum type="arabicPeriod"/>
              <a:tabLst>
                <a:tab pos="470534" algn="l"/>
              </a:tabLst>
            </a:pPr>
            <a:r>
              <a:rPr sz="3200" spc="-5" dirty="0">
                <a:solidFill>
                  <a:srgbClr val="000099"/>
                </a:solidFill>
                <a:latin typeface="Arial"/>
                <a:cs typeface="Arial"/>
              </a:rPr>
              <a:t>Dünyanın güneş etrafında</a:t>
            </a:r>
            <a:r>
              <a:rPr sz="3200" spc="-9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0099"/>
                </a:solidFill>
                <a:latin typeface="Arial"/>
                <a:cs typeface="Arial"/>
              </a:rPr>
              <a:t>dönüşü,</a:t>
            </a:r>
            <a:endParaRPr sz="32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1920"/>
              </a:spcBef>
              <a:buAutoNum type="arabicPeriod"/>
              <a:tabLst>
                <a:tab pos="470534" algn="l"/>
              </a:tabLst>
            </a:pPr>
            <a:r>
              <a:rPr sz="3200" spc="-5" dirty="0">
                <a:solidFill>
                  <a:srgbClr val="000099"/>
                </a:solidFill>
                <a:latin typeface="Arial"/>
                <a:cs typeface="Arial"/>
              </a:rPr>
              <a:t>Dünyanın 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koniksel</a:t>
            </a:r>
            <a:r>
              <a:rPr sz="3200" spc="-7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0099"/>
                </a:solidFill>
                <a:latin typeface="Arial"/>
                <a:cs typeface="Arial"/>
              </a:rPr>
              <a:t>hareketi,</a:t>
            </a:r>
            <a:endParaRPr sz="3200">
              <a:latin typeface="Arial"/>
              <a:cs typeface="Arial"/>
            </a:endParaRPr>
          </a:p>
          <a:p>
            <a:pPr marL="469900" marR="6350" indent="-457834">
              <a:lnSpc>
                <a:spcPct val="100000"/>
              </a:lnSpc>
              <a:spcBef>
                <a:spcPts val="1920"/>
              </a:spcBef>
              <a:buAutoNum type="arabicPeriod"/>
              <a:tabLst>
                <a:tab pos="470534" algn="l"/>
              </a:tabLst>
            </a:pPr>
            <a:r>
              <a:rPr sz="3200" spc="-5" dirty="0">
                <a:solidFill>
                  <a:srgbClr val="000099"/>
                </a:solidFill>
                <a:latin typeface="Arial"/>
                <a:cs typeface="Arial"/>
              </a:rPr>
              <a:t>Dünyanın içerisinde bulunduğu </a:t>
            </a:r>
            <a:r>
              <a:rPr sz="3200" spc="-10" dirty="0">
                <a:solidFill>
                  <a:srgbClr val="000099"/>
                </a:solidFill>
                <a:latin typeface="Arial"/>
                <a:cs typeface="Arial"/>
              </a:rPr>
              <a:t>güneş  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sisteminin</a:t>
            </a:r>
            <a:r>
              <a:rPr sz="3200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hareketi,</a:t>
            </a:r>
            <a:endParaRPr sz="3200">
              <a:latin typeface="Arial"/>
              <a:cs typeface="Arial"/>
            </a:endParaRPr>
          </a:p>
          <a:p>
            <a:pPr marL="469900" marR="5080" indent="-457834">
              <a:lnSpc>
                <a:spcPct val="100000"/>
              </a:lnSpc>
              <a:spcBef>
                <a:spcPts val="1920"/>
              </a:spcBef>
              <a:buAutoNum type="arabicPeriod"/>
              <a:tabLst>
                <a:tab pos="470534" algn="l"/>
                <a:tab pos="2984500" algn="l"/>
                <a:tab pos="5476875" algn="l"/>
              </a:tabLst>
            </a:pPr>
            <a:r>
              <a:rPr sz="3200" spc="-5" dirty="0">
                <a:solidFill>
                  <a:srgbClr val="000099"/>
                </a:solidFill>
                <a:latin typeface="Arial"/>
                <a:cs typeface="Arial"/>
              </a:rPr>
              <a:t>Dünyan</a:t>
            </a:r>
            <a:r>
              <a:rPr sz="3200" spc="-15" dirty="0">
                <a:solidFill>
                  <a:srgbClr val="000099"/>
                </a:solidFill>
                <a:latin typeface="Arial"/>
                <a:cs typeface="Arial"/>
              </a:rPr>
              <a:t>ı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n	</a:t>
            </a:r>
            <a:r>
              <a:rPr sz="3200" spc="-5" dirty="0">
                <a:solidFill>
                  <a:srgbClr val="000099"/>
                </a:solidFill>
                <a:latin typeface="Arial"/>
                <a:cs typeface="Arial"/>
              </a:rPr>
              <a:t>içerisin</a:t>
            </a:r>
            <a:r>
              <a:rPr sz="3200" spc="-15" dirty="0">
                <a:solidFill>
                  <a:srgbClr val="000099"/>
                </a:solidFill>
                <a:latin typeface="Arial"/>
                <a:cs typeface="Arial"/>
              </a:rPr>
              <a:t>d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e	</a:t>
            </a:r>
            <a:r>
              <a:rPr sz="3200" spc="-5" dirty="0">
                <a:solidFill>
                  <a:srgbClr val="000099"/>
                </a:solidFill>
                <a:latin typeface="Arial"/>
                <a:cs typeface="Arial"/>
              </a:rPr>
              <a:t>b</a:t>
            </a:r>
            <a:r>
              <a:rPr sz="3200" spc="-15" dirty="0">
                <a:solidFill>
                  <a:srgbClr val="000099"/>
                </a:solidFill>
                <a:latin typeface="Arial"/>
                <a:cs typeface="Arial"/>
              </a:rPr>
              <a:t>u</a:t>
            </a:r>
            <a:r>
              <a:rPr sz="3200" spc="-5" dirty="0">
                <a:solidFill>
                  <a:srgbClr val="000099"/>
                </a:solidFill>
                <a:latin typeface="Arial"/>
                <a:cs typeface="Arial"/>
              </a:rPr>
              <a:t>lund</a:t>
            </a:r>
            <a:r>
              <a:rPr sz="3200" spc="-15" dirty="0">
                <a:solidFill>
                  <a:srgbClr val="000099"/>
                </a:solidFill>
                <a:latin typeface="Arial"/>
                <a:cs typeface="Arial"/>
              </a:rPr>
              <a:t>u</a:t>
            </a:r>
            <a:r>
              <a:rPr sz="3200" spc="-5" dirty="0">
                <a:solidFill>
                  <a:srgbClr val="000099"/>
                </a:solidFill>
                <a:latin typeface="Arial"/>
                <a:cs typeface="Arial"/>
              </a:rPr>
              <a:t>ğu  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samanyolu </a:t>
            </a:r>
            <a:r>
              <a:rPr sz="3200" spc="-5" dirty="0">
                <a:solidFill>
                  <a:srgbClr val="000099"/>
                </a:solidFill>
                <a:latin typeface="Arial"/>
                <a:cs typeface="Arial"/>
              </a:rPr>
              <a:t>ile 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birlikte</a:t>
            </a:r>
            <a:r>
              <a:rPr sz="3200" spc="-7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0099"/>
                </a:solidFill>
                <a:latin typeface="Arial"/>
                <a:cs typeface="Arial"/>
              </a:rPr>
              <a:t>hareketi.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3016" y="330200"/>
            <a:ext cx="72929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1. Kendi ekseni </a:t>
            </a:r>
            <a:r>
              <a:rPr sz="3600" spc="-5" dirty="0"/>
              <a:t>etrafında</a:t>
            </a:r>
            <a:r>
              <a:rPr sz="3600" spc="-100" dirty="0"/>
              <a:t> </a:t>
            </a:r>
            <a:r>
              <a:rPr sz="3600" dirty="0"/>
              <a:t>hareketi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63016" y="984035"/>
            <a:ext cx="7985125" cy="5391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89305" algn="just">
              <a:lnSpc>
                <a:spcPct val="120000"/>
              </a:lnSpc>
              <a:spcBef>
                <a:spcPts val="100"/>
              </a:spcBef>
            </a:pPr>
            <a:r>
              <a:rPr sz="3200" spc="-5" dirty="0">
                <a:solidFill>
                  <a:srgbClr val="000099"/>
                </a:solidFill>
                <a:latin typeface="Arial"/>
                <a:cs typeface="Arial"/>
              </a:rPr>
              <a:t>24 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saatte </a:t>
            </a:r>
            <a:r>
              <a:rPr sz="3200" spc="-40" dirty="0">
                <a:solidFill>
                  <a:srgbClr val="000099"/>
                </a:solidFill>
                <a:latin typeface="Arial"/>
                <a:cs typeface="Arial"/>
              </a:rPr>
              <a:t>olur. </a:t>
            </a:r>
            <a:r>
              <a:rPr sz="3200" spc="-5" dirty="0">
                <a:solidFill>
                  <a:srgbClr val="000099"/>
                </a:solidFill>
                <a:latin typeface="Arial"/>
                <a:cs typeface="Arial"/>
              </a:rPr>
              <a:t>Buna 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1 </a:t>
            </a:r>
            <a:r>
              <a:rPr sz="3200" spc="-5" dirty="0">
                <a:solidFill>
                  <a:srgbClr val="000099"/>
                </a:solidFill>
                <a:latin typeface="Arial"/>
                <a:cs typeface="Arial"/>
              </a:rPr>
              <a:t>gün </a:t>
            </a:r>
            <a:r>
              <a:rPr sz="3200" spc="-35" dirty="0">
                <a:solidFill>
                  <a:srgbClr val="000099"/>
                </a:solidFill>
                <a:latin typeface="Arial"/>
                <a:cs typeface="Arial"/>
              </a:rPr>
              <a:t>denir. </a:t>
            </a:r>
            <a:r>
              <a:rPr sz="3200" spc="-10" dirty="0">
                <a:solidFill>
                  <a:srgbClr val="000099"/>
                </a:solidFill>
                <a:latin typeface="Arial"/>
                <a:cs typeface="Arial"/>
              </a:rPr>
              <a:t>Dönüş  </a:t>
            </a:r>
            <a:r>
              <a:rPr sz="3200" spc="-5" dirty="0">
                <a:solidFill>
                  <a:srgbClr val="000099"/>
                </a:solidFill>
                <a:latin typeface="Arial"/>
                <a:cs typeface="Arial"/>
              </a:rPr>
              <a:t>hızı ekvatorda 27 km/dakika, Türkiye’nin  </a:t>
            </a:r>
            <a:r>
              <a:rPr sz="3200" spc="-10" dirty="0">
                <a:solidFill>
                  <a:srgbClr val="000099"/>
                </a:solidFill>
                <a:latin typeface="Arial"/>
                <a:cs typeface="Arial"/>
              </a:rPr>
              <a:t>bulunduğu enlem </a:t>
            </a:r>
            <a:r>
              <a:rPr sz="3200" spc="-5" dirty="0">
                <a:solidFill>
                  <a:srgbClr val="000099"/>
                </a:solidFill>
                <a:latin typeface="Arial"/>
                <a:cs typeface="Arial"/>
              </a:rPr>
              <a:t>kuşağında </a:t>
            </a:r>
            <a:r>
              <a:rPr sz="3200" spc="-10" dirty="0">
                <a:solidFill>
                  <a:srgbClr val="000099"/>
                </a:solidFill>
                <a:latin typeface="Arial"/>
                <a:cs typeface="Arial"/>
              </a:rPr>
              <a:t>20  </a:t>
            </a:r>
            <a:r>
              <a:rPr sz="3200" spc="-15" dirty="0">
                <a:solidFill>
                  <a:srgbClr val="000099"/>
                </a:solidFill>
                <a:latin typeface="Arial"/>
                <a:cs typeface="Arial"/>
              </a:rPr>
              <a:t>km/dakika’dır. </a:t>
            </a:r>
            <a:r>
              <a:rPr sz="3200" spc="-10" dirty="0">
                <a:solidFill>
                  <a:srgbClr val="000099"/>
                </a:solidFill>
                <a:latin typeface="Arial"/>
                <a:cs typeface="Arial"/>
              </a:rPr>
              <a:t>21 </a:t>
            </a:r>
            <a:r>
              <a:rPr sz="3200" spc="-5" dirty="0">
                <a:solidFill>
                  <a:srgbClr val="000099"/>
                </a:solidFill>
                <a:latin typeface="Arial"/>
                <a:cs typeface="Arial"/>
              </a:rPr>
              <a:t>Mart ve 23 Eylül’de </a:t>
            </a:r>
            <a:r>
              <a:rPr sz="3200" spc="-10" dirty="0">
                <a:solidFill>
                  <a:srgbClr val="000099"/>
                </a:solidFill>
                <a:latin typeface="Arial"/>
                <a:cs typeface="Arial"/>
              </a:rPr>
              <a:t>güneş  </a:t>
            </a:r>
            <a:r>
              <a:rPr sz="3200" spc="-5" dirty="0">
                <a:solidFill>
                  <a:srgbClr val="000099"/>
                </a:solidFill>
                <a:latin typeface="Arial"/>
                <a:cs typeface="Arial"/>
              </a:rPr>
              <a:t>ışınları 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ekvatora dik </a:t>
            </a:r>
            <a:r>
              <a:rPr sz="3200" spc="-10" dirty="0">
                <a:solidFill>
                  <a:srgbClr val="000099"/>
                </a:solidFill>
                <a:latin typeface="Arial"/>
                <a:cs typeface="Arial"/>
              </a:rPr>
              <a:t>gelir 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ve </a:t>
            </a:r>
            <a:r>
              <a:rPr sz="3200" spc="-5" dirty="0">
                <a:solidFill>
                  <a:srgbClr val="000099"/>
                </a:solidFill>
                <a:latin typeface="Arial"/>
                <a:cs typeface="Arial"/>
              </a:rPr>
              <a:t>gece 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ve </a:t>
            </a:r>
            <a:r>
              <a:rPr sz="3200" spc="-10" dirty="0">
                <a:solidFill>
                  <a:srgbClr val="000099"/>
                </a:solidFill>
                <a:latin typeface="Arial"/>
                <a:cs typeface="Arial"/>
              </a:rPr>
              <a:t>gündüz  </a:t>
            </a:r>
            <a:r>
              <a:rPr sz="3200" spc="-5" dirty="0">
                <a:solidFill>
                  <a:srgbClr val="000099"/>
                </a:solidFill>
                <a:latin typeface="Arial"/>
                <a:cs typeface="Arial"/>
              </a:rPr>
              <a:t>12 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saat</a:t>
            </a:r>
            <a:r>
              <a:rPr sz="3200" spc="-40" dirty="0">
                <a:solidFill>
                  <a:srgbClr val="000099"/>
                </a:solidFill>
                <a:latin typeface="Arial"/>
                <a:cs typeface="Arial"/>
              </a:rPr>
              <a:t> olur.</a:t>
            </a:r>
            <a:endParaRPr sz="3200">
              <a:latin typeface="Arial"/>
              <a:cs typeface="Arial"/>
            </a:endParaRPr>
          </a:p>
          <a:p>
            <a:pPr marL="12700" marR="8890" indent="789305" algn="just">
              <a:lnSpc>
                <a:spcPct val="120000"/>
              </a:lnSpc>
              <a:spcBef>
                <a:spcPts val="770"/>
              </a:spcBef>
            </a:pPr>
            <a:r>
              <a:rPr sz="3200" spc="-5" dirty="0">
                <a:solidFill>
                  <a:srgbClr val="000099"/>
                </a:solidFill>
                <a:latin typeface="Arial"/>
                <a:cs typeface="Arial"/>
              </a:rPr>
              <a:t>21 </a:t>
            </a:r>
            <a:r>
              <a:rPr sz="3200" spc="-10" dirty="0">
                <a:solidFill>
                  <a:srgbClr val="000099"/>
                </a:solidFill>
                <a:latin typeface="Arial"/>
                <a:cs typeface="Arial"/>
              </a:rPr>
              <a:t>Haziran’da </a:t>
            </a:r>
            <a:r>
              <a:rPr sz="3200" spc="-5" dirty="0">
                <a:solidFill>
                  <a:srgbClr val="000099"/>
                </a:solidFill>
                <a:latin typeface="Arial"/>
                <a:cs typeface="Arial"/>
              </a:rPr>
              <a:t>kuzey yarım kürede, </a:t>
            </a:r>
            <a:r>
              <a:rPr sz="3200" spc="-10" dirty="0">
                <a:solidFill>
                  <a:srgbClr val="000099"/>
                </a:solidFill>
                <a:latin typeface="Arial"/>
                <a:cs typeface="Arial"/>
              </a:rPr>
              <a:t>21  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Aralık’da </a:t>
            </a:r>
            <a:r>
              <a:rPr sz="3200" spc="-5" dirty="0">
                <a:solidFill>
                  <a:srgbClr val="000099"/>
                </a:solidFill>
                <a:latin typeface="Arial"/>
                <a:cs typeface="Arial"/>
              </a:rPr>
              <a:t>da </a:t>
            </a:r>
            <a:r>
              <a:rPr sz="3200" spc="-10" dirty="0">
                <a:solidFill>
                  <a:srgbClr val="000099"/>
                </a:solidFill>
                <a:latin typeface="Arial"/>
                <a:cs typeface="Arial"/>
              </a:rPr>
              <a:t>güney </a:t>
            </a:r>
            <a:r>
              <a:rPr sz="3200" spc="-5" dirty="0">
                <a:solidFill>
                  <a:srgbClr val="000099"/>
                </a:solidFill>
                <a:latin typeface="Arial"/>
                <a:cs typeface="Arial"/>
              </a:rPr>
              <a:t>yarım </a:t>
            </a:r>
            <a:r>
              <a:rPr sz="3200" spc="-10" dirty="0">
                <a:solidFill>
                  <a:srgbClr val="000099"/>
                </a:solidFill>
                <a:latin typeface="Arial"/>
                <a:cs typeface="Arial"/>
              </a:rPr>
              <a:t>kürede </a:t>
            </a:r>
            <a:r>
              <a:rPr sz="3200" spc="-5" dirty="0">
                <a:solidFill>
                  <a:srgbClr val="000099"/>
                </a:solidFill>
                <a:latin typeface="Arial"/>
                <a:cs typeface="Arial"/>
              </a:rPr>
              <a:t>en </a:t>
            </a:r>
            <a:r>
              <a:rPr sz="3200" spc="-10" dirty="0">
                <a:solidFill>
                  <a:srgbClr val="000099"/>
                </a:solidFill>
                <a:latin typeface="Arial"/>
                <a:cs typeface="Arial"/>
              </a:rPr>
              <a:t>uzun  </a:t>
            </a:r>
            <a:r>
              <a:rPr sz="3200" spc="-5" dirty="0">
                <a:solidFill>
                  <a:srgbClr val="000099"/>
                </a:solidFill>
                <a:latin typeface="Arial"/>
                <a:cs typeface="Arial"/>
              </a:rPr>
              <a:t>gün</a:t>
            </a:r>
            <a:r>
              <a:rPr sz="3200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000099"/>
                </a:solidFill>
                <a:latin typeface="Arial"/>
                <a:cs typeface="Arial"/>
              </a:rPr>
              <a:t>yaşanır.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6944" y="25095"/>
            <a:ext cx="65551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solidFill>
                  <a:srgbClr val="FF0066"/>
                </a:solidFill>
                <a:latin typeface="Arial"/>
                <a:cs typeface="Arial"/>
              </a:rPr>
              <a:t>2. Güneş etrafında: </a:t>
            </a:r>
            <a:r>
              <a:rPr sz="2400" b="0" spc="-5" dirty="0">
                <a:solidFill>
                  <a:srgbClr val="FFFFFF"/>
                </a:solidFill>
                <a:latin typeface="Arial"/>
                <a:cs typeface="Arial"/>
              </a:rPr>
              <a:t>365 gün,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5 </a:t>
            </a:r>
            <a:r>
              <a:rPr sz="2400" b="0" spc="-5" dirty="0">
                <a:solidFill>
                  <a:srgbClr val="FFFFFF"/>
                </a:solidFill>
                <a:latin typeface="Arial"/>
                <a:cs typeface="Arial"/>
              </a:rPr>
              <a:t>h, </a:t>
            </a:r>
            <a:r>
              <a:rPr sz="2400" b="0" spc="-15" dirty="0">
                <a:solidFill>
                  <a:srgbClr val="FFFFFF"/>
                </a:solidFill>
                <a:latin typeface="Arial"/>
                <a:cs typeface="Arial"/>
              </a:rPr>
              <a:t>48</a:t>
            </a:r>
            <a:r>
              <a:rPr sz="2400" b="0" spc="-22" baseline="24305" dirty="0">
                <a:solidFill>
                  <a:srgbClr val="FFFFFF"/>
                </a:solidFill>
                <a:latin typeface="Arial"/>
                <a:cs typeface="Arial"/>
              </a:rPr>
              <a:t>ı</a:t>
            </a:r>
            <a:r>
              <a:rPr sz="2400" b="0" spc="-1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2400" b="0" spc="-10" dirty="0">
                <a:solidFill>
                  <a:srgbClr val="FFFFFF"/>
                </a:solidFill>
                <a:latin typeface="Arial"/>
                <a:cs typeface="Arial"/>
              </a:rPr>
              <a:t>46</a:t>
            </a:r>
            <a:r>
              <a:rPr sz="2400" b="0" spc="-15" baseline="24305" dirty="0">
                <a:solidFill>
                  <a:srgbClr val="FFFFFF"/>
                </a:solidFill>
                <a:latin typeface="Arial"/>
                <a:cs typeface="Arial"/>
              </a:rPr>
              <a:t>ıı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= 1</a:t>
            </a:r>
            <a:r>
              <a:rPr sz="2400" b="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spc="-10" dirty="0">
                <a:solidFill>
                  <a:srgbClr val="FFFFFF"/>
                </a:solidFill>
                <a:latin typeface="Arial"/>
                <a:cs typeface="Arial"/>
              </a:rPr>
              <a:t>yıl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24611" y="457198"/>
            <a:ext cx="8531860" cy="6400800"/>
            <a:chOff x="324611" y="457198"/>
            <a:chExt cx="8531860" cy="6400800"/>
          </a:xfrm>
        </p:grpSpPr>
        <p:sp>
          <p:nvSpPr>
            <p:cNvPr id="4" name="object 4"/>
            <p:cNvSpPr/>
            <p:nvPr/>
          </p:nvSpPr>
          <p:spPr>
            <a:xfrm>
              <a:off x="324611" y="457198"/>
              <a:ext cx="8531352" cy="64007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39211" y="1696211"/>
              <a:ext cx="224028" cy="2240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038604" y="1250060"/>
            <a:ext cx="9632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21</a:t>
            </a:r>
            <a:r>
              <a:rPr sz="18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Aralık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767583" y="1624583"/>
            <a:ext cx="3896995" cy="3970020"/>
            <a:chOff x="2767583" y="1624583"/>
            <a:chExt cx="3896995" cy="3970020"/>
          </a:xfrm>
        </p:grpSpPr>
        <p:sp>
          <p:nvSpPr>
            <p:cNvPr id="8" name="object 8"/>
            <p:cNvSpPr/>
            <p:nvPr/>
          </p:nvSpPr>
          <p:spPr>
            <a:xfrm>
              <a:off x="2767583" y="5369051"/>
              <a:ext cx="224028" cy="2255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38899" y="5295899"/>
              <a:ext cx="225551" cy="2255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22492" y="1624583"/>
              <a:ext cx="225552" cy="22402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679829" y="5572150"/>
            <a:ext cx="824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21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Mart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76441" y="5498998"/>
            <a:ext cx="1167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21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Haziran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60667" y="1322959"/>
            <a:ext cx="887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23</a:t>
            </a:r>
            <a:r>
              <a:rPr sz="18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Eylül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284726" y="3660647"/>
            <a:ext cx="2664460" cy="114300"/>
          </a:xfrm>
          <a:custGeom>
            <a:avLst/>
            <a:gdLst/>
            <a:ahLst/>
            <a:cxnLst/>
            <a:rect l="l" t="t" r="r" b="b"/>
            <a:pathLst>
              <a:path w="2664459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76200"/>
                </a:lnTo>
                <a:lnTo>
                  <a:pt x="95250" y="76200"/>
                </a:lnTo>
                <a:lnTo>
                  <a:pt x="95250" y="38100"/>
                </a:lnTo>
                <a:lnTo>
                  <a:pt x="114300" y="38100"/>
                </a:lnTo>
                <a:lnTo>
                  <a:pt x="114300" y="0"/>
                </a:lnTo>
                <a:close/>
              </a:path>
              <a:path w="2664459" h="114300">
                <a:moveTo>
                  <a:pt x="2549652" y="0"/>
                </a:moveTo>
                <a:lnTo>
                  <a:pt x="2549652" y="114300"/>
                </a:lnTo>
                <a:lnTo>
                  <a:pt x="2625852" y="76200"/>
                </a:lnTo>
                <a:lnTo>
                  <a:pt x="2568702" y="76200"/>
                </a:lnTo>
                <a:lnTo>
                  <a:pt x="2568702" y="38100"/>
                </a:lnTo>
                <a:lnTo>
                  <a:pt x="2625852" y="38100"/>
                </a:lnTo>
                <a:lnTo>
                  <a:pt x="2549652" y="0"/>
                </a:lnTo>
                <a:close/>
              </a:path>
              <a:path w="2664459" h="114300">
                <a:moveTo>
                  <a:pt x="114300" y="38100"/>
                </a:moveTo>
                <a:lnTo>
                  <a:pt x="95250" y="38100"/>
                </a:lnTo>
                <a:lnTo>
                  <a:pt x="95250" y="76200"/>
                </a:lnTo>
                <a:lnTo>
                  <a:pt x="114300" y="76200"/>
                </a:lnTo>
                <a:lnTo>
                  <a:pt x="114300" y="38100"/>
                </a:lnTo>
                <a:close/>
              </a:path>
              <a:path w="2664459" h="114300">
                <a:moveTo>
                  <a:pt x="2549652" y="38100"/>
                </a:moveTo>
                <a:lnTo>
                  <a:pt x="114300" y="38100"/>
                </a:lnTo>
                <a:lnTo>
                  <a:pt x="114300" y="76200"/>
                </a:lnTo>
                <a:lnTo>
                  <a:pt x="2549652" y="76200"/>
                </a:lnTo>
                <a:lnTo>
                  <a:pt x="2549652" y="38100"/>
                </a:lnTo>
                <a:close/>
              </a:path>
              <a:path w="2664459" h="114300">
                <a:moveTo>
                  <a:pt x="2625852" y="38100"/>
                </a:moveTo>
                <a:lnTo>
                  <a:pt x="2568702" y="38100"/>
                </a:lnTo>
                <a:lnTo>
                  <a:pt x="2568702" y="76200"/>
                </a:lnTo>
                <a:lnTo>
                  <a:pt x="2625852" y="76200"/>
                </a:lnTo>
                <a:lnTo>
                  <a:pt x="2663952" y="57150"/>
                </a:lnTo>
                <a:lnTo>
                  <a:pt x="2625852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065014" y="3339465"/>
            <a:ext cx="1600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152 milyon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km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340101" y="3660647"/>
            <a:ext cx="1728470" cy="114300"/>
          </a:xfrm>
          <a:custGeom>
            <a:avLst/>
            <a:gdLst/>
            <a:ahLst/>
            <a:cxnLst/>
            <a:rect l="l" t="t" r="r" b="b"/>
            <a:pathLst>
              <a:path w="1728470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76200"/>
                </a:lnTo>
                <a:lnTo>
                  <a:pt x="95250" y="76200"/>
                </a:lnTo>
                <a:lnTo>
                  <a:pt x="95250" y="38100"/>
                </a:lnTo>
                <a:lnTo>
                  <a:pt x="114300" y="38100"/>
                </a:lnTo>
                <a:lnTo>
                  <a:pt x="114300" y="0"/>
                </a:lnTo>
                <a:close/>
              </a:path>
              <a:path w="1728470" h="114300">
                <a:moveTo>
                  <a:pt x="1613915" y="0"/>
                </a:moveTo>
                <a:lnTo>
                  <a:pt x="1613915" y="114300"/>
                </a:lnTo>
                <a:lnTo>
                  <a:pt x="1690115" y="76200"/>
                </a:lnTo>
                <a:lnTo>
                  <a:pt x="1632965" y="76200"/>
                </a:lnTo>
                <a:lnTo>
                  <a:pt x="1632965" y="38100"/>
                </a:lnTo>
                <a:lnTo>
                  <a:pt x="1690115" y="38100"/>
                </a:lnTo>
                <a:lnTo>
                  <a:pt x="1613915" y="0"/>
                </a:lnTo>
                <a:close/>
              </a:path>
              <a:path w="1728470" h="114300">
                <a:moveTo>
                  <a:pt x="114300" y="38100"/>
                </a:moveTo>
                <a:lnTo>
                  <a:pt x="95250" y="38100"/>
                </a:lnTo>
                <a:lnTo>
                  <a:pt x="95250" y="76200"/>
                </a:lnTo>
                <a:lnTo>
                  <a:pt x="114300" y="76200"/>
                </a:lnTo>
                <a:lnTo>
                  <a:pt x="114300" y="38100"/>
                </a:lnTo>
                <a:close/>
              </a:path>
              <a:path w="1728470" h="114300">
                <a:moveTo>
                  <a:pt x="1613915" y="38100"/>
                </a:moveTo>
                <a:lnTo>
                  <a:pt x="114300" y="38100"/>
                </a:lnTo>
                <a:lnTo>
                  <a:pt x="114300" y="76200"/>
                </a:lnTo>
                <a:lnTo>
                  <a:pt x="1613915" y="76200"/>
                </a:lnTo>
                <a:lnTo>
                  <a:pt x="1613915" y="38100"/>
                </a:lnTo>
                <a:close/>
              </a:path>
              <a:path w="1728470" h="114300">
                <a:moveTo>
                  <a:pt x="1690115" y="38100"/>
                </a:moveTo>
                <a:lnTo>
                  <a:pt x="1632965" y="38100"/>
                </a:lnTo>
                <a:lnTo>
                  <a:pt x="1632965" y="76200"/>
                </a:lnTo>
                <a:lnTo>
                  <a:pt x="1690115" y="76200"/>
                </a:lnTo>
                <a:lnTo>
                  <a:pt x="1728215" y="57150"/>
                </a:lnTo>
                <a:lnTo>
                  <a:pt x="1690115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399157" y="3339465"/>
            <a:ext cx="1600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149 milyon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km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8728" y="2906014"/>
            <a:ext cx="901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sz="18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Ocak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73745" y="3771392"/>
            <a:ext cx="1125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8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Temmuz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2887979"/>
            <a:ext cx="326390" cy="1333500"/>
          </a:xfrm>
          <a:custGeom>
            <a:avLst/>
            <a:gdLst/>
            <a:ahLst/>
            <a:cxnLst/>
            <a:rect l="l" t="t" r="r" b="b"/>
            <a:pathLst>
              <a:path w="326390" h="1333500">
                <a:moveTo>
                  <a:pt x="326136" y="0"/>
                </a:moveTo>
                <a:lnTo>
                  <a:pt x="0" y="0"/>
                </a:lnTo>
                <a:lnTo>
                  <a:pt x="0" y="1333500"/>
                </a:lnTo>
                <a:lnTo>
                  <a:pt x="326136" y="1333500"/>
                </a:lnTo>
                <a:lnTo>
                  <a:pt x="326136" y="0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245" y="2913329"/>
            <a:ext cx="22923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K  I  Ş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738616" y="2564892"/>
            <a:ext cx="405765" cy="1333500"/>
          </a:xfrm>
          <a:custGeom>
            <a:avLst/>
            <a:gdLst/>
            <a:ahLst/>
            <a:cxnLst/>
            <a:rect l="l" t="t" r="r" b="b"/>
            <a:pathLst>
              <a:path w="405765" h="1333500">
                <a:moveTo>
                  <a:pt x="405383" y="0"/>
                </a:moveTo>
                <a:lnTo>
                  <a:pt x="0" y="0"/>
                </a:lnTo>
                <a:lnTo>
                  <a:pt x="0" y="1333499"/>
                </a:lnTo>
                <a:lnTo>
                  <a:pt x="405383" y="1333499"/>
                </a:lnTo>
                <a:lnTo>
                  <a:pt x="405383" y="0"/>
                </a:lnTo>
                <a:close/>
              </a:path>
            </a:pathLst>
          </a:custGeom>
          <a:solidFill>
            <a:srgbClr val="0D61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829293" y="2591561"/>
            <a:ext cx="2292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Y  A  Z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64635" y="691895"/>
            <a:ext cx="1862455" cy="457200"/>
          </a:xfrm>
          <a:prstGeom prst="rect">
            <a:avLst/>
          </a:prstGeom>
          <a:solidFill>
            <a:srgbClr val="0D2D46"/>
          </a:solidFill>
        </p:spPr>
        <p:txBody>
          <a:bodyPr vert="horz" wrap="square" lIns="0" tIns="3873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5"/>
              </a:spcBef>
            </a:pP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SONBAHAR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564635" y="6140196"/>
            <a:ext cx="1844039" cy="457200"/>
          </a:xfrm>
          <a:prstGeom prst="rect">
            <a:avLst/>
          </a:prstGeom>
          <a:solidFill>
            <a:srgbClr val="6600FF"/>
          </a:solidFill>
        </p:spPr>
        <p:txBody>
          <a:bodyPr vert="horz" wrap="square" lIns="0" tIns="4000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15"/>
              </a:spcBef>
            </a:pPr>
            <a:r>
              <a:rPr sz="2400" b="1" spc="-5" dirty="0">
                <a:solidFill>
                  <a:srgbClr val="FF66FF"/>
                </a:solidFill>
                <a:latin typeface="Arial"/>
                <a:cs typeface="Arial"/>
              </a:rPr>
              <a:t>İL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KB</a:t>
            </a:r>
            <a:r>
              <a:rPr sz="2400" b="1" spc="-5" dirty="0">
                <a:solidFill>
                  <a:srgbClr val="FF0066"/>
                </a:solidFill>
                <a:latin typeface="Arial"/>
                <a:cs typeface="Arial"/>
              </a:rPr>
              <a:t>AH</a:t>
            </a:r>
            <a:r>
              <a:rPr sz="2400" b="1" spc="-5" dirty="0">
                <a:solidFill>
                  <a:srgbClr val="CCFF99"/>
                </a:solidFill>
                <a:latin typeface="Arial"/>
                <a:cs typeface="Arial"/>
              </a:rPr>
              <a:t>AR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540" y="1912696"/>
            <a:ext cx="8031480" cy="2586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</a:pPr>
            <a:r>
              <a:rPr sz="2250" spc="55" dirty="0">
                <a:solidFill>
                  <a:srgbClr val="FFFFFF"/>
                </a:solidFill>
                <a:latin typeface="Arial"/>
                <a:cs typeface="Arial"/>
              </a:rPr>
              <a:t></a:t>
            </a:r>
            <a:r>
              <a:rPr sz="2800" spc="55" dirty="0">
                <a:solidFill>
                  <a:srgbClr val="000099"/>
                </a:solidFill>
                <a:latin typeface="TeXGyreAdventor"/>
                <a:cs typeface="TeXGyreAdventor"/>
              </a:rPr>
              <a:t>Atmosferin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üst sınırı; dünyamızın yerçekimi  kuvveti ile 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diğer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gezegenler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arasındaki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çekim  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kuvvetinin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dengede olduğu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yer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olarak kabul  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edilir.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Atmosferin 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etkisinin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190-200 km'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den  sonra yok denecek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kadar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azaldığı 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bilinmektedir.</a:t>
            </a:r>
            <a:endParaRPr sz="280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50947" y="0"/>
            <a:ext cx="6393053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2015" y="90678"/>
            <a:ext cx="26676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31875" algn="l"/>
                <a:tab pos="2065655" algn="l"/>
              </a:tabLst>
            </a:pPr>
            <a:r>
              <a:rPr sz="2200" spc="-5" dirty="0">
                <a:solidFill>
                  <a:srgbClr val="000066"/>
                </a:solidFill>
                <a:latin typeface="Arial"/>
                <a:cs typeface="Arial"/>
              </a:rPr>
              <a:t>Güneş	</a:t>
            </a:r>
            <a:r>
              <a:rPr sz="2200" spc="-20" dirty="0">
                <a:solidFill>
                  <a:srgbClr val="000066"/>
                </a:solidFill>
                <a:latin typeface="Arial"/>
                <a:cs typeface="Arial"/>
              </a:rPr>
              <a:t>ı</a:t>
            </a:r>
            <a:r>
              <a:rPr sz="2200" spc="-5" dirty="0">
                <a:solidFill>
                  <a:srgbClr val="000066"/>
                </a:solidFill>
                <a:latin typeface="Arial"/>
                <a:cs typeface="Arial"/>
              </a:rPr>
              <a:t>şı</a:t>
            </a:r>
            <a:r>
              <a:rPr sz="22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2200" spc="-5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22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2200" spc="5" dirty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2200" spc="-5" dirty="0">
                <a:solidFill>
                  <a:srgbClr val="000066"/>
                </a:solidFill>
                <a:latin typeface="Arial"/>
                <a:cs typeface="Arial"/>
              </a:rPr>
              <a:t>ı</a:t>
            </a:r>
            <a:r>
              <a:rPr sz="2200" dirty="0">
                <a:solidFill>
                  <a:srgbClr val="000066"/>
                </a:solidFill>
                <a:latin typeface="Arial"/>
                <a:cs typeface="Arial"/>
              </a:rPr>
              <a:t>	</a:t>
            </a:r>
            <a:r>
              <a:rPr sz="2200" spc="-5" dirty="0">
                <a:solidFill>
                  <a:srgbClr val="000066"/>
                </a:solidFill>
                <a:latin typeface="Arial"/>
                <a:cs typeface="Arial"/>
              </a:rPr>
              <a:t>yılda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2015" y="425958"/>
            <a:ext cx="117729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20395" algn="l"/>
              </a:tabLst>
            </a:pPr>
            <a:r>
              <a:rPr sz="2200" spc="-5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2200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2200" spc="-5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2200" dirty="0">
                <a:solidFill>
                  <a:srgbClr val="000066"/>
                </a:solidFill>
                <a:latin typeface="Arial"/>
                <a:cs typeface="Arial"/>
              </a:rPr>
              <a:t>	</a:t>
            </a:r>
            <a:r>
              <a:rPr sz="2200" spc="-5" dirty="0">
                <a:solidFill>
                  <a:srgbClr val="000066"/>
                </a:solidFill>
                <a:latin typeface="Arial"/>
                <a:cs typeface="Arial"/>
              </a:rPr>
              <a:t>defa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000066"/>
                </a:solidFill>
                <a:latin typeface="Arial"/>
                <a:cs typeface="Arial"/>
              </a:rPr>
              <a:t>birer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55750" y="425958"/>
            <a:ext cx="149606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7620" algn="r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2200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2200" spc="-5" dirty="0">
                <a:solidFill>
                  <a:srgbClr val="000066"/>
                </a:solidFill>
                <a:latin typeface="Arial"/>
                <a:cs typeface="Arial"/>
              </a:rPr>
              <a:t>vatora,</a:t>
            </a:r>
            <a:endParaRPr sz="22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tabLst>
                <a:tab pos="1159510" algn="l"/>
              </a:tabLst>
            </a:pPr>
            <a:r>
              <a:rPr sz="2200" spc="-5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2200" spc="5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2200" spc="-5" dirty="0">
                <a:solidFill>
                  <a:srgbClr val="000066"/>
                </a:solidFill>
                <a:latin typeface="Arial"/>
                <a:cs typeface="Arial"/>
              </a:rPr>
              <a:t>fa</a:t>
            </a:r>
            <a:r>
              <a:rPr sz="2200" dirty="0">
                <a:solidFill>
                  <a:srgbClr val="000066"/>
                </a:solidFill>
                <a:latin typeface="Arial"/>
                <a:cs typeface="Arial"/>
              </a:rPr>
              <a:t>	</a:t>
            </a:r>
            <a:r>
              <a:rPr sz="2200" spc="-5" dirty="0">
                <a:solidFill>
                  <a:srgbClr val="000066"/>
                </a:solidFill>
                <a:latin typeface="Arial"/>
                <a:cs typeface="Arial"/>
              </a:rPr>
              <a:t>da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2015" y="1096772"/>
            <a:ext cx="26701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000066"/>
                </a:solidFill>
                <a:latin typeface="Arial"/>
                <a:cs typeface="Arial"/>
              </a:rPr>
              <a:t>dönencelere dik</a:t>
            </a:r>
            <a:r>
              <a:rPr sz="2200" spc="-5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000066"/>
                </a:solidFill>
                <a:latin typeface="Arial"/>
                <a:cs typeface="Arial"/>
              </a:rPr>
              <a:t>gelir.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19401" y="1432052"/>
            <a:ext cx="123317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000066"/>
                </a:solidFill>
                <a:latin typeface="Arial"/>
                <a:cs typeface="Arial"/>
              </a:rPr>
              <a:t>dik</a:t>
            </a:r>
            <a:endParaRPr sz="2200">
              <a:latin typeface="Arial"/>
              <a:cs typeface="Arial"/>
            </a:endParaRPr>
          </a:p>
          <a:p>
            <a:pPr marR="7620" algn="r">
              <a:lnSpc>
                <a:spcPct val="100000"/>
              </a:lnSpc>
            </a:pPr>
            <a:r>
              <a:rPr sz="2200" b="1" spc="-5" dirty="0">
                <a:solidFill>
                  <a:srgbClr val="000066"/>
                </a:solidFill>
                <a:latin typeface="Arial"/>
                <a:cs typeface="Arial"/>
              </a:rPr>
              <a:t>Ekin</a:t>
            </a:r>
            <a:r>
              <a:rPr sz="2200" b="1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2200" b="1" spc="-5" dirty="0">
                <a:solidFill>
                  <a:srgbClr val="000066"/>
                </a:solidFill>
                <a:latin typeface="Arial"/>
                <a:cs typeface="Arial"/>
              </a:rPr>
              <a:t>ks</a:t>
            </a:r>
            <a:endParaRPr sz="2200"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  <a:tabLst>
                <a:tab pos="507365" algn="l"/>
              </a:tabLst>
            </a:pPr>
            <a:r>
              <a:rPr sz="2200" spc="-5" dirty="0">
                <a:solidFill>
                  <a:srgbClr val="000066"/>
                </a:solidFill>
                <a:latin typeface="Arial"/>
                <a:cs typeface="Arial"/>
              </a:rPr>
              <a:t>23	E</a:t>
            </a:r>
            <a:r>
              <a:rPr sz="2200" spc="-15" dirty="0">
                <a:solidFill>
                  <a:srgbClr val="000066"/>
                </a:solidFill>
                <a:latin typeface="Arial"/>
                <a:cs typeface="Arial"/>
              </a:rPr>
              <a:t>y</a:t>
            </a:r>
            <a:r>
              <a:rPr sz="2200" spc="-10" dirty="0">
                <a:solidFill>
                  <a:srgbClr val="000066"/>
                </a:solidFill>
                <a:latin typeface="Arial"/>
                <a:cs typeface="Arial"/>
              </a:rPr>
              <a:t>lü</a:t>
            </a:r>
            <a:r>
              <a:rPr sz="22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2200" spc="-5" dirty="0">
                <a:solidFill>
                  <a:srgbClr val="000066"/>
                </a:solidFill>
                <a:latin typeface="Arial"/>
                <a:cs typeface="Arial"/>
              </a:rPr>
              <a:t>)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2015" y="1432052"/>
            <a:ext cx="129857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614045" algn="l"/>
              </a:tabLst>
            </a:pPr>
            <a:r>
              <a:rPr sz="2200" spc="-5" dirty="0">
                <a:solidFill>
                  <a:srgbClr val="000066"/>
                </a:solidFill>
                <a:latin typeface="Arial"/>
                <a:cs typeface="Arial"/>
              </a:rPr>
              <a:t>Ekvatora  ge</a:t>
            </a:r>
            <a:r>
              <a:rPr sz="22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2200" spc="-5" dirty="0">
                <a:solidFill>
                  <a:srgbClr val="000066"/>
                </a:solidFill>
                <a:latin typeface="Arial"/>
                <a:cs typeface="Arial"/>
              </a:rPr>
              <a:t>mes</a:t>
            </a:r>
            <a:r>
              <a:rPr sz="220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2200" spc="-5" dirty="0">
                <a:solidFill>
                  <a:srgbClr val="000066"/>
                </a:solidFill>
                <a:latin typeface="Arial"/>
                <a:cs typeface="Arial"/>
              </a:rPr>
              <a:t>ne  (21	Mart,  </a:t>
            </a:r>
            <a:r>
              <a:rPr sz="2200" spc="-25" dirty="0">
                <a:solidFill>
                  <a:srgbClr val="000066"/>
                </a:solidFill>
                <a:latin typeface="Arial"/>
                <a:cs typeface="Arial"/>
              </a:rPr>
              <a:t>denir.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37844" y="3064764"/>
            <a:ext cx="3103245" cy="657225"/>
            <a:chOff x="1037844" y="3064764"/>
            <a:chExt cx="3103245" cy="657225"/>
          </a:xfrm>
        </p:grpSpPr>
        <p:sp>
          <p:nvSpPr>
            <p:cNvPr id="10" name="object 10"/>
            <p:cNvSpPr/>
            <p:nvPr/>
          </p:nvSpPr>
          <p:spPr>
            <a:xfrm>
              <a:off x="1042416" y="3069335"/>
              <a:ext cx="3098800" cy="647700"/>
            </a:xfrm>
            <a:custGeom>
              <a:avLst/>
              <a:gdLst/>
              <a:ahLst/>
              <a:cxnLst/>
              <a:rect l="l" t="t" r="r" b="b"/>
              <a:pathLst>
                <a:path w="3098800" h="647700">
                  <a:moveTo>
                    <a:pt x="3098292" y="286512"/>
                  </a:moveTo>
                  <a:lnTo>
                    <a:pt x="3040367" y="257556"/>
                  </a:lnTo>
                  <a:lnTo>
                    <a:pt x="2924556" y="199644"/>
                  </a:lnTo>
                  <a:lnTo>
                    <a:pt x="2924556" y="257556"/>
                  </a:lnTo>
                  <a:lnTo>
                    <a:pt x="640054" y="257556"/>
                  </a:lnTo>
                  <a:lnTo>
                    <a:pt x="633984" y="230339"/>
                  </a:lnTo>
                  <a:lnTo>
                    <a:pt x="617588" y="187350"/>
                  </a:lnTo>
                  <a:lnTo>
                    <a:pt x="595503" y="147535"/>
                  </a:lnTo>
                  <a:lnTo>
                    <a:pt x="568248" y="111404"/>
                  </a:lnTo>
                  <a:lnTo>
                    <a:pt x="536295" y="79451"/>
                  </a:lnTo>
                  <a:lnTo>
                    <a:pt x="500164" y="52197"/>
                  </a:lnTo>
                  <a:lnTo>
                    <a:pt x="460349" y="30111"/>
                  </a:lnTo>
                  <a:lnTo>
                    <a:pt x="417360" y="13716"/>
                  </a:lnTo>
                  <a:lnTo>
                    <a:pt x="371690" y="3517"/>
                  </a:lnTo>
                  <a:lnTo>
                    <a:pt x="323850" y="0"/>
                  </a:lnTo>
                  <a:lnTo>
                    <a:pt x="275983" y="3517"/>
                  </a:lnTo>
                  <a:lnTo>
                    <a:pt x="230314" y="13716"/>
                  </a:lnTo>
                  <a:lnTo>
                    <a:pt x="187312" y="30111"/>
                  </a:lnTo>
                  <a:lnTo>
                    <a:pt x="147510" y="52197"/>
                  </a:lnTo>
                  <a:lnTo>
                    <a:pt x="111379" y="79451"/>
                  </a:lnTo>
                  <a:lnTo>
                    <a:pt x="79425" y="111404"/>
                  </a:lnTo>
                  <a:lnTo>
                    <a:pt x="52171" y="147535"/>
                  </a:lnTo>
                  <a:lnTo>
                    <a:pt x="30099" y="187350"/>
                  </a:lnTo>
                  <a:lnTo>
                    <a:pt x="13703" y="230339"/>
                  </a:lnTo>
                  <a:lnTo>
                    <a:pt x="3505" y="276009"/>
                  </a:lnTo>
                  <a:lnTo>
                    <a:pt x="0" y="323850"/>
                  </a:lnTo>
                  <a:lnTo>
                    <a:pt x="3505" y="371703"/>
                  </a:lnTo>
                  <a:lnTo>
                    <a:pt x="13703" y="417372"/>
                  </a:lnTo>
                  <a:lnTo>
                    <a:pt x="30099" y="460362"/>
                  </a:lnTo>
                  <a:lnTo>
                    <a:pt x="52171" y="500176"/>
                  </a:lnTo>
                  <a:lnTo>
                    <a:pt x="79425" y="536308"/>
                  </a:lnTo>
                  <a:lnTo>
                    <a:pt x="111379" y="568261"/>
                  </a:lnTo>
                  <a:lnTo>
                    <a:pt x="147510" y="595515"/>
                  </a:lnTo>
                  <a:lnTo>
                    <a:pt x="187312" y="617601"/>
                  </a:lnTo>
                  <a:lnTo>
                    <a:pt x="230314" y="633996"/>
                  </a:lnTo>
                  <a:lnTo>
                    <a:pt x="275983" y="644194"/>
                  </a:lnTo>
                  <a:lnTo>
                    <a:pt x="323850" y="647700"/>
                  </a:lnTo>
                  <a:lnTo>
                    <a:pt x="371690" y="644194"/>
                  </a:lnTo>
                  <a:lnTo>
                    <a:pt x="417360" y="633996"/>
                  </a:lnTo>
                  <a:lnTo>
                    <a:pt x="460349" y="617601"/>
                  </a:lnTo>
                  <a:lnTo>
                    <a:pt x="500164" y="595515"/>
                  </a:lnTo>
                  <a:lnTo>
                    <a:pt x="536295" y="568261"/>
                  </a:lnTo>
                  <a:lnTo>
                    <a:pt x="568248" y="536308"/>
                  </a:lnTo>
                  <a:lnTo>
                    <a:pt x="595503" y="500176"/>
                  </a:lnTo>
                  <a:lnTo>
                    <a:pt x="617588" y="460362"/>
                  </a:lnTo>
                  <a:lnTo>
                    <a:pt x="633984" y="417372"/>
                  </a:lnTo>
                  <a:lnTo>
                    <a:pt x="644182" y="371703"/>
                  </a:lnTo>
                  <a:lnTo>
                    <a:pt x="647700" y="323850"/>
                  </a:lnTo>
                  <a:lnTo>
                    <a:pt x="647077" y="315468"/>
                  </a:lnTo>
                  <a:lnTo>
                    <a:pt x="2924556" y="315468"/>
                  </a:lnTo>
                  <a:lnTo>
                    <a:pt x="2924556" y="373380"/>
                  </a:lnTo>
                  <a:lnTo>
                    <a:pt x="3040380" y="315468"/>
                  </a:lnTo>
                  <a:lnTo>
                    <a:pt x="3098292" y="286512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42416" y="3069336"/>
              <a:ext cx="647700" cy="647700"/>
            </a:xfrm>
            <a:custGeom>
              <a:avLst/>
              <a:gdLst/>
              <a:ahLst/>
              <a:cxnLst/>
              <a:rect l="l" t="t" r="r" b="b"/>
              <a:pathLst>
                <a:path w="647700" h="647700">
                  <a:moveTo>
                    <a:pt x="0" y="323850"/>
                  </a:moveTo>
                  <a:lnTo>
                    <a:pt x="3511" y="276003"/>
                  </a:lnTo>
                  <a:lnTo>
                    <a:pt x="13711" y="230332"/>
                  </a:lnTo>
                  <a:lnTo>
                    <a:pt x="30099" y="187340"/>
                  </a:lnTo>
                  <a:lnTo>
                    <a:pt x="52175" y="147528"/>
                  </a:lnTo>
                  <a:lnTo>
                    <a:pt x="79436" y="111397"/>
                  </a:lnTo>
                  <a:lnTo>
                    <a:pt x="111381" y="79448"/>
                  </a:lnTo>
                  <a:lnTo>
                    <a:pt x="147511" y="52184"/>
                  </a:lnTo>
                  <a:lnTo>
                    <a:pt x="187324" y="30106"/>
                  </a:lnTo>
                  <a:lnTo>
                    <a:pt x="230319" y="13714"/>
                  </a:lnTo>
                  <a:lnTo>
                    <a:pt x="275994" y="3512"/>
                  </a:lnTo>
                  <a:lnTo>
                    <a:pt x="323850" y="0"/>
                  </a:lnTo>
                  <a:lnTo>
                    <a:pt x="371696" y="3512"/>
                  </a:lnTo>
                  <a:lnTo>
                    <a:pt x="417367" y="13714"/>
                  </a:lnTo>
                  <a:lnTo>
                    <a:pt x="460359" y="30106"/>
                  </a:lnTo>
                  <a:lnTo>
                    <a:pt x="500171" y="52184"/>
                  </a:lnTo>
                  <a:lnTo>
                    <a:pt x="536302" y="79448"/>
                  </a:lnTo>
                  <a:lnTo>
                    <a:pt x="568251" y="111397"/>
                  </a:lnTo>
                  <a:lnTo>
                    <a:pt x="595515" y="147528"/>
                  </a:lnTo>
                  <a:lnTo>
                    <a:pt x="617593" y="187340"/>
                  </a:lnTo>
                  <a:lnTo>
                    <a:pt x="633985" y="230332"/>
                  </a:lnTo>
                  <a:lnTo>
                    <a:pt x="644187" y="276003"/>
                  </a:lnTo>
                  <a:lnTo>
                    <a:pt x="647700" y="323850"/>
                  </a:lnTo>
                  <a:lnTo>
                    <a:pt x="644187" y="371696"/>
                  </a:lnTo>
                  <a:lnTo>
                    <a:pt x="633985" y="417367"/>
                  </a:lnTo>
                  <a:lnTo>
                    <a:pt x="617593" y="460359"/>
                  </a:lnTo>
                  <a:lnTo>
                    <a:pt x="595515" y="500171"/>
                  </a:lnTo>
                  <a:lnTo>
                    <a:pt x="568251" y="536302"/>
                  </a:lnTo>
                  <a:lnTo>
                    <a:pt x="536302" y="568251"/>
                  </a:lnTo>
                  <a:lnTo>
                    <a:pt x="500171" y="595515"/>
                  </a:lnTo>
                  <a:lnTo>
                    <a:pt x="460359" y="617593"/>
                  </a:lnTo>
                  <a:lnTo>
                    <a:pt x="417367" y="633985"/>
                  </a:lnTo>
                  <a:lnTo>
                    <a:pt x="371696" y="644187"/>
                  </a:lnTo>
                  <a:lnTo>
                    <a:pt x="323850" y="647700"/>
                  </a:lnTo>
                  <a:lnTo>
                    <a:pt x="275994" y="644187"/>
                  </a:lnTo>
                  <a:lnTo>
                    <a:pt x="230319" y="633985"/>
                  </a:lnTo>
                  <a:lnTo>
                    <a:pt x="187324" y="617593"/>
                  </a:lnTo>
                  <a:lnTo>
                    <a:pt x="147511" y="595515"/>
                  </a:lnTo>
                  <a:lnTo>
                    <a:pt x="111381" y="568251"/>
                  </a:lnTo>
                  <a:lnTo>
                    <a:pt x="79436" y="536302"/>
                  </a:lnTo>
                  <a:lnTo>
                    <a:pt x="52175" y="500171"/>
                  </a:lnTo>
                  <a:lnTo>
                    <a:pt x="30099" y="460359"/>
                  </a:lnTo>
                  <a:lnTo>
                    <a:pt x="13711" y="417367"/>
                  </a:lnTo>
                  <a:lnTo>
                    <a:pt x="3511" y="371696"/>
                  </a:lnTo>
                  <a:lnTo>
                    <a:pt x="0" y="32385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0640" y="4263085"/>
            <a:ext cx="36512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1594485" algn="l"/>
                <a:tab pos="3123565" algn="l"/>
              </a:tabLst>
            </a:pPr>
            <a:r>
              <a:rPr sz="2400" spc="-5" dirty="0">
                <a:solidFill>
                  <a:srgbClr val="FF0066"/>
                </a:solidFill>
                <a:latin typeface="Arial"/>
                <a:cs typeface="Arial"/>
              </a:rPr>
              <a:t>Dünyanın	</a:t>
            </a:r>
            <a:r>
              <a:rPr sz="2400" dirty="0">
                <a:solidFill>
                  <a:srgbClr val="FF0066"/>
                </a:solidFill>
                <a:latin typeface="Arial"/>
                <a:cs typeface="Arial"/>
              </a:rPr>
              <a:t>ekseninin	</a:t>
            </a:r>
            <a:r>
              <a:rPr sz="2400" spc="-5" dirty="0">
                <a:solidFill>
                  <a:srgbClr val="FF0066"/>
                </a:solidFill>
                <a:latin typeface="Arial"/>
                <a:cs typeface="Arial"/>
              </a:rPr>
              <a:t>23</a:t>
            </a:r>
            <a:r>
              <a:rPr sz="2400" spc="-7" baseline="24305" dirty="0">
                <a:solidFill>
                  <a:srgbClr val="FF0066"/>
                </a:solidFill>
                <a:latin typeface="Arial"/>
                <a:cs typeface="Arial"/>
              </a:rPr>
              <a:t>o</a:t>
            </a:r>
            <a:endParaRPr sz="2400" baseline="24305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FF0066"/>
                </a:solidFill>
                <a:latin typeface="Arial"/>
                <a:cs typeface="Arial"/>
              </a:rPr>
              <a:t>27’ eğik </a:t>
            </a:r>
            <a:r>
              <a:rPr sz="2400" dirty="0">
                <a:solidFill>
                  <a:srgbClr val="FF0066"/>
                </a:solidFill>
                <a:latin typeface="Arial"/>
                <a:cs typeface="Arial"/>
              </a:rPr>
              <a:t>olması</a:t>
            </a:r>
            <a:r>
              <a:rPr sz="2400" spc="6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66"/>
                </a:solidFill>
                <a:latin typeface="Arial"/>
                <a:cs typeface="Arial"/>
              </a:rPr>
              <a:t>nedeniyle,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739" y="4995164"/>
            <a:ext cx="10922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0066"/>
                </a:solidFill>
                <a:latin typeface="Arial"/>
                <a:cs typeface="Arial"/>
              </a:rPr>
              <a:t>dünya  değişik  a</a:t>
            </a:r>
            <a:r>
              <a:rPr sz="2400" spc="-15" dirty="0">
                <a:solidFill>
                  <a:srgbClr val="FF0066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0066"/>
                </a:solidFill>
                <a:latin typeface="Arial"/>
                <a:cs typeface="Arial"/>
              </a:rPr>
              <a:t>makt</a:t>
            </a:r>
            <a:r>
              <a:rPr sz="2400" spc="-5" dirty="0">
                <a:solidFill>
                  <a:srgbClr val="FF0066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57096" y="4995164"/>
            <a:ext cx="99821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5080" indent="-2286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0066"/>
                </a:solidFill>
                <a:latin typeface="Arial"/>
                <a:cs typeface="Arial"/>
              </a:rPr>
              <a:t>güneş  aç</a:t>
            </a:r>
            <a:r>
              <a:rPr sz="2400" spc="-15" dirty="0">
                <a:solidFill>
                  <a:srgbClr val="FF0066"/>
                </a:solidFill>
                <a:latin typeface="Arial"/>
                <a:cs typeface="Arial"/>
              </a:rPr>
              <a:t>ı</a:t>
            </a:r>
            <a:r>
              <a:rPr sz="2400" spc="-5" dirty="0">
                <a:solidFill>
                  <a:srgbClr val="FF0066"/>
                </a:solidFill>
                <a:latin typeface="Arial"/>
                <a:cs typeface="Arial"/>
              </a:rPr>
              <a:t>lar</a:t>
            </a:r>
            <a:endParaRPr sz="2400">
              <a:latin typeface="Arial"/>
              <a:cs typeface="Arial"/>
            </a:endParaRPr>
          </a:p>
          <a:p>
            <a:pPr marL="640080">
              <a:lnSpc>
                <a:spcPct val="100000"/>
              </a:lnSpc>
            </a:pPr>
            <a:r>
              <a:rPr sz="2400" spc="-5" dirty="0">
                <a:solidFill>
                  <a:srgbClr val="FF0066"/>
                </a:solidFill>
                <a:latin typeface="Arial"/>
                <a:cs typeface="Arial"/>
              </a:rPr>
              <a:t>ve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35098" y="4995164"/>
            <a:ext cx="11963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5430" marR="5080" indent="-253365" algn="r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FF0066"/>
                </a:solidFill>
                <a:latin typeface="Arial"/>
                <a:cs typeface="Arial"/>
              </a:rPr>
              <a:t>ı</a:t>
            </a:r>
            <a:r>
              <a:rPr sz="2400" spc="5" dirty="0">
                <a:solidFill>
                  <a:srgbClr val="FF0066"/>
                </a:solidFill>
                <a:latin typeface="Arial"/>
                <a:cs typeface="Arial"/>
              </a:rPr>
              <a:t>ş</a:t>
            </a:r>
            <a:r>
              <a:rPr sz="2400" dirty="0">
                <a:solidFill>
                  <a:srgbClr val="FF0066"/>
                </a:solidFill>
                <a:latin typeface="Arial"/>
                <a:cs typeface="Arial"/>
              </a:rPr>
              <a:t>ın</a:t>
            </a:r>
            <a:r>
              <a:rPr sz="2400" spc="5" dirty="0">
                <a:solidFill>
                  <a:srgbClr val="FF0066"/>
                </a:solidFill>
                <a:latin typeface="Arial"/>
                <a:cs typeface="Arial"/>
              </a:rPr>
              <a:t>l</a:t>
            </a:r>
            <a:r>
              <a:rPr sz="2400" spc="-5" dirty="0">
                <a:solidFill>
                  <a:srgbClr val="FF0066"/>
                </a:solidFill>
                <a:latin typeface="Arial"/>
                <a:cs typeface="Arial"/>
              </a:rPr>
              <a:t>arını  altında  </a:t>
            </a:r>
            <a:r>
              <a:rPr sz="2400" dirty="0">
                <a:solidFill>
                  <a:srgbClr val="FF0066"/>
                </a:solidFill>
                <a:latin typeface="Arial"/>
                <a:cs typeface="Arial"/>
              </a:rPr>
              <a:t>fa</a:t>
            </a:r>
            <a:r>
              <a:rPr sz="2400" spc="5" dirty="0">
                <a:solidFill>
                  <a:srgbClr val="FF0066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FF0066"/>
                </a:solidFill>
                <a:latin typeface="Arial"/>
                <a:cs typeface="Arial"/>
              </a:rPr>
              <a:t>klı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39" y="6092748"/>
            <a:ext cx="35509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560830" algn="l"/>
                <a:tab pos="2553335" algn="l"/>
              </a:tabLst>
            </a:pPr>
            <a:r>
              <a:rPr sz="2400" spc="-20" dirty="0">
                <a:solidFill>
                  <a:srgbClr val="FF0066"/>
                </a:solidFill>
                <a:latin typeface="Arial"/>
                <a:cs typeface="Arial"/>
              </a:rPr>
              <a:t>ı</a:t>
            </a:r>
            <a:r>
              <a:rPr sz="2400" spc="5" dirty="0">
                <a:solidFill>
                  <a:srgbClr val="FF0066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srgbClr val="FF0066"/>
                </a:solidFill>
                <a:latin typeface="Arial"/>
                <a:cs typeface="Arial"/>
              </a:rPr>
              <a:t>ı</a:t>
            </a:r>
            <a:r>
              <a:rPr sz="2400" spc="-10" dirty="0">
                <a:solidFill>
                  <a:srgbClr val="FF0066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0066"/>
                </a:solidFill>
                <a:latin typeface="Arial"/>
                <a:cs typeface="Arial"/>
              </a:rPr>
              <a:t>makt</a:t>
            </a:r>
            <a:r>
              <a:rPr sz="2400" spc="-5" dirty="0">
                <a:solidFill>
                  <a:srgbClr val="FF0066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0066"/>
                </a:solidFill>
                <a:latin typeface="Arial"/>
                <a:cs typeface="Arial"/>
              </a:rPr>
              <a:t>,	</a:t>
            </a:r>
            <a:r>
              <a:rPr sz="2400" spc="-5" dirty="0">
                <a:solidFill>
                  <a:srgbClr val="FF0066"/>
                </a:solidFill>
                <a:latin typeface="Arial"/>
                <a:cs typeface="Arial"/>
              </a:rPr>
              <a:t>bunun</a:t>
            </a:r>
            <a:r>
              <a:rPr sz="2400" dirty="0">
                <a:solidFill>
                  <a:srgbClr val="FF0066"/>
                </a:solidFill>
                <a:latin typeface="Arial"/>
                <a:cs typeface="Arial"/>
              </a:rPr>
              <a:t>	</a:t>
            </a:r>
            <a:r>
              <a:rPr sz="2400" spc="-5" dirty="0">
                <a:solidFill>
                  <a:srgbClr val="FF0066"/>
                </a:solidFill>
                <a:latin typeface="Arial"/>
                <a:cs typeface="Arial"/>
              </a:rPr>
              <a:t>so</a:t>
            </a:r>
            <a:r>
              <a:rPr sz="2400" spc="5" dirty="0">
                <a:solidFill>
                  <a:srgbClr val="FF0066"/>
                </a:solidFill>
                <a:latin typeface="Arial"/>
                <a:cs typeface="Arial"/>
              </a:rPr>
              <a:t>n</a:t>
            </a:r>
            <a:r>
              <a:rPr sz="2400" spc="-5" dirty="0">
                <a:solidFill>
                  <a:srgbClr val="FF0066"/>
                </a:solidFill>
                <a:latin typeface="Arial"/>
                <a:cs typeface="Arial"/>
              </a:rPr>
              <a:t>ucu  mevsimler</a:t>
            </a:r>
            <a:r>
              <a:rPr sz="2400" spc="1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0066"/>
                </a:solidFill>
                <a:latin typeface="Arial"/>
                <a:cs typeface="Arial"/>
              </a:rPr>
              <a:t>oluşmaktadır.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51176" y="0"/>
            <a:ext cx="6593205" cy="6858000"/>
            <a:chOff x="2551176" y="0"/>
            <a:chExt cx="6593205" cy="6858000"/>
          </a:xfrm>
        </p:grpSpPr>
        <p:sp>
          <p:nvSpPr>
            <p:cNvPr id="3" name="object 3"/>
            <p:cNvSpPr/>
            <p:nvPr/>
          </p:nvSpPr>
          <p:spPr>
            <a:xfrm>
              <a:off x="5219700" y="0"/>
              <a:ext cx="3924300" cy="35585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212080" y="3259835"/>
              <a:ext cx="3931920" cy="35981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40807" y="18478"/>
              <a:ext cx="3610635" cy="35158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29655" y="3312718"/>
              <a:ext cx="3514344" cy="354527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55748" y="1484375"/>
              <a:ext cx="3096895" cy="647700"/>
            </a:xfrm>
            <a:custGeom>
              <a:avLst/>
              <a:gdLst/>
              <a:ahLst/>
              <a:cxnLst/>
              <a:rect l="l" t="t" r="r" b="b"/>
              <a:pathLst>
                <a:path w="3096895" h="647700">
                  <a:moveTo>
                    <a:pt x="3096768" y="288036"/>
                  </a:moveTo>
                  <a:lnTo>
                    <a:pt x="3038843" y="259080"/>
                  </a:lnTo>
                  <a:lnTo>
                    <a:pt x="2923032" y="201168"/>
                  </a:lnTo>
                  <a:lnTo>
                    <a:pt x="2923032" y="259080"/>
                  </a:lnTo>
                  <a:lnTo>
                    <a:pt x="640397" y="259080"/>
                  </a:lnTo>
                  <a:lnTo>
                    <a:pt x="633984" y="230339"/>
                  </a:lnTo>
                  <a:lnTo>
                    <a:pt x="617588" y="187350"/>
                  </a:lnTo>
                  <a:lnTo>
                    <a:pt x="595503" y="147535"/>
                  </a:lnTo>
                  <a:lnTo>
                    <a:pt x="568248" y="111404"/>
                  </a:lnTo>
                  <a:lnTo>
                    <a:pt x="536295" y="79451"/>
                  </a:lnTo>
                  <a:lnTo>
                    <a:pt x="500164" y="52197"/>
                  </a:lnTo>
                  <a:lnTo>
                    <a:pt x="460349" y="30111"/>
                  </a:lnTo>
                  <a:lnTo>
                    <a:pt x="417360" y="13716"/>
                  </a:lnTo>
                  <a:lnTo>
                    <a:pt x="371690" y="3517"/>
                  </a:lnTo>
                  <a:lnTo>
                    <a:pt x="323850" y="0"/>
                  </a:lnTo>
                  <a:lnTo>
                    <a:pt x="275996" y="3517"/>
                  </a:lnTo>
                  <a:lnTo>
                    <a:pt x="230327" y="13716"/>
                  </a:lnTo>
                  <a:lnTo>
                    <a:pt x="187337" y="30111"/>
                  </a:lnTo>
                  <a:lnTo>
                    <a:pt x="147523" y="52197"/>
                  </a:lnTo>
                  <a:lnTo>
                    <a:pt x="111391" y="79451"/>
                  </a:lnTo>
                  <a:lnTo>
                    <a:pt x="79438" y="111404"/>
                  </a:lnTo>
                  <a:lnTo>
                    <a:pt x="52184" y="147535"/>
                  </a:lnTo>
                  <a:lnTo>
                    <a:pt x="30099" y="187350"/>
                  </a:lnTo>
                  <a:lnTo>
                    <a:pt x="13703" y="230339"/>
                  </a:lnTo>
                  <a:lnTo>
                    <a:pt x="3505" y="276009"/>
                  </a:lnTo>
                  <a:lnTo>
                    <a:pt x="0" y="323850"/>
                  </a:lnTo>
                  <a:lnTo>
                    <a:pt x="3505" y="371703"/>
                  </a:lnTo>
                  <a:lnTo>
                    <a:pt x="13703" y="417372"/>
                  </a:lnTo>
                  <a:lnTo>
                    <a:pt x="30099" y="460362"/>
                  </a:lnTo>
                  <a:lnTo>
                    <a:pt x="52184" y="500176"/>
                  </a:lnTo>
                  <a:lnTo>
                    <a:pt x="79438" y="536308"/>
                  </a:lnTo>
                  <a:lnTo>
                    <a:pt x="111391" y="568261"/>
                  </a:lnTo>
                  <a:lnTo>
                    <a:pt x="147523" y="595515"/>
                  </a:lnTo>
                  <a:lnTo>
                    <a:pt x="187337" y="617601"/>
                  </a:lnTo>
                  <a:lnTo>
                    <a:pt x="230327" y="633996"/>
                  </a:lnTo>
                  <a:lnTo>
                    <a:pt x="275996" y="644194"/>
                  </a:lnTo>
                  <a:lnTo>
                    <a:pt x="323850" y="647700"/>
                  </a:lnTo>
                  <a:lnTo>
                    <a:pt x="371690" y="644194"/>
                  </a:lnTo>
                  <a:lnTo>
                    <a:pt x="417360" y="633996"/>
                  </a:lnTo>
                  <a:lnTo>
                    <a:pt x="460349" y="617601"/>
                  </a:lnTo>
                  <a:lnTo>
                    <a:pt x="500164" y="595515"/>
                  </a:lnTo>
                  <a:lnTo>
                    <a:pt x="536295" y="568261"/>
                  </a:lnTo>
                  <a:lnTo>
                    <a:pt x="568248" y="536308"/>
                  </a:lnTo>
                  <a:lnTo>
                    <a:pt x="595503" y="500176"/>
                  </a:lnTo>
                  <a:lnTo>
                    <a:pt x="617588" y="460362"/>
                  </a:lnTo>
                  <a:lnTo>
                    <a:pt x="633984" y="417372"/>
                  </a:lnTo>
                  <a:lnTo>
                    <a:pt x="644182" y="371703"/>
                  </a:lnTo>
                  <a:lnTo>
                    <a:pt x="647700" y="323850"/>
                  </a:lnTo>
                  <a:lnTo>
                    <a:pt x="647192" y="316992"/>
                  </a:lnTo>
                  <a:lnTo>
                    <a:pt x="2923032" y="316992"/>
                  </a:lnTo>
                  <a:lnTo>
                    <a:pt x="2923032" y="374904"/>
                  </a:lnTo>
                  <a:lnTo>
                    <a:pt x="3038856" y="316992"/>
                  </a:lnTo>
                  <a:lnTo>
                    <a:pt x="3096768" y="288036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55748" y="1484375"/>
              <a:ext cx="647700" cy="647700"/>
            </a:xfrm>
            <a:custGeom>
              <a:avLst/>
              <a:gdLst/>
              <a:ahLst/>
              <a:cxnLst/>
              <a:rect l="l" t="t" r="r" b="b"/>
              <a:pathLst>
                <a:path w="647700" h="647700">
                  <a:moveTo>
                    <a:pt x="0" y="323850"/>
                  </a:moveTo>
                  <a:lnTo>
                    <a:pt x="3512" y="276003"/>
                  </a:lnTo>
                  <a:lnTo>
                    <a:pt x="13714" y="230332"/>
                  </a:lnTo>
                  <a:lnTo>
                    <a:pt x="30106" y="187340"/>
                  </a:lnTo>
                  <a:lnTo>
                    <a:pt x="52184" y="147528"/>
                  </a:lnTo>
                  <a:lnTo>
                    <a:pt x="79448" y="111397"/>
                  </a:lnTo>
                  <a:lnTo>
                    <a:pt x="111397" y="79448"/>
                  </a:lnTo>
                  <a:lnTo>
                    <a:pt x="147528" y="52184"/>
                  </a:lnTo>
                  <a:lnTo>
                    <a:pt x="187340" y="30106"/>
                  </a:lnTo>
                  <a:lnTo>
                    <a:pt x="230332" y="13714"/>
                  </a:lnTo>
                  <a:lnTo>
                    <a:pt x="276003" y="3512"/>
                  </a:lnTo>
                  <a:lnTo>
                    <a:pt x="323850" y="0"/>
                  </a:lnTo>
                  <a:lnTo>
                    <a:pt x="371696" y="3512"/>
                  </a:lnTo>
                  <a:lnTo>
                    <a:pt x="417367" y="13714"/>
                  </a:lnTo>
                  <a:lnTo>
                    <a:pt x="460359" y="30106"/>
                  </a:lnTo>
                  <a:lnTo>
                    <a:pt x="500171" y="52184"/>
                  </a:lnTo>
                  <a:lnTo>
                    <a:pt x="536302" y="79448"/>
                  </a:lnTo>
                  <a:lnTo>
                    <a:pt x="568251" y="111397"/>
                  </a:lnTo>
                  <a:lnTo>
                    <a:pt x="595515" y="147528"/>
                  </a:lnTo>
                  <a:lnTo>
                    <a:pt x="617593" y="187340"/>
                  </a:lnTo>
                  <a:lnTo>
                    <a:pt x="633985" y="230332"/>
                  </a:lnTo>
                  <a:lnTo>
                    <a:pt x="644187" y="276003"/>
                  </a:lnTo>
                  <a:lnTo>
                    <a:pt x="647700" y="323850"/>
                  </a:lnTo>
                  <a:lnTo>
                    <a:pt x="644187" y="371696"/>
                  </a:lnTo>
                  <a:lnTo>
                    <a:pt x="633985" y="417367"/>
                  </a:lnTo>
                  <a:lnTo>
                    <a:pt x="617593" y="460359"/>
                  </a:lnTo>
                  <a:lnTo>
                    <a:pt x="595515" y="500171"/>
                  </a:lnTo>
                  <a:lnTo>
                    <a:pt x="568251" y="536302"/>
                  </a:lnTo>
                  <a:lnTo>
                    <a:pt x="536302" y="568251"/>
                  </a:lnTo>
                  <a:lnTo>
                    <a:pt x="500171" y="595515"/>
                  </a:lnTo>
                  <a:lnTo>
                    <a:pt x="460359" y="617593"/>
                  </a:lnTo>
                  <a:lnTo>
                    <a:pt x="417367" y="633985"/>
                  </a:lnTo>
                  <a:lnTo>
                    <a:pt x="371696" y="644187"/>
                  </a:lnTo>
                  <a:lnTo>
                    <a:pt x="323850" y="647700"/>
                  </a:lnTo>
                  <a:lnTo>
                    <a:pt x="276003" y="644187"/>
                  </a:lnTo>
                  <a:lnTo>
                    <a:pt x="230332" y="633985"/>
                  </a:lnTo>
                  <a:lnTo>
                    <a:pt x="187340" y="617593"/>
                  </a:lnTo>
                  <a:lnTo>
                    <a:pt x="147528" y="595515"/>
                  </a:lnTo>
                  <a:lnTo>
                    <a:pt x="111397" y="568251"/>
                  </a:lnTo>
                  <a:lnTo>
                    <a:pt x="79448" y="536302"/>
                  </a:lnTo>
                  <a:lnTo>
                    <a:pt x="52184" y="500171"/>
                  </a:lnTo>
                  <a:lnTo>
                    <a:pt x="30106" y="460359"/>
                  </a:lnTo>
                  <a:lnTo>
                    <a:pt x="13714" y="417367"/>
                  </a:lnTo>
                  <a:lnTo>
                    <a:pt x="3512" y="371696"/>
                  </a:lnTo>
                  <a:lnTo>
                    <a:pt x="0" y="32385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87040" y="4724400"/>
              <a:ext cx="3098800" cy="647700"/>
            </a:xfrm>
            <a:custGeom>
              <a:avLst/>
              <a:gdLst/>
              <a:ahLst/>
              <a:cxnLst/>
              <a:rect l="l" t="t" r="r" b="b"/>
              <a:pathLst>
                <a:path w="3098800" h="647700">
                  <a:moveTo>
                    <a:pt x="3098292" y="288036"/>
                  </a:moveTo>
                  <a:lnTo>
                    <a:pt x="3040380" y="259080"/>
                  </a:lnTo>
                  <a:lnTo>
                    <a:pt x="2924556" y="201168"/>
                  </a:lnTo>
                  <a:lnTo>
                    <a:pt x="2924556" y="259080"/>
                  </a:lnTo>
                  <a:lnTo>
                    <a:pt x="640397" y="259080"/>
                  </a:lnTo>
                  <a:lnTo>
                    <a:pt x="633984" y="230339"/>
                  </a:lnTo>
                  <a:lnTo>
                    <a:pt x="617588" y="187350"/>
                  </a:lnTo>
                  <a:lnTo>
                    <a:pt x="595503" y="147535"/>
                  </a:lnTo>
                  <a:lnTo>
                    <a:pt x="568248" y="111404"/>
                  </a:lnTo>
                  <a:lnTo>
                    <a:pt x="536295" y="79451"/>
                  </a:lnTo>
                  <a:lnTo>
                    <a:pt x="500164" y="52197"/>
                  </a:lnTo>
                  <a:lnTo>
                    <a:pt x="460349" y="30111"/>
                  </a:lnTo>
                  <a:lnTo>
                    <a:pt x="417360" y="13716"/>
                  </a:lnTo>
                  <a:lnTo>
                    <a:pt x="371690" y="3517"/>
                  </a:lnTo>
                  <a:lnTo>
                    <a:pt x="323850" y="0"/>
                  </a:lnTo>
                  <a:lnTo>
                    <a:pt x="275996" y="3517"/>
                  </a:lnTo>
                  <a:lnTo>
                    <a:pt x="230327" y="13716"/>
                  </a:lnTo>
                  <a:lnTo>
                    <a:pt x="187337" y="30111"/>
                  </a:lnTo>
                  <a:lnTo>
                    <a:pt x="147523" y="52197"/>
                  </a:lnTo>
                  <a:lnTo>
                    <a:pt x="111391" y="79451"/>
                  </a:lnTo>
                  <a:lnTo>
                    <a:pt x="79438" y="111404"/>
                  </a:lnTo>
                  <a:lnTo>
                    <a:pt x="52184" y="147535"/>
                  </a:lnTo>
                  <a:lnTo>
                    <a:pt x="30099" y="187350"/>
                  </a:lnTo>
                  <a:lnTo>
                    <a:pt x="13703" y="230339"/>
                  </a:lnTo>
                  <a:lnTo>
                    <a:pt x="3505" y="276009"/>
                  </a:lnTo>
                  <a:lnTo>
                    <a:pt x="0" y="323850"/>
                  </a:lnTo>
                  <a:lnTo>
                    <a:pt x="3505" y="371703"/>
                  </a:lnTo>
                  <a:lnTo>
                    <a:pt x="13703" y="417372"/>
                  </a:lnTo>
                  <a:lnTo>
                    <a:pt x="30099" y="460362"/>
                  </a:lnTo>
                  <a:lnTo>
                    <a:pt x="52184" y="500176"/>
                  </a:lnTo>
                  <a:lnTo>
                    <a:pt x="79438" y="536308"/>
                  </a:lnTo>
                  <a:lnTo>
                    <a:pt x="111391" y="568261"/>
                  </a:lnTo>
                  <a:lnTo>
                    <a:pt x="147523" y="595515"/>
                  </a:lnTo>
                  <a:lnTo>
                    <a:pt x="187337" y="617601"/>
                  </a:lnTo>
                  <a:lnTo>
                    <a:pt x="230327" y="633996"/>
                  </a:lnTo>
                  <a:lnTo>
                    <a:pt x="275996" y="644194"/>
                  </a:lnTo>
                  <a:lnTo>
                    <a:pt x="323850" y="647700"/>
                  </a:lnTo>
                  <a:lnTo>
                    <a:pt x="371690" y="644194"/>
                  </a:lnTo>
                  <a:lnTo>
                    <a:pt x="417360" y="633996"/>
                  </a:lnTo>
                  <a:lnTo>
                    <a:pt x="460349" y="617601"/>
                  </a:lnTo>
                  <a:lnTo>
                    <a:pt x="500164" y="595515"/>
                  </a:lnTo>
                  <a:lnTo>
                    <a:pt x="536295" y="568261"/>
                  </a:lnTo>
                  <a:lnTo>
                    <a:pt x="568248" y="536308"/>
                  </a:lnTo>
                  <a:lnTo>
                    <a:pt x="595503" y="500176"/>
                  </a:lnTo>
                  <a:lnTo>
                    <a:pt x="617588" y="460362"/>
                  </a:lnTo>
                  <a:lnTo>
                    <a:pt x="633984" y="417372"/>
                  </a:lnTo>
                  <a:lnTo>
                    <a:pt x="644182" y="371703"/>
                  </a:lnTo>
                  <a:lnTo>
                    <a:pt x="647700" y="323850"/>
                  </a:lnTo>
                  <a:lnTo>
                    <a:pt x="647192" y="316992"/>
                  </a:lnTo>
                  <a:lnTo>
                    <a:pt x="2924556" y="316992"/>
                  </a:lnTo>
                  <a:lnTo>
                    <a:pt x="2924556" y="374904"/>
                  </a:lnTo>
                  <a:lnTo>
                    <a:pt x="3040380" y="316992"/>
                  </a:lnTo>
                  <a:lnTo>
                    <a:pt x="3098292" y="288036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87040" y="4724400"/>
              <a:ext cx="647700" cy="647700"/>
            </a:xfrm>
            <a:custGeom>
              <a:avLst/>
              <a:gdLst/>
              <a:ahLst/>
              <a:cxnLst/>
              <a:rect l="l" t="t" r="r" b="b"/>
              <a:pathLst>
                <a:path w="647700" h="647700">
                  <a:moveTo>
                    <a:pt x="0" y="323850"/>
                  </a:moveTo>
                  <a:lnTo>
                    <a:pt x="3512" y="276003"/>
                  </a:lnTo>
                  <a:lnTo>
                    <a:pt x="13714" y="230332"/>
                  </a:lnTo>
                  <a:lnTo>
                    <a:pt x="30106" y="187340"/>
                  </a:lnTo>
                  <a:lnTo>
                    <a:pt x="52184" y="147528"/>
                  </a:lnTo>
                  <a:lnTo>
                    <a:pt x="79448" y="111397"/>
                  </a:lnTo>
                  <a:lnTo>
                    <a:pt x="111397" y="79448"/>
                  </a:lnTo>
                  <a:lnTo>
                    <a:pt x="147528" y="52184"/>
                  </a:lnTo>
                  <a:lnTo>
                    <a:pt x="187340" y="30106"/>
                  </a:lnTo>
                  <a:lnTo>
                    <a:pt x="230332" y="13714"/>
                  </a:lnTo>
                  <a:lnTo>
                    <a:pt x="276003" y="3512"/>
                  </a:lnTo>
                  <a:lnTo>
                    <a:pt x="323850" y="0"/>
                  </a:lnTo>
                  <a:lnTo>
                    <a:pt x="371696" y="3512"/>
                  </a:lnTo>
                  <a:lnTo>
                    <a:pt x="417367" y="13714"/>
                  </a:lnTo>
                  <a:lnTo>
                    <a:pt x="460359" y="30106"/>
                  </a:lnTo>
                  <a:lnTo>
                    <a:pt x="500171" y="52184"/>
                  </a:lnTo>
                  <a:lnTo>
                    <a:pt x="536302" y="79448"/>
                  </a:lnTo>
                  <a:lnTo>
                    <a:pt x="568251" y="111397"/>
                  </a:lnTo>
                  <a:lnTo>
                    <a:pt x="595515" y="147528"/>
                  </a:lnTo>
                  <a:lnTo>
                    <a:pt x="617593" y="187340"/>
                  </a:lnTo>
                  <a:lnTo>
                    <a:pt x="633985" y="230332"/>
                  </a:lnTo>
                  <a:lnTo>
                    <a:pt x="644187" y="276003"/>
                  </a:lnTo>
                  <a:lnTo>
                    <a:pt x="647700" y="323850"/>
                  </a:lnTo>
                  <a:lnTo>
                    <a:pt x="644187" y="371696"/>
                  </a:lnTo>
                  <a:lnTo>
                    <a:pt x="633985" y="417367"/>
                  </a:lnTo>
                  <a:lnTo>
                    <a:pt x="617593" y="460359"/>
                  </a:lnTo>
                  <a:lnTo>
                    <a:pt x="595515" y="500171"/>
                  </a:lnTo>
                  <a:lnTo>
                    <a:pt x="568251" y="536302"/>
                  </a:lnTo>
                  <a:lnTo>
                    <a:pt x="536302" y="568251"/>
                  </a:lnTo>
                  <a:lnTo>
                    <a:pt x="500171" y="595515"/>
                  </a:lnTo>
                  <a:lnTo>
                    <a:pt x="460359" y="617593"/>
                  </a:lnTo>
                  <a:lnTo>
                    <a:pt x="417367" y="633985"/>
                  </a:lnTo>
                  <a:lnTo>
                    <a:pt x="371696" y="644187"/>
                  </a:lnTo>
                  <a:lnTo>
                    <a:pt x="323850" y="647700"/>
                  </a:lnTo>
                  <a:lnTo>
                    <a:pt x="276003" y="644187"/>
                  </a:lnTo>
                  <a:lnTo>
                    <a:pt x="230332" y="633985"/>
                  </a:lnTo>
                  <a:lnTo>
                    <a:pt x="187340" y="617593"/>
                  </a:lnTo>
                  <a:lnTo>
                    <a:pt x="147528" y="595515"/>
                  </a:lnTo>
                  <a:lnTo>
                    <a:pt x="111397" y="568251"/>
                  </a:lnTo>
                  <a:lnTo>
                    <a:pt x="79448" y="536302"/>
                  </a:lnTo>
                  <a:lnTo>
                    <a:pt x="52184" y="500171"/>
                  </a:lnTo>
                  <a:lnTo>
                    <a:pt x="30106" y="460359"/>
                  </a:lnTo>
                  <a:lnTo>
                    <a:pt x="13714" y="417367"/>
                  </a:lnTo>
                  <a:lnTo>
                    <a:pt x="3512" y="371696"/>
                  </a:lnTo>
                  <a:lnTo>
                    <a:pt x="0" y="32385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8739" y="306146"/>
            <a:ext cx="4720590" cy="2097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2138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066"/>
                </a:solidFill>
                <a:latin typeface="Arial"/>
                <a:cs typeface="Arial"/>
              </a:rPr>
              <a:t>Dönencelere dik gelmesine  ise 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Solstis </a:t>
            </a:r>
            <a:r>
              <a:rPr sz="2400" spc="-5" dirty="0">
                <a:solidFill>
                  <a:srgbClr val="000066"/>
                </a:solidFill>
                <a:latin typeface="Arial"/>
                <a:cs typeface="Arial"/>
              </a:rPr>
              <a:t>(21 Haziran, yaz  solstisi; 21 Aralık, 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kış  </a:t>
            </a:r>
            <a:r>
              <a:rPr sz="2400" spc="-5" dirty="0">
                <a:solidFill>
                  <a:srgbClr val="000066"/>
                </a:solidFill>
                <a:latin typeface="Arial"/>
                <a:cs typeface="Arial"/>
              </a:rPr>
              <a:t>solstisi)</a:t>
            </a:r>
            <a:r>
              <a:rPr sz="24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000066"/>
                </a:solidFill>
                <a:latin typeface="Arial"/>
                <a:cs typeface="Arial"/>
              </a:rPr>
              <a:t>denir.</a:t>
            </a:r>
            <a:endParaRPr sz="2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910"/>
              </a:spcBef>
            </a:pP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21</a:t>
            </a:r>
            <a:r>
              <a:rPr sz="2400" spc="-9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Haziran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27221" y="2450972"/>
            <a:ext cx="1297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5" dirty="0">
                <a:solidFill>
                  <a:srgbClr val="000066"/>
                </a:solidFill>
                <a:latin typeface="Times New Roman"/>
                <a:cs typeface="Times New Roman"/>
              </a:rPr>
              <a:t>Yengeç</a:t>
            </a:r>
            <a:r>
              <a:rPr sz="2400" spc="-7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D.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87902" y="3955541"/>
            <a:ext cx="1169670" cy="903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21</a:t>
            </a:r>
            <a:r>
              <a:rPr sz="2400" spc="-21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Aralık  Oğlak</a:t>
            </a:r>
            <a:r>
              <a:rPr sz="2400" spc="-7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D.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339" y="2447035"/>
            <a:ext cx="2801620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066"/>
                </a:solidFill>
                <a:latin typeface="Arial"/>
                <a:cs typeface="Arial"/>
              </a:rPr>
              <a:t>Kuzey yarımkürede  ekvatordan 23</a:t>
            </a:r>
            <a:r>
              <a:rPr sz="2400" spc="-7" baseline="24305" dirty="0">
                <a:solidFill>
                  <a:srgbClr val="000066"/>
                </a:solidFill>
                <a:latin typeface="Arial"/>
                <a:cs typeface="Arial"/>
              </a:rPr>
              <a:t>o </a:t>
            </a:r>
            <a:r>
              <a:rPr sz="2400" spc="-5" dirty="0">
                <a:solidFill>
                  <a:srgbClr val="000066"/>
                </a:solidFill>
                <a:latin typeface="Arial"/>
                <a:cs typeface="Arial"/>
              </a:rPr>
              <a:t>27’  uzakta bulunan  paralel dairesine  </a:t>
            </a:r>
            <a:r>
              <a:rPr sz="2400" b="1" spc="-10" dirty="0">
                <a:solidFill>
                  <a:srgbClr val="000066"/>
                </a:solidFill>
                <a:latin typeface="Arial"/>
                <a:cs typeface="Arial"/>
              </a:rPr>
              <a:t>yengeç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dönencesi,  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Güney </a:t>
            </a:r>
            <a:r>
              <a:rPr sz="2400" spc="-5" dirty="0">
                <a:solidFill>
                  <a:srgbClr val="000066"/>
                </a:solidFill>
                <a:latin typeface="Arial"/>
                <a:cs typeface="Arial"/>
              </a:rPr>
              <a:t>yarımkürede  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ekvatordan </a:t>
            </a:r>
            <a:r>
              <a:rPr sz="2400" spc="-5" dirty="0">
                <a:solidFill>
                  <a:srgbClr val="000066"/>
                </a:solidFill>
                <a:latin typeface="Arial"/>
                <a:cs typeface="Arial"/>
              </a:rPr>
              <a:t>23</a:t>
            </a:r>
            <a:r>
              <a:rPr sz="2400" spc="-7" baseline="24305" dirty="0">
                <a:solidFill>
                  <a:srgbClr val="000066"/>
                </a:solidFill>
                <a:latin typeface="Arial"/>
                <a:cs typeface="Arial"/>
              </a:rPr>
              <a:t>o </a:t>
            </a:r>
            <a:r>
              <a:rPr sz="2400" spc="-5" dirty="0">
                <a:solidFill>
                  <a:srgbClr val="000066"/>
                </a:solidFill>
                <a:latin typeface="Arial"/>
                <a:cs typeface="Arial"/>
              </a:rPr>
              <a:t>27’  uzakta bulunan  paralel</a:t>
            </a:r>
            <a:r>
              <a:rPr sz="24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Arial"/>
                <a:cs typeface="Arial"/>
              </a:rPr>
              <a:t>dairesine</a:t>
            </a:r>
            <a:endParaRPr sz="24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oğlak</a:t>
            </a:r>
            <a:r>
              <a:rPr sz="2400" b="1" spc="-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dönencesi</a:t>
            </a:r>
            <a:endParaRPr sz="24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sz="2400" spc="-25" dirty="0">
                <a:solidFill>
                  <a:srgbClr val="000066"/>
                </a:solidFill>
                <a:latin typeface="Arial"/>
                <a:cs typeface="Arial"/>
              </a:rPr>
              <a:t>denir.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065" y="359410"/>
            <a:ext cx="8122284" cy="113474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 marR="5080" algn="just">
              <a:lnSpc>
                <a:spcPct val="80000"/>
              </a:lnSpc>
              <a:spcBef>
                <a:spcPts val="765"/>
              </a:spcBef>
            </a:pPr>
            <a:r>
              <a:rPr sz="2800" b="1" spc="-10" dirty="0">
                <a:solidFill>
                  <a:srgbClr val="000066"/>
                </a:solidFill>
                <a:latin typeface="TeXGyreAdventor"/>
                <a:cs typeface="TeXGyreAdventor"/>
              </a:rPr>
              <a:t>3.Dünyanın koniksel </a:t>
            </a:r>
            <a:r>
              <a:rPr sz="2800" b="1" spc="-5" dirty="0">
                <a:solidFill>
                  <a:srgbClr val="000066"/>
                </a:solidFill>
                <a:latin typeface="TeXGyreAdventor"/>
                <a:cs typeface="TeXGyreAdventor"/>
              </a:rPr>
              <a:t>hareketi: </a:t>
            </a:r>
            <a:r>
              <a:rPr sz="2800" spc="-5" dirty="0">
                <a:solidFill>
                  <a:srgbClr val="000066"/>
                </a:solidFill>
                <a:latin typeface="TeXGyreAdventor"/>
                <a:cs typeface="TeXGyreAdventor"/>
              </a:rPr>
              <a:t>Dünya ekseni  etrafında koniksel hareket yapmaktadır. </a:t>
            </a:r>
            <a:r>
              <a:rPr sz="2800" dirty="0">
                <a:solidFill>
                  <a:srgbClr val="000066"/>
                </a:solidFill>
                <a:latin typeface="TeXGyreAdventor"/>
                <a:cs typeface="TeXGyreAdventor"/>
              </a:rPr>
              <a:t>Bir  </a:t>
            </a:r>
            <a:r>
              <a:rPr sz="2800" spc="-10" dirty="0">
                <a:solidFill>
                  <a:srgbClr val="000066"/>
                </a:solidFill>
                <a:latin typeface="TeXGyreAdventor"/>
                <a:cs typeface="TeXGyreAdventor"/>
              </a:rPr>
              <a:t>devri 26000 </a:t>
            </a:r>
            <a:r>
              <a:rPr sz="2800" spc="-5" dirty="0">
                <a:solidFill>
                  <a:srgbClr val="000066"/>
                </a:solidFill>
                <a:latin typeface="TeXGyreAdventor"/>
                <a:cs typeface="TeXGyreAdventor"/>
              </a:rPr>
              <a:t>yıldır.Bu hareketin nedeni</a:t>
            </a:r>
            <a:r>
              <a:rPr sz="2800" spc="265" dirty="0">
                <a:solidFill>
                  <a:srgbClr val="000066"/>
                </a:solidFill>
                <a:latin typeface="TeXGyreAdventor"/>
                <a:cs typeface="TeXGyreAdventor"/>
              </a:rPr>
              <a:t> </a:t>
            </a:r>
            <a:r>
              <a:rPr sz="2800" spc="-5" dirty="0">
                <a:solidFill>
                  <a:srgbClr val="000066"/>
                </a:solidFill>
                <a:latin typeface="TeXGyreAdventor"/>
                <a:cs typeface="TeXGyreAdventor"/>
              </a:rPr>
              <a:t>yerçekimi</a:t>
            </a:r>
            <a:endParaRPr sz="2800">
              <a:latin typeface="TeXGyreAdventor"/>
              <a:cs typeface="TeXGyreAdvento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50389" y="1383233"/>
            <a:ext cx="6245860" cy="79375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 indent="129539">
              <a:lnSpc>
                <a:spcPts val="2690"/>
              </a:lnSpc>
              <a:spcBef>
                <a:spcPts val="745"/>
              </a:spcBef>
              <a:tabLst>
                <a:tab pos="2312670" algn="l"/>
                <a:tab pos="2391410" algn="l"/>
                <a:tab pos="3492500" algn="l"/>
                <a:tab pos="3989070" algn="l"/>
                <a:tab pos="5074285" algn="l"/>
                <a:tab pos="5412740" algn="l"/>
              </a:tabLst>
            </a:pPr>
            <a:r>
              <a:rPr sz="2800" spc="-5" dirty="0">
                <a:solidFill>
                  <a:srgbClr val="000066"/>
                </a:solidFill>
                <a:latin typeface="TeXGyreAdventor"/>
                <a:cs typeface="TeXGyreAdventor"/>
              </a:rPr>
              <a:t>kutuplarda	</a:t>
            </a:r>
            <a:r>
              <a:rPr sz="2800" spc="-10" dirty="0">
                <a:solidFill>
                  <a:srgbClr val="000066"/>
                </a:solidFill>
                <a:latin typeface="TeXGyreAdventor"/>
                <a:cs typeface="TeXGyreAdventor"/>
              </a:rPr>
              <a:t>diğe</a:t>
            </a:r>
            <a:r>
              <a:rPr sz="2800" spc="-5" dirty="0">
                <a:solidFill>
                  <a:srgbClr val="000066"/>
                </a:solidFill>
                <a:latin typeface="TeXGyreAdventor"/>
                <a:cs typeface="TeXGyreAdventor"/>
              </a:rPr>
              <a:t>r</a:t>
            </a:r>
            <a:r>
              <a:rPr sz="2800" dirty="0">
                <a:solidFill>
                  <a:srgbClr val="000066"/>
                </a:solidFill>
                <a:latin typeface="TeXGyreAdventor"/>
                <a:cs typeface="TeXGyreAdventor"/>
              </a:rPr>
              <a:t>	y</a:t>
            </a:r>
            <a:r>
              <a:rPr sz="2800" spc="-5" dirty="0">
                <a:solidFill>
                  <a:srgbClr val="000066"/>
                </a:solidFill>
                <a:latin typeface="TeXGyreAdventor"/>
                <a:cs typeface="TeXGyreAdventor"/>
              </a:rPr>
              <a:t>e</a:t>
            </a:r>
            <a:r>
              <a:rPr sz="2800" spc="-15" dirty="0">
                <a:solidFill>
                  <a:srgbClr val="000066"/>
                </a:solidFill>
                <a:latin typeface="TeXGyreAdventor"/>
                <a:cs typeface="TeXGyreAdventor"/>
              </a:rPr>
              <a:t>r</a:t>
            </a:r>
            <a:r>
              <a:rPr sz="2800" spc="10" dirty="0">
                <a:solidFill>
                  <a:srgbClr val="000066"/>
                </a:solidFill>
                <a:latin typeface="TeXGyreAdventor"/>
                <a:cs typeface="TeXGyreAdventor"/>
              </a:rPr>
              <a:t>l</a:t>
            </a:r>
            <a:r>
              <a:rPr sz="2800" spc="-5" dirty="0">
                <a:solidFill>
                  <a:srgbClr val="000066"/>
                </a:solidFill>
                <a:latin typeface="TeXGyreAdventor"/>
                <a:cs typeface="TeXGyreAdventor"/>
              </a:rPr>
              <a:t>e</a:t>
            </a:r>
            <a:r>
              <a:rPr sz="2800" spc="-15" dirty="0">
                <a:solidFill>
                  <a:srgbClr val="000066"/>
                </a:solidFill>
                <a:latin typeface="TeXGyreAdventor"/>
                <a:cs typeface="TeXGyreAdventor"/>
              </a:rPr>
              <a:t>r</a:t>
            </a:r>
            <a:r>
              <a:rPr sz="2800" spc="-10" dirty="0">
                <a:solidFill>
                  <a:srgbClr val="000066"/>
                </a:solidFill>
                <a:latin typeface="TeXGyreAdventor"/>
                <a:cs typeface="TeXGyreAdventor"/>
              </a:rPr>
              <a:t>de</a:t>
            </a:r>
            <a:r>
              <a:rPr sz="2800" spc="-5" dirty="0">
                <a:solidFill>
                  <a:srgbClr val="000066"/>
                </a:solidFill>
                <a:latin typeface="TeXGyreAdventor"/>
                <a:cs typeface="TeXGyreAdventor"/>
              </a:rPr>
              <a:t>n</a:t>
            </a:r>
            <a:r>
              <a:rPr sz="2800" dirty="0">
                <a:solidFill>
                  <a:srgbClr val="000066"/>
                </a:solidFill>
                <a:latin typeface="TeXGyreAdventor"/>
                <a:cs typeface="TeXGyreAdventor"/>
              </a:rPr>
              <a:t>	f</a:t>
            </a:r>
            <a:r>
              <a:rPr sz="2800" spc="-10" dirty="0">
                <a:solidFill>
                  <a:srgbClr val="000066"/>
                </a:solidFill>
                <a:latin typeface="TeXGyreAdventor"/>
                <a:cs typeface="TeXGyreAdventor"/>
              </a:rPr>
              <a:t>azla  </a:t>
            </a:r>
            <a:r>
              <a:rPr sz="2800" dirty="0">
                <a:solidFill>
                  <a:srgbClr val="000066"/>
                </a:solidFill>
                <a:latin typeface="TeXGyreAdventor"/>
                <a:cs typeface="TeXGyreAdventor"/>
              </a:rPr>
              <a:t>M</a:t>
            </a:r>
            <a:r>
              <a:rPr sz="2800" spc="-5" dirty="0">
                <a:solidFill>
                  <a:srgbClr val="000066"/>
                </a:solidFill>
                <a:latin typeface="TeXGyreAdventor"/>
                <a:cs typeface="TeXGyreAdventor"/>
              </a:rPr>
              <a:t>ete</a:t>
            </a:r>
            <a:r>
              <a:rPr sz="2800" spc="5" dirty="0">
                <a:solidFill>
                  <a:srgbClr val="000066"/>
                </a:solidFill>
                <a:latin typeface="TeXGyreAdventor"/>
                <a:cs typeface="TeXGyreAdventor"/>
              </a:rPr>
              <a:t>o</a:t>
            </a:r>
            <a:r>
              <a:rPr sz="2800" spc="-5" dirty="0">
                <a:solidFill>
                  <a:srgbClr val="000066"/>
                </a:solidFill>
                <a:latin typeface="TeXGyreAdventor"/>
                <a:cs typeface="TeXGyreAdventor"/>
              </a:rPr>
              <a:t>rol</a:t>
            </a:r>
            <a:r>
              <a:rPr sz="2800" dirty="0">
                <a:solidFill>
                  <a:srgbClr val="000066"/>
                </a:solidFill>
                <a:latin typeface="TeXGyreAdventor"/>
                <a:cs typeface="TeXGyreAdventor"/>
              </a:rPr>
              <a:t>oj</a:t>
            </a:r>
            <a:r>
              <a:rPr sz="2800" spc="-10" dirty="0">
                <a:solidFill>
                  <a:srgbClr val="000066"/>
                </a:solidFill>
                <a:latin typeface="TeXGyreAdventor"/>
                <a:cs typeface="TeXGyreAdventor"/>
              </a:rPr>
              <a:t>i</a:t>
            </a:r>
            <a:r>
              <a:rPr sz="2800" spc="-5" dirty="0">
                <a:solidFill>
                  <a:srgbClr val="000066"/>
                </a:solidFill>
                <a:latin typeface="TeXGyreAdventor"/>
                <a:cs typeface="TeXGyreAdventor"/>
              </a:rPr>
              <a:t>k</a:t>
            </a:r>
            <a:r>
              <a:rPr sz="2800" dirty="0">
                <a:solidFill>
                  <a:srgbClr val="000066"/>
                </a:solidFill>
                <a:latin typeface="TeXGyreAdventor"/>
                <a:cs typeface="TeXGyreAdventor"/>
              </a:rPr>
              <a:t>		</a:t>
            </a:r>
            <a:r>
              <a:rPr sz="2800" spc="-10" dirty="0">
                <a:solidFill>
                  <a:srgbClr val="000066"/>
                </a:solidFill>
                <a:latin typeface="TeXGyreAdventor"/>
                <a:cs typeface="TeXGyreAdventor"/>
              </a:rPr>
              <a:t>yönd</a:t>
            </a:r>
            <a:r>
              <a:rPr sz="2800" spc="5" dirty="0">
                <a:solidFill>
                  <a:srgbClr val="000066"/>
                </a:solidFill>
                <a:latin typeface="TeXGyreAdventor"/>
                <a:cs typeface="TeXGyreAdventor"/>
              </a:rPr>
              <a:t>e</a:t>
            </a:r>
            <a:r>
              <a:rPr sz="2800" spc="-5" dirty="0">
                <a:solidFill>
                  <a:srgbClr val="000066"/>
                </a:solidFill>
                <a:latin typeface="TeXGyreAdventor"/>
                <a:cs typeface="TeXGyreAdventor"/>
              </a:rPr>
              <a:t>n</a:t>
            </a:r>
            <a:r>
              <a:rPr sz="2800" dirty="0">
                <a:solidFill>
                  <a:srgbClr val="000066"/>
                </a:solidFill>
                <a:latin typeface="TeXGyreAdventor"/>
                <a:cs typeface="TeXGyreAdventor"/>
              </a:rPr>
              <a:t>	</a:t>
            </a:r>
            <a:r>
              <a:rPr sz="2800" spc="-5" dirty="0">
                <a:solidFill>
                  <a:srgbClr val="000066"/>
                </a:solidFill>
                <a:latin typeface="TeXGyreAdventor"/>
                <a:cs typeface="TeXGyreAdventor"/>
              </a:rPr>
              <a:t>fazla</a:t>
            </a:r>
            <a:r>
              <a:rPr sz="2800" dirty="0">
                <a:solidFill>
                  <a:srgbClr val="000066"/>
                </a:solidFill>
                <a:latin typeface="TeXGyreAdventor"/>
                <a:cs typeface="TeXGyreAdventor"/>
              </a:rPr>
              <a:t>	</a:t>
            </a:r>
            <a:r>
              <a:rPr sz="2800" spc="-5" dirty="0">
                <a:solidFill>
                  <a:srgbClr val="000066"/>
                </a:solidFill>
                <a:latin typeface="TeXGyreAdventor"/>
                <a:cs typeface="TeXGyreAdventor"/>
              </a:rPr>
              <a:t>ö</a:t>
            </a:r>
            <a:r>
              <a:rPr sz="2800" spc="5" dirty="0">
                <a:solidFill>
                  <a:srgbClr val="000066"/>
                </a:solidFill>
                <a:latin typeface="TeXGyreAdventor"/>
                <a:cs typeface="TeXGyreAdventor"/>
              </a:rPr>
              <a:t>n</a:t>
            </a:r>
            <a:r>
              <a:rPr sz="2800" spc="-5" dirty="0">
                <a:solidFill>
                  <a:srgbClr val="000066"/>
                </a:solidFill>
                <a:latin typeface="TeXGyreAdventor"/>
                <a:cs typeface="TeXGyreAdventor"/>
              </a:rPr>
              <a:t>emli</a:t>
            </a:r>
            <a:endParaRPr sz="280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065" y="1383233"/>
            <a:ext cx="1741805" cy="113538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 marR="5080" algn="just">
              <a:lnSpc>
                <a:spcPct val="80000"/>
              </a:lnSpc>
              <a:spcBef>
                <a:spcPts val="770"/>
              </a:spcBef>
            </a:pPr>
            <a:r>
              <a:rPr sz="2800" spc="-5" dirty="0">
                <a:solidFill>
                  <a:srgbClr val="000066"/>
                </a:solidFill>
                <a:latin typeface="TeXGyreAdventor"/>
                <a:cs typeface="TeXGyreAdventor"/>
              </a:rPr>
              <a:t>kuvv</a:t>
            </a:r>
            <a:r>
              <a:rPr sz="2800" spc="-20" dirty="0">
                <a:solidFill>
                  <a:srgbClr val="000066"/>
                </a:solidFill>
                <a:latin typeface="TeXGyreAdventor"/>
                <a:cs typeface="TeXGyreAdventor"/>
              </a:rPr>
              <a:t>e</a:t>
            </a:r>
            <a:r>
              <a:rPr sz="2800" spc="-5" dirty="0">
                <a:solidFill>
                  <a:srgbClr val="000066"/>
                </a:solidFill>
                <a:latin typeface="TeXGyreAdventor"/>
                <a:cs typeface="TeXGyreAdventor"/>
              </a:rPr>
              <a:t>t</a:t>
            </a:r>
            <a:r>
              <a:rPr sz="2800" spc="5" dirty="0">
                <a:solidFill>
                  <a:srgbClr val="000066"/>
                </a:solidFill>
                <a:latin typeface="TeXGyreAdventor"/>
                <a:cs typeface="TeXGyreAdventor"/>
              </a:rPr>
              <a:t>i</a:t>
            </a:r>
            <a:r>
              <a:rPr sz="2800" spc="-5" dirty="0">
                <a:solidFill>
                  <a:srgbClr val="000066"/>
                </a:solidFill>
                <a:latin typeface="TeXGyreAdventor"/>
                <a:cs typeface="TeXGyreAdventor"/>
              </a:rPr>
              <a:t>nin  olmasıdır.  </a:t>
            </a:r>
            <a:r>
              <a:rPr sz="2800" dirty="0">
                <a:solidFill>
                  <a:srgbClr val="000066"/>
                </a:solidFill>
                <a:latin typeface="TeXGyreAdventor"/>
                <a:cs typeface="TeXGyreAdventor"/>
              </a:rPr>
              <a:t>değildir.</a:t>
            </a:r>
            <a:endParaRPr sz="2800">
              <a:latin typeface="TeXGyreAdventor"/>
              <a:cs typeface="TeXGyreAdvento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4065" y="3074288"/>
            <a:ext cx="8124190" cy="282194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 marR="6350" algn="just">
              <a:lnSpc>
                <a:spcPct val="79800"/>
              </a:lnSpc>
              <a:spcBef>
                <a:spcPts val="775"/>
              </a:spcBef>
              <a:buAutoNum type="arabicPeriod" startAt="4"/>
              <a:tabLst>
                <a:tab pos="468630" algn="l"/>
              </a:tabLst>
            </a:pPr>
            <a:r>
              <a:rPr sz="2800" b="1" spc="-5" dirty="0">
                <a:solidFill>
                  <a:srgbClr val="000066"/>
                </a:solidFill>
                <a:latin typeface="TeXGyreAdventor"/>
                <a:cs typeface="TeXGyreAdventor"/>
              </a:rPr>
              <a:t>Dünyanın güneş sistemiyle birlikte hareketi:  </a:t>
            </a:r>
            <a:r>
              <a:rPr sz="2800" spc="-5" dirty="0">
                <a:solidFill>
                  <a:srgbClr val="000066"/>
                </a:solidFill>
                <a:latin typeface="TeXGyreAdventor"/>
                <a:cs typeface="TeXGyreAdventor"/>
              </a:rPr>
              <a:t>Bu hareket </a:t>
            </a:r>
            <a:r>
              <a:rPr sz="2800" dirty="0">
                <a:solidFill>
                  <a:srgbClr val="000066"/>
                </a:solidFill>
                <a:latin typeface="TeXGyreAdventor"/>
                <a:cs typeface="TeXGyreAdventor"/>
              </a:rPr>
              <a:t>saniyede </a:t>
            </a:r>
            <a:r>
              <a:rPr sz="2800" spc="-5" dirty="0">
                <a:solidFill>
                  <a:srgbClr val="000066"/>
                </a:solidFill>
                <a:latin typeface="TeXGyreAdventor"/>
                <a:cs typeface="TeXGyreAdventor"/>
              </a:rPr>
              <a:t>19.65 km </a:t>
            </a:r>
            <a:r>
              <a:rPr sz="2800" dirty="0">
                <a:solidFill>
                  <a:srgbClr val="000066"/>
                </a:solidFill>
                <a:latin typeface="TeXGyreAdventor"/>
                <a:cs typeface="TeXGyreAdventor"/>
              </a:rPr>
              <a:t>lik </a:t>
            </a:r>
            <a:r>
              <a:rPr sz="2800" spc="-5" dirty="0">
                <a:solidFill>
                  <a:srgbClr val="000066"/>
                </a:solidFill>
                <a:latin typeface="TeXGyreAdventor"/>
                <a:cs typeface="TeXGyreAdventor"/>
              </a:rPr>
              <a:t>bir </a:t>
            </a:r>
            <a:r>
              <a:rPr sz="2800" dirty="0">
                <a:solidFill>
                  <a:srgbClr val="000066"/>
                </a:solidFill>
                <a:latin typeface="TeXGyreAdventor"/>
                <a:cs typeface="TeXGyreAdventor"/>
              </a:rPr>
              <a:t>hızla  </a:t>
            </a:r>
            <a:r>
              <a:rPr sz="2800" spc="-5" dirty="0">
                <a:solidFill>
                  <a:srgbClr val="000066"/>
                </a:solidFill>
                <a:latin typeface="TeXGyreAdventor"/>
                <a:cs typeface="TeXGyreAdventor"/>
              </a:rPr>
              <a:t>samanyolundaki </a:t>
            </a:r>
            <a:r>
              <a:rPr sz="2800" spc="-10" dirty="0">
                <a:solidFill>
                  <a:srgbClr val="000066"/>
                </a:solidFill>
                <a:latin typeface="TeXGyreAdventor"/>
                <a:cs typeface="TeXGyreAdventor"/>
              </a:rPr>
              <a:t>vega </a:t>
            </a:r>
            <a:r>
              <a:rPr sz="2800" spc="-5" dirty="0">
                <a:solidFill>
                  <a:srgbClr val="000066"/>
                </a:solidFill>
                <a:latin typeface="TeXGyreAdventor"/>
                <a:cs typeface="TeXGyreAdventor"/>
              </a:rPr>
              <a:t>yıldızına</a:t>
            </a:r>
            <a:r>
              <a:rPr sz="2800" spc="55" dirty="0">
                <a:solidFill>
                  <a:srgbClr val="000066"/>
                </a:solidFill>
                <a:latin typeface="TeXGyreAdventor"/>
                <a:cs typeface="TeXGyreAdventor"/>
              </a:rPr>
              <a:t> </a:t>
            </a:r>
            <a:r>
              <a:rPr sz="2800" spc="-5" dirty="0">
                <a:solidFill>
                  <a:srgbClr val="000066"/>
                </a:solidFill>
                <a:latin typeface="TeXGyreAdventor"/>
                <a:cs typeface="TeXGyreAdventor"/>
              </a:rPr>
              <a:t>doğrudur.</a:t>
            </a:r>
            <a:endParaRPr sz="28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0066"/>
              </a:buClr>
              <a:buFont typeface="TeXGyreAdventor"/>
              <a:buAutoNum type="arabicPeriod" startAt="4"/>
            </a:pPr>
            <a:endParaRPr sz="3600">
              <a:latin typeface="TeXGyreAdventor"/>
              <a:cs typeface="TeXGyreAdventor"/>
            </a:endParaRPr>
          </a:p>
          <a:p>
            <a:pPr marL="12700" marR="5080" algn="just">
              <a:lnSpc>
                <a:spcPct val="79800"/>
              </a:lnSpc>
              <a:buAutoNum type="arabicPeriod" startAt="4"/>
              <a:tabLst>
                <a:tab pos="551180" algn="l"/>
              </a:tabLst>
            </a:pPr>
            <a:r>
              <a:rPr sz="2800" b="1" spc="-5" dirty="0">
                <a:solidFill>
                  <a:srgbClr val="000066"/>
                </a:solidFill>
                <a:latin typeface="TeXGyreAdventor"/>
                <a:cs typeface="TeXGyreAdventor"/>
              </a:rPr>
              <a:t>Dünyanın samanyolu </a:t>
            </a:r>
            <a:r>
              <a:rPr sz="2800" b="1" dirty="0">
                <a:solidFill>
                  <a:srgbClr val="000066"/>
                </a:solidFill>
                <a:latin typeface="TeXGyreAdventor"/>
                <a:cs typeface="TeXGyreAdventor"/>
              </a:rPr>
              <a:t>ile </a:t>
            </a:r>
            <a:r>
              <a:rPr sz="2800" b="1" spc="-5" dirty="0">
                <a:solidFill>
                  <a:srgbClr val="000066"/>
                </a:solidFill>
                <a:latin typeface="TeXGyreAdventor"/>
                <a:cs typeface="TeXGyreAdventor"/>
              </a:rPr>
              <a:t>birlikte hareketi:  </a:t>
            </a:r>
            <a:r>
              <a:rPr sz="2800" spc="-10" dirty="0">
                <a:solidFill>
                  <a:srgbClr val="000066"/>
                </a:solidFill>
                <a:latin typeface="TeXGyreAdventor"/>
                <a:cs typeface="TeXGyreAdventor"/>
              </a:rPr>
              <a:t>Başka </a:t>
            </a:r>
            <a:r>
              <a:rPr sz="2800" spc="-5" dirty="0">
                <a:solidFill>
                  <a:srgbClr val="000066"/>
                </a:solidFill>
                <a:latin typeface="TeXGyreAdventor"/>
                <a:cs typeface="TeXGyreAdventor"/>
              </a:rPr>
              <a:t>galaksideki yıldızlara doğru saniyede </a:t>
            </a:r>
            <a:r>
              <a:rPr sz="2800" spc="5" dirty="0">
                <a:solidFill>
                  <a:srgbClr val="000066"/>
                </a:solidFill>
                <a:latin typeface="TeXGyreAdventor"/>
                <a:cs typeface="TeXGyreAdventor"/>
              </a:rPr>
              <a:t>280  </a:t>
            </a:r>
            <a:r>
              <a:rPr sz="2800" spc="-5" dirty="0">
                <a:solidFill>
                  <a:srgbClr val="000066"/>
                </a:solidFill>
                <a:latin typeface="TeXGyreAdventor"/>
                <a:cs typeface="TeXGyreAdventor"/>
              </a:rPr>
              <a:t>km hızla ilerlemektedir.</a:t>
            </a:r>
            <a:endParaRPr sz="280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3016" y="1589278"/>
            <a:ext cx="8010525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</a:pPr>
            <a:r>
              <a:rPr sz="2250" spc="60" dirty="0">
                <a:solidFill>
                  <a:srgbClr val="FFFFFF"/>
                </a:solidFill>
                <a:latin typeface="Arial"/>
                <a:cs typeface="Arial"/>
              </a:rPr>
              <a:t></a:t>
            </a:r>
            <a:r>
              <a:rPr sz="2800" spc="60" dirty="0">
                <a:solidFill>
                  <a:srgbClr val="000099"/>
                </a:solidFill>
                <a:latin typeface="TeXGyreAdventor"/>
                <a:cs typeface="TeXGyreAdventor"/>
              </a:rPr>
              <a:t>Atmosfer,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yerçekimi etkisiyle 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bir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ağırlığa </a:t>
            </a:r>
            <a:r>
              <a:rPr sz="2800" spc="-120" dirty="0">
                <a:solidFill>
                  <a:srgbClr val="000099"/>
                </a:solidFill>
                <a:latin typeface="TeXGyreAdventor"/>
                <a:cs typeface="TeXGyreAdventor"/>
              </a:rPr>
              <a:t>sahip 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olan değişik gazlardan</a:t>
            </a:r>
            <a:r>
              <a:rPr sz="2800" spc="15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oluşmaktadır.</a:t>
            </a:r>
            <a:endParaRPr sz="2800">
              <a:latin typeface="TeXGyreAdventor"/>
              <a:cs typeface="TeXGyreAdventor"/>
            </a:endParaRPr>
          </a:p>
          <a:p>
            <a:pPr marL="299085" marR="226695">
              <a:lnSpc>
                <a:spcPct val="100000"/>
              </a:lnSpc>
            </a:pP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Gazların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sahip olduğu bu ağırlık atmosfer  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içindeki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maddeler üzerinde 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bir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basınç 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şeklinde 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kendini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göstermektedir. Buna hava  basıncı</a:t>
            </a:r>
            <a:r>
              <a:rPr sz="2800" spc="10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denilmektedir.</a:t>
            </a:r>
            <a:endParaRPr sz="280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2373" y="315290"/>
            <a:ext cx="3303904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66FF33"/>
                </a:solidFill>
                <a:latin typeface="TeXGyreAdventor"/>
                <a:cs typeface="TeXGyreAdventor"/>
              </a:rPr>
              <a:t>Atmosferin</a:t>
            </a:r>
            <a:r>
              <a:rPr sz="2600" spc="-55" dirty="0">
                <a:solidFill>
                  <a:srgbClr val="66FF33"/>
                </a:solidFill>
                <a:latin typeface="TeXGyreAdventor"/>
                <a:cs typeface="TeXGyreAdventor"/>
              </a:rPr>
              <a:t> </a:t>
            </a:r>
            <a:r>
              <a:rPr sz="2600" spc="-5" dirty="0">
                <a:solidFill>
                  <a:srgbClr val="66FF33"/>
                </a:solidFill>
                <a:latin typeface="TeXGyreAdventor"/>
                <a:cs typeface="TeXGyreAdventor"/>
              </a:rPr>
              <a:t>Faydaları</a:t>
            </a:r>
            <a:endParaRPr sz="2600">
              <a:latin typeface="TeXGyreAdventor"/>
              <a:cs typeface="TeXGyreAdvento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7865" y="1193673"/>
            <a:ext cx="8492490" cy="5034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95"/>
              </a:spcBef>
            </a:pPr>
            <a:r>
              <a:rPr sz="1500" spc="310" dirty="0">
                <a:solidFill>
                  <a:srgbClr val="FFFFFF"/>
                </a:solidFill>
                <a:latin typeface="Arial"/>
                <a:cs typeface="Arial"/>
              </a:rPr>
              <a:t> </a:t>
            </a:r>
            <a:r>
              <a:rPr sz="1900" spc="-5" dirty="0">
                <a:solidFill>
                  <a:srgbClr val="000099"/>
                </a:solidFill>
                <a:latin typeface="TeXGyreAdventor"/>
                <a:cs typeface="TeXGyreAdventor"/>
              </a:rPr>
              <a:t>Atmosfere güneşten gelen ultraviyole </a:t>
            </a:r>
            <a:r>
              <a:rPr sz="1900" spc="-10" dirty="0">
                <a:solidFill>
                  <a:srgbClr val="000099"/>
                </a:solidFill>
                <a:latin typeface="TeXGyreAdventor"/>
                <a:cs typeface="TeXGyreAdventor"/>
              </a:rPr>
              <a:t>ışınlara </a:t>
            </a:r>
            <a:r>
              <a:rPr sz="1900" spc="-5" dirty="0">
                <a:solidFill>
                  <a:srgbClr val="000099"/>
                </a:solidFill>
                <a:latin typeface="TeXGyreAdventor"/>
                <a:cs typeface="TeXGyreAdventor"/>
              </a:rPr>
              <a:t>karşı siper görevi</a:t>
            </a:r>
            <a:r>
              <a:rPr sz="1900" spc="325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1900" spc="-5" dirty="0">
                <a:solidFill>
                  <a:srgbClr val="000099"/>
                </a:solidFill>
                <a:latin typeface="TeXGyreAdventor"/>
                <a:cs typeface="TeXGyreAdventor"/>
              </a:rPr>
              <a:t>yapar.</a:t>
            </a:r>
            <a:endParaRPr sz="19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</a:pPr>
            <a:endParaRPr sz="2550">
              <a:latin typeface="TeXGyreAdventor"/>
              <a:cs typeface="TeXGyreAdventor"/>
            </a:endParaRPr>
          </a:p>
          <a:p>
            <a:pPr marL="375285" marR="83185" indent="-287020">
              <a:lnSpc>
                <a:spcPct val="70000"/>
              </a:lnSpc>
              <a:tabLst>
                <a:tab pos="1793875" algn="l"/>
                <a:tab pos="3175000" algn="l"/>
                <a:tab pos="4636770" algn="l"/>
                <a:tab pos="5964555" algn="l"/>
                <a:tab pos="6943090" algn="l"/>
              </a:tabLst>
            </a:pPr>
            <a:r>
              <a:rPr sz="1500" spc="310" dirty="0">
                <a:solidFill>
                  <a:srgbClr val="FFFFFF"/>
                </a:solidFill>
                <a:latin typeface="Arial"/>
                <a:cs typeface="Arial"/>
              </a:rPr>
              <a:t> </a:t>
            </a:r>
            <a:r>
              <a:rPr sz="15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0099"/>
                </a:solidFill>
                <a:latin typeface="TeXGyreAdventor"/>
                <a:cs typeface="TeXGyreAdventor"/>
              </a:rPr>
              <a:t>At</a:t>
            </a:r>
            <a:r>
              <a:rPr sz="1900" dirty="0">
                <a:solidFill>
                  <a:srgbClr val="000099"/>
                </a:solidFill>
                <a:latin typeface="TeXGyreAdventor"/>
                <a:cs typeface="TeXGyreAdventor"/>
              </a:rPr>
              <a:t>m</a:t>
            </a:r>
            <a:r>
              <a:rPr sz="1900" spc="-15" dirty="0">
                <a:solidFill>
                  <a:srgbClr val="000099"/>
                </a:solidFill>
                <a:latin typeface="TeXGyreAdventor"/>
                <a:cs typeface="TeXGyreAdventor"/>
              </a:rPr>
              <a:t>o</a:t>
            </a:r>
            <a:r>
              <a:rPr sz="1900" spc="-10" dirty="0">
                <a:solidFill>
                  <a:srgbClr val="000099"/>
                </a:solidFill>
                <a:latin typeface="TeXGyreAdventor"/>
                <a:cs typeface="TeXGyreAdventor"/>
              </a:rPr>
              <a:t>s</a:t>
            </a:r>
            <a:r>
              <a:rPr sz="1900" spc="5" dirty="0">
                <a:solidFill>
                  <a:srgbClr val="000099"/>
                </a:solidFill>
                <a:latin typeface="TeXGyreAdventor"/>
                <a:cs typeface="TeXGyreAdventor"/>
              </a:rPr>
              <a:t>f</a:t>
            </a:r>
            <a:r>
              <a:rPr sz="1900" spc="-5" dirty="0">
                <a:solidFill>
                  <a:srgbClr val="000099"/>
                </a:solidFill>
                <a:latin typeface="TeXGyreAdventor"/>
                <a:cs typeface="TeXGyreAdventor"/>
              </a:rPr>
              <a:t>e</a:t>
            </a:r>
            <a:r>
              <a:rPr sz="1900" dirty="0">
                <a:solidFill>
                  <a:srgbClr val="000099"/>
                </a:solidFill>
                <a:latin typeface="TeXGyreAdventor"/>
                <a:cs typeface="TeXGyreAdventor"/>
              </a:rPr>
              <a:t>r</a:t>
            </a:r>
            <a:r>
              <a:rPr sz="1900" spc="-5" dirty="0">
                <a:solidFill>
                  <a:srgbClr val="000099"/>
                </a:solidFill>
                <a:latin typeface="TeXGyreAdventor"/>
                <a:cs typeface="TeXGyreAdventor"/>
              </a:rPr>
              <a:t>,</a:t>
            </a:r>
            <a:r>
              <a:rPr sz="1900" dirty="0">
                <a:solidFill>
                  <a:srgbClr val="000099"/>
                </a:solidFill>
                <a:latin typeface="TeXGyreAdventor"/>
                <a:cs typeface="TeXGyreAdventor"/>
              </a:rPr>
              <a:t>	s</a:t>
            </a:r>
            <a:r>
              <a:rPr sz="1900" spc="-5" dirty="0">
                <a:solidFill>
                  <a:srgbClr val="000099"/>
                </a:solidFill>
                <a:latin typeface="TeXGyreAdventor"/>
                <a:cs typeface="TeXGyreAdventor"/>
              </a:rPr>
              <a:t>ür</a:t>
            </a:r>
            <a:r>
              <a:rPr sz="1900" dirty="0">
                <a:solidFill>
                  <a:srgbClr val="000099"/>
                </a:solidFill>
                <a:latin typeface="TeXGyreAdventor"/>
                <a:cs typeface="TeXGyreAdventor"/>
              </a:rPr>
              <a:t>t</a:t>
            </a:r>
            <a:r>
              <a:rPr sz="1900" spc="-5" dirty="0">
                <a:solidFill>
                  <a:srgbClr val="000099"/>
                </a:solidFill>
                <a:latin typeface="TeXGyreAdventor"/>
                <a:cs typeface="TeXGyreAdventor"/>
              </a:rPr>
              <a:t>ü</a:t>
            </a:r>
            <a:r>
              <a:rPr sz="1900" dirty="0">
                <a:solidFill>
                  <a:srgbClr val="000099"/>
                </a:solidFill>
                <a:latin typeface="TeXGyreAdventor"/>
                <a:cs typeface="TeXGyreAdventor"/>
              </a:rPr>
              <a:t>n</a:t>
            </a:r>
            <a:r>
              <a:rPr sz="1900" spc="-5" dirty="0">
                <a:solidFill>
                  <a:srgbClr val="000099"/>
                </a:solidFill>
                <a:latin typeface="TeXGyreAdventor"/>
                <a:cs typeface="TeXGyreAdventor"/>
              </a:rPr>
              <a:t>me</a:t>
            </a:r>
            <a:r>
              <a:rPr sz="1900" dirty="0">
                <a:solidFill>
                  <a:srgbClr val="000099"/>
                </a:solidFill>
                <a:latin typeface="TeXGyreAdventor"/>
                <a:cs typeface="TeXGyreAdventor"/>
              </a:rPr>
              <a:t>	n</a:t>
            </a:r>
            <a:r>
              <a:rPr sz="1900" spc="-5" dirty="0">
                <a:solidFill>
                  <a:srgbClr val="000099"/>
                </a:solidFill>
                <a:latin typeface="TeXGyreAdventor"/>
                <a:cs typeface="TeXGyreAdventor"/>
              </a:rPr>
              <a:t>eden</a:t>
            </a:r>
            <a:r>
              <a:rPr sz="1900" spc="10" dirty="0">
                <a:solidFill>
                  <a:srgbClr val="000099"/>
                </a:solidFill>
                <a:latin typeface="TeXGyreAdventor"/>
                <a:cs typeface="TeXGyreAdventor"/>
              </a:rPr>
              <a:t>i</a:t>
            </a:r>
            <a:r>
              <a:rPr sz="1900" spc="-15" dirty="0">
                <a:solidFill>
                  <a:srgbClr val="000099"/>
                </a:solidFill>
                <a:latin typeface="TeXGyreAdventor"/>
                <a:cs typeface="TeXGyreAdventor"/>
              </a:rPr>
              <a:t>yl</a:t>
            </a:r>
            <a:r>
              <a:rPr sz="1900" spc="-5" dirty="0">
                <a:solidFill>
                  <a:srgbClr val="000099"/>
                </a:solidFill>
                <a:latin typeface="TeXGyreAdventor"/>
                <a:cs typeface="TeXGyreAdventor"/>
              </a:rPr>
              <a:t>e</a:t>
            </a:r>
            <a:r>
              <a:rPr sz="1900" dirty="0">
                <a:solidFill>
                  <a:srgbClr val="000099"/>
                </a:solidFill>
                <a:latin typeface="TeXGyreAdventor"/>
                <a:cs typeface="TeXGyreAdventor"/>
              </a:rPr>
              <a:t>	u</a:t>
            </a:r>
            <a:r>
              <a:rPr sz="1900" spc="-5" dirty="0">
                <a:solidFill>
                  <a:srgbClr val="000099"/>
                </a:solidFill>
                <a:latin typeface="TeXGyreAdventor"/>
                <a:cs typeface="TeXGyreAdventor"/>
              </a:rPr>
              <a:t>zayd</a:t>
            </a:r>
            <a:r>
              <a:rPr sz="1900" spc="5" dirty="0">
                <a:solidFill>
                  <a:srgbClr val="000099"/>
                </a:solidFill>
                <a:latin typeface="TeXGyreAdventor"/>
                <a:cs typeface="TeXGyreAdventor"/>
              </a:rPr>
              <a:t>a</a:t>
            </a:r>
            <a:r>
              <a:rPr sz="1900" spc="-5" dirty="0">
                <a:solidFill>
                  <a:srgbClr val="000099"/>
                </a:solidFill>
                <a:latin typeface="TeXGyreAdventor"/>
                <a:cs typeface="TeXGyreAdventor"/>
              </a:rPr>
              <a:t>n</a:t>
            </a:r>
            <a:r>
              <a:rPr sz="1900" dirty="0">
                <a:solidFill>
                  <a:srgbClr val="000099"/>
                </a:solidFill>
                <a:latin typeface="TeXGyreAdventor"/>
                <a:cs typeface="TeXGyreAdventor"/>
              </a:rPr>
              <a:t>	g</a:t>
            </a:r>
            <a:r>
              <a:rPr sz="1900" spc="-5" dirty="0">
                <a:solidFill>
                  <a:srgbClr val="000099"/>
                </a:solidFill>
                <a:latin typeface="TeXGyreAdventor"/>
                <a:cs typeface="TeXGyreAdventor"/>
              </a:rPr>
              <a:t>e</a:t>
            </a:r>
            <a:r>
              <a:rPr sz="1900" dirty="0">
                <a:solidFill>
                  <a:srgbClr val="000099"/>
                </a:solidFill>
                <a:latin typeface="TeXGyreAdventor"/>
                <a:cs typeface="TeXGyreAdventor"/>
              </a:rPr>
              <a:t>l</a:t>
            </a:r>
            <a:r>
              <a:rPr sz="1900" spc="-5" dirty="0">
                <a:solidFill>
                  <a:srgbClr val="000099"/>
                </a:solidFill>
                <a:latin typeface="TeXGyreAdventor"/>
                <a:cs typeface="TeXGyreAdventor"/>
              </a:rPr>
              <a:t>en</a:t>
            </a:r>
            <a:r>
              <a:rPr sz="1900" dirty="0">
                <a:solidFill>
                  <a:srgbClr val="000099"/>
                </a:solidFill>
                <a:latin typeface="TeXGyreAdventor"/>
                <a:cs typeface="TeXGyreAdventor"/>
              </a:rPr>
              <a:t>	g</a:t>
            </a:r>
            <a:r>
              <a:rPr sz="1900" spc="-5" dirty="0">
                <a:solidFill>
                  <a:srgbClr val="000099"/>
                </a:solidFill>
                <a:latin typeface="TeXGyreAdventor"/>
                <a:cs typeface="TeXGyreAdventor"/>
              </a:rPr>
              <a:t>ökt</a:t>
            </a:r>
            <a:r>
              <a:rPr sz="1900" spc="5" dirty="0">
                <a:solidFill>
                  <a:srgbClr val="000099"/>
                </a:solidFill>
                <a:latin typeface="TeXGyreAdventor"/>
                <a:cs typeface="TeXGyreAdventor"/>
              </a:rPr>
              <a:t>a</a:t>
            </a:r>
            <a:r>
              <a:rPr sz="1900" spc="-10" dirty="0">
                <a:solidFill>
                  <a:srgbClr val="000099"/>
                </a:solidFill>
                <a:latin typeface="TeXGyreAdventor"/>
                <a:cs typeface="TeXGyreAdventor"/>
              </a:rPr>
              <a:t>şla</a:t>
            </a:r>
            <a:r>
              <a:rPr sz="1900" dirty="0">
                <a:solidFill>
                  <a:srgbClr val="000099"/>
                </a:solidFill>
                <a:latin typeface="TeXGyreAdventor"/>
                <a:cs typeface="TeXGyreAdventor"/>
              </a:rPr>
              <a:t>r</a:t>
            </a:r>
            <a:r>
              <a:rPr sz="1900" spc="-15" dirty="0">
                <a:solidFill>
                  <a:srgbClr val="000099"/>
                </a:solidFill>
                <a:latin typeface="TeXGyreAdventor"/>
                <a:cs typeface="TeXGyreAdventor"/>
              </a:rPr>
              <a:t>ı</a:t>
            </a:r>
            <a:r>
              <a:rPr sz="1900" dirty="0">
                <a:solidFill>
                  <a:srgbClr val="000099"/>
                </a:solidFill>
                <a:latin typeface="TeXGyreAdventor"/>
                <a:cs typeface="TeXGyreAdventor"/>
              </a:rPr>
              <a:t>n</a:t>
            </a:r>
            <a:r>
              <a:rPr sz="1900" spc="-15" dirty="0">
                <a:solidFill>
                  <a:srgbClr val="000099"/>
                </a:solidFill>
                <a:latin typeface="TeXGyreAdventor"/>
                <a:cs typeface="TeXGyreAdventor"/>
              </a:rPr>
              <a:t>ı</a:t>
            </a:r>
            <a:r>
              <a:rPr sz="1900" spc="-5" dirty="0">
                <a:solidFill>
                  <a:srgbClr val="000099"/>
                </a:solidFill>
                <a:latin typeface="TeXGyreAdventor"/>
                <a:cs typeface="TeXGyreAdventor"/>
              </a:rPr>
              <a:t>n  </a:t>
            </a:r>
            <a:r>
              <a:rPr sz="1900" spc="-10" dirty="0">
                <a:solidFill>
                  <a:srgbClr val="000099"/>
                </a:solidFill>
                <a:latin typeface="TeXGyreAdventor"/>
                <a:cs typeface="TeXGyreAdventor"/>
              </a:rPr>
              <a:t>parçalanmasını</a:t>
            </a:r>
            <a:r>
              <a:rPr sz="1900" spc="40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1900" spc="-10" dirty="0">
                <a:solidFill>
                  <a:srgbClr val="000099"/>
                </a:solidFill>
                <a:latin typeface="TeXGyreAdventor"/>
                <a:cs typeface="TeXGyreAdventor"/>
              </a:rPr>
              <a:t>sağlar.</a:t>
            </a:r>
            <a:endParaRPr sz="19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eXGyreAdventor"/>
              <a:cs typeface="TeXGyreAdventor"/>
            </a:endParaRPr>
          </a:p>
          <a:p>
            <a:pPr marL="88900">
              <a:lnSpc>
                <a:spcPts val="1939"/>
              </a:lnSpc>
            </a:pPr>
            <a:r>
              <a:rPr sz="1500" spc="310" dirty="0">
                <a:solidFill>
                  <a:srgbClr val="FFFFFF"/>
                </a:solidFill>
                <a:latin typeface="Arial"/>
                <a:cs typeface="Arial"/>
              </a:rPr>
              <a:t> </a:t>
            </a:r>
            <a:r>
              <a:rPr sz="1900" spc="-5" dirty="0">
                <a:solidFill>
                  <a:srgbClr val="000099"/>
                </a:solidFill>
                <a:latin typeface="TeXGyreAdventor"/>
                <a:cs typeface="TeXGyreAdventor"/>
              </a:rPr>
              <a:t>Güneşten gelen </a:t>
            </a:r>
            <a:r>
              <a:rPr sz="1900" spc="-10" dirty="0">
                <a:solidFill>
                  <a:srgbClr val="000099"/>
                </a:solidFill>
                <a:latin typeface="TeXGyreAdventor"/>
                <a:cs typeface="TeXGyreAdventor"/>
              </a:rPr>
              <a:t>ışınların </a:t>
            </a:r>
            <a:r>
              <a:rPr sz="1900" dirty="0">
                <a:solidFill>
                  <a:srgbClr val="000099"/>
                </a:solidFill>
                <a:latin typeface="TeXGyreAdventor"/>
                <a:cs typeface="TeXGyreAdventor"/>
              </a:rPr>
              <a:t>ve </a:t>
            </a:r>
            <a:r>
              <a:rPr sz="1900" spc="-10" dirty="0">
                <a:solidFill>
                  <a:srgbClr val="000099"/>
                </a:solidFill>
                <a:latin typeface="TeXGyreAdventor"/>
                <a:cs typeface="TeXGyreAdventor"/>
              </a:rPr>
              <a:t>yansıyan ışınların </a:t>
            </a:r>
            <a:r>
              <a:rPr sz="1900" dirty="0">
                <a:solidFill>
                  <a:srgbClr val="000099"/>
                </a:solidFill>
                <a:latin typeface="TeXGyreAdventor"/>
                <a:cs typeface="TeXGyreAdventor"/>
              </a:rPr>
              <a:t>tekrar </a:t>
            </a:r>
            <a:r>
              <a:rPr sz="1900" spc="-5" dirty="0">
                <a:solidFill>
                  <a:srgbClr val="000099"/>
                </a:solidFill>
                <a:latin typeface="TeXGyreAdventor"/>
                <a:cs typeface="TeXGyreAdventor"/>
              </a:rPr>
              <a:t>uzaya</a:t>
            </a:r>
            <a:r>
              <a:rPr sz="1900" spc="20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1900" spc="-5" dirty="0">
                <a:solidFill>
                  <a:srgbClr val="000099"/>
                </a:solidFill>
                <a:latin typeface="TeXGyreAdventor"/>
                <a:cs typeface="TeXGyreAdventor"/>
              </a:rPr>
              <a:t>dönmesini</a:t>
            </a:r>
            <a:endParaRPr sz="1900">
              <a:latin typeface="TeXGyreAdventor"/>
              <a:cs typeface="TeXGyreAdventor"/>
            </a:endParaRPr>
          </a:p>
          <a:p>
            <a:pPr marL="375285">
              <a:lnSpc>
                <a:spcPts val="1939"/>
              </a:lnSpc>
            </a:pPr>
            <a:r>
              <a:rPr sz="1900" spc="-5" dirty="0">
                <a:solidFill>
                  <a:srgbClr val="000099"/>
                </a:solidFill>
                <a:latin typeface="TeXGyreAdventor"/>
                <a:cs typeface="TeXGyreAdventor"/>
              </a:rPr>
              <a:t>engeller.</a:t>
            </a:r>
            <a:endParaRPr sz="19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</a:pPr>
            <a:endParaRPr sz="2550">
              <a:latin typeface="TeXGyreAdventor"/>
              <a:cs typeface="TeXGyreAdventor"/>
            </a:endParaRPr>
          </a:p>
          <a:p>
            <a:pPr marL="375285" marR="81280" indent="-287020">
              <a:lnSpc>
                <a:spcPct val="70000"/>
              </a:lnSpc>
            </a:pPr>
            <a:r>
              <a:rPr sz="1500" spc="310" dirty="0">
                <a:solidFill>
                  <a:srgbClr val="FFFFFF"/>
                </a:solidFill>
                <a:latin typeface="Arial"/>
                <a:cs typeface="Arial"/>
              </a:rPr>
              <a:t> </a:t>
            </a:r>
            <a:r>
              <a:rPr sz="1900" spc="-5" dirty="0">
                <a:solidFill>
                  <a:srgbClr val="000099"/>
                </a:solidFill>
                <a:latin typeface="TeXGyreAdventor"/>
                <a:cs typeface="TeXGyreAdventor"/>
              </a:rPr>
              <a:t>Atmosfer hareketleri, gece gündüz arasındaki </a:t>
            </a:r>
            <a:r>
              <a:rPr sz="1900" spc="-10" dirty="0">
                <a:solidFill>
                  <a:srgbClr val="000099"/>
                </a:solidFill>
                <a:latin typeface="TeXGyreAdventor"/>
                <a:cs typeface="TeXGyreAdventor"/>
              </a:rPr>
              <a:t>sıcaklık </a:t>
            </a:r>
            <a:r>
              <a:rPr sz="1900" spc="-5" dirty="0">
                <a:solidFill>
                  <a:srgbClr val="000099"/>
                </a:solidFill>
                <a:latin typeface="TeXGyreAdventor"/>
                <a:cs typeface="TeXGyreAdventor"/>
              </a:rPr>
              <a:t>farkını </a:t>
            </a:r>
            <a:r>
              <a:rPr sz="1900" spc="-45" dirty="0">
                <a:solidFill>
                  <a:srgbClr val="000099"/>
                </a:solidFill>
                <a:latin typeface="TeXGyreAdventor"/>
                <a:cs typeface="TeXGyreAdventor"/>
              </a:rPr>
              <a:t>azaltır.  </a:t>
            </a:r>
            <a:r>
              <a:rPr sz="1900" spc="-10" dirty="0">
                <a:solidFill>
                  <a:srgbClr val="000099"/>
                </a:solidFill>
                <a:latin typeface="TeXGyreAdventor"/>
                <a:cs typeface="TeXGyreAdventor"/>
              </a:rPr>
              <a:t>(Atmosfer </a:t>
            </a:r>
            <a:r>
              <a:rPr sz="1900" spc="-5" dirty="0">
                <a:solidFill>
                  <a:srgbClr val="000099"/>
                </a:solidFill>
                <a:latin typeface="TeXGyreAdventor"/>
                <a:cs typeface="TeXGyreAdventor"/>
              </a:rPr>
              <a:t>hareketi </a:t>
            </a:r>
            <a:r>
              <a:rPr sz="1900" spc="-10" dirty="0">
                <a:solidFill>
                  <a:srgbClr val="000099"/>
                </a:solidFill>
                <a:latin typeface="TeXGyreAdventor"/>
                <a:cs typeface="TeXGyreAdventor"/>
              </a:rPr>
              <a:t>olmasa </a:t>
            </a:r>
            <a:r>
              <a:rPr sz="1900" dirty="0">
                <a:solidFill>
                  <a:srgbClr val="000099"/>
                </a:solidFill>
                <a:latin typeface="TeXGyreAdventor"/>
                <a:cs typeface="TeXGyreAdventor"/>
              </a:rPr>
              <a:t>idi </a:t>
            </a:r>
            <a:r>
              <a:rPr sz="1900" spc="-10" dirty="0">
                <a:solidFill>
                  <a:srgbClr val="000099"/>
                </a:solidFill>
                <a:latin typeface="TeXGyreAdventor"/>
                <a:cs typeface="TeXGyreAdventor"/>
              </a:rPr>
              <a:t>gündüz </a:t>
            </a:r>
            <a:r>
              <a:rPr sz="1900" dirty="0">
                <a:solidFill>
                  <a:srgbClr val="000099"/>
                </a:solidFill>
                <a:latin typeface="TeXGyreAdventor"/>
                <a:cs typeface="TeXGyreAdventor"/>
              </a:rPr>
              <a:t>130 </a:t>
            </a:r>
            <a:r>
              <a:rPr sz="1900" spc="-5" dirty="0">
                <a:solidFill>
                  <a:srgbClr val="000099"/>
                </a:solidFill>
                <a:latin typeface="TeXGyreAdventor"/>
                <a:cs typeface="TeXGyreAdventor"/>
              </a:rPr>
              <a:t>gece -150 </a:t>
            </a:r>
            <a:r>
              <a:rPr sz="1875" baseline="26666" dirty="0">
                <a:solidFill>
                  <a:srgbClr val="000099"/>
                </a:solidFill>
                <a:latin typeface="TeXGyreAdventor"/>
                <a:cs typeface="TeXGyreAdventor"/>
              </a:rPr>
              <a:t>o</a:t>
            </a:r>
            <a:r>
              <a:rPr sz="1900" dirty="0">
                <a:solidFill>
                  <a:srgbClr val="000099"/>
                </a:solidFill>
                <a:latin typeface="TeXGyreAdventor"/>
                <a:cs typeface="TeXGyreAdventor"/>
              </a:rPr>
              <a:t>C</a:t>
            </a:r>
            <a:r>
              <a:rPr sz="1900" spc="135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1900" spc="-5" dirty="0">
                <a:solidFill>
                  <a:srgbClr val="000099"/>
                </a:solidFill>
                <a:latin typeface="TeXGyreAdventor"/>
                <a:cs typeface="TeXGyreAdventor"/>
              </a:rPr>
              <a:t>olurdu)</a:t>
            </a:r>
            <a:endParaRPr sz="19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</a:pPr>
            <a:endParaRPr sz="2550">
              <a:latin typeface="TeXGyreAdventor"/>
              <a:cs typeface="TeXGyreAdventor"/>
            </a:endParaRPr>
          </a:p>
          <a:p>
            <a:pPr marL="375285" marR="85090" indent="-287020">
              <a:lnSpc>
                <a:spcPct val="70000"/>
              </a:lnSpc>
              <a:tabLst>
                <a:tab pos="1204595" algn="l"/>
                <a:tab pos="2235835" algn="l"/>
                <a:tab pos="3536315" algn="l"/>
                <a:tab pos="4376420" algn="l"/>
                <a:tab pos="5363845" algn="l"/>
                <a:tab pos="6223635" algn="l"/>
                <a:tab pos="6901815" algn="l"/>
                <a:tab pos="7851140" algn="l"/>
              </a:tabLst>
            </a:pPr>
            <a:r>
              <a:rPr sz="1500" spc="310" dirty="0">
                <a:solidFill>
                  <a:srgbClr val="FFFFFF"/>
                </a:solidFill>
                <a:latin typeface="Arial"/>
                <a:cs typeface="Arial"/>
              </a:rPr>
              <a:t> </a:t>
            </a:r>
            <a:r>
              <a:rPr sz="15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000099"/>
                </a:solidFill>
                <a:latin typeface="TeXGyreAdventor"/>
                <a:cs typeface="TeXGyreAdventor"/>
              </a:rPr>
              <a:t>I</a:t>
            </a:r>
            <a:r>
              <a:rPr sz="1900" spc="-10" dirty="0">
                <a:solidFill>
                  <a:srgbClr val="000099"/>
                </a:solidFill>
                <a:latin typeface="TeXGyreAdventor"/>
                <a:cs typeface="TeXGyreAdventor"/>
              </a:rPr>
              <a:t>şınla</a:t>
            </a:r>
            <a:r>
              <a:rPr sz="1900" dirty="0">
                <a:solidFill>
                  <a:srgbClr val="000099"/>
                </a:solidFill>
                <a:latin typeface="TeXGyreAdventor"/>
                <a:cs typeface="TeXGyreAdventor"/>
              </a:rPr>
              <a:t>r</a:t>
            </a:r>
            <a:r>
              <a:rPr sz="1900" spc="-5" dirty="0">
                <a:solidFill>
                  <a:srgbClr val="000099"/>
                </a:solidFill>
                <a:latin typeface="TeXGyreAdventor"/>
                <a:cs typeface="TeXGyreAdventor"/>
              </a:rPr>
              <a:t>ı</a:t>
            </a:r>
            <a:r>
              <a:rPr sz="1900" dirty="0">
                <a:solidFill>
                  <a:srgbClr val="000099"/>
                </a:solidFill>
                <a:latin typeface="TeXGyreAdventor"/>
                <a:cs typeface="TeXGyreAdventor"/>
              </a:rPr>
              <a:t>	</a:t>
            </a:r>
            <a:r>
              <a:rPr sz="1900" spc="-15" dirty="0">
                <a:solidFill>
                  <a:srgbClr val="000099"/>
                </a:solidFill>
                <a:latin typeface="TeXGyreAdventor"/>
                <a:cs typeface="TeXGyreAdventor"/>
              </a:rPr>
              <a:t>y</a:t>
            </a:r>
            <a:r>
              <a:rPr sz="1900" spc="5" dirty="0">
                <a:solidFill>
                  <a:srgbClr val="000099"/>
                </a:solidFill>
                <a:latin typeface="TeXGyreAdventor"/>
                <a:cs typeface="TeXGyreAdventor"/>
              </a:rPr>
              <a:t>a</a:t>
            </a:r>
            <a:r>
              <a:rPr sz="1900" dirty="0">
                <a:solidFill>
                  <a:srgbClr val="000099"/>
                </a:solidFill>
                <a:latin typeface="TeXGyreAdventor"/>
                <a:cs typeface="TeXGyreAdventor"/>
              </a:rPr>
              <a:t>n</a:t>
            </a:r>
            <a:r>
              <a:rPr sz="1900" spc="-10" dirty="0">
                <a:solidFill>
                  <a:srgbClr val="000099"/>
                </a:solidFill>
                <a:latin typeface="TeXGyreAdventor"/>
                <a:cs typeface="TeXGyreAdventor"/>
              </a:rPr>
              <a:t>s</a:t>
            </a:r>
            <a:r>
              <a:rPr sz="1900" spc="-20" dirty="0">
                <a:solidFill>
                  <a:srgbClr val="000099"/>
                </a:solidFill>
                <a:latin typeface="TeXGyreAdventor"/>
                <a:cs typeface="TeXGyreAdventor"/>
              </a:rPr>
              <a:t>ı</a:t>
            </a:r>
            <a:r>
              <a:rPr sz="1900" spc="-5" dirty="0">
                <a:solidFill>
                  <a:srgbClr val="000099"/>
                </a:solidFill>
                <a:latin typeface="TeXGyreAdventor"/>
                <a:cs typeface="TeXGyreAdventor"/>
              </a:rPr>
              <a:t>t</a:t>
            </a:r>
            <a:r>
              <a:rPr sz="1900" dirty="0">
                <a:solidFill>
                  <a:srgbClr val="000099"/>
                </a:solidFill>
                <a:latin typeface="TeXGyreAdventor"/>
                <a:cs typeface="TeXGyreAdventor"/>
              </a:rPr>
              <a:t>ı</a:t>
            </a:r>
            <a:r>
              <a:rPr sz="1900" spc="-5" dirty="0">
                <a:solidFill>
                  <a:srgbClr val="000099"/>
                </a:solidFill>
                <a:latin typeface="TeXGyreAdventor"/>
                <a:cs typeface="TeXGyreAdventor"/>
              </a:rPr>
              <a:t>p</a:t>
            </a:r>
            <a:r>
              <a:rPr sz="1900" dirty="0">
                <a:solidFill>
                  <a:srgbClr val="000099"/>
                </a:solidFill>
                <a:latin typeface="TeXGyreAdventor"/>
                <a:cs typeface="TeXGyreAdventor"/>
              </a:rPr>
              <a:t>	</a:t>
            </a:r>
            <a:r>
              <a:rPr sz="1900" spc="-10" dirty="0">
                <a:solidFill>
                  <a:srgbClr val="000099"/>
                </a:solidFill>
                <a:latin typeface="TeXGyreAdventor"/>
                <a:cs typeface="TeXGyreAdventor"/>
              </a:rPr>
              <a:t>da</a:t>
            </a:r>
            <a:r>
              <a:rPr sz="1900" spc="-15" dirty="0">
                <a:solidFill>
                  <a:srgbClr val="000099"/>
                </a:solidFill>
                <a:latin typeface="TeXGyreAdventor"/>
                <a:cs typeface="TeXGyreAdventor"/>
              </a:rPr>
              <a:t>ğ</a:t>
            </a:r>
            <a:r>
              <a:rPr sz="1900" spc="-10" dirty="0">
                <a:solidFill>
                  <a:srgbClr val="000099"/>
                </a:solidFill>
                <a:latin typeface="TeXGyreAdventor"/>
                <a:cs typeface="TeXGyreAdventor"/>
              </a:rPr>
              <a:t>ı</a:t>
            </a:r>
            <a:r>
              <a:rPr sz="1900" dirty="0">
                <a:solidFill>
                  <a:srgbClr val="000099"/>
                </a:solidFill>
                <a:latin typeface="TeXGyreAdventor"/>
                <a:cs typeface="TeXGyreAdventor"/>
              </a:rPr>
              <a:t>t</a:t>
            </a:r>
            <a:r>
              <a:rPr sz="1900" spc="-10" dirty="0">
                <a:solidFill>
                  <a:srgbClr val="000099"/>
                </a:solidFill>
                <a:latin typeface="TeXGyreAdventor"/>
                <a:cs typeface="TeXGyreAdventor"/>
              </a:rPr>
              <a:t>a</a:t>
            </a:r>
            <a:r>
              <a:rPr sz="1900" spc="-5" dirty="0">
                <a:solidFill>
                  <a:srgbClr val="000099"/>
                </a:solidFill>
                <a:latin typeface="TeXGyreAdventor"/>
                <a:cs typeface="TeXGyreAdventor"/>
              </a:rPr>
              <a:t>r</a:t>
            </a:r>
            <a:r>
              <a:rPr sz="1900" spc="-10" dirty="0">
                <a:solidFill>
                  <a:srgbClr val="000099"/>
                </a:solidFill>
                <a:latin typeface="TeXGyreAdventor"/>
                <a:cs typeface="TeXGyreAdventor"/>
              </a:rPr>
              <a:t>a</a:t>
            </a:r>
            <a:r>
              <a:rPr sz="1900" spc="-5" dirty="0">
                <a:solidFill>
                  <a:srgbClr val="000099"/>
                </a:solidFill>
                <a:latin typeface="TeXGyreAdventor"/>
                <a:cs typeface="TeXGyreAdventor"/>
              </a:rPr>
              <a:t>k</a:t>
            </a:r>
            <a:r>
              <a:rPr sz="1900" dirty="0">
                <a:solidFill>
                  <a:srgbClr val="000099"/>
                </a:solidFill>
                <a:latin typeface="TeXGyreAdventor"/>
                <a:cs typeface="TeXGyreAdventor"/>
              </a:rPr>
              <a:t>	</a:t>
            </a:r>
            <a:r>
              <a:rPr sz="1900" spc="-5" dirty="0">
                <a:solidFill>
                  <a:srgbClr val="000099"/>
                </a:solidFill>
                <a:latin typeface="TeXGyreAdventor"/>
                <a:cs typeface="TeXGyreAdventor"/>
              </a:rPr>
              <a:t>göl</a:t>
            </a:r>
            <a:r>
              <a:rPr sz="1900" spc="-15" dirty="0">
                <a:solidFill>
                  <a:srgbClr val="000099"/>
                </a:solidFill>
                <a:latin typeface="TeXGyreAdventor"/>
                <a:cs typeface="TeXGyreAdventor"/>
              </a:rPr>
              <a:t>g</a:t>
            </a:r>
            <a:r>
              <a:rPr sz="1900" spc="-5" dirty="0">
                <a:solidFill>
                  <a:srgbClr val="000099"/>
                </a:solidFill>
                <a:latin typeface="TeXGyreAdventor"/>
                <a:cs typeface="TeXGyreAdventor"/>
              </a:rPr>
              <a:t>e</a:t>
            </a:r>
            <a:r>
              <a:rPr sz="1900" dirty="0">
                <a:solidFill>
                  <a:srgbClr val="000099"/>
                </a:solidFill>
                <a:latin typeface="TeXGyreAdventor"/>
                <a:cs typeface="TeXGyreAdventor"/>
              </a:rPr>
              <a:t>	</a:t>
            </a:r>
            <a:r>
              <a:rPr sz="1900" spc="-15" dirty="0">
                <a:solidFill>
                  <a:srgbClr val="000099"/>
                </a:solidFill>
                <a:latin typeface="TeXGyreAdventor"/>
                <a:cs typeface="TeXGyreAdventor"/>
              </a:rPr>
              <a:t>y</a:t>
            </a:r>
            <a:r>
              <a:rPr sz="1900" spc="-5" dirty="0">
                <a:solidFill>
                  <a:srgbClr val="000099"/>
                </a:solidFill>
                <a:latin typeface="TeXGyreAdventor"/>
                <a:cs typeface="TeXGyreAdventor"/>
              </a:rPr>
              <a:t>e</a:t>
            </a:r>
            <a:r>
              <a:rPr sz="1900" spc="10" dirty="0">
                <a:solidFill>
                  <a:srgbClr val="000099"/>
                </a:solidFill>
                <a:latin typeface="TeXGyreAdventor"/>
                <a:cs typeface="TeXGyreAdventor"/>
              </a:rPr>
              <a:t>r</a:t>
            </a:r>
            <a:r>
              <a:rPr sz="1900" spc="-15" dirty="0">
                <a:solidFill>
                  <a:srgbClr val="000099"/>
                </a:solidFill>
                <a:latin typeface="TeXGyreAdventor"/>
                <a:cs typeface="TeXGyreAdventor"/>
              </a:rPr>
              <a:t>l</a:t>
            </a:r>
            <a:r>
              <a:rPr sz="1900" spc="10" dirty="0">
                <a:solidFill>
                  <a:srgbClr val="000099"/>
                </a:solidFill>
                <a:latin typeface="TeXGyreAdventor"/>
                <a:cs typeface="TeXGyreAdventor"/>
              </a:rPr>
              <a:t>e</a:t>
            </a:r>
            <a:r>
              <a:rPr sz="1900" spc="-5" dirty="0">
                <a:solidFill>
                  <a:srgbClr val="000099"/>
                </a:solidFill>
                <a:latin typeface="TeXGyreAdventor"/>
                <a:cs typeface="TeXGyreAdventor"/>
              </a:rPr>
              <a:t>r</a:t>
            </a:r>
            <a:r>
              <a:rPr sz="1900" spc="5" dirty="0">
                <a:solidFill>
                  <a:srgbClr val="000099"/>
                </a:solidFill>
                <a:latin typeface="TeXGyreAdventor"/>
                <a:cs typeface="TeXGyreAdventor"/>
              </a:rPr>
              <a:t>i</a:t>
            </a:r>
            <a:r>
              <a:rPr sz="1900" spc="-5" dirty="0">
                <a:solidFill>
                  <a:srgbClr val="000099"/>
                </a:solidFill>
                <a:latin typeface="TeXGyreAdventor"/>
                <a:cs typeface="TeXGyreAdventor"/>
              </a:rPr>
              <a:t>n</a:t>
            </a:r>
            <a:r>
              <a:rPr sz="1900" dirty="0">
                <a:solidFill>
                  <a:srgbClr val="000099"/>
                </a:solidFill>
                <a:latin typeface="TeXGyreAdventor"/>
                <a:cs typeface="TeXGyreAdventor"/>
              </a:rPr>
              <a:t>	</a:t>
            </a:r>
            <a:r>
              <a:rPr sz="1900" spc="-5" dirty="0">
                <a:solidFill>
                  <a:srgbClr val="000099"/>
                </a:solidFill>
                <a:latin typeface="TeXGyreAdventor"/>
                <a:cs typeface="TeXGyreAdventor"/>
              </a:rPr>
              <a:t>gü</a:t>
            </a:r>
            <a:r>
              <a:rPr sz="1900" spc="-15" dirty="0">
                <a:solidFill>
                  <a:srgbClr val="000099"/>
                </a:solidFill>
                <a:latin typeface="TeXGyreAdventor"/>
                <a:cs typeface="TeXGyreAdventor"/>
              </a:rPr>
              <a:t>n</a:t>
            </a:r>
            <a:r>
              <a:rPr sz="1900" spc="-5" dirty="0">
                <a:solidFill>
                  <a:srgbClr val="000099"/>
                </a:solidFill>
                <a:latin typeface="TeXGyreAdventor"/>
                <a:cs typeface="TeXGyreAdventor"/>
              </a:rPr>
              <a:t>eş</a:t>
            </a:r>
            <a:r>
              <a:rPr sz="1900" dirty="0">
                <a:solidFill>
                  <a:srgbClr val="000099"/>
                </a:solidFill>
                <a:latin typeface="TeXGyreAdventor"/>
                <a:cs typeface="TeXGyreAdventor"/>
              </a:rPr>
              <a:t>	</a:t>
            </a:r>
            <a:r>
              <a:rPr sz="1900" spc="-10" dirty="0">
                <a:solidFill>
                  <a:srgbClr val="000099"/>
                </a:solidFill>
                <a:latin typeface="TeXGyreAdventor"/>
                <a:cs typeface="TeXGyreAdventor"/>
              </a:rPr>
              <a:t>a</a:t>
            </a:r>
            <a:r>
              <a:rPr sz="1900" spc="-5" dirty="0">
                <a:solidFill>
                  <a:srgbClr val="000099"/>
                </a:solidFill>
                <a:latin typeface="TeXGyreAdventor"/>
                <a:cs typeface="TeXGyreAdventor"/>
              </a:rPr>
              <a:t>l</a:t>
            </a:r>
            <a:r>
              <a:rPr sz="1900" spc="-10" dirty="0">
                <a:solidFill>
                  <a:srgbClr val="000099"/>
                </a:solidFill>
                <a:latin typeface="TeXGyreAdventor"/>
                <a:cs typeface="TeXGyreAdventor"/>
              </a:rPr>
              <a:t>a</a:t>
            </a:r>
            <a:r>
              <a:rPr sz="1900" spc="-5" dirty="0">
                <a:solidFill>
                  <a:srgbClr val="000099"/>
                </a:solidFill>
                <a:latin typeface="TeXGyreAdventor"/>
                <a:cs typeface="TeXGyreAdventor"/>
              </a:rPr>
              <a:t>n</a:t>
            </a:r>
            <a:r>
              <a:rPr sz="1900" dirty="0">
                <a:solidFill>
                  <a:srgbClr val="000099"/>
                </a:solidFill>
                <a:latin typeface="TeXGyreAdventor"/>
                <a:cs typeface="TeXGyreAdventor"/>
              </a:rPr>
              <a:t>	</a:t>
            </a:r>
            <a:r>
              <a:rPr sz="1900" spc="-10" dirty="0">
                <a:solidFill>
                  <a:srgbClr val="000099"/>
                </a:solidFill>
                <a:latin typeface="TeXGyreAdventor"/>
                <a:cs typeface="TeXGyreAdventor"/>
              </a:rPr>
              <a:t>y</a:t>
            </a:r>
            <a:r>
              <a:rPr sz="1900" dirty="0">
                <a:solidFill>
                  <a:srgbClr val="000099"/>
                </a:solidFill>
                <a:latin typeface="TeXGyreAdventor"/>
                <a:cs typeface="TeXGyreAdventor"/>
              </a:rPr>
              <a:t>e</a:t>
            </a:r>
            <a:r>
              <a:rPr sz="1900" spc="-5" dirty="0">
                <a:solidFill>
                  <a:srgbClr val="000099"/>
                </a:solidFill>
                <a:latin typeface="TeXGyreAdventor"/>
                <a:cs typeface="TeXGyreAdventor"/>
              </a:rPr>
              <a:t>rle</a:t>
            </a:r>
            <a:r>
              <a:rPr sz="1900" dirty="0">
                <a:solidFill>
                  <a:srgbClr val="000099"/>
                </a:solidFill>
                <a:latin typeface="TeXGyreAdventor"/>
                <a:cs typeface="TeXGyreAdventor"/>
              </a:rPr>
              <a:t>r</a:t>
            </a:r>
            <a:r>
              <a:rPr sz="1900" spc="-5" dirty="0">
                <a:solidFill>
                  <a:srgbClr val="000099"/>
                </a:solidFill>
                <a:latin typeface="TeXGyreAdventor"/>
                <a:cs typeface="TeXGyreAdventor"/>
              </a:rPr>
              <a:t>e</a:t>
            </a:r>
            <a:r>
              <a:rPr sz="1900" dirty="0">
                <a:solidFill>
                  <a:srgbClr val="000099"/>
                </a:solidFill>
                <a:latin typeface="TeXGyreAdventor"/>
                <a:cs typeface="TeXGyreAdventor"/>
              </a:rPr>
              <a:t>	</a:t>
            </a:r>
            <a:r>
              <a:rPr sz="1900" spc="-5" dirty="0">
                <a:solidFill>
                  <a:srgbClr val="000099"/>
                </a:solidFill>
                <a:latin typeface="TeXGyreAdventor"/>
                <a:cs typeface="TeXGyreAdventor"/>
              </a:rPr>
              <a:t>g</a:t>
            </a:r>
            <a:r>
              <a:rPr sz="1900" spc="-15" dirty="0">
                <a:solidFill>
                  <a:srgbClr val="000099"/>
                </a:solidFill>
                <a:latin typeface="TeXGyreAdventor"/>
                <a:cs typeface="TeXGyreAdventor"/>
              </a:rPr>
              <a:t>ö</a:t>
            </a:r>
            <a:r>
              <a:rPr sz="1900" spc="-5" dirty="0">
                <a:solidFill>
                  <a:srgbClr val="000099"/>
                </a:solidFill>
                <a:latin typeface="TeXGyreAdventor"/>
                <a:cs typeface="TeXGyreAdventor"/>
              </a:rPr>
              <a:t>re  </a:t>
            </a:r>
            <a:r>
              <a:rPr sz="1900" spc="-10" dirty="0">
                <a:solidFill>
                  <a:srgbClr val="000099"/>
                </a:solidFill>
                <a:latin typeface="TeXGyreAdventor"/>
                <a:cs typeface="TeXGyreAdventor"/>
              </a:rPr>
              <a:t>daha </a:t>
            </a:r>
            <a:r>
              <a:rPr sz="1900" spc="-5" dirty="0">
                <a:solidFill>
                  <a:srgbClr val="000099"/>
                </a:solidFill>
                <a:latin typeface="TeXGyreAdventor"/>
                <a:cs typeface="TeXGyreAdventor"/>
              </a:rPr>
              <a:t>karanlık </a:t>
            </a:r>
            <a:r>
              <a:rPr sz="1900" spc="5" dirty="0">
                <a:solidFill>
                  <a:srgbClr val="000099"/>
                </a:solidFill>
                <a:latin typeface="TeXGyreAdventor"/>
                <a:cs typeface="TeXGyreAdventor"/>
              </a:rPr>
              <a:t>ve </a:t>
            </a:r>
            <a:r>
              <a:rPr sz="1900" spc="-10" dirty="0">
                <a:solidFill>
                  <a:srgbClr val="000099"/>
                </a:solidFill>
                <a:latin typeface="TeXGyreAdventor"/>
                <a:cs typeface="TeXGyreAdventor"/>
              </a:rPr>
              <a:t>daha soğuk olmasını</a:t>
            </a:r>
            <a:r>
              <a:rPr sz="1900" spc="130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1900" spc="-10" dirty="0">
                <a:solidFill>
                  <a:srgbClr val="000099"/>
                </a:solidFill>
                <a:latin typeface="TeXGyreAdventor"/>
                <a:cs typeface="TeXGyreAdventor"/>
              </a:rPr>
              <a:t>önler.</a:t>
            </a:r>
            <a:endParaRPr sz="19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eXGyreAdventor"/>
              <a:cs typeface="TeXGyreAdventor"/>
            </a:endParaRPr>
          </a:p>
          <a:p>
            <a:pPr marL="88900">
              <a:lnSpc>
                <a:spcPct val="100000"/>
              </a:lnSpc>
              <a:spcBef>
                <a:spcPts val="5"/>
              </a:spcBef>
            </a:pPr>
            <a:r>
              <a:rPr sz="1500" spc="310" dirty="0">
                <a:solidFill>
                  <a:srgbClr val="FFFFFF"/>
                </a:solidFill>
                <a:latin typeface="Arial"/>
                <a:cs typeface="Arial"/>
              </a:rPr>
              <a:t> </a:t>
            </a:r>
            <a:r>
              <a:rPr sz="1900" spc="-5" dirty="0">
                <a:solidFill>
                  <a:srgbClr val="000099"/>
                </a:solidFill>
                <a:latin typeface="TeXGyreAdventor"/>
                <a:cs typeface="TeXGyreAdventor"/>
              </a:rPr>
              <a:t>Atmosfer, </a:t>
            </a:r>
            <a:r>
              <a:rPr sz="1900" spc="-10" dirty="0">
                <a:solidFill>
                  <a:srgbClr val="000099"/>
                </a:solidFill>
                <a:latin typeface="TeXGyreAdventor"/>
                <a:cs typeface="TeXGyreAdventor"/>
              </a:rPr>
              <a:t>ses </a:t>
            </a:r>
            <a:r>
              <a:rPr sz="1900" spc="-5" dirty="0">
                <a:solidFill>
                  <a:srgbClr val="000099"/>
                </a:solidFill>
                <a:latin typeface="TeXGyreAdventor"/>
                <a:cs typeface="TeXGyreAdventor"/>
              </a:rPr>
              <a:t>iletiminin </a:t>
            </a:r>
            <a:r>
              <a:rPr sz="1900" spc="5" dirty="0">
                <a:solidFill>
                  <a:srgbClr val="000099"/>
                </a:solidFill>
                <a:latin typeface="TeXGyreAdventor"/>
                <a:cs typeface="TeXGyreAdventor"/>
              </a:rPr>
              <a:t>ve </a:t>
            </a:r>
            <a:r>
              <a:rPr sz="1900" spc="-10" dirty="0">
                <a:solidFill>
                  <a:srgbClr val="000099"/>
                </a:solidFill>
                <a:latin typeface="TeXGyreAdventor"/>
                <a:cs typeface="TeXGyreAdventor"/>
              </a:rPr>
              <a:t>yanma olayının </a:t>
            </a:r>
            <a:r>
              <a:rPr sz="1900" spc="-5" dirty="0">
                <a:solidFill>
                  <a:srgbClr val="000099"/>
                </a:solidFill>
                <a:latin typeface="TeXGyreAdventor"/>
                <a:cs typeface="TeXGyreAdventor"/>
              </a:rPr>
              <a:t>gerçekleşmesini</a:t>
            </a:r>
            <a:r>
              <a:rPr sz="1900" spc="325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1900" spc="-10" dirty="0">
                <a:solidFill>
                  <a:srgbClr val="000099"/>
                </a:solidFill>
                <a:latin typeface="TeXGyreAdventor"/>
                <a:cs typeface="TeXGyreAdventor"/>
              </a:rPr>
              <a:t>sağlar.</a:t>
            </a:r>
            <a:endParaRPr sz="1900">
              <a:latin typeface="TeXGyreAdventor"/>
              <a:cs typeface="TeXGyreAdventor"/>
            </a:endParaRPr>
          </a:p>
          <a:p>
            <a:pPr marL="88900">
              <a:lnSpc>
                <a:spcPts val="1939"/>
              </a:lnSpc>
              <a:spcBef>
                <a:spcPts val="370"/>
              </a:spcBef>
            </a:pPr>
            <a:r>
              <a:rPr sz="1500" spc="310" dirty="0">
                <a:solidFill>
                  <a:srgbClr val="FFFFFF"/>
                </a:solidFill>
                <a:latin typeface="Arial"/>
                <a:cs typeface="Arial"/>
              </a:rPr>
              <a:t> </a:t>
            </a:r>
            <a:r>
              <a:rPr sz="1900" spc="-5" dirty="0">
                <a:solidFill>
                  <a:srgbClr val="000099"/>
                </a:solidFill>
                <a:latin typeface="TeXGyreAdventor"/>
                <a:cs typeface="TeXGyreAdventor"/>
              </a:rPr>
              <a:t>Canlıların yaşaması için </a:t>
            </a:r>
            <a:r>
              <a:rPr sz="1900" spc="-10" dirty="0">
                <a:solidFill>
                  <a:srgbClr val="000099"/>
                </a:solidFill>
                <a:latin typeface="TeXGyreAdventor"/>
                <a:cs typeface="TeXGyreAdventor"/>
              </a:rPr>
              <a:t>gerekli </a:t>
            </a:r>
            <a:r>
              <a:rPr sz="1900" spc="-5" dirty="0">
                <a:solidFill>
                  <a:srgbClr val="000099"/>
                </a:solidFill>
                <a:latin typeface="TeXGyreAdventor"/>
                <a:cs typeface="TeXGyreAdventor"/>
              </a:rPr>
              <a:t>oksijen, karbondioksit, azot gibi</a:t>
            </a:r>
            <a:r>
              <a:rPr sz="1900" spc="380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1900" spc="-10" dirty="0">
                <a:solidFill>
                  <a:srgbClr val="000099"/>
                </a:solidFill>
                <a:latin typeface="TeXGyreAdventor"/>
                <a:cs typeface="TeXGyreAdventor"/>
              </a:rPr>
              <a:t>gazları</a:t>
            </a:r>
            <a:endParaRPr sz="1900">
              <a:latin typeface="TeXGyreAdventor"/>
              <a:cs typeface="TeXGyreAdventor"/>
            </a:endParaRPr>
          </a:p>
          <a:p>
            <a:pPr marL="375285">
              <a:lnSpc>
                <a:spcPts val="1939"/>
              </a:lnSpc>
            </a:pPr>
            <a:r>
              <a:rPr sz="1900" spc="-5" dirty="0">
                <a:solidFill>
                  <a:srgbClr val="000099"/>
                </a:solidFill>
                <a:latin typeface="TeXGyreAdventor"/>
                <a:cs typeface="TeXGyreAdventor"/>
              </a:rPr>
              <a:t>bünyesinde</a:t>
            </a:r>
            <a:r>
              <a:rPr sz="1900" spc="15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1900" spc="-5" dirty="0">
                <a:solidFill>
                  <a:srgbClr val="000099"/>
                </a:solidFill>
                <a:latin typeface="TeXGyreAdventor"/>
                <a:cs typeface="TeXGyreAdventor"/>
              </a:rPr>
              <a:t>bulundurur.</a:t>
            </a:r>
            <a:endParaRPr sz="190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4270" y="203149"/>
            <a:ext cx="51219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0" dirty="0"/>
              <a:t>ATMOSFERİN</a:t>
            </a:r>
            <a:r>
              <a:rPr sz="3600" spc="-50" dirty="0"/>
              <a:t> </a:t>
            </a:r>
            <a:r>
              <a:rPr sz="3600" spc="-5" dirty="0"/>
              <a:t>BİLEŞİMİ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85114" y="854836"/>
            <a:ext cx="8235315" cy="2665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8130" marR="17780" indent="-253365">
              <a:lnSpc>
                <a:spcPct val="120800"/>
              </a:lnSpc>
              <a:spcBef>
                <a:spcPts val="95"/>
              </a:spcBef>
              <a:buFont typeface="Times New Roman"/>
              <a:buAutoNum type="alphaLcPeriod"/>
              <a:tabLst>
                <a:tab pos="346075" algn="l"/>
              </a:tabLst>
            </a:pP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Havada her zaman </a:t>
            </a:r>
            <a:r>
              <a:rPr sz="2400" spc="-10" dirty="0">
                <a:solidFill>
                  <a:srgbClr val="000099"/>
                </a:solidFill>
                <a:latin typeface="Arial"/>
                <a:cs typeface="Arial"/>
              </a:rPr>
              <a:t>bulunan </a:t>
            </a:r>
            <a:r>
              <a:rPr sz="2400" dirty="0">
                <a:solidFill>
                  <a:srgbClr val="000099"/>
                </a:solidFill>
                <a:latin typeface="Arial"/>
                <a:cs typeface="Arial"/>
              </a:rPr>
              <a:t>ve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miktarı değişmeyen </a:t>
            </a:r>
            <a:r>
              <a:rPr sz="2400" spc="-25" dirty="0">
                <a:solidFill>
                  <a:srgbClr val="000099"/>
                </a:solidFill>
                <a:latin typeface="Arial"/>
                <a:cs typeface="Arial"/>
              </a:rPr>
              <a:t>gazlar. 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(Azot, </a:t>
            </a:r>
            <a:r>
              <a:rPr sz="2400" dirty="0">
                <a:solidFill>
                  <a:srgbClr val="000099"/>
                </a:solidFill>
                <a:latin typeface="Arial"/>
                <a:cs typeface="Arial"/>
              </a:rPr>
              <a:t>Oksijen ve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Asal</a:t>
            </a:r>
            <a:r>
              <a:rPr sz="2400" spc="-16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gazlar)</a:t>
            </a:r>
            <a:endParaRPr sz="2400">
              <a:latin typeface="Arial"/>
              <a:cs typeface="Arial"/>
            </a:endParaRPr>
          </a:p>
          <a:p>
            <a:pPr marL="278130" marR="288925" indent="-253365">
              <a:lnSpc>
                <a:spcPct val="120000"/>
              </a:lnSpc>
              <a:spcBef>
                <a:spcPts val="5"/>
              </a:spcBef>
              <a:buFont typeface="Arial"/>
              <a:buAutoNum type="alphaLcPeriod"/>
              <a:tabLst>
                <a:tab pos="379730" algn="l"/>
              </a:tabLst>
            </a:pP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Havada her zaman </a:t>
            </a:r>
            <a:r>
              <a:rPr sz="2400" spc="-10" dirty="0">
                <a:solidFill>
                  <a:srgbClr val="000099"/>
                </a:solidFill>
                <a:latin typeface="Arial"/>
                <a:cs typeface="Arial"/>
              </a:rPr>
              <a:t>bulunan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ama miktarı değişen </a:t>
            </a:r>
            <a:r>
              <a:rPr sz="2400" spc="-25" dirty="0">
                <a:solidFill>
                  <a:srgbClr val="000099"/>
                </a:solidFill>
                <a:latin typeface="Arial"/>
                <a:cs typeface="Arial"/>
              </a:rPr>
              <a:t>gazlar.  </a:t>
            </a:r>
            <a:r>
              <a:rPr sz="2400" dirty="0">
                <a:solidFill>
                  <a:srgbClr val="000099"/>
                </a:solidFill>
                <a:latin typeface="Arial"/>
                <a:cs typeface="Arial"/>
              </a:rPr>
              <a:t>(CO</a:t>
            </a:r>
            <a:r>
              <a:rPr sz="2400" baseline="-20833" dirty="0">
                <a:solidFill>
                  <a:srgbClr val="000099"/>
                </a:solidFill>
                <a:latin typeface="Arial"/>
                <a:cs typeface="Arial"/>
              </a:rPr>
              <a:t>2</a:t>
            </a:r>
            <a:r>
              <a:rPr sz="2400" dirty="0">
                <a:solidFill>
                  <a:srgbClr val="000099"/>
                </a:solidFill>
                <a:latin typeface="Arial"/>
                <a:cs typeface="Arial"/>
              </a:rPr>
              <a:t>, Su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buharı </a:t>
            </a:r>
            <a:r>
              <a:rPr sz="2400" dirty="0">
                <a:solidFill>
                  <a:srgbClr val="000099"/>
                </a:solidFill>
                <a:latin typeface="Arial"/>
                <a:cs typeface="Arial"/>
              </a:rPr>
              <a:t>ve</a:t>
            </a:r>
            <a:r>
              <a:rPr sz="2400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99"/>
                </a:solidFill>
                <a:latin typeface="Arial"/>
                <a:cs typeface="Arial"/>
              </a:rPr>
              <a:t>Ozon)</a:t>
            </a:r>
            <a:endParaRPr sz="2400">
              <a:latin typeface="Arial"/>
              <a:cs typeface="Arial"/>
            </a:endParaRPr>
          </a:p>
          <a:p>
            <a:pPr marL="363855" indent="-339090">
              <a:lnSpc>
                <a:spcPct val="100000"/>
              </a:lnSpc>
              <a:spcBef>
                <a:spcPts val="575"/>
              </a:spcBef>
              <a:buFont typeface="Arial"/>
              <a:buAutoNum type="alphaLcPeriod"/>
              <a:tabLst>
                <a:tab pos="364490" algn="l"/>
              </a:tabLst>
            </a:pP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Havada her </a:t>
            </a:r>
            <a:r>
              <a:rPr sz="2400" dirty="0">
                <a:solidFill>
                  <a:srgbClr val="000099"/>
                </a:solidFill>
                <a:latin typeface="Arial"/>
                <a:cs typeface="Arial"/>
              </a:rPr>
              <a:t>zaman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bulunmayan</a:t>
            </a:r>
            <a:r>
              <a:rPr sz="2400" spc="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000099"/>
                </a:solidFill>
                <a:latin typeface="Arial"/>
                <a:cs typeface="Arial"/>
              </a:rPr>
              <a:t>gazlar.</a:t>
            </a:r>
            <a:endParaRPr sz="2400">
              <a:latin typeface="Arial"/>
              <a:cs typeface="Arial"/>
            </a:endParaRPr>
          </a:p>
          <a:p>
            <a:pPr marL="363855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solidFill>
                  <a:srgbClr val="000099"/>
                </a:solidFill>
                <a:latin typeface="Arial"/>
                <a:cs typeface="Arial"/>
              </a:rPr>
              <a:t>(İyot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bileşikleri, Amonyak, Kükürt ve</a:t>
            </a:r>
            <a:r>
              <a:rPr sz="2400" spc="-1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000099"/>
                </a:solidFill>
                <a:latin typeface="Arial"/>
                <a:cs typeface="Arial"/>
              </a:rPr>
              <a:t>Tozlar)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750820" y="3822191"/>
            <a:ext cx="3842385" cy="2801620"/>
            <a:chOff x="2750820" y="3822191"/>
            <a:chExt cx="3842385" cy="2801620"/>
          </a:xfrm>
        </p:grpSpPr>
        <p:sp>
          <p:nvSpPr>
            <p:cNvPr id="5" name="object 5"/>
            <p:cNvSpPr/>
            <p:nvPr/>
          </p:nvSpPr>
          <p:spPr>
            <a:xfrm>
              <a:off x="2750820" y="3860291"/>
              <a:ext cx="3842004" cy="27249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50820" y="3822191"/>
              <a:ext cx="3075940" cy="2801620"/>
            </a:xfrm>
            <a:custGeom>
              <a:avLst/>
              <a:gdLst/>
              <a:ahLst/>
              <a:cxnLst/>
              <a:rect l="l" t="t" r="r" b="b"/>
              <a:pathLst>
                <a:path w="3075940" h="2801620">
                  <a:moveTo>
                    <a:pt x="560832" y="2788412"/>
                  </a:moveTo>
                  <a:lnTo>
                    <a:pt x="0" y="2788412"/>
                  </a:lnTo>
                  <a:lnTo>
                    <a:pt x="0" y="2801112"/>
                  </a:lnTo>
                  <a:lnTo>
                    <a:pt x="560832" y="2801112"/>
                  </a:lnTo>
                  <a:lnTo>
                    <a:pt x="560832" y="2788412"/>
                  </a:lnTo>
                  <a:close/>
                </a:path>
                <a:path w="3075940" h="2801620">
                  <a:moveTo>
                    <a:pt x="1237488" y="63500"/>
                  </a:moveTo>
                  <a:lnTo>
                    <a:pt x="627888" y="63500"/>
                  </a:lnTo>
                  <a:lnTo>
                    <a:pt x="627888" y="76200"/>
                  </a:lnTo>
                  <a:lnTo>
                    <a:pt x="1237488" y="76200"/>
                  </a:lnTo>
                  <a:lnTo>
                    <a:pt x="1237488" y="63500"/>
                  </a:lnTo>
                  <a:close/>
                </a:path>
                <a:path w="3075940" h="2801620">
                  <a:moveTo>
                    <a:pt x="1237488" y="0"/>
                  </a:moveTo>
                  <a:lnTo>
                    <a:pt x="627888" y="0"/>
                  </a:lnTo>
                  <a:lnTo>
                    <a:pt x="627888" y="12700"/>
                  </a:lnTo>
                  <a:lnTo>
                    <a:pt x="1237488" y="12700"/>
                  </a:lnTo>
                  <a:lnTo>
                    <a:pt x="1237488" y="0"/>
                  </a:lnTo>
                  <a:close/>
                </a:path>
                <a:path w="3075940" h="2801620">
                  <a:moveTo>
                    <a:pt x="1399032" y="2788412"/>
                  </a:moveTo>
                  <a:lnTo>
                    <a:pt x="789432" y="2788412"/>
                  </a:lnTo>
                  <a:lnTo>
                    <a:pt x="789432" y="2801112"/>
                  </a:lnTo>
                  <a:lnTo>
                    <a:pt x="1399032" y="2801112"/>
                  </a:lnTo>
                  <a:lnTo>
                    <a:pt x="1399032" y="2788412"/>
                  </a:lnTo>
                  <a:close/>
                </a:path>
                <a:path w="3075940" h="2801620">
                  <a:moveTo>
                    <a:pt x="1399032" y="2724912"/>
                  </a:moveTo>
                  <a:lnTo>
                    <a:pt x="789432" y="2724912"/>
                  </a:lnTo>
                  <a:lnTo>
                    <a:pt x="789432" y="2737612"/>
                  </a:lnTo>
                  <a:lnTo>
                    <a:pt x="1399032" y="2737612"/>
                  </a:lnTo>
                  <a:lnTo>
                    <a:pt x="1399032" y="2724912"/>
                  </a:lnTo>
                  <a:close/>
                </a:path>
                <a:path w="3075940" h="2801620">
                  <a:moveTo>
                    <a:pt x="2075688" y="0"/>
                  </a:moveTo>
                  <a:lnTo>
                    <a:pt x="1466088" y="0"/>
                  </a:lnTo>
                  <a:lnTo>
                    <a:pt x="1466088" y="12700"/>
                  </a:lnTo>
                  <a:lnTo>
                    <a:pt x="2075688" y="12700"/>
                  </a:lnTo>
                  <a:lnTo>
                    <a:pt x="2075688" y="0"/>
                  </a:lnTo>
                  <a:close/>
                </a:path>
                <a:path w="3075940" h="2801620">
                  <a:moveTo>
                    <a:pt x="2237232" y="2788412"/>
                  </a:moveTo>
                  <a:lnTo>
                    <a:pt x="1627632" y="2788412"/>
                  </a:lnTo>
                  <a:lnTo>
                    <a:pt x="1627632" y="2801112"/>
                  </a:lnTo>
                  <a:lnTo>
                    <a:pt x="2237232" y="2801112"/>
                  </a:lnTo>
                  <a:lnTo>
                    <a:pt x="2237232" y="2788412"/>
                  </a:lnTo>
                  <a:close/>
                </a:path>
                <a:path w="3075940" h="2801620">
                  <a:moveTo>
                    <a:pt x="2237232" y="2724912"/>
                  </a:moveTo>
                  <a:lnTo>
                    <a:pt x="1627632" y="2724912"/>
                  </a:lnTo>
                  <a:lnTo>
                    <a:pt x="1627632" y="2737612"/>
                  </a:lnTo>
                  <a:lnTo>
                    <a:pt x="2237232" y="2737612"/>
                  </a:lnTo>
                  <a:lnTo>
                    <a:pt x="2237232" y="2724912"/>
                  </a:lnTo>
                  <a:close/>
                </a:path>
                <a:path w="3075940" h="2801620">
                  <a:moveTo>
                    <a:pt x="2913888" y="63500"/>
                  </a:moveTo>
                  <a:lnTo>
                    <a:pt x="2304288" y="63500"/>
                  </a:lnTo>
                  <a:lnTo>
                    <a:pt x="2304288" y="76200"/>
                  </a:lnTo>
                  <a:lnTo>
                    <a:pt x="2913888" y="76200"/>
                  </a:lnTo>
                  <a:lnTo>
                    <a:pt x="2913888" y="63500"/>
                  </a:lnTo>
                  <a:close/>
                </a:path>
                <a:path w="3075940" h="2801620">
                  <a:moveTo>
                    <a:pt x="2913888" y="0"/>
                  </a:moveTo>
                  <a:lnTo>
                    <a:pt x="2304288" y="0"/>
                  </a:lnTo>
                  <a:lnTo>
                    <a:pt x="2304288" y="12700"/>
                  </a:lnTo>
                  <a:lnTo>
                    <a:pt x="2913888" y="12700"/>
                  </a:lnTo>
                  <a:lnTo>
                    <a:pt x="2913888" y="0"/>
                  </a:lnTo>
                  <a:close/>
                </a:path>
                <a:path w="3075940" h="2801620">
                  <a:moveTo>
                    <a:pt x="3075432" y="2788412"/>
                  </a:moveTo>
                  <a:lnTo>
                    <a:pt x="2465832" y="2788412"/>
                  </a:lnTo>
                  <a:lnTo>
                    <a:pt x="2465832" y="2801112"/>
                  </a:lnTo>
                  <a:lnTo>
                    <a:pt x="3075432" y="2801112"/>
                  </a:lnTo>
                  <a:lnTo>
                    <a:pt x="3075432" y="2788412"/>
                  </a:lnTo>
                  <a:close/>
                </a:path>
                <a:path w="3075940" h="2801620">
                  <a:moveTo>
                    <a:pt x="3075432" y="2724912"/>
                  </a:moveTo>
                  <a:lnTo>
                    <a:pt x="2465832" y="2724912"/>
                  </a:lnTo>
                  <a:lnTo>
                    <a:pt x="2465832" y="2737612"/>
                  </a:lnTo>
                  <a:lnTo>
                    <a:pt x="3075432" y="2737612"/>
                  </a:lnTo>
                  <a:lnTo>
                    <a:pt x="3075432" y="2724912"/>
                  </a:lnTo>
                  <a:close/>
                </a:path>
              </a:pathLst>
            </a:custGeom>
            <a:solidFill>
              <a:srgbClr val="1360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731770" y="3828541"/>
          <a:ext cx="3874135" cy="27825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164"/>
                <a:gridCol w="228600"/>
                <a:gridCol w="1537969"/>
              </a:tblGrid>
              <a:tr h="63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136093"/>
                      </a:solidFill>
                      <a:prstDash val="solid"/>
                    </a:lnL>
                    <a:lnB w="12700">
                      <a:solidFill>
                        <a:srgbClr val="136093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26241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400" dirty="0">
                          <a:solidFill>
                            <a:srgbClr val="000099"/>
                          </a:solidFill>
                          <a:latin typeface="Times New Roman"/>
                          <a:cs typeface="Times New Roman"/>
                        </a:rPr>
                        <a:t>İlk 25 </a:t>
                      </a:r>
                      <a:r>
                        <a:rPr sz="2400" spc="-10" dirty="0">
                          <a:solidFill>
                            <a:srgbClr val="000099"/>
                          </a:solidFill>
                          <a:latin typeface="Times New Roman"/>
                          <a:cs typeface="Times New Roman"/>
                        </a:rPr>
                        <a:t>km.</a:t>
                      </a:r>
                      <a:r>
                        <a:rPr sz="2400" spc="-45" dirty="0">
                          <a:solidFill>
                            <a:srgbClr val="0000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000099"/>
                          </a:solidFill>
                          <a:latin typeface="Times New Roman"/>
                          <a:cs typeface="Times New Roman"/>
                        </a:rPr>
                        <a:t>de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28575">
                      <a:solidFill>
                        <a:srgbClr val="136093"/>
                      </a:solidFill>
                      <a:prstDash val="solid"/>
                    </a:lnL>
                    <a:lnT w="12700">
                      <a:solidFill>
                        <a:srgbClr val="13609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82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400" dirty="0">
                          <a:solidFill>
                            <a:srgbClr val="000099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R w="28575">
                      <a:solidFill>
                        <a:srgbClr val="136093"/>
                      </a:solidFill>
                      <a:prstDash val="solid"/>
                    </a:lnR>
                    <a:lnT w="12700">
                      <a:solidFill>
                        <a:srgbClr val="136093"/>
                      </a:solidFill>
                      <a:prstDash val="solid"/>
                    </a:lnT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400" spc="-5" dirty="0">
                          <a:solidFill>
                            <a:srgbClr val="000099"/>
                          </a:solidFill>
                          <a:latin typeface="Times New Roman"/>
                          <a:cs typeface="Times New Roman"/>
                        </a:rPr>
                        <a:t>Azot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28575">
                      <a:solidFill>
                        <a:srgbClr val="136093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149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400" dirty="0">
                          <a:solidFill>
                            <a:srgbClr val="000099"/>
                          </a:solidFill>
                          <a:latin typeface="Times New Roman"/>
                          <a:cs typeface="Times New Roman"/>
                        </a:rPr>
                        <a:t>78.08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R w="28575">
                      <a:solidFill>
                        <a:srgbClr val="136093"/>
                      </a:solidFill>
                      <a:prstDash val="solid"/>
                    </a:lnR>
                  </a:tcPr>
                </a:tc>
              </a:tr>
              <a:tr h="439207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400" dirty="0">
                          <a:solidFill>
                            <a:srgbClr val="000099"/>
                          </a:solidFill>
                          <a:latin typeface="Times New Roman"/>
                          <a:cs typeface="Times New Roman"/>
                        </a:rPr>
                        <a:t>Oksijen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28575">
                      <a:solidFill>
                        <a:srgbClr val="136093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149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400" spc="-5" dirty="0">
                          <a:solidFill>
                            <a:srgbClr val="000099"/>
                          </a:solidFill>
                          <a:latin typeface="Times New Roman"/>
                          <a:cs typeface="Times New Roman"/>
                        </a:rPr>
                        <a:t>20.95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R w="28575">
                      <a:solidFill>
                        <a:srgbClr val="136093"/>
                      </a:solidFill>
                      <a:prstDash val="solid"/>
                    </a:lnR>
                  </a:tcPr>
                </a:tc>
              </a:tr>
              <a:tr h="439031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400" spc="-15" dirty="0">
                          <a:solidFill>
                            <a:srgbClr val="000099"/>
                          </a:solidFill>
                          <a:latin typeface="Times New Roman"/>
                          <a:cs typeface="Times New Roman"/>
                        </a:rPr>
                        <a:t>Argon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28575">
                      <a:solidFill>
                        <a:srgbClr val="136093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149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400" dirty="0">
                          <a:solidFill>
                            <a:srgbClr val="000099"/>
                          </a:solidFill>
                          <a:latin typeface="Times New Roman"/>
                          <a:cs typeface="Times New Roman"/>
                        </a:rPr>
                        <a:t>0.93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R w="28575">
                      <a:solidFill>
                        <a:srgbClr val="136093"/>
                      </a:solidFill>
                      <a:prstDash val="solid"/>
                    </a:lnR>
                  </a:tcPr>
                </a:tc>
              </a:tr>
              <a:tr h="465096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400" spc="-5" dirty="0">
                          <a:solidFill>
                            <a:srgbClr val="000099"/>
                          </a:solidFill>
                          <a:latin typeface="Times New Roman"/>
                          <a:cs typeface="Times New Roman"/>
                        </a:rPr>
                        <a:t>CO</a:t>
                      </a:r>
                      <a:r>
                        <a:rPr sz="2400" spc="-7" baseline="-20833" dirty="0">
                          <a:solidFill>
                            <a:srgbClr val="000099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2400" baseline="-20833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28575">
                      <a:solidFill>
                        <a:srgbClr val="136093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149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400" dirty="0">
                          <a:solidFill>
                            <a:srgbClr val="000099"/>
                          </a:solidFill>
                          <a:latin typeface="Times New Roman"/>
                          <a:cs typeface="Times New Roman"/>
                        </a:rPr>
                        <a:t>0.003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R w="28575">
                      <a:solidFill>
                        <a:srgbClr val="136093"/>
                      </a:solidFill>
                      <a:prstDash val="solid"/>
                    </a:lnR>
                  </a:tcPr>
                </a:tc>
              </a:tr>
              <a:tr h="484681">
                <a:tc>
                  <a:txBody>
                    <a:bodyPr/>
                    <a:lstStyle/>
                    <a:p>
                      <a:pPr marL="92075">
                        <a:lnSpc>
                          <a:spcPts val="2810"/>
                        </a:lnSpc>
                      </a:pPr>
                      <a:r>
                        <a:rPr sz="2400" spc="-30" dirty="0">
                          <a:solidFill>
                            <a:srgbClr val="000099"/>
                          </a:solidFill>
                          <a:latin typeface="Times New Roman"/>
                          <a:cs typeface="Times New Roman"/>
                        </a:rPr>
                        <a:t>Toplam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136093"/>
                      </a:solidFill>
                      <a:prstDash val="solid"/>
                    </a:lnL>
                    <a:lnB w="28575">
                      <a:solidFill>
                        <a:srgbClr val="13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1360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1495">
                        <a:lnSpc>
                          <a:spcPts val="2810"/>
                        </a:lnSpc>
                      </a:pPr>
                      <a:r>
                        <a:rPr sz="2400" spc="-5" dirty="0">
                          <a:solidFill>
                            <a:srgbClr val="000099"/>
                          </a:solidFill>
                          <a:latin typeface="Times New Roman"/>
                          <a:cs typeface="Times New Roman"/>
                        </a:rPr>
                        <a:t>99.963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136093"/>
                      </a:solidFill>
                      <a:prstDash val="solid"/>
                    </a:lnR>
                    <a:lnB w="28575">
                      <a:solidFill>
                        <a:srgbClr val="136093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217" y="1923745"/>
            <a:ext cx="8023225" cy="2159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</a:pPr>
            <a:r>
              <a:rPr sz="2250" b="0" spc="60" dirty="0">
                <a:solidFill>
                  <a:srgbClr val="FFFFFF"/>
                </a:solidFill>
                <a:latin typeface="Arial"/>
                <a:cs typeface="Arial"/>
              </a:rPr>
              <a:t></a:t>
            </a:r>
            <a:r>
              <a:rPr sz="2800" b="0" spc="60" dirty="0">
                <a:latin typeface="TeXGyreAdventor"/>
                <a:cs typeface="TeXGyreAdventor"/>
              </a:rPr>
              <a:t>Atmosferi </a:t>
            </a:r>
            <a:r>
              <a:rPr sz="2800" b="0" spc="-5" dirty="0">
                <a:latin typeface="TeXGyreAdventor"/>
                <a:cs typeface="TeXGyreAdventor"/>
              </a:rPr>
              <a:t>oluşturan gazların oranlan 90 km’  ye kadar önemli </a:t>
            </a:r>
            <a:r>
              <a:rPr sz="2800" b="0" dirty="0">
                <a:latin typeface="TeXGyreAdventor"/>
                <a:cs typeface="TeXGyreAdventor"/>
              </a:rPr>
              <a:t>bir değişiklik </a:t>
            </a:r>
            <a:r>
              <a:rPr sz="2800" b="0" spc="-5" dirty="0">
                <a:latin typeface="TeXGyreAdventor"/>
                <a:cs typeface="TeXGyreAdventor"/>
              </a:rPr>
              <a:t>göstermez. </a:t>
            </a:r>
            <a:r>
              <a:rPr sz="2800" b="0" spc="-10" dirty="0">
                <a:latin typeface="TeXGyreAdventor"/>
                <a:cs typeface="TeXGyreAdventor"/>
              </a:rPr>
              <a:t>90  </a:t>
            </a:r>
            <a:r>
              <a:rPr sz="2800" b="0" spc="-5" dirty="0">
                <a:latin typeface="TeXGyreAdventor"/>
                <a:cs typeface="TeXGyreAdventor"/>
              </a:rPr>
              <a:t>km’ </a:t>
            </a:r>
            <a:r>
              <a:rPr sz="2800" b="0" spc="-10" dirty="0">
                <a:latin typeface="TeXGyreAdventor"/>
                <a:cs typeface="TeXGyreAdventor"/>
              </a:rPr>
              <a:t>den sonra </a:t>
            </a:r>
            <a:r>
              <a:rPr sz="2800" b="0" dirty="0">
                <a:latin typeface="TeXGyreAdventor"/>
                <a:cs typeface="TeXGyreAdventor"/>
              </a:rPr>
              <a:t>dikey </a:t>
            </a:r>
            <a:r>
              <a:rPr sz="2800" b="0" spc="-5" dirty="0">
                <a:latin typeface="TeXGyreAdventor"/>
                <a:cs typeface="TeXGyreAdventor"/>
              </a:rPr>
              <a:t>hava hareketlerine  rastlanmadığından ağır moleküller altta, </a:t>
            </a:r>
            <a:r>
              <a:rPr sz="2800" b="0" dirty="0">
                <a:latin typeface="TeXGyreAdventor"/>
                <a:cs typeface="TeXGyreAdventor"/>
              </a:rPr>
              <a:t>hafif  </a:t>
            </a:r>
            <a:r>
              <a:rPr sz="2800" b="0" spc="-5" dirty="0">
                <a:latin typeface="TeXGyreAdventor"/>
                <a:cs typeface="TeXGyreAdventor"/>
              </a:rPr>
              <a:t>moleküller üstte </a:t>
            </a:r>
            <a:r>
              <a:rPr sz="2800" b="0" spc="-10" dirty="0">
                <a:latin typeface="TeXGyreAdventor"/>
                <a:cs typeface="TeXGyreAdventor"/>
              </a:rPr>
              <a:t>yer</a:t>
            </a:r>
            <a:r>
              <a:rPr sz="2800" b="0" spc="15" dirty="0">
                <a:latin typeface="TeXGyreAdventor"/>
                <a:cs typeface="TeXGyreAdventor"/>
              </a:rPr>
              <a:t> </a:t>
            </a:r>
            <a:r>
              <a:rPr sz="2800" b="0" spc="-10" dirty="0">
                <a:latin typeface="TeXGyreAdventor"/>
                <a:cs typeface="TeXGyreAdventor"/>
              </a:rPr>
              <a:t>alır.</a:t>
            </a:r>
            <a:endParaRPr sz="280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7989" y="216534"/>
            <a:ext cx="76447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TeXGyreAdventor"/>
                <a:cs typeface="TeXGyreAdventor"/>
              </a:rPr>
              <a:t>ATMOSFERDE BULUNAN GAZLAR </a:t>
            </a:r>
            <a:r>
              <a:rPr sz="3600" dirty="0">
                <a:latin typeface="TeXGyreAdventor"/>
                <a:cs typeface="TeXGyreAdventor"/>
              </a:rPr>
              <a:t>VE  </a:t>
            </a:r>
            <a:r>
              <a:rPr sz="3600" spc="-5" dirty="0">
                <a:latin typeface="TeXGyreAdventor"/>
                <a:cs typeface="TeXGyreAdventor"/>
              </a:rPr>
              <a:t>ÖZELLİKLERİ</a:t>
            </a:r>
            <a:endParaRPr sz="3600">
              <a:latin typeface="TeXGyreAdventor"/>
              <a:cs typeface="TeXGyreAdvento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1964" y="1347102"/>
            <a:ext cx="8018780" cy="544893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2250" spc="415" dirty="0">
                <a:solidFill>
                  <a:srgbClr val="FFFFFF"/>
                </a:solidFill>
                <a:latin typeface="Arial"/>
                <a:cs typeface="Arial"/>
              </a:rPr>
              <a:t></a:t>
            </a:r>
            <a:r>
              <a:rPr sz="2250" spc="-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99"/>
                </a:solidFill>
                <a:latin typeface="TeXGyreAdventor"/>
                <a:cs typeface="TeXGyreAdventor"/>
              </a:rPr>
              <a:t>OKSİJEN</a:t>
            </a:r>
            <a:endParaRPr sz="2800">
              <a:latin typeface="TeXGyreAdventor"/>
              <a:cs typeface="TeXGyreAdventor"/>
            </a:endParaRPr>
          </a:p>
          <a:p>
            <a:pPr marL="299085" marR="38100" indent="-287020">
              <a:lnSpc>
                <a:spcPts val="2690"/>
              </a:lnSpc>
              <a:spcBef>
                <a:spcPts val="1235"/>
              </a:spcBef>
            </a:pPr>
            <a:r>
              <a:rPr sz="2250" spc="55" dirty="0">
                <a:solidFill>
                  <a:srgbClr val="FFFFFF"/>
                </a:solidFill>
                <a:latin typeface="Arial"/>
                <a:cs typeface="Arial"/>
              </a:rPr>
              <a:t></a:t>
            </a:r>
            <a:r>
              <a:rPr sz="2800" spc="55" dirty="0">
                <a:solidFill>
                  <a:srgbClr val="000099"/>
                </a:solidFill>
                <a:latin typeface="TeXGyreAdventor"/>
                <a:cs typeface="TeXGyreAdventor"/>
              </a:rPr>
              <a:t>Canlıların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solunumu ve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yanma olayı 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bakımından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önemi büyüktür.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Havadan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biraz 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daha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ağır olup suda erime 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özelliğine</a:t>
            </a:r>
            <a:r>
              <a:rPr sz="2800" spc="10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sahiptir.</a:t>
            </a:r>
            <a:endParaRPr sz="2800">
              <a:latin typeface="TeXGyreAdventor"/>
              <a:cs typeface="TeXGyreAdventor"/>
            </a:endParaRPr>
          </a:p>
          <a:p>
            <a:pPr marL="299085" marR="76200" indent="-287020">
              <a:lnSpc>
                <a:spcPct val="80000"/>
              </a:lnSpc>
              <a:spcBef>
                <a:spcPts val="1290"/>
              </a:spcBef>
            </a:pPr>
            <a:r>
              <a:rPr sz="2250" spc="415" dirty="0">
                <a:solidFill>
                  <a:srgbClr val="FFFFFF"/>
                </a:solidFill>
                <a:latin typeface="Arial"/>
                <a:cs typeface="Arial"/>
              </a:rPr>
              <a:t></a:t>
            </a:r>
            <a:r>
              <a:rPr sz="2250" spc="-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Soğuk suda erime oranı daha fazladır.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Hava 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ısındıkça sudaki 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oksijen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havaya 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verildiğinden 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yaz aylarında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havadaki 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oksijen miktarı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az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da 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olsa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artar.</a:t>
            </a:r>
            <a:endParaRPr sz="2800">
              <a:latin typeface="TeXGyreAdventor"/>
              <a:cs typeface="TeXGyreAdventor"/>
            </a:endParaRPr>
          </a:p>
          <a:p>
            <a:pPr marL="299085" marR="5080" indent="-287020">
              <a:lnSpc>
                <a:spcPct val="80000"/>
              </a:lnSpc>
              <a:spcBef>
                <a:spcPts val="1275"/>
              </a:spcBef>
            </a:pPr>
            <a:r>
              <a:rPr sz="2250" spc="415" dirty="0">
                <a:solidFill>
                  <a:srgbClr val="FFFFFF"/>
                </a:solidFill>
                <a:latin typeface="Arial"/>
                <a:cs typeface="Arial"/>
              </a:rPr>
              <a:t> 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Bir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insan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bünyesi 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oksijenin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kısmi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basıncı 200  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milibar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olan 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bir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havayı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teneffüs etmeye  alışmıştır. Bu kısmi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basıncın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düşmesiyle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yani 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havadaki 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oksijen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miktarının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azalmasıyla 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insanlarda </a:t>
            </a:r>
            <a:r>
              <a:rPr sz="2800" spc="-10" dirty="0">
                <a:solidFill>
                  <a:srgbClr val="000099"/>
                </a:solidFill>
                <a:latin typeface="TeXGyreAdventor"/>
                <a:cs typeface="TeXGyreAdventor"/>
              </a:rPr>
              <a:t>yorgunluk,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uyku 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hali,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görüş zayıflığı  </a:t>
            </a:r>
            <a:r>
              <a:rPr sz="2800" dirty="0">
                <a:solidFill>
                  <a:srgbClr val="000099"/>
                </a:solidFill>
                <a:latin typeface="TeXGyreAdventor"/>
                <a:cs typeface="TeXGyreAdventor"/>
              </a:rPr>
              <a:t>gibi </a:t>
            </a:r>
            <a:r>
              <a:rPr sz="2800" spc="-5" dirty="0">
                <a:solidFill>
                  <a:srgbClr val="000099"/>
                </a:solidFill>
                <a:latin typeface="TeXGyreAdventor"/>
                <a:cs typeface="TeXGyreAdventor"/>
              </a:rPr>
              <a:t>haller görülür.</a:t>
            </a:r>
            <a:endParaRPr sz="280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1711</Words>
  <Application>Microsoft Office PowerPoint</Application>
  <PresentationFormat>Ekran Gösterisi (4:3)</PresentationFormat>
  <Paragraphs>301</Paragraphs>
  <Slides>42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48" baseType="lpstr">
      <vt:lpstr>Arial</vt:lpstr>
      <vt:lpstr>Calibri</vt:lpstr>
      <vt:lpstr>Tahoma</vt:lpstr>
      <vt:lpstr>TeXGyreAdventor</vt:lpstr>
      <vt:lpstr>Times New Roman</vt:lpstr>
      <vt:lpstr>Office Theme</vt:lpstr>
      <vt:lpstr>METEOROLOJİ</vt:lpstr>
      <vt:lpstr>ATMOSFERİN YAPISI VE ÖZELLİKLERİ</vt:lpstr>
      <vt:lpstr>ATMOSFERİN YAPISI VE ÖZELLİKLERİ</vt:lpstr>
      <vt:lpstr>PowerPoint Sunusu</vt:lpstr>
      <vt:lpstr>PowerPoint Sunusu</vt:lpstr>
      <vt:lpstr>Atmosferin Faydaları</vt:lpstr>
      <vt:lpstr>ATMOSFERİN BİLEŞİMİ</vt:lpstr>
      <vt:lpstr>Atmosferi oluşturan gazların oranlan 90 km’  ye kadar önemli bir değişiklik göstermez. 90  km’ den sonra dikey hava hareketlerine  rastlanmadığından ağır moleküller altta, hafif  moleküller üstte yer alır.</vt:lpstr>
      <vt:lpstr>ATMOSFERDE BULUNAN GAZLAR VE  ÖZELLİKLERİ</vt:lpstr>
      <vt:lpstr>PowerPoint Sunusu</vt:lpstr>
      <vt:lpstr>PowerPoint Sunusu</vt:lpstr>
      <vt:lpstr>PowerPoint Sunusu</vt:lpstr>
      <vt:lpstr>PowerPoint Sunusu</vt:lpstr>
      <vt:lpstr>Atmosferdeki su buharı</vt:lpstr>
      <vt:lpstr>PowerPoint Sunusu</vt:lpstr>
      <vt:lpstr>PowerPoint Sunusu</vt:lpstr>
      <vt:lpstr>PowerPoint Sunusu</vt:lpstr>
      <vt:lpstr>ATMOSFERİN KATLARI</vt:lpstr>
      <vt:lpstr>GAZLARA GÖRE</vt:lpstr>
      <vt:lpstr>KİMYASAL ÖZELLİKLERİNE GÖRE</vt:lpstr>
      <vt:lpstr>FİZİKSEL VE KİMYASAL ÖZELLİKLERİNE  GÖRE</vt:lpstr>
      <vt:lpstr>SICAKLIĞA GÖRE</vt:lpstr>
      <vt:lpstr>TROPOSFER</vt:lpstr>
      <vt:lpstr>PowerPoint Sunusu</vt:lpstr>
      <vt:lpstr>PowerPoint Sunusu</vt:lpstr>
      <vt:lpstr>PowerPoint Sunusu</vt:lpstr>
      <vt:lpstr>STRATOSFER</vt:lpstr>
      <vt:lpstr>PowerPoint Sunusu</vt:lpstr>
      <vt:lpstr>MEZOSFER</vt:lpstr>
      <vt:lpstr>TERMOSFER</vt:lpstr>
      <vt:lpstr>STANDART ATMOSFER</vt:lpstr>
      <vt:lpstr>PowerPoint Sunusu</vt:lpstr>
      <vt:lpstr>GÜNEŞ</vt:lpstr>
      <vt:lpstr>PowerPoint Sunusu</vt:lpstr>
      <vt:lpstr>DÜNYA</vt:lpstr>
      <vt:lpstr>PowerPoint Sunusu</vt:lpstr>
      <vt:lpstr>PowerPoint Sunusu</vt:lpstr>
      <vt:lpstr>1. Kendi ekseni etrafında hareketi</vt:lpstr>
      <vt:lpstr>2. Güneş etrafında: 365 gün, 5 h, 48ı, 46ıı = 1 yıl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ALİ</dc:creator>
  <cp:keywords>Meteoroloji-1-2-3-4 haftalar</cp:keywords>
  <cp:lastModifiedBy>user</cp:lastModifiedBy>
  <cp:revision>1</cp:revision>
  <dcterms:created xsi:type="dcterms:W3CDTF">2020-05-11T06:54:12Z</dcterms:created>
  <dcterms:modified xsi:type="dcterms:W3CDTF">2020-05-11T07:05:10Z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2017-01-24T00:00:00Z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2020-05-11T00:00:00Z</vt:filetime>
  </property>
</Properties>
</file>