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86" r:id="rId3"/>
    <p:sldId id="257" r:id="rId4"/>
    <p:sldId id="259" r:id="rId5"/>
    <p:sldId id="271" r:id="rId6"/>
    <p:sldId id="273" r:id="rId7"/>
    <p:sldId id="272" r:id="rId8"/>
    <p:sldId id="283" r:id="rId9"/>
    <p:sldId id="284" r:id="rId10"/>
    <p:sldId id="274" r:id="rId11"/>
    <p:sldId id="279" r:id="rId12"/>
    <p:sldId id="258" r:id="rId13"/>
    <p:sldId id="270" r:id="rId14"/>
    <p:sldId id="260" r:id="rId15"/>
    <p:sldId id="285" r:id="rId16"/>
    <p:sldId id="261" r:id="rId17"/>
    <p:sldId id="275" r:id="rId18"/>
    <p:sldId id="277" r:id="rId19"/>
    <p:sldId id="276" r:id="rId20"/>
    <p:sldId id="262" r:id="rId21"/>
    <p:sldId id="278" r:id="rId22"/>
    <p:sldId id="263" r:id="rId23"/>
    <p:sldId id="265" r:id="rId24"/>
    <p:sldId id="266" r:id="rId25"/>
    <p:sldId id="280" r:id="rId26"/>
    <p:sldId id="267" r:id="rId27"/>
    <p:sldId id="281" r:id="rId28"/>
    <p:sldId id="268" r:id="rId29"/>
    <p:sldId id="282" r:id="rId30"/>
    <p:sldId id="269"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8334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4655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73998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9606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468028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7179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6528925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11393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813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25038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2785500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39076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9591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04349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smtClean="0"/>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480921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4329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3/3/2020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3475976"/>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tr.wikipedia.org/wiki/Narsis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tr.wikipedia.org/wiki/1982_Anayasas%C4%B1"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tr.wikipedia.org/wiki/T%C3%BCrk_Ceza_Kanunu"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tr.wikipedia.org/wiki/T%C3%BCrk_Telekom" TargetMode="External"/><Relationship Id="rId2" Type="http://schemas.openxmlformats.org/officeDocument/2006/relationships/hyperlink" Target="https://tr.wikipedia.org/wiki/Yarg%C4%B1ta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r>
              <a:rPr lang="tr-TR" dirty="0"/>
              <a:t>MOBBİNG (YILDIRMA)</a:t>
            </a:r>
            <a:endParaRPr lang="tr-TR" dirty="0"/>
          </a:p>
        </p:txBody>
      </p:sp>
      <p:sp>
        <p:nvSpPr>
          <p:cNvPr id="5" name="Unvan 1"/>
          <p:cNvSpPr>
            <a:spLocks noGrp="1"/>
          </p:cNvSpPr>
          <p:nvPr>
            <p:ph type="ctrTitle"/>
          </p:nvPr>
        </p:nvSpPr>
        <p:spPr>
          <a:xfrm>
            <a:off x="1289627" y="2113396"/>
            <a:ext cx="7766050" cy="1263650"/>
          </a:xfrm>
        </p:spPr>
        <p:txBody>
          <a:bodyPr/>
          <a:lstStyle/>
          <a:p>
            <a:r>
              <a:rPr lang="tr-TR" dirty="0" smtClean="0"/>
              <a:t>BİLGİ MERKEZLERİNDE YÖNETİM</a:t>
            </a:r>
            <a:endParaRPr lang="tr-TR" dirty="0"/>
          </a:p>
        </p:txBody>
      </p:sp>
    </p:spTree>
    <p:extLst>
      <p:ext uri="{BB962C8B-B14F-4D97-AF65-F5344CB8AC3E}">
        <p14:creationId xmlns:p14="http://schemas.microsoft.com/office/powerpoint/2010/main" val="4665200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1582882"/>
          </a:xfrm>
        </p:spPr>
        <p:txBody>
          <a:bodyPr>
            <a:normAutofit fontScale="90000"/>
          </a:bodyPr>
          <a:lstStyle/>
          <a:p>
            <a:r>
              <a:rPr lang="tr-TR" sz="4000" b="1" dirty="0" smtClean="0"/>
              <a:t>MOBBİNG TÜRLERİ</a:t>
            </a:r>
            <a:br>
              <a:rPr lang="tr-TR" sz="4000" b="1" dirty="0" smtClean="0"/>
            </a:br>
            <a:r>
              <a:rPr lang="tr-TR" dirty="0" smtClean="0"/>
              <a:t/>
            </a:r>
            <a:br>
              <a:rPr lang="tr-TR" dirty="0" smtClean="0"/>
            </a:br>
            <a:r>
              <a:rPr lang="tr-TR" b="1" dirty="0"/>
              <a:t>1- Dikey (Hiyerarşik) </a:t>
            </a:r>
            <a:r>
              <a:rPr lang="tr-TR" b="1" dirty="0" err="1"/>
              <a:t>Mobbing</a:t>
            </a:r>
            <a:r>
              <a:rPr lang="tr-TR" b="1" dirty="0"/>
              <a:t/>
            </a:r>
            <a:br>
              <a:rPr lang="tr-TR" b="1" dirty="0"/>
            </a:br>
            <a:endParaRPr lang="tr-TR" dirty="0"/>
          </a:p>
        </p:txBody>
      </p:sp>
      <p:sp>
        <p:nvSpPr>
          <p:cNvPr id="3" name="İçerik Yer Tutucusu 2"/>
          <p:cNvSpPr>
            <a:spLocks noGrp="1"/>
          </p:cNvSpPr>
          <p:nvPr>
            <p:ph idx="1"/>
          </p:nvPr>
        </p:nvSpPr>
        <p:spPr>
          <a:xfrm>
            <a:off x="677334" y="2628899"/>
            <a:ext cx="8596668" cy="3412463"/>
          </a:xfrm>
        </p:spPr>
        <p:txBody>
          <a:bodyPr>
            <a:normAutofit/>
          </a:bodyPr>
          <a:lstStyle/>
          <a:p>
            <a:pPr algn="just"/>
            <a:r>
              <a:rPr lang="tr-TR" dirty="0" smtClean="0"/>
              <a:t>Üst </a:t>
            </a:r>
            <a:r>
              <a:rPr lang="tr-TR" dirty="0"/>
              <a:t>makamda bulunan biri (amir) tarafından doğrudan mağdura yöneltilen saldırgan </a:t>
            </a:r>
            <a:r>
              <a:rPr lang="tr-TR" dirty="0" smtClean="0"/>
              <a:t>davranışlar, gerçekleştirilen psikolojik </a:t>
            </a:r>
            <a:r>
              <a:rPr lang="tr-TR" dirty="0"/>
              <a:t>taciz vakalarıdır. </a:t>
            </a:r>
            <a:endParaRPr lang="tr-TR" dirty="0" smtClean="0"/>
          </a:p>
          <a:p>
            <a:pPr algn="just"/>
            <a:r>
              <a:rPr lang="tr-TR" dirty="0" smtClean="0"/>
              <a:t>Üstlerin, </a:t>
            </a:r>
            <a:r>
              <a:rPr lang="tr-TR" dirty="0"/>
              <a:t>sahip oldukları kurumsal gücü, astlarını ezerek, onları kurumun dışına iterek kullanmasıdır</a:t>
            </a:r>
            <a:r>
              <a:rPr lang="tr-TR" dirty="0" smtClean="0"/>
              <a:t>.</a:t>
            </a:r>
          </a:p>
          <a:p>
            <a:pPr algn="just"/>
            <a:r>
              <a:rPr lang="tr-TR" dirty="0" smtClean="0"/>
              <a:t>Burada </a:t>
            </a:r>
            <a:r>
              <a:rPr lang="tr-TR" dirty="0"/>
              <a:t>üstün, aşırı güç kullanması söz </a:t>
            </a:r>
            <a:r>
              <a:rPr lang="tr-TR" dirty="0" smtClean="0"/>
              <a:t>konusudur.</a:t>
            </a:r>
          </a:p>
          <a:p>
            <a:pPr algn="just"/>
            <a:r>
              <a:rPr lang="tr-TR" dirty="0" smtClean="0"/>
              <a:t>Sadece </a:t>
            </a:r>
            <a:r>
              <a:rPr lang="tr-TR" dirty="0"/>
              <a:t>sert ve otoriter bir üst değil, çalışanlara eşit davranan üstlerinde </a:t>
            </a:r>
            <a:r>
              <a:rPr lang="tr-TR" dirty="0" err="1"/>
              <a:t>mobbing</a:t>
            </a:r>
            <a:r>
              <a:rPr lang="tr-TR" dirty="0"/>
              <a:t> uygulaması </a:t>
            </a:r>
            <a:r>
              <a:rPr lang="tr-TR" dirty="0" smtClean="0"/>
              <a:t>mümkündür.</a:t>
            </a:r>
          </a:p>
          <a:p>
            <a:pPr algn="just"/>
            <a:r>
              <a:rPr lang="tr-TR" dirty="0" smtClean="0"/>
              <a:t>Amir</a:t>
            </a:r>
            <a:r>
              <a:rPr lang="tr-TR" dirty="0"/>
              <a:t>, çalışanı üçüncü kişilerin önünde azarlıyorsa, </a:t>
            </a:r>
            <a:r>
              <a:rPr lang="tr-TR" dirty="0" smtClean="0"/>
              <a:t>aşağılıyorsa</a:t>
            </a:r>
            <a:r>
              <a:rPr lang="tr-TR" dirty="0"/>
              <a:t>, çalışanların bazılarına yakınlık gösterirken bazılarına soğuk ve mesafeli davranıyorsa o işyerinde </a:t>
            </a:r>
            <a:r>
              <a:rPr lang="tr-TR" dirty="0" err="1"/>
              <a:t>mobbingin</a:t>
            </a:r>
            <a:r>
              <a:rPr lang="tr-TR" dirty="0"/>
              <a:t> bulunduğunu söylemek </a:t>
            </a:r>
            <a:r>
              <a:rPr lang="tr-TR" dirty="0" smtClean="0"/>
              <a:t>mümkündür.</a:t>
            </a:r>
            <a:endParaRPr lang="tr-TR" dirty="0"/>
          </a:p>
        </p:txBody>
      </p:sp>
    </p:spTree>
    <p:extLst>
      <p:ext uri="{BB962C8B-B14F-4D97-AF65-F5344CB8AC3E}">
        <p14:creationId xmlns:p14="http://schemas.microsoft.com/office/powerpoint/2010/main" val="16918360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2- </a:t>
            </a:r>
            <a:r>
              <a:rPr lang="tr-TR" b="1" dirty="0"/>
              <a:t>Yatay (Fonksiyonel) </a:t>
            </a:r>
            <a:r>
              <a:rPr lang="tr-TR" b="1" dirty="0" err="1"/>
              <a:t>Mobbing</a:t>
            </a:r>
            <a:endParaRPr lang="tr-TR" dirty="0"/>
          </a:p>
        </p:txBody>
      </p:sp>
      <p:sp>
        <p:nvSpPr>
          <p:cNvPr id="3" name="İçerik Yer Tutucusu 2"/>
          <p:cNvSpPr>
            <a:spLocks noGrp="1"/>
          </p:cNvSpPr>
          <p:nvPr>
            <p:ph idx="1"/>
          </p:nvPr>
        </p:nvSpPr>
        <p:spPr/>
        <p:txBody>
          <a:bodyPr/>
          <a:lstStyle/>
          <a:p>
            <a:pPr algn="just"/>
            <a:r>
              <a:rPr lang="tr-TR" dirty="0" smtClean="0"/>
              <a:t>İşyerinde </a:t>
            </a:r>
            <a:r>
              <a:rPr lang="tr-TR" dirty="0"/>
              <a:t>psikolojik </a:t>
            </a:r>
            <a:r>
              <a:rPr lang="tr-TR" dirty="0" smtClean="0"/>
              <a:t>tacizi kişi ya da kişiler, mağdur </a:t>
            </a:r>
            <a:r>
              <a:rPr lang="tr-TR" dirty="0"/>
              <a:t>ile benzer görevlerde ve benzer olanaklara sahip, aynı konumdaki iş </a:t>
            </a:r>
            <a:r>
              <a:rPr lang="tr-TR" dirty="0" smtClean="0"/>
              <a:t>arkadaşlarıdırlar.</a:t>
            </a:r>
          </a:p>
          <a:p>
            <a:pPr algn="just"/>
            <a:r>
              <a:rPr lang="tr-TR" dirty="0" smtClean="0"/>
              <a:t>Örneğin</a:t>
            </a:r>
            <a:r>
              <a:rPr lang="tr-TR" dirty="0"/>
              <a:t>; eşit koşullar içinde bulunan çalışanların çekememezliği, rekabet</a:t>
            </a:r>
            <a:r>
              <a:rPr lang="tr-TR" dirty="0" smtClean="0"/>
              <a:t>, kıskançlık, </a:t>
            </a:r>
            <a:r>
              <a:rPr lang="tr-TR" dirty="0"/>
              <a:t>çıkar çatışması, kişisel hoşnutsuzluklar gibi</a:t>
            </a:r>
            <a:r>
              <a:rPr lang="tr-TR" dirty="0" smtClean="0"/>
              <a:t>.</a:t>
            </a:r>
          </a:p>
          <a:p>
            <a:pPr algn="just"/>
            <a:r>
              <a:rPr lang="tr-TR" dirty="0" smtClean="0"/>
              <a:t>Yatay </a:t>
            </a:r>
            <a:r>
              <a:rPr lang="tr-TR" dirty="0" err="1" smtClean="0"/>
              <a:t>mobbing</a:t>
            </a:r>
            <a:r>
              <a:rPr lang="tr-TR" dirty="0" smtClean="0"/>
              <a:t> mağduru</a:t>
            </a:r>
            <a:r>
              <a:rPr lang="tr-TR" dirty="0"/>
              <a:t>, sadece kendisiyle eşit statüde olanlarla değil, aynı zamanda üst kademeden uygulanan şiddetle de mücadele etmek zorunda bırakılmaktadır. </a:t>
            </a:r>
            <a:endParaRPr lang="tr-TR" dirty="0" smtClean="0"/>
          </a:p>
          <a:p>
            <a:pPr algn="just"/>
            <a:r>
              <a:rPr lang="tr-TR" dirty="0" smtClean="0"/>
              <a:t>Bu </a:t>
            </a:r>
            <a:r>
              <a:rPr lang="tr-TR" dirty="0"/>
              <a:t>durum mağdurun işyerinde izole edilmesini hızlandırmakta ve yabancılaşmasına neden olmaktadır</a:t>
            </a:r>
            <a:r>
              <a:rPr lang="tr-TR" dirty="0" smtClean="0"/>
              <a:t>.</a:t>
            </a:r>
            <a:endParaRPr lang="tr-TR" dirty="0"/>
          </a:p>
        </p:txBody>
      </p:sp>
    </p:spTree>
    <p:extLst>
      <p:ext uri="{BB962C8B-B14F-4D97-AF65-F5344CB8AC3E}">
        <p14:creationId xmlns:p14="http://schemas.microsoft.com/office/powerpoint/2010/main" val="14084038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3- Ters </a:t>
            </a:r>
            <a:r>
              <a:rPr lang="tr-TR" b="1" dirty="0" err="1"/>
              <a:t>Mobbing</a:t>
            </a:r>
            <a:r>
              <a:rPr lang="tr-TR" b="1" dirty="0"/>
              <a:t> (</a:t>
            </a:r>
            <a:r>
              <a:rPr lang="tr-TR" b="1" dirty="0" err="1"/>
              <a:t>Reverse</a:t>
            </a:r>
            <a:r>
              <a:rPr lang="tr-TR" b="1" dirty="0"/>
              <a:t> </a:t>
            </a:r>
            <a:r>
              <a:rPr lang="tr-TR" b="1" dirty="0" err="1"/>
              <a:t>Mobbing</a:t>
            </a:r>
            <a:r>
              <a:rPr lang="tr-TR" b="1" dirty="0"/>
              <a:t>)</a:t>
            </a:r>
            <a:endParaRPr lang="tr-TR" dirty="0"/>
          </a:p>
        </p:txBody>
      </p:sp>
      <p:sp>
        <p:nvSpPr>
          <p:cNvPr id="3" name="İçerik Yer Tutucusu 2"/>
          <p:cNvSpPr>
            <a:spLocks noGrp="1"/>
          </p:cNvSpPr>
          <p:nvPr>
            <p:ph idx="1"/>
          </p:nvPr>
        </p:nvSpPr>
        <p:spPr/>
        <p:txBody>
          <a:bodyPr>
            <a:normAutofit lnSpcReduction="10000"/>
          </a:bodyPr>
          <a:lstStyle/>
          <a:p>
            <a:pPr marL="0" indent="0">
              <a:buNone/>
            </a:pPr>
            <a:endParaRPr lang="tr-TR" dirty="0" smtClean="0"/>
          </a:p>
          <a:p>
            <a:pPr marL="0" indent="0">
              <a:buNone/>
            </a:pPr>
            <a:r>
              <a:rPr lang="tr-TR" dirty="0"/>
              <a:t>	</a:t>
            </a:r>
            <a:r>
              <a:rPr lang="tr-TR" dirty="0" smtClean="0"/>
              <a:t>Bir </a:t>
            </a:r>
            <a:r>
              <a:rPr lang="tr-TR" dirty="0"/>
              <a:t>astın veya grup olarak astların </a:t>
            </a:r>
            <a:r>
              <a:rPr lang="tr-TR" dirty="0" smtClean="0"/>
              <a:t>üstlerine karşı olarak;</a:t>
            </a:r>
          </a:p>
          <a:p>
            <a:r>
              <a:rPr lang="tr-TR" dirty="0" smtClean="0"/>
              <a:t>kendilerine </a:t>
            </a:r>
            <a:r>
              <a:rPr lang="tr-TR" dirty="0"/>
              <a:t>yapılan </a:t>
            </a:r>
            <a:r>
              <a:rPr lang="tr-TR" dirty="0" err="1"/>
              <a:t>mobbing</a:t>
            </a:r>
            <a:r>
              <a:rPr lang="tr-TR" dirty="0"/>
              <a:t> </a:t>
            </a:r>
            <a:r>
              <a:rPr lang="tr-TR" dirty="0" smtClean="0"/>
              <a:t>sonucunda</a:t>
            </a:r>
          </a:p>
          <a:p>
            <a:r>
              <a:rPr lang="tr-TR" dirty="0" smtClean="0"/>
              <a:t>kişisel </a:t>
            </a:r>
            <a:r>
              <a:rPr lang="tr-TR" dirty="0"/>
              <a:t>anlaşmazlıklar sonucunda veya </a:t>
            </a:r>
            <a:endParaRPr lang="tr-TR" dirty="0" smtClean="0"/>
          </a:p>
          <a:p>
            <a:r>
              <a:rPr lang="tr-TR" dirty="0" smtClean="0"/>
              <a:t>politik </a:t>
            </a:r>
            <a:r>
              <a:rPr lang="tr-TR" dirty="0"/>
              <a:t>oyunlar sonucunda </a:t>
            </a:r>
            <a:endParaRPr lang="tr-TR" dirty="0" smtClean="0"/>
          </a:p>
          <a:p>
            <a:pPr lvl="1"/>
            <a:r>
              <a:rPr lang="tr-TR" dirty="0" smtClean="0"/>
              <a:t>kasıtlı </a:t>
            </a:r>
            <a:r>
              <a:rPr lang="tr-TR" dirty="0"/>
              <a:t>olarak psikolojik tacizde bulunarak, </a:t>
            </a:r>
            <a:endParaRPr lang="tr-TR" dirty="0" smtClean="0"/>
          </a:p>
          <a:p>
            <a:pPr lvl="1"/>
            <a:r>
              <a:rPr lang="tr-TR" dirty="0" smtClean="0"/>
              <a:t>işten ayrılmaktan </a:t>
            </a:r>
            <a:r>
              <a:rPr lang="tr-TR" dirty="0"/>
              <a:t>ziyade üstün hiyerarşik pozisyonunu bozmayı </a:t>
            </a:r>
            <a:r>
              <a:rPr lang="tr-TR" dirty="0" smtClean="0"/>
              <a:t>hedeflediği </a:t>
            </a:r>
            <a:r>
              <a:rPr lang="tr-TR" dirty="0"/>
              <a:t>bir yıldırma eylemidir</a:t>
            </a:r>
            <a:r>
              <a:rPr lang="tr-TR" dirty="0" smtClean="0"/>
              <a:t>.</a:t>
            </a:r>
          </a:p>
          <a:p>
            <a:pPr marL="457200" lvl="1" indent="0">
              <a:buNone/>
            </a:pPr>
            <a:r>
              <a:rPr lang="tr-TR" sz="1800" dirty="0"/>
              <a:t>Nadir görülen bir </a:t>
            </a:r>
            <a:r>
              <a:rPr lang="tr-TR" sz="1800" dirty="0" smtClean="0"/>
              <a:t>durumdur.</a:t>
            </a:r>
          </a:p>
          <a:p>
            <a:pPr marL="457200" lvl="1" indent="0">
              <a:buNone/>
            </a:pPr>
            <a:r>
              <a:rPr lang="tr-TR" sz="1800" dirty="0" smtClean="0"/>
              <a:t>Örneğin</a:t>
            </a:r>
            <a:r>
              <a:rPr lang="tr-TR" sz="1800" dirty="0"/>
              <a:t>, çalışanların yöneticiyi kabullenememesi, eski yöneticiye duyulan bağlılık, kıskançlık gibi.</a:t>
            </a:r>
          </a:p>
          <a:p>
            <a:pPr lvl="1"/>
            <a:endParaRPr lang="tr-TR" dirty="0"/>
          </a:p>
        </p:txBody>
      </p:sp>
    </p:spTree>
    <p:extLst>
      <p:ext uri="{BB962C8B-B14F-4D97-AF65-F5344CB8AC3E}">
        <p14:creationId xmlns:p14="http://schemas.microsoft.com/office/powerpoint/2010/main" val="2426360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3- Ters </a:t>
            </a:r>
            <a:r>
              <a:rPr lang="tr-TR" b="1" dirty="0" err="1"/>
              <a:t>Mobbing</a:t>
            </a:r>
            <a:r>
              <a:rPr lang="tr-TR" b="1" dirty="0"/>
              <a:t> (</a:t>
            </a:r>
            <a:r>
              <a:rPr lang="tr-TR" b="1" dirty="0" err="1"/>
              <a:t>Reverse</a:t>
            </a:r>
            <a:r>
              <a:rPr lang="tr-TR" b="1" dirty="0"/>
              <a:t> </a:t>
            </a:r>
            <a:r>
              <a:rPr lang="tr-TR" b="1" dirty="0" err="1"/>
              <a:t>Mobbing</a:t>
            </a:r>
            <a:r>
              <a:rPr lang="tr-TR" b="1" dirty="0"/>
              <a:t>)</a:t>
            </a:r>
            <a:endParaRPr lang="tr-TR" dirty="0"/>
          </a:p>
        </p:txBody>
      </p:sp>
      <p:sp>
        <p:nvSpPr>
          <p:cNvPr id="3" name="İçerik Yer Tutucusu 2"/>
          <p:cNvSpPr>
            <a:spLocks noGrp="1"/>
          </p:cNvSpPr>
          <p:nvPr>
            <p:ph idx="1"/>
          </p:nvPr>
        </p:nvSpPr>
        <p:spPr/>
        <p:txBody>
          <a:bodyPr/>
          <a:lstStyle/>
          <a:p>
            <a:pPr marL="0" lvl="1" indent="0">
              <a:buNone/>
            </a:pPr>
            <a:endParaRPr lang="tr-TR" dirty="0" smtClean="0"/>
          </a:p>
          <a:p>
            <a:pPr marL="0" lvl="1" indent="0">
              <a:buNone/>
            </a:pPr>
            <a:r>
              <a:rPr lang="tr-TR" dirty="0"/>
              <a:t>	</a:t>
            </a:r>
            <a:r>
              <a:rPr lang="tr-TR" dirty="0" smtClean="0"/>
              <a:t>Astların üstlerine uyguladığı ters </a:t>
            </a:r>
            <a:r>
              <a:rPr lang="tr-TR" dirty="0" err="1" smtClean="0"/>
              <a:t>mobbingde</a:t>
            </a:r>
            <a:r>
              <a:rPr lang="tr-TR" dirty="0" smtClean="0"/>
              <a:t> en </a:t>
            </a:r>
            <a:r>
              <a:rPr lang="tr-TR" dirty="0"/>
              <a:t>yaygın </a:t>
            </a:r>
            <a:r>
              <a:rPr lang="tr-TR" dirty="0" smtClean="0"/>
              <a:t>olarak;</a:t>
            </a:r>
          </a:p>
          <a:p>
            <a:pPr marL="342900" lvl="1" indent="-342900"/>
            <a:r>
              <a:rPr lang="tr-TR" dirty="0" smtClean="0"/>
              <a:t>sabote etme,</a:t>
            </a:r>
          </a:p>
          <a:p>
            <a:pPr marL="342900" lvl="1" indent="-342900"/>
            <a:r>
              <a:rPr lang="tr-TR" dirty="0" smtClean="0"/>
              <a:t>talimatlara uymama,</a:t>
            </a:r>
          </a:p>
          <a:p>
            <a:pPr marL="342900" lvl="1" indent="-342900"/>
            <a:r>
              <a:rPr lang="tr-TR" dirty="0" smtClean="0"/>
              <a:t>kasti </a:t>
            </a:r>
            <a:r>
              <a:rPr lang="tr-TR" dirty="0"/>
              <a:t>yanlış işlem </a:t>
            </a:r>
            <a:r>
              <a:rPr lang="tr-TR" dirty="0" smtClean="0"/>
              <a:t>yapma,</a:t>
            </a:r>
          </a:p>
          <a:p>
            <a:pPr marL="342900" lvl="1" indent="-342900"/>
            <a:r>
              <a:rPr lang="tr-TR" dirty="0" smtClean="0"/>
              <a:t>asılsız </a:t>
            </a:r>
            <a:r>
              <a:rPr lang="tr-TR" dirty="0"/>
              <a:t>söylentiler </a:t>
            </a:r>
            <a:r>
              <a:rPr lang="tr-TR" dirty="0" smtClean="0"/>
              <a:t>çıkarma</a:t>
            </a:r>
          </a:p>
          <a:p>
            <a:pPr marL="342900" lvl="1" indent="-342900"/>
            <a:r>
              <a:rPr lang="tr-TR" dirty="0" smtClean="0"/>
              <a:t>bilgi </a:t>
            </a:r>
            <a:r>
              <a:rPr lang="tr-TR" dirty="0"/>
              <a:t>saklama </a:t>
            </a:r>
            <a:endParaRPr lang="tr-TR" dirty="0" smtClean="0"/>
          </a:p>
          <a:p>
            <a:pPr marL="0" lvl="1" indent="0">
              <a:buNone/>
            </a:pPr>
            <a:r>
              <a:rPr lang="tr-TR" dirty="0"/>
              <a:t>	</a:t>
            </a:r>
            <a:r>
              <a:rPr lang="tr-TR" dirty="0" smtClean="0"/>
              <a:t>gibi </a:t>
            </a:r>
            <a:r>
              <a:rPr lang="tr-TR" dirty="0"/>
              <a:t>eylemler gerçekleştirilmektedir.</a:t>
            </a:r>
          </a:p>
          <a:p>
            <a:endParaRPr lang="tr-TR" dirty="0"/>
          </a:p>
        </p:txBody>
      </p:sp>
    </p:spTree>
    <p:extLst>
      <p:ext uri="{BB962C8B-B14F-4D97-AF65-F5344CB8AC3E}">
        <p14:creationId xmlns:p14="http://schemas.microsoft.com/office/powerpoint/2010/main" val="15331957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MOBBİNG UYGULAYANLARIN ORTAK ÖZELLİKLERİ</a:t>
            </a:r>
            <a:endParaRPr lang="tr-TR" dirty="0"/>
          </a:p>
        </p:txBody>
      </p:sp>
      <p:sp>
        <p:nvSpPr>
          <p:cNvPr id="3" name="İçerik Yer Tutucusu 2"/>
          <p:cNvSpPr>
            <a:spLocks noGrp="1"/>
          </p:cNvSpPr>
          <p:nvPr>
            <p:ph idx="1"/>
          </p:nvPr>
        </p:nvSpPr>
        <p:spPr>
          <a:xfrm>
            <a:off x="677334" y="1839185"/>
            <a:ext cx="8596668" cy="4104413"/>
          </a:xfrm>
        </p:spPr>
        <p:txBody>
          <a:bodyPr>
            <a:normAutofit/>
          </a:bodyPr>
          <a:lstStyle/>
          <a:p>
            <a:pPr marL="0" indent="0">
              <a:buNone/>
            </a:pPr>
            <a:r>
              <a:rPr lang="tr-TR" dirty="0" smtClean="0"/>
              <a:t>	</a:t>
            </a:r>
            <a:r>
              <a:rPr lang="tr-TR" dirty="0" err="1" smtClean="0"/>
              <a:t>Mobbing</a:t>
            </a:r>
            <a:r>
              <a:rPr lang="tr-TR" dirty="0" smtClean="0"/>
              <a:t> uygulayan kişilerde görülen ortak özellikler bulunmaktadır:</a:t>
            </a:r>
          </a:p>
          <a:p>
            <a:r>
              <a:rPr lang="tr-TR" dirty="0" smtClean="0"/>
              <a:t>Aşırı </a:t>
            </a:r>
            <a:r>
              <a:rPr lang="tr-TR" dirty="0"/>
              <a:t>denetleyici,</a:t>
            </a:r>
          </a:p>
          <a:p>
            <a:r>
              <a:rPr lang="tr-TR" dirty="0"/>
              <a:t>Korkak ve </a:t>
            </a:r>
            <a:r>
              <a:rPr lang="tr-TR" dirty="0" err="1"/>
              <a:t>nevrotik</a:t>
            </a:r>
            <a:r>
              <a:rPr lang="tr-TR" dirty="0"/>
              <a:t>,</a:t>
            </a:r>
          </a:p>
          <a:p>
            <a:r>
              <a:rPr lang="tr-TR" dirty="0"/>
              <a:t>Daima güçlü olma isteği içinde ve iktidar açlığı içinde olan,</a:t>
            </a:r>
          </a:p>
          <a:p>
            <a:r>
              <a:rPr lang="tr-TR" dirty="0"/>
              <a:t>Kötü niyetli ve hileli eylemlere başvurmaktan çekinmeyen,</a:t>
            </a:r>
          </a:p>
          <a:p>
            <a:r>
              <a:rPr lang="tr-TR" dirty="0"/>
              <a:t>Antipatik özellikler </a:t>
            </a:r>
            <a:r>
              <a:rPr lang="tr-TR" dirty="0" smtClean="0"/>
              <a:t>taşıyan</a:t>
            </a:r>
            <a:endParaRPr lang="tr-TR" dirty="0"/>
          </a:p>
        </p:txBody>
      </p:sp>
      <p:pic>
        <p:nvPicPr>
          <p:cNvPr id="4108" name="Picture 12" descr="https://encrypted-tbn0.gstatic.com/images?q=tbn:ANd9GcSK_dDiPPw5zQUOduiOXrPJt-kTOB0W0dXr9FcsTrst5JfXdj1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8808" y="4176336"/>
            <a:ext cx="4374285" cy="244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58188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MOBBİNG UYGULAYANLARIN ORTAK </a:t>
            </a:r>
            <a:r>
              <a:rPr lang="tr-TR" dirty="0" smtClean="0"/>
              <a:t>ÖZELLİKLERİ 2</a:t>
            </a:r>
            <a:endParaRPr lang="tr-TR" dirty="0"/>
          </a:p>
        </p:txBody>
      </p:sp>
      <p:sp>
        <p:nvSpPr>
          <p:cNvPr id="3" name="İçerik Yer Tutucusu 2"/>
          <p:cNvSpPr>
            <a:spLocks noGrp="1"/>
          </p:cNvSpPr>
          <p:nvPr>
            <p:ph idx="1"/>
          </p:nvPr>
        </p:nvSpPr>
        <p:spPr>
          <a:xfrm>
            <a:off x="677334" y="2265218"/>
            <a:ext cx="8596668" cy="3776144"/>
          </a:xfrm>
        </p:spPr>
        <p:txBody>
          <a:bodyPr/>
          <a:lstStyle/>
          <a:p>
            <a:r>
              <a:rPr lang="tr-TR" dirty="0"/>
              <a:t>Düşmanlıktan hoşlanan</a:t>
            </a:r>
          </a:p>
          <a:p>
            <a:r>
              <a:rPr lang="tr-TR" dirty="0"/>
              <a:t>Can sıkıntısı içinde zevk arayışında olan</a:t>
            </a:r>
          </a:p>
          <a:p>
            <a:pPr marL="0" indent="0">
              <a:buNone/>
            </a:pPr>
            <a:r>
              <a:rPr lang="tr-TR" dirty="0"/>
              <a:t>kişilerin </a:t>
            </a:r>
            <a:r>
              <a:rPr lang="tr-TR" dirty="0" err="1"/>
              <a:t>mobbing</a:t>
            </a:r>
            <a:r>
              <a:rPr lang="tr-TR" dirty="0"/>
              <a:t> uyguladığı görülmüştür. Bu özelliklere ek olarak</a:t>
            </a:r>
            <a:r>
              <a:rPr lang="tr-TR" dirty="0" smtClean="0"/>
              <a:t>;</a:t>
            </a:r>
          </a:p>
          <a:p>
            <a:pPr marL="0" indent="0">
              <a:buNone/>
            </a:pPr>
            <a:endParaRPr lang="tr-TR" dirty="0"/>
          </a:p>
          <a:p>
            <a:r>
              <a:rPr lang="tr-TR" dirty="0"/>
              <a:t>Kötü kişiliği ve patron olarak bunu hak olarak görmesi, </a:t>
            </a:r>
          </a:p>
          <a:p>
            <a:r>
              <a:rPr lang="tr-TR" dirty="0"/>
              <a:t>şişirilmiş benmerkezcilik, </a:t>
            </a:r>
          </a:p>
          <a:p>
            <a:r>
              <a:rPr lang="tr-TR" dirty="0" err="1">
                <a:hlinkClick r:id="rId2" tooltip="Narsist"/>
              </a:rPr>
              <a:t>narsist</a:t>
            </a:r>
            <a:r>
              <a:rPr lang="tr-TR" dirty="0"/>
              <a:t> kişilik, </a:t>
            </a:r>
          </a:p>
          <a:p>
            <a:r>
              <a:rPr lang="tr-TR" dirty="0"/>
              <a:t>çocukluk travmaları da sayılabilir</a:t>
            </a:r>
            <a:r>
              <a:rPr lang="tr-TR" dirty="0" smtClean="0"/>
              <a:t>.</a:t>
            </a:r>
            <a:endParaRPr lang="tr-TR" dirty="0"/>
          </a:p>
        </p:txBody>
      </p:sp>
    </p:spTree>
    <p:extLst>
      <p:ext uri="{BB962C8B-B14F-4D97-AF65-F5344CB8AC3E}">
        <p14:creationId xmlns:p14="http://schemas.microsoft.com/office/powerpoint/2010/main" val="10530054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9613" y="349827"/>
            <a:ext cx="8596668" cy="647700"/>
          </a:xfrm>
        </p:spPr>
        <p:txBody>
          <a:bodyPr/>
          <a:lstStyle/>
          <a:p>
            <a:r>
              <a:rPr lang="tr-TR" dirty="0" smtClean="0"/>
              <a:t>MOBBİNG DAVRANIŞLARI</a:t>
            </a:r>
            <a:endParaRPr lang="tr-TR" dirty="0"/>
          </a:p>
        </p:txBody>
      </p:sp>
      <p:sp>
        <p:nvSpPr>
          <p:cNvPr id="3" name="İçerik Yer Tutucusu 2"/>
          <p:cNvSpPr>
            <a:spLocks noGrp="1"/>
          </p:cNvSpPr>
          <p:nvPr>
            <p:ph idx="1"/>
          </p:nvPr>
        </p:nvSpPr>
        <p:spPr>
          <a:xfrm>
            <a:off x="581892" y="1039091"/>
            <a:ext cx="8692110" cy="1724891"/>
          </a:xfrm>
        </p:spPr>
        <p:txBody>
          <a:bodyPr>
            <a:normAutofit fontScale="92500" lnSpcReduction="10000"/>
          </a:bodyPr>
          <a:lstStyle/>
          <a:p>
            <a:r>
              <a:rPr lang="tr-TR" sz="2000" b="1" dirty="0" smtClean="0"/>
              <a:t>Kendini </a:t>
            </a:r>
            <a:r>
              <a:rPr lang="tr-TR" sz="2000" b="1" dirty="0"/>
              <a:t>göstermeyi ve iletişim oluşumunu etkilemek</a:t>
            </a:r>
            <a:r>
              <a:rPr lang="tr-TR" sz="2000" dirty="0"/>
              <a:t>:</a:t>
            </a:r>
            <a:r>
              <a:rPr lang="tr-TR" dirty="0"/>
              <a:t> Sözünüz kesilir, yaptığınız iş sürekli eleştirilir, jest ve bakışlarla ilişki kesilir, yazılı ve telefonda tehditler vs</a:t>
            </a:r>
            <a:r>
              <a:rPr lang="tr-TR" dirty="0" smtClean="0"/>
              <a:t>. gelir.</a:t>
            </a:r>
            <a:endParaRPr lang="tr-TR" dirty="0"/>
          </a:p>
          <a:p>
            <a:r>
              <a:rPr lang="tr-TR" sz="2000" b="1" dirty="0"/>
              <a:t>Sosyal ilişkilere saldırı</a:t>
            </a:r>
            <a:r>
              <a:rPr lang="tr-TR" sz="2000" dirty="0"/>
              <a:t>:</a:t>
            </a:r>
            <a:r>
              <a:rPr lang="tr-TR" dirty="0"/>
              <a:t> Kimse sizinle konuşmaz, diğerlerinden ayrılmış bir </a:t>
            </a:r>
            <a:r>
              <a:rPr lang="tr-TR" dirty="0" smtClean="0"/>
              <a:t>çalışma alanı verilir</a:t>
            </a:r>
            <a:r>
              <a:rPr lang="tr-TR" dirty="0"/>
              <a:t>, çalışanların sizinle </a:t>
            </a:r>
            <a:r>
              <a:rPr lang="tr-TR" dirty="0" smtClean="0"/>
              <a:t>etkileşime </a:t>
            </a:r>
            <a:r>
              <a:rPr lang="tr-TR" dirty="0"/>
              <a:t>geçmeleri yasaklanır, orada değilmişsiniz gibi davranılır.</a:t>
            </a:r>
          </a:p>
          <a:p>
            <a:endParaRPr lang="tr-TR" dirty="0"/>
          </a:p>
        </p:txBody>
      </p:sp>
      <p:pic>
        <p:nvPicPr>
          <p:cNvPr id="1026" name="Picture 2" descr="http://sonhaber.eu/wp-content/uploads/2015/10/mobb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1117" y="2649682"/>
            <a:ext cx="6032885" cy="4024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22942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699655"/>
          </a:xfrm>
        </p:spPr>
        <p:txBody>
          <a:bodyPr/>
          <a:lstStyle/>
          <a:p>
            <a:r>
              <a:rPr lang="tr-TR" dirty="0"/>
              <a:t>MOBBİNG </a:t>
            </a:r>
            <a:r>
              <a:rPr lang="tr-TR" dirty="0" smtClean="0"/>
              <a:t>DAVRANIŞLARI 2</a:t>
            </a:r>
            <a:endParaRPr lang="tr-TR" dirty="0"/>
          </a:p>
        </p:txBody>
      </p:sp>
      <p:sp>
        <p:nvSpPr>
          <p:cNvPr id="3" name="İçerik Yer Tutucusu 2"/>
          <p:cNvSpPr>
            <a:spLocks noGrp="1"/>
          </p:cNvSpPr>
          <p:nvPr>
            <p:ph idx="1"/>
          </p:nvPr>
        </p:nvSpPr>
        <p:spPr>
          <a:xfrm>
            <a:off x="677334" y="1467574"/>
            <a:ext cx="3738801" cy="5047526"/>
          </a:xfrm>
        </p:spPr>
        <p:txBody>
          <a:bodyPr>
            <a:normAutofit/>
          </a:bodyPr>
          <a:lstStyle/>
          <a:p>
            <a:pPr algn="just"/>
            <a:r>
              <a:rPr lang="tr-TR" b="1" dirty="0"/>
              <a:t>İtibarınıza saldırı</a:t>
            </a:r>
            <a:r>
              <a:rPr lang="tr-TR" dirty="0"/>
              <a:t>: Arkanızdan kötü konuşulur, asılsız söylentiler çıkarılır, kararlarınız sürekli sorgulanır, özgüveninizi olumsuz etkileyen bir iş yapmaya zorlanırsınız.</a:t>
            </a:r>
            <a:endParaRPr lang="tr-TR" b="1" dirty="0" smtClean="0"/>
          </a:p>
          <a:p>
            <a:pPr algn="just"/>
            <a:r>
              <a:rPr lang="tr-TR" b="1" dirty="0" smtClean="0"/>
              <a:t>Kişinin </a:t>
            </a:r>
            <a:r>
              <a:rPr lang="tr-TR" b="1" dirty="0"/>
              <a:t>yaşam kalitesi ve mesleki durumuna saldırı</a:t>
            </a:r>
            <a:r>
              <a:rPr lang="tr-TR" dirty="0"/>
              <a:t>: Hiçbir özel göreviniz yoktur, sürdürmeniz için anlamsız ve sahip olduğunuzdan daha az nitelik gerektiren işler verilir, işiniz sürekli değiştirilir, özgüveninizi etkileyecek şekilde işler verilir</a:t>
            </a:r>
            <a:r>
              <a:rPr lang="tr-TR" dirty="0" smtClean="0"/>
              <a:t>.</a:t>
            </a:r>
            <a:endParaRPr lang="tr-TR" dirty="0"/>
          </a:p>
        </p:txBody>
      </p:sp>
      <p:pic>
        <p:nvPicPr>
          <p:cNvPr id="2052" name="Picture 4" descr="http://ibrahimkayral.com/wp/wp-content/uploads/2014/06/Mobbing-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7966" y="1683327"/>
            <a:ext cx="5549034" cy="4267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60511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MOBBİNG </a:t>
            </a:r>
            <a:r>
              <a:rPr lang="tr-TR" dirty="0" smtClean="0"/>
              <a:t>DAVRANIŞLARI 3</a:t>
            </a:r>
            <a:endParaRPr lang="tr-TR" dirty="0"/>
          </a:p>
        </p:txBody>
      </p:sp>
      <p:sp>
        <p:nvSpPr>
          <p:cNvPr id="3" name="İçerik Yer Tutucusu 2"/>
          <p:cNvSpPr>
            <a:spLocks noGrp="1"/>
          </p:cNvSpPr>
          <p:nvPr>
            <p:ph idx="1"/>
          </p:nvPr>
        </p:nvSpPr>
        <p:spPr>
          <a:xfrm>
            <a:off x="677334" y="2964873"/>
            <a:ext cx="8596668" cy="727363"/>
          </a:xfrm>
        </p:spPr>
        <p:txBody>
          <a:bodyPr>
            <a:normAutofit fontScale="92500"/>
          </a:bodyPr>
          <a:lstStyle/>
          <a:p>
            <a:r>
              <a:rPr lang="tr-TR" b="1" dirty="0"/>
              <a:t>Kişinin sağlığına doğrudan saldırı</a:t>
            </a:r>
            <a:r>
              <a:rPr lang="tr-TR" dirty="0"/>
              <a:t>: Fiziksel olarak ağır işler yapmaya zorlanırsınız, fiziksel şiddet tehditleri yapılır, doğrudan cinsel taciz ve fiziksel zarar görürsünüz.</a:t>
            </a:r>
          </a:p>
          <a:p>
            <a:endParaRPr lang="tr-TR" dirty="0"/>
          </a:p>
        </p:txBody>
      </p:sp>
      <p:pic>
        <p:nvPicPr>
          <p:cNvPr id="4" name="Picture 2" descr="http://i.istockimg.com/file_thumbview_approve/50241334/3/stock-photo-50241334-director-mobbing-his-assita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0708" y="331261"/>
            <a:ext cx="1771766" cy="2671712"/>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http://www.nevzaterdag.com/wp-content/uploads/2012/03/5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001" y="3522518"/>
            <a:ext cx="5715289" cy="33354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02995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MOBBİNG SÜRECİ</a:t>
            </a:r>
            <a:endParaRPr lang="tr-TR" dirty="0"/>
          </a:p>
        </p:txBody>
      </p:sp>
      <p:sp>
        <p:nvSpPr>
          <p:cNvPr id="3" name="İçerik Yer Tutucusu 2"/>
          <p:cNvSpPr>
            <a:spLocks noGrp="1"/>
          </p:cNvSpPr>
          <p:nvPr>
            <p:ph idx="1"/>
          </p:nvPr>
        </p:nvSpPr>
        <p:spPr>
          <a:xfrm>
            <a:off x="677334" y="2047009"/>
            <a:ext cx="8596668" cy="3994353"/>
          </a:xfrm>
        </p:spPr>
        <p:txBody>
          <a:bodyPr/>
          <a:lstStyle/>
          <a:p>
            <a:pPr algn="just"/>
            <a:r>
              <a:rPr lang="tr-TR" dirty="0" err="1"/>
              <a:t>Mobbing</a:t>
            </a:r>
            <a:r>
              <a:rPr lang="tr-TR" dirty="0"/>
              <a:t>, işin akışına ya da bir davranışa ilişkin bir anlaşmazlıkla başlar. </a:t>
            </a:r>
            <a:endParaRPr lang="tr-TR" dirty="0" smtClean="0"/>
          </a:p>
          <a:p>
            <a:pPr algn="just"/>
            <a:r>
              <a:rPr lang="tr-TR" dirty="0" smtClean="0"/>
              <a:t>Daha </a:t>
            </a:r>
            <a:r>
              <a:rPr lang="tr-TR" dirty="0"/>
              <a:t>sonra zorbanın saldırgan eylemleriyle devam eder, saldırganlığa zorbanın dışında yönetim veya iş arkadaşları da katılabilir. </a:t>
            </a:r>
            <a:endParaRPr lang="tr-TR" dirty="0" smtClean="0"/>
          </a:p>
          <a:p>
            <a:pPr algn="just"/>
            <a:r>
              <a:rPr lang="tr-TR" dirty="0" smtClean="0"/>
              <a:t>Bir </a:t>
            </a:r>
            <a:r>
              <a:rPr lang="tr-TR" dirty="0"/>
              <a:t>sonraki aşamada kurban, sorunun kaynağı, problemli ya da akıl hastası olarak damgalanır. </a:t>
            </a:r>
            <a:endParaRPr lang="tr-TR" dirty="0" smtClean="0"/>
          </a:p>
          <a:p>
            <a:pPr algn="just"/>
            <a:r>
              <a:rPr lang="tr-TR" dirty="0" smtClean="0"/>
              <a:t>Süreç</a:t>
            </a:r>
            <a:r>
              <a:rPr lang="tr-TR" dirty="0"/>
              <a:t>, işe son verilmesi ya da kişinin ayrılması ile sonuçlanır. </a:t>
            </a:r>
            <a:endParaRPr lang="tr-TR" dirty="0" smtClean="0"/>
          </a:p>
          <a:p>
            <a:pPr algn="just"/>
            <a:r>
              <a:rPr lang="tr-TR" dirty="0" smtClean="0"/>
              <a:t>Bu </a:t>
            </a:r>
            <a:r>
              <a:rPr lang="tr-TR" dirty="0"/>
              <a:t>sonuç, çoğunlukla </a:t>
            </a:r>
            <a:r>
              <a:rPr lang="tr-TR" dirty="0" err="1"/>
              <a:t>mobbingin</a:t>
            </a:r>
            <a:r>
              <a:rPr lang="tr-TR" dirty="0"/>
              <a:t> bitmesi anlamına gelmez, çünkü benzer bir iş kolunda çalışmak zorunda olan kişi kötü huylu, asi ya da işten anlamaz olarak damgalanarak referansları kirlenmiş olur</a:t>
            </a:r>
            <a:r>
              <a:rPr lang="tr-TR" dirty="0" smtClean="0"/>
              <a:t>.</a:t>
            </a:r>
            <a:endParaRPr lang="tr-TR" dirty="0"/>
          </a:p>
        </p:txBody>
      </p:sp>
    </p:spTree>
    <p:extLst>
      <p:ext uri="{BB962C8B-B14F-4D97-AF65-F5344CB8AC3E}">
        <p14:creationId xmlns:p14="http://schemas.microsoft.com/office/powerpoint/2010/main" val="2844459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4" name="Picture 4" descr="http://www.isyerindemobbing.com/FileUpload/ks757673/File/versicherung-gegen-online-mobb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8417" y="1930400"/>
            <a:ext cx="6956656" cy="46435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3544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ÇALIŞANLARIN KARŞILAŞABİLECEĞİ OLAYLAR</a:t>
            </a:r>
            <a:endParaRPr lang="tr-TR" dirty="0"/>
          </a:p>
        </p:txBody>
      </p:sp>
      <p:sp>
        <p:nvSpPr>
          <p:cNvPr id="3" name="İçerik Yer Tutucusu 2"/>
          <p:cNvSpPr>
            <a:spLocks noGrp="1"/>
          </p:cNvSpPr>
          <p:nvPr>
            <p:ph idx="1"/>
          </p:nvPr>
        </p:nvSpPr>
        <p:spPr/>
        <p:txBody>
          <a:bodyPr>
            <a:normAutofit/>
          </a:bodyPr>
          <a:lstStyle/>
          <a:p>
            <a:r>
              <a:rPr lang="tr-TR" dirty="0" smtClean="0"/>
              <a:t>Çalışanların </a:t>
            </a:r>
            <a:r>
              <a:rPr lang="tr-TR" dirty="0"/>
              <a:t>şerefi, doğruluğu, güvenilirliği ve mesleki yeterliliğine saldırılar başlar. (Mesleki yeterlilik sorgulandığı zaman bu, o kişiye güvenilemeyeceği anlamına da gelir. Eğer kişiye güvenilmiyorsa yaptığı iş de değersizdir, kendisi de..)</a:t>
            </a:r>
          </a:p>
          <a:p>
            <a:r>
              <a:rPr lang="tr-TR" dirty="0"/>
              <a:t>Olumsuz, küçük düşürücü, yıldırıcı, taciz edici, kontrol edici iletişim kurulur. (Verilen süre içinde başarılması zor görevler vermek, izole edilmek, bilginin saklanması, kuralların tutarsız gösterilir, görmezden gelinir, yetkileri azaltılır.)</a:t>
            </a:r>
          </a:p>
          <a:p>
            <a:r>
              <a:rPr lang="tr-TR" dirty="0"/>
              <a:t>Bir veya birkaç kişi tarafından yapılması. (Bu duruma bazen yöneticiler ve çalışanlar da katılır.)</a:t>
            </a:r>
          </a:p>
          <a:p>
            <a:r>
              <a:rPr lang="tr-TR" dirty="0"/>
              <a:t>Sürekli, çoklu ve sistemli bir biçimde zaman içinde yapılması. (</a:t>
            </a:r>
            <a:r>
              <a:rPr lang="tr-TR" dirty="0" err="1"/>
              <a:t>Mobbingin</a:t>
            </a:r>
            <a:r>
              <a:rPr lang="tr-TR" dirty="0"/>
              <a:t> sıklığı ve süresi zararı büyütür</a:t>
            </a:r>
            <a:r>
              <a:rPr lang="tr-TR" dirty="0" smtClean="0"/>
              <a:t>.)</a:t>
            </a:r>
            <a:endParaRPr lang="tr-TR" dirty="0"/>
          </a:p>
        </p:txBody>
      </p:sp>
    </p:spTree>
    <p:extLst>
      <p:ext uri="{BB962C8B-B14F-4D97-AF65-F5344CB8AC3E}">
        <p14:creationId xmlns:p14="http://schemas.microsoft.com/office/powerpoint/2010/main" val="13303131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ÇALIŞANLARIN KARŞILAŞABİLECEĞİ </a:t>
            </a:r>
            <a:r>
              <a:rPr lang="tr-TR" dirty="0" smtClean="0"/>
              <a:t>OLAYLAR 2</a:t>
            </a:r>
            <a:endParaRPr lang="tr-TR" dirty="0"/>
          </a:p>
        </p:txBody>
      </p:sp>
      <p:sp>
        <p:nvSpPr>
          <p:cNvPr id="3" name="İçerik Yer Tutucusu 2"/>
          <p:cNvSpPr>
            <a:spLocks noGrp="1"/>
          </p:cNvSpPr>
          <p:nvPr>
            <p:ph idx="1"/>
          </p:nvPr>
        </p:nvSpPr>
        <p:spPr/>
        <p:txBody>
          <a:bodyPr/>
          <a:lstStyle/>
          <a:p>
            <a:r>
              <a:rPr lang="tr-TR" dirty="0"/>
              <a:t>Hatalı olanın kurbanmış gibi gösterilmesi. (Aniden yetersizmiş gibi gösterilen kişiyle ilgili, önceden şikayet konusu olmayan bazı hatalar sorun yaratmaya başlar.)</a:t>
            </a:r>
          </a:p>
          <a:p>
            <a:r>
              <a:rPr lang="tr-TR" dirty="0"/>
              <a:t>Kurbanın itibarını kaybetmeye, kafasını karıştırmaya, yıldırmaya, yalıtmaya yönelik olması ve teslim olmaya zorlaması. (Utandırma eylemleri yapılır.)</a:t>
            </a:r>
          </a:p>
          <a:p>
            <a:r>
              <a:rPr lang="tr-TR" dirty="0"/>
              <a:t>Kişiyi dışlama niyetiyle yapılması.</a:t>
            </a:r>
          </a:p>
          <a:p>
            <a:r>
              <a:rPr lang="tr-TR" dirty="0"/>
              <a:t>İşyerinden ayrılmayı kurbanın tercihiymiş gibi göstermek.</a:t>
            </a:r>
          </a:p>
          <a:p>
            <a:r>
              <a:rPr lang="tr-TR" dirty="0"/>
              <a:t>Örgüt yönetimi tarafından hoş görülmesi, kışkırtılması, teşvik edilmesi. (Çare aramak için başvurulan merciler kişiyi reddeder</a:t>
            </a:r>
            <a:r>
              <a:rPr lang="tr-TR" dirty="0" smtClean="0"/>
              <a:t>.)</a:t>
            </a:r>
            <a:endParaRPr lang="tr-TR" dirty="0"/>
          </a:p>
        </p:txBody>
      </p:sp>
    </p:spTree>
    <p:extLst>
      <p:ext uri="{BB962C8B-B14F-4D97-AF65-F5344CB8AC3E}">
        <p14:creationId xmlns:p14="http://schemas.microsoft.com/office/powerpoint/2010/main" val="26391181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KURBANIN ÜZERİNDEKİ ETKİLERİ</a:t>
            </a:r>
            <a:endParaRPr lang="tr-TR" dirty="0"/>
          </a:p>
        </p:txBody>
      </p:sp>
      <p:sp>
        <p:nvSpPr>
          <p:cNvPr id="3" name="İçerik Yer Tutucusu 2"/>
          <p:cNvSpPr>
            <a:spLocks noGrp="1"/>
          </p:cNvSpPr>
          <p:nvPr>
            <p:ph idx="1"/>
          </p:nvPr>
        </p:nvSpPr>
        <p:spPr>
          <a:xfrm>
            <a:off x="677334" y="1358900"/>
            <a:ext cx="8596668" cy="4682463"/>
          </a:xfrm>
        </p:spPr>
        <p:txBody>
          <a:bodyPr>
            <a:normAutofit lnSpcReduction="10000"/>
          </a:bodyPr>
          <a:lstStyle/>
          <a:p>
            <a:pPr algn="just"/>
            <a:r>
              <a:rPr lang="tr-TR" dirty="0" smtClean="0"/>
              <a:t>İnsanın </a:t>
            </a:r>
            <a:r>
              <a:rPr lang="tr-TR" dirty="0"/>
              <a:t>mesleki bütünlük ve benlik duygusunu </a:t>
            </a:r>
            <a:r>
              <a:rPr lang="tr-TR" dirty="0" smtClean="0"/>
              <a:t>zedeler.</a:t>
            </a:r>
          </a:p>
          <a:p>
            <a:pPr algn="just"/>
            <a:r>
              <a:rPr lang="tr-TR" dirty="0" smtClean="0"/>
              <a:t>Kişinin </a:t>
            </a:r>
            <a:r>
              <a:rPr lang="tr-TR" dirty="0"/>
              <a:t>kendine yönelik kuşkusunu </a:t>
            </a:r>
            <a:r>
              <a:rPr lang="tr-TR" dirty="0" smtClean="0"/>
              <a:t>artırır.</a:t>
            </a:r>
          </a:p>
          <a:p>
            <a:pPr algn="just"/>
            <a:r>
              <a:rPr lang="tr-TR" dirty="0" smtClean="0"/>
              <a:t>Paranoyaya </a:t>
            </a:r>
            <a:r>
              <a:rPr lang="tr-TR" dirty="0"/>
              <a:t>ve kafa karışıklığına neden </a:t>
            </a:r>
            <a:r>
              <a:rPr lang="tr-TR" dirty="0" smtClean="0"/>
              <a:t>olur.</a:t>
            </a:r>
          </a:p>
          <a:p>
            <a:pPr algn="just"/>
            <a:r>
              <a:rPr lang="tr-TR" dirty="0"/>
              <a:t>K</a:t>
            </a:r>
            <a:r>
              <a:rPr lang="tr-TR" dirty="0" smtClean="0"/>
              <a:t>urban </a:t>
            </a:r>
            <a:r>
              <a:rPr lang="tr-TR" dirty="0"/>
              <a:t>kendine güven duygusunu </a:t>
            </a:r>
            <a:r>
              <a:rPr lang="tr-TR" dirty="0" smtClean="0"/>
              <a:t>yitirir.</a:t>
            </a:r>
          </a:p>
          <a:p>
            <a:pPr algn="just"/>
            <a:r>
              <a:rPr lang="tr-TR" dirty="0" smtClean="0"/>
              <a:t>Kendisini iş hayatından ve insanlardan yalıtabilir</a:t>
            </a:r>
            <a:r>
              <a:rPr lang="tr-TR" dirty="0"/>
              <a:t>.</a:t>
            </a:r>
            <a:endParaRPr lang="tr-TR" dirty="0" smtClean="0"/>
          </a:p>
          <a:p>
            <a:pPr algn="just"/>
            <a:r>
              <a:rPr lang="tr-TR" dirty="0"/>
              <a:t>H</a:t>
            </a:r>
            <a:r>
              <a:rPr lang="tr-TR" dirty="0" smtClean="0"/>
              <a:t>uzursuzluk</a:t>
            </a:r>
            <a:r>
              <a:rPr lang="tr-TR" dirty="0"/>
              <a:t>, korku, utanç, öfke ve endişe duyguları yaşar. </a:t>
            </a:r>
            <a:endParaRPr lang="tr-TR" dirty="0" smtClean="0"/>
          </a:p>
          <a:p>
            <a:pPr algn="just"/>
            <a:r>
              <a:rPr lang="tr-TR" dirty="0"/>
              <a:t>A</a:t>
            </a:r>
            <a:r>
              <a:rPr lang="tr-TR" dirty="0" smtClean="0"/>
              <a:t>ğlama</a:t>
            </a:r>
            <a:r>
              <a:rPr lang="tr-TR" dirty="0"/>
              <a:t>, uyku bozuklukları, depresyon, yüksek tansiyon, panik atak, kalp krizine kadar giden sağlık sorunları ve travma sonrası stres bozukluğu </a:t>
            </a:r>
            <a:r>
              <a:rPr lang="tr-TR" dirty="0" smtClean="0"/>
              <a:t>yaratabilir.</a:t>
            </a:r>
            <a:endParaRPr lang="tr-TR" dirty="0"/>
          </a:p>
          <a:p>
            <a:pPr marL="0" indent="0" algn="just">
              <a:buNone/>
            </a:pPr>
            <a:r>
              <a:rPr lang="tr-TR" dirty="0"/>
              <a:t>	</a:t>
            </a:r>
            <a:r>
              <a:rPr lang="tr-TR" dirty="0" smtClean="0"/>
              <a:t>Western </a:t>
            </a:r>
            <a:r>
              <a:rPr lang="tr-TR" dirty="0"/>
              <a:t>Washington Üniversitesi profesörlerinden sosyal psikolog </a:t>
            </a:r>
            <a:r>
              <a:rPr lang="tr-TR" dirty="0" err="1"/>
              <a:t>Gary</a:t>
            </a:r>
            <a:r>
              <a:rPr lang="tr-TR" dirty="0"/>
              <a:t> </a:t>
            </a:r>
            <a:r>
              <a:rPr lang="tr-TR" dirty="0" err="1"/>
              <a:t>Namie'ye</a:t>
            </a:r>
            <a:r>
              <a:rPr lang="tr-TR" dirty="0"/>
              <a:t> göre, </a:t>
            </a:r>
            <a:r>
              <a:rPr lang="tr-TR" dirty="0" err="1" smtClean="0"/>
              <a:t>mobbing</a:t>
            </a:r>
            <a:r>
              <a:rPr lang="tr-TR" dirty="0" smtClean="0"/>
              <a:t> kurbanlarının</a:t>
            </a:r>
            <a:r>
              <a:rPr lang="tr-TR" dirty="0"/>
              <a:t> % 41’i bunalıma </a:t>
            </a:r>
            <a:r>
              <a:rPr lang="tr-TR" dirty="0" smtClean="0"/>
              <a:t>girmektedir. Kadınların</a:t>
            </a:r>
            <a:r>
              <a:rPr lang="tr-TR" dirty="0"/>
              <a:t> % 31’i, erkeklerin % 21’i Travma Sonrası Stres Bozukluğu (PTSD) teşhisiyle bir kez daha işyerine dönemeyerek çalışamaz </a:t>
            </a:r>
            <a:r>
              <a:rPr lang="tr-TR" dirty="0" smtClean="0"/>
              <a:t>hale gelmektedir. </a:t>
            </a:r>
            <a:r>
              <a:rPr lang="tr-TR" dirty="0"/>
              <a:t>Tam anlamıyla çalışanın kuruma ve topluma olan katkısı </a:t>
            </a:r>
            <a:r>
              <a:rPr lang="tr-TR" dirty="0" smtClean="0"/>
              <a:t>sıfırlanmaktadır</a:t>
            </a:r>
            <a:r>
              <a:rPr lang="tr-TR" dirty="0" smtClean="0"/>
              <a:t>.</a:t>
            </a:r>
            <a:endParaRPr lang="tr-TR" dirty="0"/>
          </a:p>
        </p:txBody>
      </p:sp>
    </p:spTree>
    <p:extLst>
      <p:ext uri="{BB962C8B-B14F-4D97-AF65-F5344CB8AC3E}">
        <p14:creationId xmlns:p14="http://schemas.microsoft.com/office/powerpoint/2010/main" val="22601224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1041400"/>
          </a:xfrm>
        </p:spPr>
        <p:txBody>
          <a:bodyPr/>
          <a:lstStyle/>
          <a:p>
            <a:r>
              <a:rPr lang="tr-TR" dirty="0" smtClean="0"/>
              <a:t>MOBBİNGE KARŞI YAPILMASI GEREKENLER</a:t>
            </a:r>
            <a:endParaRPr lang="tr-TR" dirty="0"/>
          </a:p>
        </p:txBody>
      </p:sp>
      <p:sp>
        <p:nvSpPr>
          <p:cNvPr id="3" name="İçerik Yer Tutucusu 2"/>
          <p:cNvSpPr>
            <a:spLocks noGrp="1"/>
          </p:cNvSpPr>
          <p:nvPr>
            <p:ph idx="1"/>
          </p:nvPr>
        </p:nvSpPr>
        <p:spPr>
          <a:xfrm>
            <a:off x="677334" y="1651000"/>
            <a:ext cx="8596668" cy="4390363"/>
          </a:xfrm>
        </p:spPr>
        <p:txBody>
          <a:bodyPr>
            <a:normAutofit fontScale="92500" lnSpcReduction="10000"/>
          </a:bodyPr>
          <a:lstStyle/>
          <a:p>
            <a:pPr algn="just"/>
            <a:endParaRPr lang="tr-TR" b="1" dirty="0" smtClean="0"/>
          </a:p>
          <a:p>
            <a:pPr algn="just"/>
            <a:r>
              <a:rPr lang="tr-TR" dirty="0" smtClean="0"/>
              <a:t>Zorbaya </a:t>
            </a:r>
            <a:r>
              <a:rPr lang="tr-TR" dirty="0"/>
              <a:t>açıkça duruma itiraz ettiğinizi </a:t>
            </a:r>
            <a:r>
              <a:rPr lang="tr-TR" dirty="0" smtClean="0"/>
              <a:t>söyleyin. Taciz </a:t>
            </a:r>
            <a:r>
              <a:rPr lang="tr-TR" dirty="0"/>
              <a:t>edici söz ve davranışlarını durdurmasını isteyin. Yanınızda güvendiğiniz ve gerekirse tanıklık edebilecek bir iş arkadaşınız bulunsun.</a:t>
            </a:r>
          </a:p>
          <a:p>
            <a:pPr algn="just"/>
            <a:r>
              <a:rPr lang="tr-TR" dirty="0"/>
              <a:t>Olayları, verilen anlamsız emirleri ve uygulamaları yazılı olarak kaydedin.</a:t>
            </a:r>
          </a:p>
          <a:p>
            <a:pPr algn="just"/>
            <a:r>
              <a:rPr lang="tr-TR" dirty="0"/>
              <a:t>İlk fırsatta zorbayı yetkili birine rapor </a:t>
            </a:r>
            <a:r>
              <a:rPr lang="tr-TR" dirty="0" smtClean="0"/>
              <a:t>edin. </a:t>
            </a:r>
            <a:r>
              <a:rPr lang="tr-TR" dirty="0"/>
              <a:t>E</a:t>
            </a:r>
            <a:r>
              <a:rPr lang="tr-TR" dirty="0" smtClean="0"/>
              <a:t>şitiniz </a:t>
            </a:r>
            <a:r>
              <a:rPr lang="tr-TR" dirty="0"/>
              <a:t>ise üstünüze, üstünüz ise yönetim kurulu ve insan kaynaklarına durumu açıkça ve kanıtlarıyla bildirin.</a:t>
            </a:r>
          </a:p>
          <a:p>
            <a:pPr algn="just"/>
            <a:r>
              <a:rPr lang="tr-TR" dirty="0"/>
              <a:t>Gerekiyorsa, tıbbi ve psikolojik yardım alın. Hem yardımcı olacaktır, hem de kanıt oluşturacaktır.</a:t>
            </a:r>
          </a:p>
          <a:p>
            <a:pPr algn="just"/>
            <a:r>
              <a:rPr lang="tr-TR" dirty="0"/>
              <a:t>Şikayetiniz hakkında kuruluşunuz içinde ne yapıldığını araştırın.</a:t>
            </a:r>
          </a:p>
          <a:p>
            <a:pPr algn="just"/>
            <a:r>
              <a:rPr lang="tr-TR" dirty="0"/>
              <a:t>İş arkadaşlarınızla durumunuzu paylaşın, onlar da aynı şekilde rahatsız olabilirler, grupça başvurmanız daha etkili olabilir.</a:t>
            </a:r>
          </a:p>
          <a:p>
            <a:pPr algn="just"/>
            <a:r>
              <a:rPr lang="tr-TR" dirty="0"/>
              <a:t>Hukuki süreçler açısından konuyu araştırın ve bu konuda yapılması gerekenleri üstünüz ile </a:t>
            </a:r>
            <a:r>
              <a:rPr lang="tr-TR" dirty="0" smtClean="0"/>
              <a:t>paylaşın.</a:t>
            </a:r>
            <a:endParaRPr lang="tr-TR" dirty="0"/>
          </a:p>
        </p:txBody>
      </p:sp>
    </p:spTree>
    <p:extLst>
      <p:ext uri="{BB962C8B-B14F-4D97-AF65-F5344CB8AC3E}">
        <p14:creationId xmlns:p14="http://schemas.microsoft.com/office/powerpoint/2010/main" val="39118121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MOBBİNGLE HUKUKİ MÜCADELE</a:t>
            </a:r>
            <a:br>
              <a:rPr lang="tr-TR" dirty="0" smtClean="0"/>
            </a:br>
            <a:endParaRPr lang="tr-TR" dirty="0"/>
          </a:p>
        </p:txBody>
      </p:sp>
      <p:sp>
        <p:nvSpPr>
          <p:cNvPr id="3" name="İçerik Yer Tutucusu 2"/>
          <p:cNvSpPr>
            <a:spLocks noGrp="1"/>
          </p:cNvSpPr>
          <p:nvPr>
            <p:ph idx="1"/>
          </p:nvPr>
        </p:nvSpPr>
        <p:spPr>
          <a:xfrm>
            <a:off x="677334" y="1930401"/>
            <a:ext cx="8596668" cy="4110962"/>
          </a:xfrm>
        </p:spPr>
        <p:txBody>
          <a:bodyPr>
            <a:normAutofit lnSpcReduction="10000"/>
          </a:bodyPr>
          <a:lstStyle/>
          <a:p>
            <a:pPr algn="just"/>
            <a:r>
              <a:rPr lang="tr-TR" dirty="0" err="1"/>
              <a:t>Mobbing</a:t>
            </a:r>
            <a:r>
              <a:rPr lang="tr-TR" dirty="0"/>
              <a:t> genellikle bir inkar ve görmezden gelme mekanizmasıyla işlediğinden, mücadelenin hukuki boyuta taşınması </a:t>
            </a:r>
            <a:r>
              <a:rPr lang="tr-TR" dirty="0" smtClean="0"/>
              <a:t>gerekebilmektedir.</a:t>
            </a:r>
          </a:p>
          <a:p>
            <a:pPr algn="just"/>
            <a:r>
              <a:rPr lang="tr-TR" dirty="0" smtClean="0"/>
              <a:t>Dava </a:t>
            </a:r>
            <a:r>
              <a:rPr lang="tr-TR" dirty="0"/>
              <a:t>açılmadan önce gerçekleştirilen girişimler </a:t>
            </a:r>
            <a:r>
              <a:rPr lang="tr-TR" dirty="0" err="1"/>
              <a:t>mobbingi</a:t>
            </a:r>
            <a:r>
              <a:rPr lang="tr-TR" dirty="0"/>
              <a:t> bir bütün olarak durdurmuyorsa da hukuki yollara başvurmak için gereken delillerin toplanmasına yardımcı </a:t>
            </a:r>
            <a:r>
              <a:rPr lang="tr-TR" dirty="0" smtClean="0"/>
              <a:t>olmaktadır.</a:t>
            </a:r>
          </a:p>
          <a:p>
            <a:pPr algn="just"/>
            <a:r>
              <a:rPr lang="tr-TR" dirty="0" err="1" smtClean="0"/>
              <a:t>Mobbing</a:t>
            </a:r>
            <a:r>
              <a:rPr lang="tr-TR" dirty="0" smtClean="0"/>
              <a:t> </a:t>
            </a:r>
            <a:r>
              <a:rPr lang="tr-TR" dirty="0"/>
              <a:t>için başvurulabilecek hukuki yollar çalışanın statüsüne göre farklılıklar gösterebilir. </a:t>
            </a:r>
            <a:endParaRPr lang="tr-TR" dirty="0" smtClean="0"/>
          </a:p>
          <a:p>
            <a:pPr algn="just"/>
            <a:r>
              <a:rPr lang="tr-TR" dirty="0" err="1" smtClean="0"/>
              <a:t>Mobbing</a:t>
            </a:r>
            <a:r>
              <a:rPr lang="tr-TR" dirty="0" smtClean="0"/>
              <a:t> </a:t>
            </a:r>
            <a:r>
              <a:rPr lang="tr-TR" dirty="0"/>
              <a:t>genellikle işçi ve işveren arasında ortaya çıkan bir iş hukuku problemi olarak kabul edilse de Devlet memurları ve diğer kamu çalışanlarına uygulanan sistematik psikolojik taciz de </a:t>
            </a:r>
            <a:r>
              <a:rPr lang="tr-TR" dirty="0" err="1"/>
              <a:t>mobbing</a:t>
            </a:r>
            <a:r>
              <a:rPr lang="tr-TR" dirty="0"/>
              <a:t> </a:t>
            </a:r>
            <a:r>
              <a:rPr lang="tr-TR" dirty="0" smtClean="0"/>
              <a:t>kapsamında </a:t>
            </a:r>
            <a:r>
              <a:rPr lang="tr-TR" dirty="0"/>
              <a:t>değerlendirilebilir. </a:t>
            </a:r>
            <a:endParaRPr lang="tr-TR" dirty="0" smtClean="0"/>
          </a:p>
          <a:p>
            <a:pPr algn="just"/>
            <a:r>
              <a:rPr lang="tr-TR" dirty="0" smtClean="0"/>
              <a:t>Gerek </a:t>
            </a:r>
            <a:r>
              <a:rPr lang="tr-TR" dirty="0"/>
              <a:t>işçi statüsünde gerekse kamu personeli olarak çalışan </a:t>
            </a:r>
            <a:r>
              <a:rPr lang="tr-TR" dirty="0" err="1"/>
              <a:t>mobbing</a:t>
            </a:r>
            <a:r>
              <a:rPr lang="tr-TR" dirty="0"/>
              <a:t> mağdurları, uğradıkları psikolojik şiddetin tespiti ve (varsa maddi) manevi zararlarının tazmini için dava açabilirler</a:t>
            </a:r>
            <a:r>
              <a:rPr lang="tr-TR" dirty="0" smtClean="0"/>
              <a:t>.</a:t>
            </a:r>
            <a:endParaRPr lang="tr-TR" dirty="0"/>
          </a:p>
        </p:txBody>
      </p:sp>
    </p:spTree>
    <p:extLst>
      <p:ext uri="{BB962C8B-B14F-4D97-AF65-F5344CB8AC3E}">
        <p14:creationId xmlns:p14="http://schemas.microsoft.com/office/powerpoint/2010/main" val="32403211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MOBBİNGLE HUKUKİ </a:t>
            </a:r>
            <a:r>
              <a:rPr lang="tr-TR" dirty="0" smtClean="0"/>
              <a:t>MÜCADELE 2</a:t>
            </a:r>
            <a:endParaRPr lang="tr-TR" dirty="0"/>
          </a:p>
        </p:txBody>
      </p:sp>
      <p:sp>
        <p:nvSpPr>
          <p:cNvPr id="3" name="İçerik Yer Tutucusu 2"/>
          <p:cNvSpPr>
            <a:spLocks noGrp="1"/>
          </p:cNvSpPr>
          <p:nvPr>
            <p:ph idx="1"/>
          </p:nvPr>
        </p:nvSpPr>
        <p:spPr>
          <a:xfrm>
            <a:off x="677334" y="1930401"/>
            <a:ext cx="8596668" cy="4110962"/>
          </a:xfrm>
        </p:spPr>
        <p:txBody>
          <a:bodyPr/>
          <a:lstStyle/>
          <a:p>
            <a:pPr algn="just"/>
            <a:r>
              <a:rPr lang="tr-TR" dirty="0" err="1"/>
              <a:t>Mobbing</a:t>
            </a:r>
            <a:r>
              <a:rPr lang="tr-TR" dirty="0"/>
              <a:t>, kanunlarda açıkça suç olarak tanımlanmamış olsa da </a:t>
            </a:r>
            <a:r>
              <a:rPr lang="tr-TR" dirty="0" err="1"/>
              <a:t>mobbing</a:t>
            </a:r>
            <a:r>
              <a:rPr lang="tr-TR" dirty="0"/>
              <a:t> amacıyla gerçekleştirilen bazı fiillerin cezalandırılması için adli mercilere başvurmak mümkündür. </a:t>
            </a:r>
            <a:endParaRPr lang="tr-TR" dirty="0" smtClean="0"/>
          </a:p>
          <a:p>
            <a:pPr algn="just"/>
            <a:r>
              <a:rPr lang="tr-TR" dirty="0" smtClean="0"/>
              <a:t>Örneğin </a:t>
            </a:r>
            <a:r>
              <a:rPr lang="tr-TR" dirty="0" err="1"/>
              <a:t>mobbing</a:t>
            </a:r>
            <a:r>
              <a:rPr lang="tr-TR" dirty="0"/>
              <a:t> bir kamu görevlisinin görevini kötüye kullanması, kamu görevlisine (psikolojik) işkence uygulanması, özel hayatın gizliliğini ihlal edilmesi (soyunma odasının kamerayla izlenmesi) ve cinsel taciz şeklinde gerçekleşmişse bu eylemlerin ceza kanunlarında yaptırımları mevcuttur. </a:t>
            </a:r>
            <a:endParaRPr lang="tr-TR" dirty="0" smtClean="0"/>
          </a:p>
          <a:p>
            <a:pPr algn="just"/>
            <a:r>
              <a:rPr lang="tr-TR" dirty="0" smtClean="0"/>
              <a:t>Diğer </a:t>
            </a:r>
            <a:r>
              <a:rPr lang="tr-TR" dirty="0"/>
              <a:t>yandan </a:t>
            </a:r>
            <a:r>
              <a:rPr lang="tr-TR" b="1" dirty="0"/>
              <a:t>"İşyerlerinde Psikolojik Tacizin (</a:t>
            </a:r>
            <a:r>
              <a:rPr lang="tr-TR" b="1" dirty="0" err="1"/>
              <a:t>Mobbing</a:t>
            </a:r>
            <a:r>
              <a:rPr lang="tr-TR" b="1" dirty="0"/>
              <a:t>) Önlenmesi Hakkındaki Başbakanlık Genelgesi"</a:t>
            </a:r>
            <a:r>
              <a:rPr lang="tr-TR" dirty="0"/>
              <a:t>, </a:t>
            </a:r>
            <a:r>
              <a:rPr lang="tr-TR" dirty="0" err="1"/>
              <a:t>mobbingin</a:t>
            </a:r>
            <a:r>
              <a:rPr lang="tr-TR" dirty="0"/>
              <a:t> gerek kamuda gerekse özel sektörde mücadele edilmesi ve önlem alınması gereken bir çalışma hayatı sorunu olduğunu ortaya koymuştur</a:t>
            </a:r>
            <a:r>
              <a:rPr lang="tr-TR" dirty="0" smtClean="0"/>
              <a:t>.</a:t>
            </a:r>
            <a:endParaRPr lang="tr-TR" dirty="0"/>
          </a:p>
        </p:txBody>
      </p:sp>
    </p:spTree>
    <p:extLst>
      <p:ext uri="{BB962C8B-B14F-4D97-AF65-F5344CB8AC3E}">
        <p14:creationId xmlns:p14="http://schemas.microsoft.com/office/powerpoint/2010/main" val="24716049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TÜRKİYE'DE MOBBİNG İLE İLGİLİ HUKUKİ DURUM</a:t>
            </a:r>
            <a:endParaRPr lang="tr-TR" dirty="0"/>
          </a:p>
        </p:txBody>
      </p:sp>
      <p:sp>
        <p:nvSpPr>
          <p:cNvPr id="3" name="İçerik Yer Tutucusu 2"/>
          <p:cNvSpPr>
            <a:spLocks noGrp="1"/>
          </p:cNvSpPr>
          <p:nvPr>
            <p:ph idx="1"/>
          </p:nvPr>
        </p:nvSpPr>
        <p:spPr/>
        <p:txBody>
          <a:bodyPr>
            <a:normAutofit/>
          </a:bodyPr>
          <a:lstStyle/>
          <a:p>
            <a:pPr marL="0" indent="0" algn="just">
              <a:buNone/>
            </a:pPr>
            <a:r>
              <a:rPr lang="tr-TR" b="1" dirty="0" smtClean="0">
                <a:hlinkClick r:id="rId2" tooltip="1982 Anayasası"/>
              </a:rPr>
              <a:t>Anayasa</a:t>
            </a:r>
            <a:r>
              <a:rPr lang="tr-TR" baseline="30000" dirty="0" smtClean="0"/>
              <a:t>’</a:t>
            </a:r>
            <a:r>
              <a:rPr lang="tr-TR" dirty="0" smtClean="0"/>
              <a:t>da </a:t>
            </a:r>
            <a:r>
              <a:rPr lang="tr-TR" dirty="0"/>
              <a:t>belirtilen maddeler;</a:t>
            </a:r>
          </a:p>
          <a:p>
            <a:pPr algn="just"/>
            <a:r>
              <a:rPr lang="tr-TR" dirty="0"/>
              <a:t>Anayasa'nın 125. maddesi; “İdarenin her türlü eylem ve işlemine karşı yargı yolu açıktır…”</a:t>
            </a:r>
          </a:p>
          <a:p>
            <a:pPr algn="just"/>
            <a:r>
              <a:rPr lang="tr-TR" dirty="0"/>
              <a:t>Anayasa'nın 128. maddesi; “Memurların ve diğer kamu görevlilerinin nitelikleri, atanmaları, görev ve yetkileri, hakları ve yükümlülükleri, aylık ve ödenekleri ve diğer özlük işleri kanunla düzenlenir. Ancak, malî ve sosyal haklara ilişkin toplu sözleşme hükümleri saklıdır.</a:t>
            </a:r>
          </a:p>
          <a:p>
            <a:pPr algn="just"/>
            <a:r>
              <a:rPr lang="tr-TR" dirty="0"/>
              <a:t>Anayasa'nın 129. maddesi; “Memurlar ve diğer kamu görevlileri Anayasa ve kanunlara sadık kalarak faaliyette bulunmakla yükümlüdürler. Memurlar ve diğer kamu görevlileri ile kamu kurumu niteliğindeki meslek kuruluşları ve bunların üst kuruluşları mensuplarına savunma hakkı tanınmadıkça disiplin cezası verilemez. Disiplin kararları yargı denetimi dışında bırakılamaz</a:t>
            </a:r>
            <a:r>
              <a:rPr lang="tr-TR" dirty="0" smtClean="0"/>
              <a:t>.”</a:t>
            </a:r>
            <a:endParaRPr lang="tr-TR" dirty="0"/>
          </a:p>
        </p:txBody>
      </p:sp>
    </p:spTree>
    <p:extLst>
      <p:ext uri="{BB962C8B-B14F-4D97-AF65-F5344CB8AC3E}">
        <p14:creationId xmlns:p14="http://schemas.microsoft.com/office/powerpoint/2010/main" val="1589326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1930400"/>
            <a:ext cx="8596668" cy="4597026"/>
          </a:xfrm>
        </p:spPr>
        <p:txBody>
          <a:bodyPr/>
          <a:lstStyle/>
          <a:p>
            <a:pPr marL="0" indent="0" algn="just">
              <a:buNone/>
            </a:pPr>
            <a:r>
              <a:rPr lang="tr-TR" sz="2000" b="1" dirty="0"/>
              <a:t>5237 sayılı </a:t>
            </a:r>
            <a:r>
              <a:rPr lang="tr-TR" sz="2000" b="1" dirty="0">
                <a:hlinkClick r:id="rId2" tooltip="Türk Ceza Kanunu"/>
              </a:rPr>
              <a:t>Türk Ceza Kanunu</a:t>
            </a:r>
            <a:endParaRPr lang="tr-TR" sz="2000" b="1" dirty="0"/>
          </a:p>
          <a:p>
            <a:pPr algn="just"/>
            <a:r>
              <a:rPr lang="tr-TR" dirty="0"/>
              <a:t>Türk Ceza Kanunu'nun 94. maddesi ; "Bir kişiye karşı insan onuruyla bağdaşmayan ve bedensel veya ruhsal yönden acı çekmesine, algılama veya irade yeteneğinin etkilenmesine, aşağılanmasına yol açacak davranışları gerçekleştiren kamu görevlisi hakkında 3 yıldan 12 yıla kadar hapis cezasına hükmolunur…." Bu suçun işlenişine iştirak eden diğer kişilerde kamu görevlisi gibi cezalandırılır. Bu suçun ihmali davranışla işlenmesi halinde, verilecek cezada bu nedenle indirim yapılmaz</a:t>
            </a:r>
            <a:r>
              <a:rPr lang="tr-TR" dirty="0" smtClean="0"/>
              <a:t>.”</a:t>
            </a:r>
            <a:endParaRPr lang="tr-TR" dirty="0"/>
          </a:p>
        </p:txBody>
      </p:sp>
    </p:spTree>
    <p:extLst>
      <p:ext uri="{BB962C8B-B14F-4D97-AF65-F5344CB8AC3E}">
        <p14:creationId xmlns:p14="http://schemas.microsoft.com/office/powerpoint/2010/main" val="31655199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1330037"/>
            <a:ext cx="8596668" cy="4810990"/>
          </a:xfrm>
        </p:spPr>
        <p:txBody>
          <a:bodyPr>
            <a:normAutofit lnSpcReduction="10000"/>
          </a:bodyPr>
          <a:lstStyle/>
          <a:p>
            <a:pPr marL="0" indent="0" algn="just">
              <a:buNone/>
            </a:pPr>
            <a:r>
              <a:rPr lang="tr-TR" sz="2200" b="1" dirty="0"/>
              <a:t>6098 sayılı Türk Borçlar Kanunu</a:t>
            </a:r>
            <a:endParaRPr lang="tr-TR" sz="2200" dirty="0"/>
          </a:p>
          <a:p>
            <a:pPr algn="just"/>
            <a:r>
              <a:rPr lang="tr-TR" dirty="0"/>
              <a:t>Yeni Borçlar Kanunu'nun 417</a:t>
            </a:r>
            <a:r>
              <a:rPr lang="tr-TR" dirty="0" smtClean="0"/>
              <a:t>.</a:t>
            </a:r>
            <a:r>
              <a:rPr lang="tr-TR" dirty="0"/>
              <a:t> maddesi; "İşveren, hizmet ilişkisinde işçinin kişiliğini korumak ve saygı göstermek ve işyerinde dürüstlük ilkelerine uygun bir düzeni sağlamakla, özellikle işçilerin psikolojik ve cinsel tacize uğramamaları ve bu tür tacizlere uğramış olanların daha fazla zarar görmemeleri için gerekli önlemleri almakla yükümlüdür</a:t>
            </a:r>
            <a:r>
              <a:rPr lang="tr-TR" dirty="0" smtClean="0"/>
              <a:t>.«</a:t>
            </a:r>
            <a:endParaRPr lang="tr-TR" baseline="30000" dirty="0"/>
          </a:p>
          <a:p>
            <a:pPr algn="just"/>
            <a:endParaRPr lang="tr-TR" dirty="0"/>
          </a:p>
          <a:p>
            <a:pPr marL="0" indent="0" algn="just">
              <a:buNone/>
            </a:pPr>
            <a:r>
              <a:rPr lang="tr-TR" sz="2400" b="1" dirty="0"/>
              <a:t>657 Sayılı Devlet Memurları Kanunu</a:t>
            </a:r>
            <a:endParaRPr lang="tr-TR" dirty="0"/>
          </a:p>
          <a:p>
            <a:pPr algn="just"/>
            <a:r>
              <a:rPr lang="tr-TR" dirty="0"/>
              <a:t>Devlet Memurları Kanunu'nun 10</a:t>
            </a:r>
            <a:r>
              <a:rPr lang="tr-TR" dirty="0" smtClean="0"/>
              <a:t>.</a:t>
            </a:r>
            <a:r>
              <a:rPr lang="tr-TR" dirty="0"/>
              <a:t> maddesi; “…Amir, maiyetindeki memurlara hakkaniyet ve eşitlik içinde davranır. Amirlik yetkisini kanun, tüzük ve yönetmeliklerde belirtilen esaslar içinde kullanır…”</a:t>
            </a:r>
          </a:p>
          <a:p>
            <a:pPr algn="just"/>
            <a:r>
              <a:rPr lang="tr-TR" dirty="0"/>
              <a:t>Devlet Memurları Kanunu'nun 11. maddesi; “Devlet memurları kanun, tüzük ve yönetmeliklerde belirtilen esaslara uymakla ve amirler tarafından verilen görevleri yerine getirmekle yükümlü ve görevlerinin iyi ve doğru yürütülmesinden amirlerine karşı sorumludurlar</a:t>
            </a:r>
            <a:r>
              <a:rPr lang="tr-TR" dirty="0" smtClean="0"/>
              <a:t>.”</a:t>
            </a:r>
            <a:endParaRPr lang="tr-TR" dirty="0"/>
          </a:p>
        </p:txBody>
      </p:sp>
    </p:spTree>
    <p:extLst>
      <p:ext uri="{BB962C8B-B14F-4D97-AF65-F5344CB8AC3E}">
        <p14:creationId xmlns:p14="http://schemas.microsoft.com/office/powerpoint/2010/main" val="9891833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1402773"/>
            <a:ext cx="8596668" cy="4638589"/>
          </a:xfrm>
        </p:spPr>
        <p:txBody>
          <a:bodyPr/>
          <a:lstStyle/>
          <a:p>
            <a:pPr algn="just"/>
            <a:r>
              <a:rPr lang="tr-TR" dirty="0"/>
              <a:t>Devlet Memurları Kanunu'nun 17. maddesi; “Devlet memurları, bu kanun ve bu kanuna dayanılarak yayınlanan tüzük ve yönetmeliklere göre tayin ve tespit olunup yürürlükte bulunan hükümlerin kendileri hakkında aynen uygulanmasını istemek hakkına sahiptirler</a:t>
            </a:r>
            <a:r>
              <a:rPr lang="tr-TR" dirty="0" smtClean="0"/>
              <a:t>.”</a:t>
            </a:r>
          </a:p>
          <a:p>
            <a:pPr algn="just"/>
            <a:r>
              <a:rPr lang="tr-TR" dirty="0"/>
              <a:t>Devlet Memurları Kanunu'nun 18. maddesi; “Kanunlarda yazılı haller dışında Devlet memurunun memurluğuna son verilmez, aylık ve başka hakları elinden alınamaz.</a:t>
            </a:r>
          </a:p>
          <a:p>
            <a:pPr algn="just"/>
            <a:r>
              <a:rPr lang="tr-TR" dirty="0"/>
              <a:t>Devlet Memurları Kanunu'nun 21. maddesi; “Devlet memurları kurumlarıyla ilgili resmi ve şahsi işlerinden dolayı müracaat; amirleri veya kurumları tarafından kendilerine uygulanan idari eylem ve işlemlerden dolayı şikayet ve dava açma hakkına sahiptirler.”</a:t>
            </a:r>
          </a:p>
          <a:p>
            <a:pPr algn="just"/>
            <a:r>
              <a:rPr lang="tr-TR" i="1" dirty="0"/>
              <a:t>Şikayet ve müracaatlara ilişkin </a:t>
            </a:r>
            <a:r>
              <a:rPr lang="tr-TR" b="1" i="1" dirty="0"/>
              <a:t>Devlet Memurlarının Şikayet ve Müracaatları Hakkında Yönetmelik</a:t>
            </a:r>
            <a:r>
              <a:rPr lang="tr-TR" i="1" dirty="0"/>
              <a:t> de </a:t>
            </a:r>
            <a:r>
              <a:rPr lang="tr-TR" i="1" dirty="0" smtClean="0"/>
              <a:t>bulunmaktadır</a:t>
            </a:r>
            <a:r>
              <a:rPr lang="tr-TR" i="1" dirty="0" smtClean="0"/>
              <a:t>.</a:t>
            </a:r>
            <a:endParaRPr lang="tr-TR" dirty="0"/>
          </a:p>
        </p:txBody>
      </p:sp>
    </p:spTree>
    <p:extLst>
      <p:ext uri="{BB962C8B-B14F-4D97-AF65-F5344CB8AC3E}">
        <p14:creationId xmlns:p14="http://schemas.microsoft.com/office/powerpoint/2010/main" val="26536210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TANIM</a:t>
            </a:r>
            <a:endParaRPr lang="tr-TR" dirty="0"/>
          </a:p>
        </p:txBody>
      </p:sp>
      <p:sp>
        <p:nvSpPr>
          <p:cNvPr id="3" name="İçerik Yer Tutucusu 2"/>
          <p:cNvSpPr>
            <a:spLocks noGrp="1"/>
          </p:cNvSpPr>
          <p:nvPr>
            <p:ph idx="1"/>
          </p:nvPr>
        </p:nvSpPr>
        <p:spPr>
          <a:xfrm>
            <a:off x="677334" y="1548248"/>
            <a:ext cx="8596668" cy="4648980"/>
          </a:xfrm>
        </p:spPr>
        <p:txBody>
          <a:bodyPr>
            <a:normAutofit fontScale="92500" lnSpcReduction="10000"/>
          </a:bodyPr>
          <a:lstStyle/>
          <a:p>
            <a:pPr algn="just">
              <a:lnSpc>
                <a:spcPct val="150000"/>
              </a:lnSpc>
            </a:pPr>
            <a:r>
              <a:rPr lang="tr-TR" b="1" dirty="0" err="1" smtClean="0"/>
              <a:t>Mobbing</a:t>
            </a:r>
            <a:r>
              <a:rPr lang="tr-TR" dirty="0" smtClean="0"/>
              <a:t> </a:t>
            </a:r>
            <a:r>
              <a:rPr lang="tr-TR" dirty="0"/>
              <a:t>kavramı, İngilizce </a:t>
            </a:r>
            <a:r>
              <a:rPr lang="tr-TR" dirty="0" smtClean="0"/>
              <a:t>“</a:t>
            </a:r>
            <a:r>
              <a:rPr lang="tr-TR" b="1" dirty="0" err="1"/>
              <a:t>mob</a:t>
            </a:r>
            <a:r>
              <a:rPr lang="tr-TR" dirty="0"/>
              <a:t>” kökünden gelmektedir. </a:t>
            </a:r>
            <a:endParaRPr lang="tr-TR" dirty="0" smtClean="0"/>
          </a:p>
          <a:p>
            <a:pPr algn="just">
              <a:lnSpc>
                <a:spcPct val="150000"/>
              </a:lnSpc>
            </a:pPr>
            <a:r>
              <a:rPr lang="tr-TR" dirty="0" smtClean="0"/>
              <a:t>“</a:t>
            </a:r>
            <a:r>
              <a:rPr lang="tr-TR" b="1" dirty="0" err="1"/>
              <a:t>Mob</a:t>
            </a:r>
            <a:r>
              <a:rPr lang="tr-TR" dirty="0"/>
              <a:t>” sözcüğü, </a:t>
            </a:r>
            <a:r>
              <a:rPr lang="tr-TR" dirty="0" smtClean="0"/>
              <a:t>yasal </a:t>
            </a:r>
            <a:r>
              <a:rPr lang="tr-TR" dirty="0"/>
              <a:t>olmayan biçimde şiddet uygulayan kalabalık veya “çete” anlamındadır. </a:t>
            </a:r>
            <a:endParaRPr lang="tr-TR" dirty="0" smtClean="0"/>
          </a:p>
          <a:p>
            <a:pPr algn="just">
              <a:lnSpc>
                <a:spcPct val="150000"/>
              </a:lnSpc>
            </a:pPr>
            <a:r>
              <a:rPr lang="tr-TR" dirty="0" smtClean="0"/>
              <a:t>Bir </a:t>
            </a:r>
            <a:r>
              <a:rPr lang="tr-TR" dirty="0"/>
              <a:t>eylem biçimi olarak </a:t>
            </a:r>
            <a:r>
              <a:rPr lang="tr-TR" b="1" dirty="0" err="1"/>
              <a:t>mobbing</a:t>
            </a:r>
            <a:r>
              <a:rPr lang="tr-TR" dirty="0"/>
              <a:t> sözcüğü ise, psikolojik şiddet, kuşatma, topluca saldırma, rahatsız etme veya sıkıntı verme anlamına gelmektedir</a:t>
            </a:r>
            <a:r>
              <a:rPr lang="tr-TR" dirty="0" smtClean="0"/>
              <a:t>.</a:t>
            </a:r>
          </a:p>
          <a:p>
            <a:pPr algn="just">
              <a:lnSpc>
                <a:spcPct val="150000"/>
              </a:lnSpc>
            </a:pPr>
            <a:r>
              <a:rPr lang="tr-TR" dirty="0" err="1"/>
              <a:t>Caroll</a:t>
            </a:r>
            <a:r>
              <a:rPr lang="tr-TR" dirty="0"/>
              <a:t> </a:t>
            </a:r>
            <a:r>
              <a:rPr lang="tr-TR" dirty="0" err="1"/>
              <a:t>Bodsky</a:t>
            </a:r>
            <a:r>
              <a:rPr lang="tr-TR" dirty="0"/>
              <a:t>, Taciz Edilmiş Çalışan adlı kitabında, </a:t>
            </a:r>
            <a:r>
              <a:rPr lang="tr-TR" i="1" dirty="0"/>
              <a:t>“taciz ya da rahatsız etme, insanların kendilerini ayrı tutma ve ayrıcalıklarını koruma için kurulu bir işleyiş olmadığı zaman başvurdukları bir yoldur”</a:t>
            </a:r>
            <a:r>
              <a:rPr lang="tr-TR" dirty="0"/>
              <a:t> şeklinde tanımlamaktadır.</a:t>
            </a:r>
          </a:p>
          <a:p>
            <a:pPr algn="just">
              <a:lnSpc>
                <a:spcPct val="150000"/>
              </a:lnSpc>
            </a:pPr>
            <a:r>
              <a:rPr lang="tr-TR" dirty="0" smtClean="0"/>
              <a:t>Özellikle </a:t>
            </a:r>
            <a:r>
              <a:rPr lang="tr-TR" u="sng" dirty="0"/>
              <a:t>hiyerarşik yapılanmış gruplarda </a:t>
            </a:r>
            <a:r>
              <a:rPr lang="tr-TR" dirty="0"/>
              <a:t>ve </a:t>
            </a:r>
            <a:r>
              <a:rPr lang="tr-TR" u="sng" dirty="0"/>
              <a:t>kontrolün zayıf olduğu örgütlerde</a:t>
            </a:r>
            <a:r>
              <a:rPr lang="tr-TR" dirty="0"/>
              <a:t>, </a:t>
            </a:r>
            <a:r>
              <a:rPr lang="tr-TR" u="sng" dirty="0"/>
              <a:t>gücü elinde bulunduran kişinin ya da grubun</a:t>
            </a:r>
            <a:r>
              <a:rPr lang="tr-TR" dirty="0"/>
              <a:t>, </a:t>
            </a:r>
            <a:r>
              <a:rPr lang="tr-TR" u="sng" dirty="0"/>
              <a:t>diğerlerine psikolojik yollardan</a:t>
            </a:r>
            <a:r>
              <a:rPr lang="tr-TR" dirty="0"/>
              <a:t>, </a:t>
            </a:r>
            <a:r>
              <a:rPr lang="tr-TR" u="sng" dirty="0"/>
              <a:t>uzun süreli sistematik baskı </a:t>
            </a:r>
            <a:r>
              <a:rPr lang="tr-TR" dirty="0"/>
              <a:t>uygulamasıdır</a:t>
            </a:r>
            <a:r>
              <a:rPr lang="tr-TR" dirty="0" smtClean="0"/>
              <a:t>.</a:t>
            </a:r>
          </a:p>
        </p:txBody>
      </p:sp>
    </p:spTree>
    <p:extLst>
      <p:ext uri="{BB962C8B-B14F-4D97-AF65-F5344CB8AC3E}">
        <p14:creationId xmlns:p14="http://schemas.microsoft.com/office/powerpoint/2010/main" val="12359453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55518"/>
          </a:xfrm>
        </p:spPr>
        <p:txBody>
          <a:bodyPr/>
          <a:lstStyle/>
          <a:p>
            <a:r>
              <a:rPr lang="tr-TR" b="1" dirty="0" smtClean="0"/>
              <a:t>ÖRNEK DAVALAR</a:t>
            </a:r>
            <a:endParaRPr lang="tr-TR" dirty="0"/>
          </a:p>
        </p:txBody>
      </p:sp>
      <p:sp>
        <p:nvSpPr>
          <p:cNvPr id="3" name="İçerik Yer Tutucusu 2"/>
          <p:cNvSpPr>
            <a:spLocks noGrp="1"/>
          </p:cNvSpPr>
          <p:nvPr>
            <p:ph idx="1"/>
          </p:nvPr>
        </p:nvSpPr>
        <p:spPr>
          <a:xfrm>
            <a:off x="677334" y="1662545"/>
            <a:ext cx="8596668" cy="4378817"/>
          </a:xfrm>
        </p:spPr>
        <p:txBody>
          <a:bodyPr>
            <a:normAutofit/>
          </a:bodyPr>
          <a:lstStyle/>
          <a:p>
            <a:pPr algn="just"/>
            <a:r>
              <a:rPr lang="tr-TR" dirty="0" smtClean="0"/>
              <a:t>Türkiye'de </a:t>
            </a:r>
            <a:r>
              <a:rPr lang="tr-TR" dirty="0" err="1"/>
              <a:t>mobbing</a:t>
            </a:r>
            <a:r>
              <a:rPr lang="tr-TR" dirty="0"/>
              <a:t> davaları açılmaya başlanmış olup, Şubat 2006'da Jeoloji Mühendisleri Odasına dava açan </a:t>
            </a:r>
            <a:r>
              <a:rPr lang="tr-TR" b="1" dirty="0"/>
              <a:t>Tülin Yıldırım</a:t>
            </a:r>
            <a:r>
              <a:rPr lang="tr-TR" dirty="0"/>
              <a:t> bu davayı Aralık 2006'da kazanarak ilk örneği oluşturmuştur. JMO tarafından temyiz edilen karar, </a:t>
            </a:r>
            <a:r>
              <a:rPr lang="tr-TR" dirty="0">
                <a:hlinkClick r:id="rId2" tooltip="Yargıtay"/>
              </a:rPr>
              <a:t>Yargıtay</a:t>
            </a:r>
            <a:r>
              <a:rPr lang="tr-TR" dirty="0"/>
              <a:t> tarafından da Temmuz 2008'de onanması ardından hukuki olarak </a:t>
            </a:r>
            <a:r>
              <a:rPr lang="tr-TR" dirty="0" err="1"/>
              <a:t>mobbing</a:t>
            </a:r>
            <a:r>
              <a:rPr lang="tr-TR" dirty="0"/>
              <a:t> davalarının önünü açmıştır</a:t>
            </a:r>
            <a:r>
              <a:rPr lang="tr-TR" dirty="0" smtClean="0"/>
              <a:t>.</a:t>
            </a:r>
            <a:endParaRPr lang="tr-TR" dirty="0"/>
          </a:p>
          <a:p>
            <a:pPr algn="just"/>
            <a:r>
              <a:rPr lang="tr-TR" dirty="0"/>
              <a:t>Basına "</a:t>
            </a:r>
            <a:r>
              <a:rPr lang="tr-TR" b="1" dirty="0"/>
              <a:t>top sakal davası</a:t>
            </a:r>
            <a:r>
              <a:rPr lang="tr-TR" dirty="0" smtClean="0"/>
              <a:t>"</a:t>
            </a:r>
            <a:r>
              <a:rPr lang="tr-TR" dirty="0"/>
              <a:t> olarak yansıyan diğer bir dava ise </a:t>
            </a:r>
            <a:r>
              <a:rPr lang="tr-TR" dirty="0">
                <a:hlinkClick r:id="rId3" tooltip="Türk Telekom"/>
              </a:rPr>
              <a:t>Türk Telekom</a:t>
            </a:r>
            <a:r>
              <a:rPr lang="tr-TR" dirty="0"/>
              <a:t>'a karşı açılmıştır. Türk Telekom'da şef mühendis olarak çalışan </a:t>
            </a:r>
            <a:r>
              <a:rPr lang="tr-TR" b="1" dirty="0"/>
              <a:t>Bülent </a:t>
            </a:r>
            <a:r>
              <a:rPr lang="tr-TR" b="1" dirty="0" err="1"/>
              <a:t>Atuk</a:t>
            </a:r>
            <a:r>
              <a:rPr lang="tr-TR" dirty="0"/>
              <a:t> Ankara İş Mahkemesi'ne yaptığı başvuruyla, kendisine uygulanan sistematik psikolojik tacizin tespitini ve manevi tazminat ödenmesini talep etti. 2010 yılında karara bağlanan davayla mahkeme, Şef Mühendis Bülent </a:t>
            </a:r>
            <a:r>
              <a:rPr lang="tr-TR" dirty="0" err="1"/>
              <a:t>Atuk'a</a:t>
            </a:r>
            <a:r>
              <a:rPr lang="tr-TR" dirty="0"/>
              <a:t> mesleğine uygun iş verilmeyerek, çöp tenekesi, perdesi, kalorifer tesisatı, telefonu, bilgisayarı askısı olmayan odada yıllarca tek başına oturtulmasını, top sakal bırakması nedeniyle hukuka aykırı disiplin cezaları verilmesini sistematik psikolojik taciz (</a:t>
            </a:r>
            <a:r>
              <a:rPr lang="tr-TR" dirty="0" err="1"/>
              <a:t>mobbing</a:t>
            </a:r>
            <a:r>
              <a:rPr lang="tr-TR" dirty="0"/>
              <a:t>) kabul ederek şirketi manevi tazminat ödemeye mahkûm etti</a:t>
            </a:r>
            <a:r>
              <a:rPr lang="tr-TR" dirty="0" smtClean="0"/>
              <a:t>.</a:t>
            </a:r>
            <a:endParaRPr lang="tr-TR" dirty="0"/>
          </a:p>
        </p:txBody>
      </p:sp>
    </p:spTree>
    <p:extLst>
      <p:ext uri="{BB962C8B-B14F-4D97-AF65-F5344CB8AC3E}">
        <p14:creationId xmlns:p14="http://schemas.microsoft.com/office/powerpoint/2010/main" val="2228821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TANIM</a:t>
            </a:r>
          </a:p>
        </p:txBody>
      </p:sp>
      <p:sp>
        <p:nvSpPr>
          <p:cNvPr id="3" name="İçerik Yer Tutucusu 2"/>
          <p:cNvSpPr>
            <a:spLocks noGrp="1"/>
          </p:cNvSpPr>
          <p:nvPr>
            <p:ph idx="1"/>
          </p:nvPr>
        </p:nvSpPr>
        <p:spPr/>
        <p:txBody>
          <a:bodyPr>
            <a:normAutofit/>
          </a:bodyPr>
          <a:lstStyle/>
          <a:p>
            <a:pPr algn="just">
              <a:lnSpc>
                <a:spcPct val="150000"/>
              </a:lnSpc>
            </a:pPr>
            <a:r>
              <a:rPr lang="tr-TR" dirty="0" err="1"/>
              <a:t>Mobbing</a:t>
            </a:r>
            <a:r>
              <a:rPr lang="tr-TR" dirty="0"/>
              <a:t> duygusal bir saldırıdır. </a:t>
            </a:r>
            <a:endParaRPr lang="tr-TR" dirty="0" smtClean="0"/>
          </a:p>
          <a:p>
            <a:pPr algn="just">
              <a:lnSpc>
                <a:spcPct val="150000"/>
              </a:lnSpc>
            </a:pPr>
            <a:r>
              <a:rPr lang="tr-TR" dirty="0" smtClean="0"/>
              <a:t>Yaş</a:t>
            </a:r>
            <a:r>
              <a:rPr lang="tr-TR" dirty="0"/>
              <a:t>, ırk, cinsiyet ayrımı gözetmeden, taciz, rahatsız etme ve kötü davranış yoluyla herhangi bir kişiye yönelen saldırganlıktır. </a:t>
            </a:r>
            <a:endParaRPr lang="tr-TR" dirty="0" smtClean="0"/>
          </a:p>
          <a:p>
            <a:pPr algn="just">
              <a:lnSpc>
                <a:spcPct val="150000"/>
              </a:lnSpc>
            </a:pPr>
            <a:r>
              <a:rPr lang="tr-TR" dirty="0" smtClean="0"/>
              <a:t>Kişiyi </a:t>
            </a:r>
            <a:r>
              <a:rPr lang="tr-TR" dirty="0"/>
              <a:t>iş yaşamından dışlamak amacıyla kasıtlı olarak yapılır. </a:t>
            </a:r>
            <a:endParaRPr lang="tr-TR" dirty="0" smtClean="0"/>
          </a:p>
          <a:p>
            <a:pPr algn="just">
              <a:lnSpc>
                <a:spcPct val="150000"/>
              </a:lnSpc>
            </a:pPr>
            <a:r>
              <a:rPr lang="tr-TR" dirty="0" smtClean="0"/>
              <a:t>Kişinin </a:t>
            </a:r>
            <a:r>
              <a:rPr lang="tr-TR" dirty="0"/>
              <a:t>saygısız ve zararlı bir davranışın hedefi olmasıyla başlar</a:t>
            </a:r>
            <a:r>
              <a:rPr lang="tr-TR" dirty="0" smtClean="0"/>
              <a:t>.</a:t>
            </a:r>
          </a:p>
          <a:p>
            <a:pPr algn="just">
              <a:lnSpc>
                <a:spcPct val="150000"/>
              </a:lnSpc>
            </a:pPr>
            <a:r>
              <a:rPr lang="tr-TR" dirty="0" smtClean="0"/>
              <a:t>İşveren; </a:t>
            </a:r>
            <a:r>
              <a:rPr lang="tr-TR" dirty="0"/>
              <a:t>ima ve alayla, karşısındakinin toplumsal itibarını düşürmeye yönelik saldırgan bir ortam yaratarak kişiyi işten ayrılmaya zorlar</a:t>
            </a:r>
            <a:r>
              <a:rPr lang="tr-TR" dirty="0" smtClean="0"/>
              <a:t>.</a:t>
            </a:r>
            <a:endParaRPr lang="tr-TR" dirty="0"/>
          </a:p>
        </p:txBody>
      </p:sp>
    </p:spTree>
    <p:extLst>
      <p:ext uri="{BB962C8B-B14F-4D97-AF65-F5344CB8AC3E}">
        <p14:creationId xmlns:p14="http://schemas.microsoft.com/office/powerpoint/2010/main" val="3973470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MOBBİNG</a:t>
            </a:r>
            <a:endParaRPr lang="tr-TR" dirty="0"/>
          </a:p>
        </p:txBody>
      </p:sp>
      <p:sp>
        <p:nvSpPr>
          <p:cNvPr id="3" name="İçerik Yer Tutucusu 2"/>
          <p:cNvSpPr>
            <a:spLocks noGrp="1"/>
          </p:cNvSpPr>
          <p:nvPr>
            <p:ph idx="1"/>
          </p:nvPr>
        </p:nvSpPr>
        <p:spPr>
          <a:xfrm>
            <a:off x="677334" y="1692994"/>
            <a:ext cx="8596668" cy="3880773"/>
          </a:xfrm>
        </p:spPr>
        <p:txBody>
          <a:bodyPr>
            <a:normAutofit/>
          </a:bodyPr>
          <a:lstStyle/>
          <a:p>
            <a:r>
              <a:rPr lang="tr-TR" dirty="0" smtClean="0"/>
              <a:t>Her </a:t>
            </a:r>
            <a:r>
              <a:rPr lang="tr-TR" dirty="0"/>
              <a:t>işyerinde ve her türlü kuruluşta </a:t>
            </a:r>
            <a:r>
              <a:rPr lang="tr-TR" dirty="0" smtClean="0"/>
              <a:t>rastlanabilmektedir</a:t>
            </a:r>
            <a:r>
              <a:rPr lang="tr-TR" dirty="0"/>
              <a:t>.</a:t>
            </a:r>
            <a:endParaRPr lang="tr-TR" dirty="0" smtClean="0"/>
          </a:p>
          <a:p>
            <a:r>
              <a:rPr lang="tr-TR" dirty="0" smtClean="0"/>
              <a:t>Yapılan bir </a:t>
            </a:r>
            <a:r>
              <a:rPr lang="tr-TR" dirty="0"/>
              <a:t>araştırmaya göre </a:t>
            </a:r>
            <a:r>
              <a:rPr lang="tr-TR" dirty="0" err="1" smtClean="0"/>
              <a:t>mobbing</a:t>
            </a:r>
            <a:r>
              <a:rPr lang="tr-TR" dirty="0" smtClean="0"/>
              <a:t> </a:t>
            </a:r>
          </a:p>
          <a:p>
            <a:pPr lvl="1"/>
            <a:r>
              <a:rPr lang="tr-TR" dirty="0" smtClean="0"/>
              <a:t>kâr </a:t>
            </a:r>
            <a:r>
              <a:rPr lang="tr-TR" dirty="0"/>
              <a:t>amacı gütmeyen kuruluşlarda, </a:t>
            </a:r>
            <a:endParaRPr lang="tr-TR" dirty="0" smtClean="0"/>
          </a:p>
          <a:p>
            <a:pPr lvl="1"/>
            <a:r>
              <a:rPr lang="tr-TR" dirty="0" smtClean="0"/>
              <a:t>okullarda </a:t>
            </a:r>
            <a:r>
              <a:rPr lang="tr-TR" dirty="0"/>
              <a:t>ve </a:t>
            </a:r>
            <a:endParaRPr lang="tr-TR" dirty="0" smtClean="0"/>
          </a:p>
          <a:p>
            <a:pPr lvl="1"/>
            <a:r>
              <a:rPr lang="tr-TR" dirty="0" smtClean="0"/>
              <a:t>sağlık sektöründe</a:t>
            </a:r>
          </a:p>
          <a:p>
            <a:pPr marL="0" indent="0">
              <a:buNone/>
            </a:pPr>
            <a:r>
              <a:rPr lang="tr-TR" dirty="0" smtClean="0"/>
              <a:t>daha yaygındır.</a:t>
            </a:r>
          </a:p>
        </p:txBody>
      </p:sp>
      <p:pic>
        <p:nvPicPr>
          <p:cNvPr id="4" name="Picture 2" descr="http://www.kariyer.net/ik-blog/wp-content/uploads/2015/03/mobb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6482" y="3782291"/>
            <a:ext cx="5967520" cy="2983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09619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MOBBİNG 2</a:t>
            </a:r>
            <a:endParaRPr lang="tr-TR" dirty="0"/>
          </a:p>
        </p:txBody>
      </p:sp>
      <p:sp>
        <p:nvSpPr>
          <p:cNvPr id="3" name="İçerik Yer Tutucusu 2"/>
          <p:cNvSpPr>
            <a:spLocks noGrp="1"/>
          </p:cNvSpPr>
          <p:nvPr>
            <p:ph idx="1"/>
          </p:nvPr>
        </p:nvSpPr>
        <p:spPr/>
        <p:txBody>
          <a:bodyPr/>
          <a:lstStyle/>
          <a:p>
            <a:endParaRPr lang="tr-TR" dirty="0" smtClean="0"/>
          </a:p>
          <a:p>
            <a:r>
              <a:rPr lang="tr-TR" dirty="0" smtClean="0"/>
              <a:t>Organizasyon </a:t>
            </a:r>
            <a:r>
              <a:rPr lang="tr-TR" dirty="0"/>
              <a:t>bozukluğunun daha fazla olduğu işyerlerinde</a:t>
            </a:r>
          </a:p>
          <a:p>
            <a:pPr lvl="1"/>
            <a:r>
              <a:rPr lang="tr-TR" dirty="0"/>
              <a:t>disiplin getirmek, </a:t>
            </a:r>
          </a:p>
          <a:p>
            <a:pPr lvl="1"/>
            <a:r>
              <a:rPr lang="tr-TR" dirty="0"/>
              <a:t>verimliliği artırmak, </a:t>
            </a:r>
          </a:p>
          <a:p>
            <a:pPr lvl="1"/>
            <a:r>
              <a:rPr lang="tr-TR" dirty="0"/>
              <a:t>refleksleri koşullandırma (askeri disiplin) </a:t>
            </a:r>
          </a:p>
          <a:p>
            <a:pPr marL="457200" lvl="1" indent="0">
              <a:buNone/>
            </a:pPr>
            <a:r>
              <a:rPr lang="tr-TR" sz="1800" dirty="0"/>
              <a:t>öne sürülerek yapılmakta ve meşrulaştırılmaktadır.</a:t>
            </a:r>
          </a:p>
          <a:p>
            <a:r>
              <a:rPr lang="tr-TR" dirty="0"/>
              <a:t>Yüksek işsizlik oranları ve dolayısıyla çalışanın değersiz görülmesi </a:t>
            </a:r>
            <a:r>
              <a:rPr lang="tr-TR" dirty="0" err="1"/>
              <a:t>mobbingin</a:t>
            </a:r>
            <a:r>
              <a:rPr lang="tr-TR" dirty="0"/>
              <a:t> artmasına neden olmaktadır</a:t>
            </a:r>
            <a:r>
              <a:rPr lang="tr-TR" dirty="0" smtClean="0"/>
              <a:t>.</a:t>
            </a:r>
            <a:endParaRPr lang="tr-TR" dirty="0"/>
          </a:p>
        </p:txBody>
      </p:sp>
    </p:spTree>
    <p:extLst>
      <p:ext uri="{BB962C8B-B14F-4D97-AF65-F5344CB8AC3E}">
        <p14:creationId xmlns:p14="http://schemas.microsoft.com/office/powerpoint/2010/main" val="41858723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MOBBİNG 3</a:t>
            </a:r>
            <a:endParaRPr lang="tr-TR" dirty="0"/>
          </a:p>
        </p:txBody>
      </p:sp>
      <p:sp>
        <p:nvSpPr>
          <p:cNvPr id="3" name="İçerik Yer Tutucusu 2"/>
          <p:cNvSpPr>
            <a:spLocks noGrp="1"/>
          </p:cNvSpPr>
          <p:nvPr>
            <p:ph idx="1"/>
          </p:nvPr>
        </p:nvSpPr>
        <p:spPr/>
        <p:txBody>
          <a:bodyPr/>
          <a:lstStyle/>
          <a:p>
            <a:r>
              <a:rPr lang="tr-TR" dirty="0"/>
              <a:t>Psikolog Michael H. </a:t>
            </a:r>
            <a:r>
              <a:rPr lang="tr-TR" dirty="0" smtClean="0"/>
              <a:t>Harrison’ın, 2004 yılında ABD’de </a:t>
            </a:r>
            <a:r>
              <a:rPr lang="tr-TR" dirty="0"/>
              <a:t>9.000 kamu çalışanı üzerinde </a:t>
            </a:r>
            <a:r>
              <a:rPr lang="tr-TR" dirty="0" smtClean="0"/>
              <a:t>yapmış olduğu bir </a:t>
            </a:r>
            <a:r>
              <a:rPr lang="tr-TR" dirty="0"/>
              <a:t>araştırmada, </a:t>
            </a:r>
            <a:endParaRPr lang="tr-TR" dirty="0" smtClean="0"/>
          </a:p>
          <a:p>
            <a:pPr lvl="1"/>
            <a:r>
              <a:rPr lang="tr-TR" dirty="0" smtClean="0"/>
              <a:t>kadın </a:t>
            </a:r>
            <a:r>
              <a:rPr lang="tr-TR" dirty="0"/>
              <a:t>çalışanların % 42’sinin, </a:t>
            </a:r>
            <a:endParaRPr lang="tr-TR" dirty="0" smtClean="0"/>
          </a:p>
          <a:p>
            <a:pPr lvl="1"/>
            <a:r>
              <a:rPr lang="tr-TR" dirty="0" smtClean="0"/>
              <a:t>erkek </a:t>
            </a:r>
            <a:r>
              <a:rPr lang="tr-TR" dirty="0"/>
              <a:t>çalışanların ise % 15’inin </a:t>
            </a:r>
            <a:endParaRPr lang="tr-TR" dirty="0" smtClean="0"/>
          </a:p>
          <a:p>
            <a:pPr marL="0" indent="0">
              <a:buNone/>
            </a:pPr>
            <a:r>
              <a:rPr lang="tr-TR" dirty="0" smtClean="0"/>
              <a:t>zorbalığa uğradığını belirtmiştir.</a:t>
            </a:r>
          </a:p>
          <a:p>
            <a:r>
              <a:rPr lang="tr-TR" dirty="0" smtClean="0"/>
              <a:t>Bunun </a:t>
            </a:r>
            <a:r>
              <a:rPr lang="tr-TR" dirty="0"/>
              <a:t>kayıp zaman ve verimlilik açısından 180 milyon dolara mal </a:t>
            </a:r>
            <a:r>
              <a:rPr lang="tr-TR" dirty="0" smtClean="0"/>
              <a:t>olduğunu söylemektedir.</a:t>
            </a:r>
          </a:p>
          <a:p>
            <a:r>
              <a:rPr lang="tr-TR" dirty="0" err="1"/>
              <a:t>Heinz</a:t>
            </a:r>
            <a:r>
              <a:rPr lang="tr-TR" dirty="0"/>
              <a:t> </a:t>
            </a:r>
            <a:r>
              <a:rPr lang="tr-TR" dirty="0" err="1" smtClean="0"/>
              <a:t>Leymann</a:t>
            </a:r>
            <a:r>
              <a:rPr lang="tr-TR" dirty="0" smtClean="0"/>
              <a:t>, </a:t>
            </a:r>
            <a:r>
              <a:rPr lang="tr-TR" dirty="0"/>
              <a:t>İsveç’te intiharların % 15’inin </a:t>
            </a:r>
            <a:r>
              <a:rPr lang="tr-TR" dirty="0" err="1"/>
              <a:t>mobbing</a:t>
            </a:r>
            <a:r>
              <a:rPr lang="tr-TR" dirty="0"/>
              <a:t> kaynaklı olduğunu </a:t>
            </a:r>
            <a:r>
              <a:rPr lang="tr-TR" dirty="0" smtClean="0"/>
              <a:t>söylemektedir.</a:t>
            </a:r>
            <a:endParaRPr lang="tr-TR" dirty="0"/>
          </a:p>
          <a:p>
            <a:endParaRPr lang="tr-TR" dirty="0"/>
          </a:p>
          <a:p>
            <a:endParaRPr lang="tr-TR" dirty="0"/>
          </a:p>
        </p:txBody>
      </p:sp>
    </p:spTree>
    <p:extLst>
      <p:ext uri="{BB962C8B-B14F-4D97-AF65-F5344CB8AC3E}">
        <p14:creationId xmlns:p14="http://schemas.microsoft.com/office/powerpoint/2010/main" val="3527494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990600"/>
          </a:xfrm>
        </p:spPr>
        <p:txBody>
          <a:bodyPr/>
          <a:lstStyle/>
          <a:p>
            <a:r>
              <a:rPr lang="tr-TR" b="1" dirty="0"/>
              <a:t>MOBBİNG NEDENLERİ</a:t>
            </a:r>
            <a:endParaRPr lang="tr-TR" dirty="0"/>
          </a:p>
        </p:txBody>
      </p:sp>
      <p:sp>
        <p:nvSpPr>
          <p:cNvPr id="3" name="İçerik Yer Tutucusu 2"/>
          <p:cNvSpPr>
            <a:spLocks noGrp="1"/>
          </p:cNvSpPr>
          <p:nvPr>
            <p:ph idx="1"/>
          </p:nvPr>
        </p:nvSpPr>
        <p:spPr>
          <a:xfrm>
            <a:off x="677334" y="1745673"/>
            <a:ext cx="8596668" cy="4243735"/>
          </a:xfrm>
        </p:spPr>
        <p:txBody>
          <a:bodyPr>
            <a:normAutofit/>
          </a:bodyPr>
          <a:lstStyle/>
          <a:p>
            <a:pPr marL="0" indent="0" algn="just">
              <a:buNone/>
            </a:pPr>
            <a:r>
              <a:rPr lang="tr-TR" dirty="0" smtClean="0"/>
              <a:t>	</a:t>
            </a:r>
            <a:r>
              <a:rPr lang="tr-TR" dirty="0"/>
              <a:t> </a:t>
            </a:r>
            <a:r>
              <a:rPr lang="tr-TR" dirty="0" smtClean="0"/>
              <a:t>İşyerlerinde </a:t>
            </a:r>
            <a:r>
              <a:rPr lang="tr-TR" dirty="0" err="1" smtClean="0"/>
              <a:t>mobbingin</a:t>
            </a:r>
            <a:r>
              <a:rPr lang="tr-TR" dirty="0" smtClean="0"/>
              <a:t> ortaya </a:t>
            </a:r>
            <a:r>
              <a:rPr lang="tr-TR" dirty="0"/>
              <a:t>çıkma nedenleri üzerine </a:t>
            </a:r>
            <a:r>
              <a:rPr lang="tr-TR" dirty="0" smtClean="0"/>
              <a:t>yapılan araştırmalarda, </a:t>
            </a:r>
            <a:r>
              <a:rPr lang="tr-TR" dirty="0"/>
              <a:t>yanlış personel seçimi ve işe alımı, dönemsel işçi </a:t>
            </a:r>
            <a:r>
              <a:rPr lang="tr-TR" dirty="0" smtClean="0"/>
              <a:t>istihdamı, işyerindeki </a:t>
            </a:r>
            <a:r>
              <a:rPr lang="tr-TR" dirty="0"/>
              <a:t>bazı mevkilerin elde edilebilmesi için yaşanan </a:t>
            </a:r>
            <a:r>
              <a:rPr lang="tr-TR" dirty="0" smtClean="0"/>
              <a:t>rekabet gibi nedenler </a:t>
            </a:r>
            <a:r>
              <a:rPr lang="tr-TR" dirty="0"/>
              <a:t>ortaya </a:t>
            </a:r>
            <a:r>
              <a:rPr lang="tr-TR" dirty="0" smtClean="0"/>
              <a:t>çıkmıştır</a:t>
            </a:r>
            <a:r>
              <a:rPr lang="tr-TR" dirty="0"/>
              <a:t>. </a:t>
            </a:r>
            <a:r>
              <a:rPr lang="tr-TR" dirty="0" smtClean="0"/>
              <a:t>Bunların yanı sıra bazı </a:t>
            </a:r>
            <a:r>
              <a:rPr lang="tr-TR" dirty="0"/>
              <a:t>örgütsel ve </a:t>
            </a:r>
            <a:r>
              <a:rPr lang="tr-TR" dirty="0" smtClean="0"/>
              <a:t>yönetsel nedenler </a:t>
            </a:r>
            <a:r>
              <a:rPr lang="tr-TR" dirty="0"/>
              <a:t>de </a:t>
            </a:r>
            <a:r>
              <a:rPr lang="tr-TR" dirty="0" err="1"/>
              <a:t>mobbing</a:t>
            </a:r>
            <a:r>
              <a:rPr lang="tr-TR" dirty="0"/>
              <a:t> </a:t>
            </a:r>
            <a:r>
              <a:rPr lang="tr-TR" dirty="0" smtClean="0"/>
              <a:t>sebebidir;</a:t>
            </a:r>
            <a:endParaRPr lang="tr-TR" dirty="0"/>
          </a:p>
          <a:p>
            <a:pPr algn="just"/>
            <a:r>
              <a:rPr lang="nn-NO" dirty="0" smtClean="0"/>
              <a:t>Psikolojik tacizin</a:t>
            </a:r>
            <a:r>
              <a:rPr lang="tr-TR" dirty="0" smtClean="0"/>
              <a:t> (</a:t>
            </a:r>
            <a:r>
              <a:rPr lang="tr-TR" dirty="0" err="1" smtClean="0"/>
              <a:t>mobbingin</a:t>
            </a:r>
            <a:r>
              <a:rPr lang="tr-TR" dirty="0" smtClean="0"/>
              <a:t>)</a:t>
            </a:r>
            <a:r>
              <a:rPr lang="nn-NO" dirty="0" smtClean="0"/>
              <a:t>, </a:t>
            </a:r>
            <a:r>
              <a:rPr lang="nn-NO" dirty="0"/>
              <a:t>disiplinin ve verimin artırılmasında araç </a:t>
            </a:r>
            <a:r>
              <a:rPr lang="nn-NO" dirty="0" smtClean="0"/>
              <a:t>olarak</a:t>
            </a:r>
            <a:r>
              <a:rPr lang="tr-TR" dirty="0" smtClean="0"/>
              <a:t> kullanılması</a:t>
            </a:r>
            <a:r>
              <a:rPr lang="tr-TR" dirty="0"/>
              <a:t>,</a:t>
            </a:r>
          </a:p>
          <a:p>
            <a:pPr algn="just"/>
            <a:r>
              <a:rPr lang="tr-TR" dirty="0" smtClean="0"/>
              <a:t>İnsan </a:t>
            </a:r>
            <a:r>
              <a:rPr lang="tr-TR" dirty="0"/>
              <a:t>kaynakları masraflarının düşürülmek istenmesi,</a:t>
            </a:r>
          </a:p>
          <a:p>
            <a:pPr algn="just"/>
            <a:r>
              <a:rPr lang="tr-TR" dirty="0" smtClean="0"/>
              <a:t>Hiyerarşik </a:t>
            </a:r>
            <a:r>
              <a:rPr lang="tr-TR" dirty="0"/>
              <a:t>yapı,</a:t>
            </a:r>
          </a:p>
          <a:p>
            <a:pPr algn="just"/>
            <a:r>
              <a:rPr lang="tr-TR" dirty="0" smtClean="0"/>
              <a:t>İletişim </a:t>
            </a:r>
            <a:r>
              <a:rPr lang="tr-TR" dirty="0"/>
              <a:t>kanallarının zayıflığı,</a:t>
            </a:r>
          </a:p>
          <a:p>
            <a:pPr algn="just"/>
            <a:r>
              <a:rPr lang="tr-TR" dirty="0" smtClean="0"/>
              <a:t>Sorunları </a:t>
            </a:r>
            <a:r>
              <a:rPr lang="tr-TR" dirty="0"/>
              <a:t>çözme ya da yönetmedeki yetersizlikler,</a:t>
            </a:r>
          </a:p>
          <a:p>
            <a:pPr algn="just"/>
            <a:r>
              <a:rPr lang="tr-TR" dirty="0" smtClean="0"/>
              <a:t>Şikâyet </a:t>
            </a:r>
            <a:r>
              <a:rPr lang="tr-TR" dirty="0"/>
              <a:t>prosedürünün işletilememesi,</a:t>
            </a:r>
          </a:p>
        </p:txBody>
      </p:sp>
    </p:spTree>
    <p:extLst>
      <p:ext uri="{BB962C8B-B14F-4D97-AF65-F5344CB8AC3E}">
        <p14:creationId xmlns:p14="http://schemas.microsoft.com/office/powerpoint/2010/main" val="4912185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MOBBİNG </a:t>
            </a:r>
            <a:r>
              <a:rPr lang="tr-TR" b="1" dirty="0" smtClean="0"/>
              <a:t>NEDENLERİ 2</a:t>
            </a:r>
            <a:endParaRPr lang="tr-TR" dirty="0"/>
          </a:p>
        </p:txBody>
      </p:sp>
      <p:sp>
        <p:nvSpPr>
          <p:cNvPr id="3" name="İçerik Yer Tutucusu 2"/>
          <p:cNvSpPr>
            <a:spLocks noGrp="1"/>
          </p:cNvSpPr>
          <p:nvPr>
            <p:ph idx="1"/>
          </p:nvPr>
        </p:nvSpPr>
        <p:spPr>
          <a:xfrm>
            <a:off x="552643" y="1526744"/>
            <a:ext cx="8596668" cy="3880773"/>
          </a:xfrm>
        </p:spPr>
        <p:txBody>
          <a:bodyPr/>
          <a:lstStyle/>
          <a:p>
            <a:r>
              <a:rPr lang="tr-TR" dirty="0"/>
              <a:t>Liderlik vasıflarında zayıflık,</a:t>
            </a:r>
          </a:p>
          <a:p>
            <a:r>
              <a:rPr lang="tr-TR" dirty="0" smtClean="0"/>
              <a:t>Birini </a:t>
            </a:r>
            <a:r>
              <a:rPr lang="tr-TR" dirty="0"/>
              <a:t>suçlama ve suçlu bulmaya dair toplumsal alışkanlıklar,</a:t>
            </a:r>
          </a:p>
          <a:p>
            <a:r>
              <a:rPr lang="tr-TR" dirty="0" smtClean="0"/>
              <a:t>Takım </a:t>
            </a:r>
            <a:r>
              <a:rPr lang="tr-TR" dirty="0"/>
              <a:t>çalışması anlayışının olmaması ya da düşük olması,</a:t>
            </a:r>
          </a:p>
          <a:p>
            <a:r>
              <a:rPr lang="tr-TR" dirty="0" smtClean="0"/>
              <a:t>Örgüt </a:t>
            </a:r>
            <a:r>
              <a:rPr lang="tr-TR" dirty="0"/>
              <a:t>içi eğitimlerin önemsenmemesidir.</a:t>
            </a:r>
          </a:p>
        </p:txBody>
      </p:sp>
      <p:pic>
        <p:nvPicPr>
          <p:cNvPr id="2050" name="Picture 2" descr="https://img-s2.onedio.com/id-56f9c91316aa1c990a09471b/rev-0/raw/s-e7fce9c335ef6796b8cc7f201865fbbcb19cd1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2975" y="3467130"/>
            <a:ext cx="6696075" cy="3238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4221104"/>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684</TotalTime>
  <Words>1544</Words>
  <Application>Microsoft Office PowerPoint</Application>
  <PresentationFormat>Geniş ekran</PresentationFormat>
  <Paragraphs>168</Paragraphs>
  <Slides>30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30</vt:i4>
      </vt:variant>
    </vt:vector>
  </HeadingPairs>
  <TitlesOfParts>
    <vt:vector size="34" baseType="lpstr">
      <vt:lpstr>Arial</vt:lpstr>
      <vt:lpstr>Trebuchet MS</vt:lpstr>
      <vt:lpstr>Wingdings 3</vt:lpstr>
      <vt:lpstr>Kristal</vt:lpstr>
      <vt:lpstr>BİLGİ MERKEZLERİNDE YÖNETİM</vt:lpstr>
      <vt:lpstr>PowerPoint Sunusu</vt:lpstr>
      <vt:lpstr>TANIM</vt:lpstr>
      <vt:lpstr>TANIM</vt:lpstr>
      <vt:lpstr>MOBBİNG</vt:lpstr>
      <vt:lpstr>MOBBİNG 2</vt:lpstr>
      <vt:lpstr>MOBBİNG 3</vt:lpstr>
      <vt:lpstr>MOBBİNG NEDENLERİ</vt:lpstr>
      <vt:lpstr>MOBBİNG NEDENLERİ 2</vt:lpstr>
      <vt:lpstr>MOBBİNG TÜRLERİ  1- Dikey (Hiyerarşik) Mobbing </vt:lpstr>
      <vt:lpstr>2- Yatay (Fonksiyonel) Mobbing</vt:lpstr>
      <vt:lpstr>3- Ters Mobbing (Reverse Mobbing)</vt:lpstr>
      <vt:lpstr>3- Ters Mobbing (Reverse Mobbing)</vt:lpstr>
      <vt:lpstr>MOBBİNG UYGULAYANLARIN ORTAK ÖZELLİKLERİ</vt:lpstr>
      <vt:lpstr>MOBBİNG UYGULAYANLARIN ORTAK ÖZELLİKLERİ 2</vt:lpstr>
      <vt:lpstr>MOBBİNG DAVRANIŞLARI</vt:lpstr>
      <vt:lpstr>MOBBİNG DAVRANIŞLARI 2</vt:lpstr>
      <vt:lpstr>MOBBİNG DAVRANIŞLARI 3</vt:lpstr>
      <vt:lpstr>MOBBİNG SÜRECİ</vt:lpstr>
      <vt:lpstr>ÇALIŞANLARIN KARŞILAŞABİLECEĞİ OLAYLAR</vt:lpstr>
      <vt:lpstr>ÇALIŞANLARIN KARŞILAŞABİLECEĞİ OLAYLAR 2</vt:lpstr>
      <vt:lpstr>KURBANIN ÜZERİNDEKİ ETKİLERİ</vt:lpstr>
      <vt:lpstr>MOBBİNGE KARŞI YAPILMASI GEREKENLER</vt:lpstr>
      <vt:lpstr>MOBBİNGLE HUKUKİ MÜCADELE </vt:lpstr>
      <vt:lpstr>MOBBİNGLE HUKUKİ MÜCADELE 2</vt:lpstr>
      <vt:lpstr>TÜRKİYE'DE MOBBİNG İLE İLGİLİ HUKUKİ DURUM</vt:lpstr>
      <vt:lpstr>PowerPoint Sunusu</vt:lpstr>
      <vt:lpstr>PowerPoint Sunusu</vt:lpstr>
      <vt:lpstr>PowerPoint Sunusu</vt:lpstr>
      <vt:lpstr>ÖRNEK DAVALAR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MOBBİNG (YILDIRMA)</dc:title>
  <dc:creator>dogan_atilgan</dc:creator>
  <cp:lastModifiedBy>dogan_atilgan</cp:lastModifiedBy>
  <cp:revision>33</cp:revision>
  <dcterms:created xsi:type="dcterms:W3CDTF">2016-05-04T07:23:12Z</dcterms:created>
  <dcterms:modified xsi:type="dcterms:W3CDTF">2020-03-03T08:17:21Z</dcterms:modified>
</cp:coreProperties>
</file>