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24.12.2019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Yönetim Kurulu Kararlarının Hukuki Sakatlıkları</a:t>
            </a:r>
            <a:endParaRPr lang="tr-TR" b="1" dirty="0"/>
          </a:p>
        </p:txBody>
      </p:sp>
      <p:sp>
        <p:nvSpPr>
          <p:cNvPr id="3" name="2 İçerik Yer Tutucusu"/>
          <p:cNvSpPr>
            <a:spLocks noGrp="1"/>
          </p:cNvSpPr>
          <p:nvPr>
            <p:ph idx="1"/>
          </p:nvPr>
        </p:nvSpPr>
        <p:spPr>
          <a:xfrm>
            <a:off x="323528" y="1600200"/>
            <a:ext cx="8496944" cy="4925144"/>
          </a:xfrm>
        </p:spPr>
        <p:txBody>
          <a:bodyPr>
            <a:normAutofit fontScale="70000" lnSpcReduction="20000"/>
          </a:bodyPr>
          <a:lstStyle/>
          <a:p>
            <a:pPr>
              <a:buNone/>
            </a:pPr>
            <a:r>
              <a:rPr lang="tr-TR" dirty="0" smtClean="0"/>
              <a:t>		Yönetim kurulu kararlarının hukuken sakatlığı, “yokluk”, “butlan” ve “iptal edilebilirlik” şeklinde üç temel yaptırımı beraberinde getirir. </a:t>
            </a:r>
          </a:p>
          <a:p>
            <a:r>
              <a:rPr lang="tr-TR" b="1" dirty="0" smtClean="0"/>
              <a:t>Yokluk: </a:t>
            </a:r>
            <a:r>
              <a:rPr lang="tr-TR" dirty="0" smtClean="0"/>
              <a:t>Karar, yönetim kurulu niteliğinde bir kurulun “varlığı” açısından sakatsa veya bu kurulu oluşturan kişilerin kararı şekil ve usul açısından emredici hükümlere aykırılık taşıyorsa, bir başka deyişle yönetim kurulu kararının “kurucu unsurlarına aykırılık” söz konusu ise yokluk yaptırımının söz konusu olabileceği kabul edilmektedir.</a:t>
            </a:r>
          </a:p>
          <a:p>
            <a:endParaRPr lang="tr-TR" dirty="0" smtClean="0"/>
          </a:p>
          <a:p>
            <a:r>
              <a:rPr lang="tr-TR" b="1" dirty="0" smtClean="0"/>
              <a:t>Butlan : </a:t>
            </a:r>
            <a:r>
              <a:rPr lang="tr-TR" dirty="0" smtClean="0"/>
              <a:t>Butlan yaptırımında, genel olarak, işlemin kurucu unsurları mevcut olmakla birlikte, “ağır hukuka aykırılıklar” içeren, “geçerlilik şartları eksik olan” bir hukuki işlem söz konusudur. (Bkz. TTK m. 391)</a:t>
            </a:r>
          </a:p>
          <a:p>
            <a:endParaRPr lang="tr-TR" b="1" dirty="0" smtClean="0"/>
          </a:p>
          <a:p>
            <a:r>
              <a:rPr lang="tr-TR" b="1" dirty="0" smtClean="0"/>
              <a:t>İptal Edilebilirlik : </a:t>
            </a:r>
            <a:r>
              <a:rPr lang="tr-TR" dirty="0" smtClean="0"/>
              <a:t>Bkz. </a:t>
            </a:r>
            <a:r>
              <a:rPr lang="tr-TR" dirty="0" err="1" smtClean="0"/>
              <a:t>SerPK</a:t>
            </a:r>
            <a:r>
              <a:rPr lang="tr-TR" dirty="0" smtClean="0"/>
              <a:t> m. 18/6; TTK m. 460/5</a:t>
            </a:r>
            <a:endParaRPr lang="tr-TR" dirty="0"/>
          </a:p>
        </p:txBody>
      </p:sp>
    </p:spTree>
    <p:extLst>
      <p:ext uri="{BB962C8B-B14F-4D97-AF65-F5344CB8AC3E}">
        <p14:creationId xmlns:p14="http://schemas.microsoft.com/office/powerpoint/2010/main" val="3477717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000" b="1" dirty="0" smtClean="0"/>
              <a:t>Yönetim Kurulu Üyelerinin Hak ve Yükümlülükleri</a:t>
            </a:r>
            <a:endParaRPr lang="tr-TR" sz="3000" b="1" dirty="0"/>
          </a:p>
        </p:txBody>
      </p:sp>
      <p:sp>
        <p:nvSpPr>
          <p:cNvPr id="3" name="2 İçerik Yer Tutucusu"/>
          <p:cNvSpPr>
            <a:spLocks noGrp="1"/>
          </p:cNvSpPr>
          <p:nvPr>
            <p:ph idx="1"/>
          </p:nvPr>
        </p:nvSpPr>
        <p:spPr/>
        <p:txBody>
          <a:bodyPr>
            <a:normAutofit fontScale="92500" lnSpcReduction="10000"/>
          </a:bodyPr>
          <a:lstStyle/>
          <a:p>
            <a:r>
              <a:rPr lang="tr-TR" b="1" dirty="0" smtClean="0"/>
              <a:t>Hakları</a:t>
            </a:r>
          </a:p>
          <a:p>
            <a:pPr lvl="1"/>
            <a:r>
              <a:rPr lang="tr-TR" dirty="0" smtClean="0"/>
              <a:t>Ücret, huzur hakkı, prim, ikramiye gibi mali haklar. </a:t>
            </a:r>
          </a:p>
          <a:p>
            <a:endParaRPr lang="tr-TR" b="1" dirty="0" smtClean="0"/>
          </a:p>
          <a:p>
            <a:r>
              <a:rPr lang="tr-TR" b="1" dirty="0" smtClean="0"/>
              <a:t>Yükümlülükleri</a:t>
            </a:r>
          </a:p>
          <a:p>
            <a:pPr lvl="1"/>
            <a:r>
              <a:rPr lang="tr-TR" dirty="0" smtClean="0"/>
              <a:t>Sadakat yükümlülüğü : </a:t>
            </a:r>
            <a:r>
              <a:rPr lang="tr-TR" b="1" dirty="0" smtClean="0"/>
              <a:t>“</a:t>
            </a:r>
            <a:r>
              <a:rPr lang="tr-TR" dirty="0" smtClean="0"/>
              <a:t>Şirketin menfaatlerini dürüstlük kurallarına uyarak gözetmek” </a:t>
            </a:r>
            <a:endParaRPr lang="tr-TR" b="1" dirty="0" smtClean="0"/>
          </a:p>
          <a:p>
            <a:pPr lvl="1"/>
            <a:r>
              <a:rPr lang="tr-TR" dirty="0" smtClean="0"/>
              <a:t>Özen yükümlülüğü : “Tedbirli bir yönetici özeni”</a:t>
            </a:r>
          </a:p>
          <a:p>
            <a:pPr lvl="1"/>
            <a:r>
              <a:rPr lang="tr-TR" dirty="0" smtClean="0"/>
              <a:t>Şirketle işlem yapmama ve şirketten borç almama yükümlülüğü (TTK m. 395 )</a:t>
            </a:r>
          </a:p>
          <a:p>
            <a:pPr lvl="1"/>
            <a:r>
              <a:rPr lang="tr-TR" dirty="0" smtClean="0"/>
              <a:t>Rekabet yasağı (TTK m. 396)</a:t>
            </a:r>
            <a:endParaRPr lang="tr-TR" dirty="0"/>
          </a:p>
        </p:txBody>
      </p:sp>
    </p:spTree>
    <p:extLst>
      <p:ext uri="{BB962C8B-B14F-4D97-AF65-F5344CB8AC3E}">
        <p14:creationId xmlns:p14="http://schemas.microsoft.com/office/powerpoint/2010/main" val="2722263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Yönetim Kurulu Üyelerinin Hukuki Sorumlulukları</a:t>
            </a:r>
            <a:endParaRPr lang="tr-TR" b="1" dirty="0"/>
          </a:p>
        </p:txBody>
      </p:sp>
      <p:sp>
        <p:nvSpPr>
          <p:cNvPr id="3" name="2 İçerik Yer Tutucusu"/>
          <p:cNvSpPr>
            <a:spLocks noGrp="1"/>
          </p:cNvSpPr>
          <p:nvPr>
            <p:ph idx="1"/>
          </p:nvPr>
        </p:nvSpPr>
        <p:spPr/>
        <p:txBody>
          <a:bodyPr>
            <a:normAutofit fontScale="85000" lnSpcReduction="20000"/>
          </a:bodyPr>
          <a:lstStyle/>
          <a:p>
            <a:r>
              <a:rPr lang="tr-TR" dirty="0" smtClean="0"/>
              <a:t>Anonim şirket yönetim kurulu üyelerinin hukuki sorumluluğu, Türk Ticaret Kanunu’nun genel olarak hukuki sorumluluk esaslarının düzenlendiği 549 ilâ 561. maddeleri arasında yer bulmuştur.</a:t>
            </a:r>
          </a:p>
          <a:p>
            <a:endParaRPr lang="tr-TR" dirty="0" smtClean="0"/>
          </a:p>
          <a:p>
            <a:r>
              <a:rPr lang="tr-TR" dirty="0" smtClean="0"/>
              <a:t>Özel önem taşıyan bir düzenleme : TTK m. 553/1 </a:t>
            </a:r>
          </a:p>
          <a:p>
            <a:pPr lvl="1"/>
            <a:r>
              <a:rPr lang="tr-TR" dirty="0" smtClean="0"/>
              <a:t>Kurucular, </a:t>
            </a:r>
            <a:r>
              <a:rPr lang="tr-TR" b="1" dirty="0" smtClean="0"/>
              <a:t>yönetim kurulu üyeleri</a:t>
            </a:r>
            <a:r>
              <a:rPr lang="tr-TR" dirty="0" smtClean="0"/>
              <a:t>, </a:t>
            </a:r>
            <a:r>
              <a:rPr lang="tr-TR" b="1" dirty="0" smtClean="0"/>
              <a:t>yöneticiler</a:t>
            </a:r>
            <a:r>
              <a:rPr lang="tr-TR" dirty="0" smtClean="0"/>
              <a:t> ve tasfiye memurları, kanundan ve esas sözleşmeden doğan yükümlülüklerini kusurlarıyla ihlal ettikleri takdirde,  hem şirkete hem pay sahiplerine hem de şirket alacaklılarına karşı verdikleri zarardan sorumludurlar.</a:t>
            </a:r>
          </a:p>
          <a:p>
            <a:pPr lvl="1"/>
            <a:r>
              <a:rPr lang="tr-TR" dirty="0" smtClean="0"/>
              <a:t>Sorumluluğun genel çerçevesi ve koşulları için bkz. TTK m. 549-561.</a:t>
            </a:r>
          </a:p>
          <a:p>
            <a:pPr lvl="1">
              <a:buNone/>
            </a:pPr>
            <a:endParaRPr lang="tr-TR" dirty="0"/>
          </a:p>
        </p:txBody>
      </p:sp>
    </p:spTree>
    <p:extLst>
      <p:ext uri="{BB962C8B-B14F-4D97-AF65-F5344CB8AC3E}">
        <p14:creationId xmlns:p14="http://schemas.microsoft.com/office/powerpoint/2010/main" val="1495768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157</Words>
  <Application>Microsoft Office PowerPoint</Application>
  <PresentationFormat>Ekran Gösterisi (4:3)</PresentationFormat>
  <Paragraphs>22</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Ofis Teması</vt:lpstr>
      <vt:lpstr>Yönetim Kurulu Kararlarının Hukuki Sakatlıkları</vt:lpstr>
      <vt:lpstr>Yönetim Kurulu Üyelerinin Hak ve Yükümlülükleri</vt:lpstr>
      <vt:lpstr>Yönetim Kurulu Üyelerinin Hukuki Sorumlulukları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Yönetim Kurulu Kararlarının Hukuki Sakatlıkları</dc:title>
  <dc:creator>KORKUT OZKORKUT</dc:creator>
  <cp:lastModifiedBy>KORKUT OZKORKUT</cp:lastModifiedBy>
  <cp:revision>1</cp:revision>
  <dcterms:created xsi:type="dcterms:W3CDTF">2019-12-24T09:19:50Z</dcterms:created>
  <dcterms:modified xsi:type="dcterms:W3CDTF">2019-12-24T09:26:30Z</dcterms:modified>
</cp:coreProperties>
</file>