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3/24/2021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3/24/2021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Tüketicinin korunması </a:t>
            </a:r>
            <a:r>
              <a:rPr lang="tr-TR" dirty="0"/>
              <a:t>Hukuku</a:t>
            </a:r>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Tüketiciyi korumaya yönelik önlemler</a:t>
            </a:r>
            <a:endParaRPr lang="tr-TR" dirty="0"/>
          </a:p>
        </p:txBody>
      </p:sp>
    </p:spTree>
    <p:extLst>
      <p:ext uri="{BB962C8B-B14F-4D97-AF65-F5344CB8AC3E}">
        <p14:creationId xmlns:p14="http://schemas.microsoft.com/office/powerpoint/2010/main" val="231847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 öncesi koruma önlemleri</a:t>
            </a:r>
            <a:endParaRPr lang="en-US" dirty="0"/>
          </a:p>
        </p:txBody>
      </p:sp>
      <p:sp>
        <p:nvSpPr>
          <p:cNvPr id="3" name="İçerik Yer Tutucusu 2"/>
          <p:cNvSpPr>
            <a:spLocks noGrp="1"/>
          </p:cNvSpPr>
          <p:nvPr>
            <p:ph idx="1"/>
          </p:nvPr>
        </p:nvSpPr>
        <p:spPr/>
        <p:txBody>
          <a:bodyPr/>
          <a:lstStyle/>
          <a:p>
            <a:r>
              <a:rPr lang="tr-TR" dirty="0" smtClean="0"/>
              <a:t>Aldatıcı reklam ve haksız ticari uygulamalara karşı koruma</a:t>
            </a:r>
          </a:p>
          <a:p>
            <a:pPr lvl="1"/>
            <a:r>
              <a:rPr lang="tr-TR" dirty="0" smtClean="0"/>
              <a:t>Aldatıcı reklamlara karşı</a:t>
            </a:r>
          </a:p>
          <a:p>
            <a:pPr lvl="1"/>
            <a:r>
              <a:rPr lang="tr-TR" dirty="0" smtClean="0"/>
              <a:t>Haksız ticari uygulamalara karşı</a:t>
            </a:r>
          </a:p>
          <a:p>
            <a:r>
              <a:rPr lang="tr-TR" dirty="0" smtClean="0"/>
              <a:t>Satıcının yasal yükümlülükleri yolu ile koruma önlemleri</a:t>
            </a:r>
          </a:p>
          <a:p>
            <a:pPr lvl="1"/>
            <a:r>
              <a:rPr lang="tr-TR" dirty="0" smtClean="0"/>
              <a:t>Etiket koyma, tarife ve fiyat listesi asma yükümlülüğü</a:t>
            </a:r>
          </a:p>
          <a:p>
            <a:pPr lvl="1"/>
            <a:r>
              <a:rPr lang="tr-TR" dirty="0" smtClean="0"/>
              <a:t>Yiyecek taklidi ürün satmama yükümlülüğü</a:t>
            </a:r>
            <a:endParaRPr lang="en-US" dirty="0"/>
          </a:p>
        </p:txBody>
      </p:sp>
    </p:spTree>
    <p:extLst>
      <p:ext uri="{BB962C8B-B14F-4D97-AF65-F5344CB8AC3E}">
        <p14:creationId xmlns:p14="http://schemas.microsoft.com/office/powerpoint/2010/main" val="841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Aldatıcı reklam ve haksız ticari uygulamalara karşı koruma</a:t>
            </a:r>
            <a:br>
              <a:rPr lang="tr-TR" dirty="0"/>
            </a:br>
            <a:endParaRPr lang="en-US" dirty="0"/>
          </a:p>
        </p:txBody>
      </p:sp>
      <p:sp>
        <p:nvSpPr>
          <p:cNvPr id="3" name="İçerik Yer Tutucusu 2"/>
          <p:cNvSpPr>
            <a:spLocks noGrp="1"/>
          </p:cNvSpPr>
          <p:nvPr>
            <p:ph idx="1"/>
          </p:nvPr>
        </p:nvSpPr>
        <p:spPr/>
        <p:txBody>
          <a:bodyPr/>
          <a:lstStyle/>
          <a:p>
            <a:r>
              <a:rPr lang="tr-TR" dirty="0"/>
              <a:t>Aldatıcı reklamlara karşı</a:t>
            </a:r>
          </a:p>
          <a:p>
            <a:pPr lvl="1"/>
            <a:r>
              <a:rPr lang="tr-TR" dirty="0" smtClean="0"/>
              <a:t>Ticari reklam</a:t>
            </a:r>
            <a:r>
              <a:rPr lang="tr-TR" dirty="0"/>
              <a:t>: </a:t>
            </a:r>
            <a:r>
              <a:rPr lang="tr-TR" dirty="0" smtClean="0"/>
              <a:t>«Ticari </a:t>
            </a:r>
            <a:r>
              <a:rPr lang="tr-TR" dirty="0"/>
              <a:t>reklam, ticaret, iş, zanaat veya bir meslekle bağlantılı olarak; bir mal veya hizmetin satışını ya da kiralanmasını sağlamak, hedef kitleyi oluşturanları bilgilendirmek veya ikna etmek amacıyla reklam verenler tarafından herhangi bir mecrada yazılı, görsel, işitsel ve benzeri yollarla gerçekleştirilen pazarlama iletişimi niteliğindeki duyurulardır</a:t>
            </a:r>
            <a:r>
              <a:rPr lang="tr-TR" dirty="0" smtClean="0"/>
              <a:t>.» (TKHK m. 61/1)</a:t>
            </a:r>
          </a:p>
          <a:p>
            <a:pPr lvl="1"/>
            <a:r>
              <a:rPr lang="tr-TR" dirty="0" smtClean="0"/>
              <a:t>Aldatıcı ve yasak reklamlar: «</a:t>
            </a:r>
            <a:r>
              <a:rPr lang="en-US" dirty="0" err="1" smtClean="0"/>
              <a:t>Tüketiciyi</a:t>
            </a:r>
            <a:r>
              <a:rPr lang="en-US" dirty="0" smtClean="0"/>
              <a:t> </a:t>
            </a:r>
            <a:r>
              <a:rPr lang="en-US" dirty="0" err="1"/>
              <a:t>aldatıcı</a:t>
            </a:r>
            <a:r>
              <a:rPr lang="en-US" dirty="0"/>
              <a:t> </a:t>
            </a:r>
            <a:r>
              <a:rPr lang="en-US" dirty="0" err="1"/>
              <a:t>veya</a:t>
            </a:r>
            <a:r>
              <a:rPr lang="en-US" dirty="0"/>
              <a:t> </a:t>
            </a:r>
            <a:r>
              <a:rPr lang="en-US" dirty="0" err="1"/>
              <a:t>onun</a:t>
            </a:r>
            <a:r>
              <a:rPr lang="en-US" dirty="0"/>
              <a:t> </a:t>
            </a:r>
            <a:r>
              <a:rPr lang="en-US" dirty="0" err="1"/>
              <a:t>tecrübe</a:t>
            </a:r>
            <a:r>
              <a:rPr lang="en-US" dirty="0"/>
              <a:t> </a:t>
            </a:r>
            <a:r>
              <a:rPr lang="en-US" dirty="0" err="1"/>
              <a:t>ve</a:t>
            </a:r>
            <a:r>
              <a:rPr lang="en-US" dirty="0"/>
              <a:t> </a:t>
            </a:r>
            <a:r>
              <a:rPr lang="en-US" dirty="0" err="1"/>
              <a:t>bilgi</a:t>
            </a:r>
            <a:r>
              <a:rPr lang="en-US" dirty="0"/>
              <a:t> </a:t>
            </a:r>
            <a:r>
              <a:rPr lang="en-US" dirty="0" err="1"/>
              <a:t>noksanlıklarını</a:t>
            </a:r>
            <a:r>
              <a:rPr lang="en-US" dirty="0"/>
              <a:t> </a:t>
            </a:r>
            <a:r>
              <a:rPr lang="en-US" dirty="0" err="1"/>
              <a:t>istismar</a:t>
            </a:r>
            <a:r>
              <a:rPr lang="en-US" dirty="0"/>
              <a:t> </a:t>
            </a:r>
            <a:r>
              <a:rPr lang="en-US" dirty="0" err="1"/>
              <a:t>edici</a:t>
            </a:r>
            <a:r>
              <a:rPr lang="en-US" dirty="0"/>
              <a:t>, can </a:t>
            </a:r>
            <a:r>
              <a:rPr lang="en-US" dirty="0" err="1"/>
              <a:t>ve</a:t>
            </a:r>
            <a:r>
              <a:rPr lang="en-US" dirty="0"/>
              <a:t> mal </a:t>
            </a:r>
            <a:r>
              <a:rPr lang="en-US" dirty="0" err="1"/>
              <a:t>güvenliğini</a:t>
            </a:r>
            <a:r>
              <a:rPr lang="en-US" dirty="0"/>
              <a:t> </a:t>
            </a:r>
            <a:r>
              <a:rPr lang="en-US" dirty="0" err="1"/>
              <a:t>tehlikeye</a:t>
            </a:r>
            <a:r>
              <a:rPr lang="en-US" dirty="0"/>
              <a:t> </a:t>
            </a:r>
            <a:r>
              <a:rPr lang="en-US" dirty="0" err="1"/>
              <a:t>düşürücü</a:t>
            </a:r>
            <a:r>
              <a:rPr lang="en-US" dirty="0"/>
              <a:t>, </a:t>
            </a:r>
            <a:r>
              <a:rPr lang="en-US" dirty="0" err="1"/>
              <a:t>şiddet</a:t>
            </a:r>
            <a:r>
              <a:rPr lang="en-US" dirty="0"/>
              <a:t> </a:t>
            </a:r>
            <a:r>
              <a:rPr lang="en-US" dirty="0" err="1"/>
              <a:t>hareketlerini</a:t>
            </a:r>
            <a:r>
              <a:rPr lang="en-US" dirty="0"/>
              <a:t> </a:t>
            </a:r>
            <a:r>
              <a:rPr lang="en-US" dirty="0" err="1"/>
              <a:t>ve</a:t>
            </a:r>
            <a:r>
              <a:rPr lang="en-US" dirty="0"/>
              <a:t> </a:t>
            </a:r>
            <a:r>
              <a:rPr lang="en-US" dirty="0" err="1"/>
              <a:t>suç</a:t>
            </a:r>
            <a:r>
              <a:rPr lang="en-US" dirty="0"/>
              <a:t> </a:t>
            </a:r>
            <a:r>
              <a:rPr lang="en-US" dirty="0" err="1"/>
              <a:t>işlemeyi</a:t>
            </a:r>
            <a:r>
              <a:rPr lang="en-US" dirty="0"/>
              <a:t> </a:t>
            </a:r>
            <a:r>
              <a:rPr lang="en-US" dirty="0" err="1"/>
              <a:t>özendirici</a:t>
            </a:r>
            <a:r>
              <a:rPr lang="en-US" dirty="0"/>
              <a:t>, </a:t>
            </a:r>
            <a:r>
              <a:rPr lang="en-US" dirty="0" err="1"/>
              <a:t>kamu</a:t>
            </a:r>
            <a:r>
              <a:rPr lang="en-US" dirty="0"/>
              <a:t> </a:t>
            </a:r>
            <a:r>
              <a:rPr lang="en-US" dirty="0" err="1"/>
              <a:t>sağlığını</a:t>
            </a:r>
            <a:r>
              <a:rPr lang="en-US" dirty="0"/>
              <a:t> </a:t>
            </a:r>
            <a:r>
              <a:rPr lang="en-US" dirty="0" err="1"/>
              <a:t>bozucu</a:t>
            </a:r>
            <a:r>
              <a:rPr lang="en-US" dirty="0"/>
              <a:t>, </a:t>
            </a:r>
            <a:r>
              <a:rPr lang="en-US" dirty="0" err="1"/>
              <a:t>hastaları</a:t>
            </a:r>
            <a:r>
              <a:rPr lang="en-US" dirty="0"/>
              <a:t>, </a:t>
            </a:r>
            <a:r>
              <a:rPr lang="en-US" dirty="0" err="1"/>
              <a:t>yaşlıları</a:t>
            </a:r>
            <a:r>
              <a:rPr lang="en-US" dirty="0"/>
              <a:t>, </a:t>
            </a:r>
            <a:r>
              <a:rPr lang="en-US" dirty="0" err="1"/>
              <a:t>çocukları</a:t>
            </a:r>
            <a:r>
              <a:rPr lang="en-US" dirty="0"/>
              <a:t> </a:t>
            </a:r>
            <a:r>
              <a:rPr lang="en-US" dirty="0" err="1"/>
              <a:t>ve</a:t>
            </a:r>
            <a:r>
              <a:rPr lang="en-US" dirty="0"/>
              <a:t> </a:t>
            </a:r>
            <a:r>
              <a:rPr lang="en-US" dirty="0" err="1"/>
              <a:t>engellileri</a:t>
            </a:r>
            <a:r>
              <a:rPr lang="en-US" dirty="0"/>
              <a:t> </a:t>
            </a:r>
            <a:r>
              <a:rPr lang="en-US" dirty="0" err="1"/>
              <a:t>istismar</a:t>
            </a:r>
            <a:r>
              <a:rPr lang="en-US" dirty="0"/>
              <a:t> </a:t>
            </a:r>
            <a:r>
              <a:rPr lang="en-US" dirty="0" err="1"/>
              <a:t>edici</a:t>
            </a:r>
            <a:r>
              <a:rPr lang="en-US" dirty="0"/>
              <a:t> </a:t>
            </a:r>
            <a:r>
              <a:rPr lang="en-US" dirty="0" err="1"/>
              <a:t>ticari</a:t>
            </a:r>
            <a:r>
              <a:rPr lang="en-US" dirty="0"/>
              <a:t> </a:t>
            </a:r>
            <a:r>
              <a:rPr lang="en-US" dirty="0" err="1"/>
              <a:t>reklam</a:t>
            </a:r>
            <a:r>
              <a:rPr lang="en-US" dirty="0"/>
              <a:t> </a:t>
            </a:r>
            <a:r>
              <a:rPr lang="en-US" dirty="0" err="1"/>
              <a:t>yapılamaz</a:t>
            </a:r>
            <a:r>
              <a:rPr lang="en-US" dirty="0" smtClean="0"/>
              <a:t>.</a:t>
            </a:r>
            <a:r>
              <a:rPr lang="tr-TR" dirty="0" smtClean="0"/>
              <a:t>» (TKHK m. 61/3)</a:t>
            </a:r>
            <a:endParaRPr lang="en-US" dirty="0"/>
          </a:p>
        </p:txBody>
      </p:sp>
    </p:spTree>
    <p:extLst>
      <p:ext uri="{BB962C8B-B14F-4D97-AF65-F5344CB8AC3E}">
        <p14:creationId xmlns:p14="http://schemas.microsoft.com/office/powerpoint/2010/main" val="950976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Aldatıcı reklam ve haksız ticari uygulamalara karşı koruma</a:t>
            </a:r>
            <a:br>
              <a:rPr lang="tr-TR" dirty="0"/>
            </a:br>
            <a:endParaRPr lang="en-US" dirty="0"/>
          </a:p>
        </p:txBody>
      </p:sp>
      <p:sp>
        <p:nvSpPr>
          <p:cNvPr id="3" name="İçerik Yer Tutucusu 2"/>
          <p:cNvSpPr>
            <a:spLocks noGrp="1"/>
          </p:cNvSpPr>
          <p:nvPr>
            <p:ph idx="1"/>
          </p:nvPr>
        </p:nvSpPr>
        <p:spPr/>
        <p:txBody>
          <a:bodyPr/>
          <a:lstStyle/>
          <a:p>
            <a:r>
              <a:rPr lang="tr-TR" dirty="0"/>
              <a:t>Aldatıcı reklamlara </a:t>
            </a:r>
            <a:r>
              <a:rPr lang="tr-TR" dirty="0" smtClean="0"/>
              <a:t>karşı</a:t>
            </a:r>
            <a:r>
              <a:rPr lang="tr-TR" dirty="0"/>
              <a:t> </a:t>
            </a:r>
            <a:r>
              <a:rPr lang="tr-TR" dirty="0" smtClean="0"/>
              <a:t>(devam)</a:t>
            </a:r>
          </a:p>
          <a:p>
            <a:pPr lvl="1"/>
            <a:r>
              <a:rPr lang="tr-TR" dirty="0" smtClean="0"/>
              <a:t>Örtülü reklamın tanımı ve yasaklanması</a:t>
            </a:r>
          </a:p>
          <a:p>
            <a:pPr lvl="2"/>
            <a:r>
              <a:rPr lang="tr-TR" dirty="0" smtClean="0"/>
              <a:t>Reklam olduğu açıkça belirtilmeksizin mal veya hizmetlere ilişkin marka, logo vb. bulunması ve tanıtıcı nitelikte sunulması örtülü reklamdır.</a:t>
            </a:r>
          </a:p>
          <a:p>
            <a:pPr lvl="2"/>
            <a:r>
              <a:rPr lang="tr-TR" dirty="0" smtClean="0"/>
              <a:t>«Reklam </a:t>
            </a:r>
            <a:r>
              <a:rPr lang="tr-TR" dirty="0"/>
              <a:t>olduğu açıkça belirtilmeksizin yazı, haber, yayın ve programlarda, mal veya hizmetlere ilişkin isim, marka, logo veya diğer ayırt edici şekil veya ifadelerle ticari unvan veya işletme adlarının reklam yapmak amacıyla yer alması ve tanıtıcı mahiyette sunulması örtülü reklam olarak kabul edilir. Her türlü iletişim aracında sesli, yazılı ve görsel olarak örtülü reklam yapılması yasaktır</a:t>
            </a:r>
            <a:r>
              <a:rPr lang="tr-TR" dirty="0" smtClean="0"/>
              <a:t>.» (TKHK m. 61/4)</a:t>
            </a:r>
          </a:p>
          <a:p>
            <a:pPr lvl="2"/>
            <a:endParaRPr lang="tr-TR" dirty="0"/>
          </a:p>
        </p:txBody>
      </p:sp>
    </p:spTree>
    <p:extLst>
      <p:ext uri="{BB962C8B-B14F-4D97-AF65-F5344CB8AC3E}">
        <p14:creationId xmlns:p14="http://schemas.microsoft.com/office/powerpoint/2010/main" val="3433795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Aldatıcı reklam ve haksız ticari uygulamalara karşı koruma</a:t>
            </a:r>
            <a:br>
              <a:rPr lang="tr-TR" dirty="0"/>
            </a:br>
            <a:endParaRPr lang="en-US" dirty="0"/>
          </a:p>
        </p:txBody>
      </p:sp>
      <p:sp>
        <p:nvSpPr>
          <p:cNvPr id="3" name="İçerik Yer Tutucusu 2"/>
          <p:cNvSpPr>
            <a:spLocks noGrp="1"/>
          </p:cNvSpPr>
          <p:nvPr>
            <p:ph idx="1"/>
          </p:nvPr>
        </p:nvSpPr>
        <p:spPr/>
        <p:txBody>
          <a:bodyPr/>
          <a:lstStyle/>
          <a:p>
            <a:r>
              <a:rPr lang="tr-TR" dirty="0" smtClean="0"/>
              <a:t>Aldatıcı reklamlara karşı (devam)</a:t>
            </a:r>
          </a:p>
          <a:p>
            <a:pPr lvl="1"/>
            <a:r>
              <a:rPr lang="tr-TR" dirty="0" smtClean="0"/>
              <a:t>Karşılaştırmalı reklam</a:t>
            </a:r>
          </a:p>
          <a:p>
            <a:pPr lvl="1"/>
            <a:r>
              <a:rPr lang="tr-TR" dirty="0" smtClean="0"/>
              <a:t>Reklamların doğruluğunu ispat yükü</a:t>
            </a:r>
          </a:p>
          <a:p>
            <a:pPr lvl="1"/>
            <a:r>
              <a:rPr lang="tr-TR" dirty="0" smtClean="0"/>
              <a:t>Reklamdan sorumlu kişiler</a:t>
            </a:r>
            <a:endParaRPr lang="en-US" dirty="0"/>
          </a:p>
        </p:txBody>
      </p:sp>
    </p:spTree>
    <p:extLst>
      <p:ext uri="{BB962C8B-B14F-4D97-AF65-F5344CB8AC3E}">
        <p14:creationId xmlns:p14="http://schemas.microsoft.com/office/powerpoint/2010/main" val="3353862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Aldatıcı reklam ve haksız ticari uygulamalara karşı koruma</a:t>
            </a:r>
            <a:br>
              <a:rPr lang="tr-TR" dirty="0"/>
            </a:br>
            <a:endParaRPr lang="en-US" dirty="0"/>
          </a:p>
        </p:txBody>
      </p:sp>
      <p:sp>
        <p:nvSpPr>
          <p:cNvPr id="3" name="İçerik Yer Tutucusu 2"/>
          <p:cNvSpPr>
            <a:spLocks noGrp="1"/>
          </p:cNvSpPr>
          <p:nvPr>
            <p:ph idx="1"/>
          </p:nvPr>
        </p:nvSpPr>
        <p:spPr/>
        <p:txBody>
          <a:bodyPr/>
          <a:lstStyle/>
          <a:p>
            <a:r>
              <a:rPr lang="tr-TR" dirty="0" smtClean="0"/>
              <a:t>Haksız ticari uygulamalara karşı</a:t>
            </a:r>
          </a:p>
          <a:p>
            <a:pPr lvl="1"/>
            <a:r>
              <a:rPr lang="tr-TR" dirty="0" smtClean="0"/>
              <a:t>Haksız ticari uygulamalar</a:t>
            </a:r>
            <a:r>
              <a:rPr lang="tr-TR" dirty="0"/>
              <a:t>: </a:t>
            </a:r>
            <a:r>
              <a:rPr lang="tr-TR" dirty="0" smtClean="0"/>
              <a:t>«Bir </a:t>
            </a:r>
            <a:r>
              <a:rPr lang="tr-TR" dirty="0"/>
              <a:t>ticari uygulamanın; mesleki özenin gereklerine uymaması ve ulaştığı ortalama tüketicinin ya da yöneldiği grubun ortalama üyesinin mal veya hizmete ilişkin ekonomik davranış biçimini önemli ölçüde bozması veya önemli ölçüde bozma ihtimalinin olması durumunda haksız olduğu kabul edilir. Özellikle aldatıcı veya saldırgan nitelikte olan uygulamalar ile yönetmelik ekinde yer alan uygulamalar haksız ticari uygulama olarak kabul edilir. Tüketiciye yönelik haksız ticari uygulamalar yasaktır</a:t>
            </a:r>
            <a:r>
              <a:rPr lang="tr-TR" dirty="0" smtClean="0"/>
              <a:t>.» (TKHK m. 62/1)</a:t>
            </a:r>
            <a:endParaRPr lang="en-US" dirty="0"/>
          </a:p>
        </p:txBody>
      </p:sp>
    </p:spTree>
    <p:extLst>
      <p:ext uri="{BB962C8B-B14F-4D97-AF65-F5344CB8AC3E}">
        <p14:creationId xmlns:p14="http://schemas.microsoft.com/office/powerpoint/2010/main" val="1459468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Aldatıcı reklam ve haksız ticari uygulamalara karşı koruma</a:t>
            </a:r>
            <a:br>
              <a:rPr lang="tr-TR" dirty="0"/>
            </a:br>
            <a:endParaRPr lang="en-US" dirty="0"/>
          </a:p>
        </p:txBody>
      </p:sp>
      <p:sp>
        <p:nvSpPr>
          <p:cNvPr id="3" name="İçerik Yer Tutucusu 2"/>
          <p:cNvSpPr>
            <a:spLocks noGrp="1"/>
          </p:cNvSpPr>
          <p:nvPr>
            <p:ph idx="1"/>
          </p:nvPr>
        </p:nvSpPr>
        <p:spPr/>
        <p:txBody>
          <a:bodyPr/>
          <a:lstStyle/>
          <a:p>
            <a:r>
              <a:rPr lang="tr-TR" dirty="0"/>
              <a:t>Haksız ticari uygulamalara karşı</a:t>
            </a:r>
          </a:p>
          <a:p>
            <a:pPr lvl="1"/>
            <a:r>
              <a:rPr lang="tr-TR" dirty="0" smtClean="0"/>
              <a:t>Haksız ticari uygulamalarının varlığını ispat yükü</a:t>
            </a:r>
          </a:p>
          <a:p>
            <a:pPr lvl="1"/>
            <a:r>
              <a:rPr lang="tr-TR" dirty="0" smtClean="0"/>
              <a:t>Haksız ticari uygulamaların reklam yoluyla gerçekleştirildiği hâllerde uygulanacak hükümler</a:t>
            </a:r>
            <a:endParaRPr lang="en-US" dirty="0"/>
          </a:p>
        </p:txBody>
      </p:sp>
    </p:spTree>
    <p:extLst>
      <p:ext uri="{BB962C8B-B14F-4D97-AF65-F5344CB8AC3E}">
        <p14:creationId xmlns:p14="http://schemas.microsoft.com/office/powerpoint/2010/main" val="4155974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Satıcının yasal yükümlülükleri yolu ile koruma önlemleri</a:t>
            </a:r>
            <a:endParaRPr lang="en-US" dirty="0"/>
          </a:p>
        </p:txBody>
      </p:sp>
      <p:sp>
        <p:nvSpPr>
          <p:cNvPr id="3" name="İçerik Yer Tutucusu 2"/>
          <p:cNvSpPr>
            <a:spLocks noGrp="1"/>
          </p:cNvSpPr>
          <p:nvPr>
            <p:ph idx="1"/>
          </p:nvPr>
        </p:nvSpPr>
        <p:spPr>
          <a:xfrm>
            <a:off x="1451579" y="1844743"/>
            <a:ext cx="9603275" cy="4842268"/>
          </a:xfrm>
        </p:spPr>
        <p:txBody>
          <a:bodyPr>
            <a:normAutofit/>
          </a:bodyPr>
          <a:lstStyle/>
          <a:p>
            <a:r>
              <a:rPr lang="tr-TR" dirty="0" smtClean="0"/>
              <a:t>Etiket koyma, tarife ve fiyat listesi asma yükümlülüğü</a:t>
            </a:r>
          </a:p>
          <a:p>
            <a:pPr lvl="1"/>
            <a:r>
              <a:rPr lang="tr-TR" dirty="0" smtClean="0"/>
              <a:t>Fiyat etiketi veya listelerinin ya da tarife ve fiyat listelerinin konulması zorunluluğu</a:t>
            </a:r>
          </a:p>
          <a:p>
            <a:pPr lvl="1"/>
            <a:r>
              <a:rPr lang="tr-TR" dirty="0" smtClean="0"/>
              <a:t>Fiyat etiketi, tarife ve fiyat listeleri ile kasa fiyatı arasında fark olması halinde tüketiciye lehe olan fiyatın uygulanması</a:t>
            </a:r>
          </a:p>
          <a:p>
            <a:pPr lvl="1"/>
            <a:r>
              <a:rPr lang="tr-TR" dirty="0" smtClean="0"/>
              <a:t>İndirimli satışlarda tüketicilerin korunması</a:t>
            </a:r>
          </a:p>
          <a:p>
            <a:pPr lvl="1"/>
            <a:r>
              <a:rPr lang="tr-TR" dirty="0" smtClean="0"/>
              <a:t>Fiyat etiketi, tarife ve fiyat listeleri konusunda denetim yetkisi</a:t>
            </a:r>
          </a:p>
          <a:p>
            <a:r>
              <a:rPr lang="tr-TR" dirty="0" smtClean="0"/>
              <a:t>Yiyecek taklidi ürün satmama yükümlülüğü</a:t>
            </a:r>
          </a:p>
          <a:p>
            <a:pPr lvl="1"/>
            <a:r>
              <a:rPr lang="tr-TR" dirty="0" smtClean="0"/>
              <a:t>Gıda </a:t>
            </a:r>
            <a:r>
              <a:rPr lang="tr-TR" dirty="0"/>
              <a:t>ürünü olmamalarına rağmen, sahip oldukları şekil, koku, renk, görünüm, ambalaj, etiket, hacim veya boyutları nedeniyle olduklarından farklı görünen ve bu sebeple tüketiciler, özellikle çocuklar tarafından, gıda ürünleriyle karıştırılarak tüketicilerin sağlığını ve güvenliğini tehlikeye atan </a:t>
            </a:r>
            <a:r>
              <a:rPr lang="tr-TR" dirty="0" smtClean="0"/>
              <a:t>ürünler yiyecek taklidi ürünlerdir ve pazarlanması, ithalatı ve ihracatı yasaktır.</a:t>
            </a:r>
            <a:endParaRPr lang="en-US" dirty="0"/>
          </a:p>
        </p:txBody>
      </p:sp>
    </p:spTree>
    <p:extLst>
      <p:ext uri="{BB962C8B-B14F-4D97-AF65-F5344CB8AC3E}">
        <p14:creationId xmlns:p14="http://schemas.microsoft.com/office/powerpoint/2010/main" val="1801156719"/>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469</TotalTime>
  <Words>547</Words>
  <Application>Microsoft Office PowerPoint</Application>
  <PresentationFormat>Geniş ekran</PresentationFormat>
  <Paragraphs>38</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Gill Sans MT</vt:lpstr>
      <vt:lpstr>Galeri</vt:lpstr>
      <vt:lpstr>Tüketicinin korunması Hukuku</vt:lpstr>
      <vt:lpstr>Sözleşme öncesi koruma önlemleri</vt:lpstr>
      <vt:lpstr>Aldatıcı reklam ve haksız ticari uygulamalara karşı koruma </vt:lpstr>
      <vt:lpstr>Aldatıcı reklam ve haksız ticari uygulamalara karşı koruma </vt:lpstr>
      <vt:lpstr>Aldatıcı reklam ve haksız ticari uygulamalara karşı koruma </vt:lpstr>
      <vt:lpstr>Aldatıcı reklam ve haksız ticari uygulamalara karşı koruma </vt:lpstr>
      <vt:lpstr>Aldatıcı reklam ve haksız ticari uygulamalara karşı koruma </vt:lpstr>
      <vt:lpstr>Satıcının yasal yükümlülükleri yolu ile koruma önlemleri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28</cp:revision>
  <dcterms:created xsi:type="dcterms:W3CDTF">2020-07-01T13:53:34Z</dcterms:created>
  <dcterms:modified xsi:type="dcterms:W3CDTF">2021-03-24T08:05:04Z</dcterms:modified>
</cp:coreProperties>
</file>